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5143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8" Type="http://schemas.openxmlformats.org/officeDocument/2006/relationships/slide" Target="slides/slide7.xml"/><Relationship Id="rId7" Type="http://schemas.openxmlformats.org/officeDocument/2006/relationships/slide" Target="slides/slide6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41" Type="http://schemas.openxmlformats.org/officeDocument/2006/relationships/viewProps" Target="viewProps.xml"/><Relationship Id="rId40" Type="http://schemas.openxmlformats.org/officeDocument/2006/relationships/tableStyles" Target="tableStyles.xml"/><Relationship Id="rId4" Type="http://schemas.openxmlformats.org/officeDocument/2006/relationships/slide" Target="slides/slide3.xml"/><Relationship Id="rId39" Type="http://schemas.openxmlformats.org/officeDocument/2006/relationships/presProps" Target="presProps.xml"/><Relationship Id="rId38" Type="http://schemas.openxmlformats.org/officeDocument/2006/relationships/slide" Target="slides/slide37.xml"/><Relationship Id="rId37" Type="http://schemas.openxmlformats.org/officeDocument/2006/relationships/slide" Target="slides/slide36.xml"/><Relationship Id="rId36" Type="http://schemas.openxmlformats.org/officeDocument/2006/relationships/slide" Target="slides/slide35.xml"/><Relationship Id="rId35" Type="http://schemas.openxmlformats.org/officeDocument/2006/relationships/slide" Target="slides/slide34.xml"/><Relationship Id="rId34" Type="http://schemas.openxmlformats.org/officeDocument/2006/relationships/slide" Target="slides/slide33.xml"/><Relationship Id="rId33" Type="http://schemas.openxmlformats.org/officeDocument/2006/relationships/slide" Target="slides/slide32.xml"/><Relationship Id="rId32" Type="http://schemas.openxmlformats.org/officeDocument/2006/relationships/slide" Target="slides/slide31.xml"/><Relationship Id="rId31" Type="http://schemas.openxmlformats.org/officeDocument/2006/relationships/slide" Target="slides/slide30.xml"/><Relationship Id="rId30" Type="http://schemas.openxmlformats.org/officeDocument/2006/relationships/slide" Target="slides/slide29.xml"/><Relationship Id="rId3" Type="http://schemas.openxmlformats.org/officeDocument/2006/relationships/slide" Target="slides/slide2.xml"/><Relationship Id="rId29" Type="http://schemas.openxmlformats.org/officeDocument/2006/relationships/slide" Target="slides/slide28.xml"/><Relationship Id="rId28" Type="http://schemas.openxmlformats.org/officeDocument/2006/relationships/slide" Target="slides/slide27.xml"/><Relationship Id="rId27" Type="http://schemas.openxmlformats.org/officeDocument/2006/relationships/slide" Target="slides/slide26.xml"/><Relationship Id="rId26" Type="http://schemas.openxmlformats.org/officeDocument/2006/relationships/slide" Target="slides/slide25.xml"/><Relationship Id="rId25" Type="http://schemas.openxmlformats.org/officeDocument/2006/relationships/slide" Target="slides/slide24.xml"/><Relationship Id="rId24" Type="http://schemas.openxmlformats.org/officeDocument/2006/relationships/slide" Target="slides/slide23.xml"/><Relationship Id="rId23" Type="http://schemas.openxmlformats.org/officeDocument/2006/relationships/slide" Target="slides/slide22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19" Type="http://schemas.openxmlformats.org/officeDocument/2006/relationships/slide" Target="slides/slide18.xml"/><Relationship Id="rId18" Type="http://schemas.openxmlformats.org/officeDocument/2006/relationships/slide" Target="slides/slide17.xml"/><Relationship Id="rId17" Type="http://schemas.openxmlformats.org/officeDocument/2006/relationships/slide" Target="slides/slide16.xml"/><Relationship Id="rId16" Type="http://schemas.openxmlformats.org/officeDocument/2006/relationships/slide" Target="slides/slide15.xml"/><Relationship Id="rId15" Type="http://schemas.openxmlformats.org/officeDocument/2006/relationships/slide" Target="slides/slide14.xml"/><Relationship Id="rId14" Type="http://schemas.openxmlformats.org/officeDocument/2006/relationships/slide" Target="slides/slide13.xml"/><Relationship Id="rId13" Type="http://schemas.openxmlformats.org/officeDocument/2006/relationships/slide" Target="slides/slide12.xml"/><Relationship Id="rId12" Type="http://schemas.openxmlformats.org/officeDocument/2006/relationships/slide" Target="slides/slide11.xml"/><Relationship Id="rId11" Type="http://schemas.openxmlformats.org/officeDocument/2006/relationships/slide" Target="slides/slide10.xml"/><Relationship Id="rId10" Type="http://schemas.openxmlformats.org/officeDocument/2006/relationships/slide" Target="slides/slide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50.png"/><Relationship Id="rId8" Type="http://schemas.openxmlformats.org/officeDocument/2006/relationships/image" Target="../media/image49.png"/><Relationship Id="rId7" Type="http://schemas.openxmlformats.org/officeDocument/2006/relationships/image" Target="../media/image48.png"/><Relationship Id="rId6" Type="http://schemas.openxmlformats.org/officeDocument/2006/relationships/image" Target="../media/image3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0" Type="http://schemas.openxmlformats.org/officeDocument/2006/relationships/image" Target="../media/image5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58.png"/><Relationship Id="rId8" Type="http://schemas.openxmlformats.org/officeDocument/2006/relationships/image" Target="../media/image57.png"/><Relationship Id="rId7" Type="http://schemas.openxmlformats.org/officeDocument/2006/relationships/image" Target="../media/image3.png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3" Type="http://schemas.openxmlformats.org/officeDocument/2006/relationships/image" Target="../media/image62.png"/><Relationship Id="rId12" Type="http://schemas.openxmlformats.org/officeDocument/2006/relationships/image" Target="../media/image61.png"/><Relationship Id="rId11" Type="http://schemas.openxmlformats.org/officeDocument/2006/relationships/image" Target="../media/image60.png"/><Relationship Id="rId10" Type="http://schemas.openxmlformats.org/officeDocument/2006/relationships/image" Target="../media/image5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70.png"/><Relationship Id="rId8" Type="http://schemas.openxmlformats.org/officeDocument/2006/relationships/image" Target="../media/image69.png"/><Relationship Id="rId7" Type="http://schemas.openxmlformats.org/officeDocument/2006/relationships/image" Target="../media/image68.png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3" Type="http://schemas.openxmlformats.org/officeDocument/2006/relationships/image" Target="../media/image73.png"/><Relationship Id="rId12" Type="http://schemas.openxmlformats.org/officeDocument/2006/relationships/image" Target="../media/image72.png"/><Relationship Id="rId11" Type="http://schemas.openxmlformats.org/officeDocument/2006/relationships/image" Target="../media/image3.png"/><Relationship Id="rId10" Type="http://schemas.openxmlformats.org/officeDocument/2006/relationships/image" Target="../media/image7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7" Type="http://schemas.openxmlformats.org/officeDocument/2006/relationships/image" Target="../media/image78.png"/><Relationship Id="rId6" Type="http://schemas.openxmlformats.org/officeDocument/2006/relationships/image" Target="../media/image3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87.png"/><Relationship Id="rId8" Type="http://schemas.openxmlformats.org/officeDocument/2006/relationships/image" Target="../media/image86.png"/><Relationship Id="rId7" Type="http://schemas.openxmlformats.org/officeDocument/2006/relationships/image" Target="../media/image85.png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3" Type="http://schemas.openxmlformats.org/officeDocument/2006/relationships/image" Target="../media/image81.png"/><Relationship Id="rId29" Type="http://schemas.openxmlformats.org/officeDocument/2006/relationships/image" Target="../media/image106.png"/><Relationship Id="rId28" Type="http://schemas.openxmlformats.org/officeDocument/2006/relationships/image" Target="../media/image105.png"/><Relationship Id="rId27" Type="http://schemas.openxmlformats.org/officeDocument/2006/relationships/image" Target="../media/image104.png"/><Relationship Id="rId26" Type="http://schemas.openxmlformats.org/officeDocument/2006/relationships/image" Target="../media/image103.png"/><Relationship Id="rId25" Type="http://schemas.openxmlformats.org/officeDocument/2006/relationships/image" Target="../media/image102.png"/><Relationship Id="rId24" Type="http://schemas.openxmlformats.org/officeDocument/2006/relationships/image" Target="../media/image101.png"/><Relationship Id="rId23" Type="http://schemas.openxmlformats.org/officeDocument/2006/relationships/image" Target="../media/image100.png"/><Relationship Id="rId22" Type="http://schemas.openxmlformats.org/officeDocument/2006/relationships/image" Target="../media/image99.png"/><Relationship Id="rId21" Type="http://schemas.openxmlformats.org/officeDocument/2006/relationships/image" Target="../media/image98.png"/><Relationship Id="rId20" Type="http://schemas.openxmlformats.org/officeDocument/2006/relationships/image" Target="../media/image97.png"/><Relationship Id="rId2" Type="http://schemas.openxmlformats.org/officeDocument/2006/relationships/image" Target="../media/image80.png"/><Relationship Id="rId19" Type="http://schemas.openxmlformats.org/officeDocument/2006/relationships/image" Target="../media/image96.png"/><Relationship Id="rId18" Type="http://schemas.openxmlformats.org/officeDocument/2006/relationships/image" Target="../media/image95.png"/><Relationship Id="rId17" Type="http://schemas.openxmlformats.org/officeDocument/2006/relationships/image" Target="../media/image94.png"/><Relationship Id="rId16" Type="http://schemas.openxmlformats.org/officeDocument/2006/relationships/image" Target="../media/image93.png"/><Relationship Id="rId15" Type="http://schemas.openxmlformats.org/officeDocument/2006/relationships/image" Target="../media/image92.png"/><Relationship Id="rId14" Type="http://schemas.openxmlformats.org/officeDocument/2006/relationships/image" Target="../media/image91.png"/><Relationship Id="rId13" Type="http://schemas.openxmlformats.org/officeDocument/2006/relationships/image" Target="../media/image90.png"/><Relationship Id="rId12" Type="http://schemas.openxmlformats.org/officeDocument/2006/relationships/image" Target="../media/image89.png"/><Relationship Id="rId11" Type="http://schemas.openxmlformats.org/officeDocument/2006/relationships/image" Target="../media/image3.png"/><Relationship Id="rId10" Type="http://schemas.openxmlformats.org/officeDocument/2006/relationships/image" Target="../media/image8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4.png"/><Relationship Id="rId8" Type="http://schemas.openxmlformats.org/officeDocument/2006/relationships/image" Target="../media/image113.png"/><Relationship Id="rId7" Type="http://schemas.openxmlformats.org/officeDocument/2006/relationships/image" Target="../media/image112.png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109.png"/><Relationship Id="rId3" Type="http://schemas.openxmlformats.org/officeDocument/2006/relationships/image" Target="../media/image108.png"/><Relationship Id="rId28" Type="http://schemas.openxmlformats.org/officeDocument/2006/relationships/image" Target="../media/image132.png"/><Relationship Id="rId27" Type="http://schemas.openxmlformats.org/officeDocument/2006/relationships/image" Target="../media/image131.png"/><Relationship Id="rId26" Type="http://schemas.openxmlformats.org/officeDocument/2006/relationships/image" Target="../media/image130.png"/><Relationship Id="rId25" Type="http://schemas.openxmlformats.org/officeDocument/2006/relationships/image" Target="../media/image129.png"/><Relationship Id="rId24" Type="http://schemas.openxmlformats.org/officeDocument/2006/relationships/image" Target="../media/image128.png"/><Relationship Id="rId23" Type="http://schemas.openxmlformats.org/officeDocument/2006/relationships/image" Target="../media/image127.png"/><Relationship Id="rId22" Type="http://schemas.openxmlformats.org/officeDocument/2006/relationships/image" Target="../media/image126.png"/><Relationship Id="rId21" Type="http://schemas.openxmlformats.org/officeDocument/2006/relationships/image" Target="../media/image125.png"/><Relationship Id="rId20" Type="http://schemas.openxmlformats.org/officeDocument/2006/relationships/image" Target="../media/image124.png"/><Relationship Id="rId2" Type="http://schemas.openxmlformats.org/officeDocument/2006/relationships/image" Target="../media/image107.png"/><Relationship Id="rId19" Type="http://schemas.openxmlformats.org/officeDocument/2006/relationships/image" Target="../media/image123.png"/><Relationship Id="rId18" Type="http://schemas.openxmlformats.org/officeDocument/2006/relationships/image" Target="../media/image122.png"/><Relationship Id="rId17" Type="http://schemas.openxmlformats.org/officeDocument/2006/relationships/image" Target="../media/image121.png"/><Relationship Id="rId16" Type="http://schemas.openxmlformats.org/officeDocument/2006/relationships/image" Target="../media/image120.png"/><Relationship Id="rId15" Type="http://schemas.openxmlformats.org/officeDocument/2006/relationships/image" Target="../media/image119.png"/><Relationship Id="rId14" Type="http://schemas.openxmlformats.org/officeDocument/2006/relationships/image" Target="../media/image118.png"/><Relationship Id="rId13" Type="http://schemas.openxmlformats.org/officeDocument/2006/relationships/image" Target="../media/image117.png"/><Relationship Id="rId12" Type="http://schemas.openxmlformats.org/officeDocument/2006/relationships/image" Target="../media/image116.png"/><Relationship Id="rId11" Type="http://schemas.openxmlformats.org/officeDocument/2006/relationships/image" Target="../media/image115.png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0.png"/><Relationship Id="rId8" Type="http://schemas.openxmlformats.org/officeDocument/2006/relationships/image" Target="../media/image139.png"/><Relationship Id="rId7" Type="http://schemas.openxmlformats.org/officeDocument/2006/relationships/image" Target="../media/image138.png"/><Relationship Id="rId6" Type="http://schemas.openxmlformats.org/officeDocument/2006/relationships/image" Target="../media/image137.png"/><Relationship Id="rId5" Type="http://schemas.openxmlformats.org/officeDocument/2006/relationships/image" Target="../media/image136.png"/><Relationship Id="rId4" Type="http://schemas.openxmlformats.org/officeDocument/2006/relationships/image" Target="../media/image135.png"/><Relationship Id="rId3" Type="http://schemas.openxmlformats.org/officeDocument/2006/relationships/image" Target="../media/image134.png"/><Relationship Id="rId28" Type="http://schemas.openxmlformats.org/officeDocument/2006/relationships/image" Target="../media/image158.png"/><Relationship Id="rId27" Type="http://schemas.openxmlformats.org/officeDocument/2006/relationships/image" Target="../media/image157.png"/><Relationship Id="rId26" Type="http://schemas.openxmlformats.org/officeDocument/2006/relationships/image" Target="../media/image156.png"/><Relationship Id="rId25" Type="http://schemas.openxmlformats.org/officeDocument/2006/relationships/image" Target="../media/image155.png"/><Relationship Id="rId24" Type="http://schemas.openxmlformats.org/officeDocument/2006/relationships/image" Target="../media/image154.png"/><Relationship Id="rId23" Type="http://schemas.openxmlformats.org/officeDocument/2006/relationships/image" Target="../media/image153.png"/><Relationship Id="rId22" Type="http://schemas.openxmlformats.org/officeDocument/2006/relationships/image" Target="../media/image152.png"/><Relationship Id="rId21" Type="http://schemas.openxmlformats.org/officeDocument/2006/relationships/image" Target="../media/image151.png"/><Relationship Id="rId20" Type="http://schemas.openxmlformats.org/officeDocument/2006/relationships/image" Target="../media/image150.png"/><Relationship Id="rId2" Type="http://schemas.openxmlformats.org/officeDocument/2006/relationships/image" Target="../media/image133.png"/><Relationship Id="rId19" Type="http://schemas.openxmlformats.org/officeDocument/2006/relationships/image" Target="../media/image149.png"/><Relationship Id="rId18" Type="http://schemas.openxmlformats.org/officeDocument/2006/relationships/image" Target="../media/image148.png"/><Relationship Id="rId17" Type="http://schemas.openxmlformats.org/officeDocument/2006/relationships/image" Target="../media/image147.png"/><Relationship Id="rId16" Type="http://schemas.openxmlformats.org/officeDocument/2006/relationships/image" Target="../media/image146.png"/><Relationship Id="rId15" Type="http://schemas.openxmlformats.org/officeDocument/2006/relationships/image" Target="../media/image145.png"/><Relationship Id="rId14" Type="http://schemas.openxmlformats.org/officeDocument/2006/relationships/image" Target="../media/image144.png"/><Relationship Id="rId13" Type="http://schemas.openxmlformats.org/officeDocument/2006/relationships/image" Target="../media/image143.png"/><Relationship Id="rId12" Type="http://schemas.openxmlformats.org/officeDocument/2006/relationships/image" Target="../media/image142.png"/><Relationship Id="rId11" Type="http://schemas.openxmlformats.org/officeDocument/2006/relationships/image" Target="../media/image141.png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5.png"/><Relationship Id="rId8" Type="http://schemas.openxmlformats.org/officeDocument/2006/relationships/image" Target="../media/image164.png"/><Relationship Id="rId7" Type="http://schemas.openxmlformats.org/officeDocument/2006/relationships/image" Target="../media/image163.png"/><Relationship Id="rId6" Type="http://schemas.openxmlformats.org/officeDocument/2006/relationships/image" Target="../media/image162.png"/><Relationship Id="rId5" Type="http://schemas.openxmlformats.org/officeDocument/2006/relationships/image" Target="../media/image3.png"/><Relationship Id="rId4" Type="http://schemas.openxmlformats.org/officeDocument/2006/relationships/image" Target="../media/image161.png"/><Relationship Id="rId3" Type="http://schemas.openxmlformats.org/officeDocument/2006/relationships/image" Target="../media/image160.png"/><Relationship Id="rId2" Type="http://schemas.openxmlformats.org/officeDocument/2006/relationships/image" Target="../media/image159.png"/><Relationship Id="rId12" Type="http://schemas.openxmlformats.org/officeDocument/2006/relationships/image" Target="../media/image168.png"/><Relationship Id="rId11" Type="http://schemas.openxmlformats.org/officeDocument/2006/relationships/image" Target="../media/image167.png"/><Relationship Id="rId10" Type="http://schemas.openxmlformats.org/officeDocument/2006/relationships/image" Target="../media/image16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5.png"/><Relationship Id="rId8" Type="http://schemas.openxmlformats.org/officeDocument/2006/relationships/image" Target="../media/image174.png"/><Relationship Id="rId7" Type="http://schemas.openxmlformats.org/officeDocument/2006/relationships/image" Target="../media/image173.png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3.png"/><Relationship Id="rId3" Type="http://schemas.openxmlformats.org/officeDocument/2006/relationships/image" Target="../media/image170.png"/><Relationship Id="rId2" Type="http://schemas.openxmlformats.org/officeDocument/2006/relationships/image" Target="../media/image169.png"/><Relationship Id="rId11" Type="http://schemas.openxmlformats.org/officeDocument/2006/relationships/image" Target="../media/image177.png"/><Relationship Id="rId10" Type="http://schemas.openxmlformats.org/officeDocument/2006/relationships/image" Target="../media/image17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180.png"/><Relationship Id="rId3" Type="http://schemas.openxmlformats.org/officeDocument/2006/relationships/image" Target="../media/image179.png"/><Relationship Id="rId2" Type="http://schemas.openxmlformats.org/officeDocument/2006/relationships/image" Target="../media/image17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183.png"/><Relationship Id="rId3" Type="http://schemas.openxmlformats.org/officeDocument/2006/relationships/image" Target="../media/image182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1.png"/><Relationship Id="rId8" Type="http://schemas.openxmlformats.org/officeDocument/2006/relationships/image" Target="../media/image190.png"/><Relationship Id="rId7" Type="http://schemas.openxmlformats.org/officeDocument/2006/relationships/image" Target="../media/image189.png"/><Relationship Id="rId6" Type="http://schemas.openxmlformats.org/officeDocument/2006/relationships/image" Target="../media/image188.png"/><Relationship Id="rId5" Type="http://schemas.openxmlformats.org/officeDocument/2006/relationships/image" Target="../media/image187.png"/><Relationship Id="rId4" Type="http://schemas.openxmlformats.org/officeDocument/2006/relationships/image" Target="../media/image186.png"/><Relationship Id="rId3" Type="http://schemas.openxmlformats.org/officeDocument/2006/relationships/image" Target="../media/image185.png"/><Relationship Id="rId25" Type="http://schemas.openxmlformats.org/officeDocument/2006/relationships/image" Target="../media/image206.png"/><Relationship Id="rId24" Type="http://schemas.openxmlformats.org/officeDocument/2006/relationships/image" Target="../media/image205.png"/><Relationship Id="rId23" Type="http://schemas.openxmlformats.org/officeDocument/2006/relationships/image" Target="../media/image204.png"/><Relationship Id="rId22" Type="http://schemas.openxmlformats.org/officeDocument/2006/relationships/image" Target="../media/image203.png"/><Relationship Id="rId21" Type="http://schemas.openxmlformats.org/officeDocument/2006/relationships/image" Target="../media/image202.png"/><Relationship Id="rId20" Type="http://schemas.openxmlformats.org/officeDocument/2006/relationships/image" Target="../media/image201.png"/><Relationship Id="rId2" Type="http://schemas.openxmlformats.org/officeDocument/2006/relationships/image" Target="../media/image184.png"/><Relationship Id="rId19" Type="http://schemas.openxmlformats.org/officeDocument/2006/relationships/image" Target="../media/image200.png"/><Relationship Id="rId18" Type="http://schemas.openxmlformats.org/officeDocument/2006/relationships/image" Target="../media/image199.png"/><Relationship Id="rId17" Type="http://schemas.openxmlformats.org/officeDocument/2006/relationships/image" Target="../media/image198.png"/><Relationship Id="rId16" Type="http://schemas.openxmlformats.org/officeDocument/2006/relationships/image" Target="../media/image197.png"/><Relationship Id="rId15" Type="http://schemas.openxmlformats.org/officeDocument/2006/relationships/image" Target="../media/image196.png"/><Relationship Id="rId14" Type="http://schemas.openxmlformats.org/officeDocument/2006/relationships/image" Target="../media/image3.png"/><Relationship Id="rId13" Type="http://schemas.openxmlformats.org/officeDocument/2006/relationships/image" Target="../media/image195.png"/><Relationship Id="rId12" Type="http://schemas.openxmlformats.org/officeDocument/2006/relationships/image" Target="../media/image194.png"/><Relationship Id="rId11" Type="http://schemas.openxmlformats.org/officeDocument/2006/relationships/image" Target="../media/image193.png"/><Relationship Id="rId10" Type="http://schemas.openxmlformats.org/officeDocument/2006/relationships/image" Target="../media/image19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13.png"/><Relationship Id="rId8" Type="http://schemas.openxmlformats.org/officeDocument/2006/relationships/image" Target="../media/image212.png"/><Relationship Id="rId7" Type="http://schemas.openxmlformats.org/officeDocument/2006/relationships/image" Target="../media/image211.png"/><Relationship Id="rId6" Type="http://schemas.openxmlformats.org/officeDocument/2006/relationships/image" Target="../media/image210.png"/><Relationship Id="rId5" Type="http://schemas.openxmlformats.org/officeDocument/2006/relationships/image" Target="../media/image3.png"/><Relationship Id="rId4" Type="http://schemas.openxmlformats.org/officeDocument/2006/relationships/image" Target="../media/image209.png"/><Relationship Id="rId3" Type="http://schemas.openxmlformats.org/officeDocument/2006/relationships/image" Target="../media/image208.png"/><Relationship Id="rId2" Type="http://schemas.openxmlformats.org/officeDocument/2006/relationships/image" Target="../media/image20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0.png"/><Relationship Id="rId8" Type="http://schemas.openxmlformats.org/officeDocument/2006/relationships/image" Target="../media/image219.png"/><Relationship Id="rId7" Type="http://schemas.openxmlformats.org/officeDocument/2006/relationships/image" Target="../media/image218.png"/><Relationship Id="rId6" Type="http://schemas.openxmlformats.org/officeDocument/2006/relationships/image" Target="../media/image3.png"/><Relationship Id="rId5" Type="http://schemas.openxmlformats.org/officeDocument/2006/relationships/image" Target="../media/image217.png"/><Relationship Id="rId4" Type="http://schemas.openxmlformats.org/officeDocument/2006/relationships/image" Target="../media/image216.png"/><Relationship Id="rId35" Type="http://schemas.openxmlformats.org/officeDocument/2006/relationships/image" Target="../media/image246.png"/><Relationship Id="rId34" Type="http://schemas.openxmlformats.org/officeDocument/2006/relationships/image" Target="../media/image245.png"/><Relationship Id="rId33" Type="http://schemas.openxmlformats.org/officeDocument/2006/relationships/image" Target="../media/image244.png"/><Relationship Id="rId32" Type="http://schemas.openxmlformats.org/officeDocument/2006/relationships/image" Target="../media/image243.png"/><Relationship Id="rId31" Type="http://schemas.openxmlformats.org/officeDocument/2006/relationships/image" Target="../media/image242.png"/><Relationship Id="rId30" Type="http://schemas.openxmlformats.org/officeDocument/2006/relationships/image" Target="../media/image241.png"/><Relationship Id="rId3" Type="http://schemas.openxmlformats.org/officeDocument/2006/relationships/image" Target="../media/image215.png"/><Relationship Id="rId29" Type="http://schemas.openxmlformats.org/officeDocument/2006/relationships/image" Target="../media/image240.png"/><Relationship Id="rId28" Type="http://schemas.openxmlformats.org/officeDocument/2006/relationships/image" Target="../media/image239.png"/><Relationship Id="rId27" Type="http://schemas.openxmlformats.org/officeDocument/2006/relationships/image" Target="../media/image238.png"/><Relationship Id="rId26" Type="http://schemas.openxmlformats.org/officeDocument/2006/relationships/image" Target="../media/image237.png"/><Relationship Id="rId25" Type="http://schemas.openxmlformats.org/officeDocument/2006/relationships/image" Target="../media/image236.png"/><Relationship Id="rId24" Type="http://schemas.openxmlformats.org/officeDocument/2006/relationships/image" Target="../media/image235.png"/><Relationship Id="rId23" Type="http://schemas.openxmlformats.org/officeDocument/2006/relationships/image" Target="../media/image234.png"/><Relationship Id="rId22" Type="http://schemas.openxmlformats.org/officeDocument/2006/relationships/image" Target="../media/image233.png"/><Relationship Id="rId21" Type="http://schemas.openxmlformats.org/officeDocument/2006/relationships/image" Target="../media/image232.png"/><Relationship Id="rId20" Type="http://schemas.openxmlformats.org/officeDocument/2006/relationships/image" Target="../media/image231.png"/><Relationship Id="rId2" Type="http://schemas.openxmlformats.org/officeDocument/2006/relationships/image" Target="../media/image214.png"/><Relationship Id="rId19" Type="http://schemas.openxmlformats.org/officeDocument/2006/relationships/image" Target="../media/image230.png"/><Relationship Id="rId18" Type="http://schemas.openxmlformats.org/officeDocument/2006/relationships/image" Target="../media/image229.png"/><Relationship Id="rId17" Type="http://schemas.openxmlformats.org/officeDocument/2006/relationships/image" Target="../media/image228.png"/><Relationship Id="rId16" Type="http://schemas.openxmlformats.org/officeDocument/2006/relationships/image" Target="../media/image227.png"/><Relationship Id="rId15" Type="http://schemas.openxmlformats.org/officeDocument/2006/relationships/image" Target="../media/image226.png"/><Relationship Id="rId14" Type="http://schemas.openxmlformats.org/officeDocument/2006/relationships/image" Target="../media/image225.png"/><Relationship Id="rId13" Type="http://schemas.openxmlformats.org/officeDocument/2006/relationships/image" Target="../media/image224.png"/><Relationship Id="rId12" Type="http://schemas.openxmlformats.org/officeDocument/2006/relationships/image" Target="../media/image223.png"/><Relationship Id="rId11" Type="http://schemas.openxmlformats.org/officeDocument/2006/relationships/image" Target="../media/image222.png"/><Relationship Id="rId10" Type="http://schemas.openxmlformats.org/officeDocument/2006/relationships/image" Target="../media/image22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53.png"/><Relationship Id="rId8" Type="http://schemas.openxmlformats.org/officeDocument/2006/relationships/image" Target="../media/image252.png"/><Relationship Id="rId7" Type="http://schemas.openxmlformats.org/officeDocument/2006/relationships/image" Target="../media/image251.png"/><Relationship Id="rId6" Type="http://schemas.openxmlformats.org/officeDocument/2006/relationships/image" Target="../media/image250.png"/><Relationship Id="rId5" Type="http://schemas.openxmlformats.org/officeDocument/2006/relationships/image" Target="../media/image249.png"/><Relationship Id="rId4" Type="http://schemas.openxmlformats.org/officeDocument/2006/relationships/image" Target="../media/image3.png"/><Relationship Id="rId3" Type="http://schemas.openxmlformats.org/officeDocument/2006/relationships/image" Target="../media/image248.png"/><Relationship Id="rId2" Type="http://schemas.openxmlformats.org/officeDocument/2006/relationships/image" Target="../media/image247.png"/><Relationship Id="rId10" Type="http://schemas.openxmlformats.org/officeDocument/2006/relationships/image" Target="../media/image25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257.png"/><Relationship Id="rId3" Type="http://schemas.openxmlformats.org/officeDocument/2006/relationships/image" Target="../media/image256.png"/><Relationship Id="rId2" Type="http://schemas.openxmlformats.org/officeDocument/2006/relationships/image" Target="../media/image25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image" Target="../media/image264.png"/><Relationship Id="rId8" Type="http://schemas.openxmlformats.org/officeDocument/2006/relationships/image" Target="../media/image263.png"/><Relationship Id="rId7" Type="http://schemas.openxmlformats.org/officeDocument/2006/relationships/image" Target="../media/image262.png"/><Relationship Id="rId6" Type="http://schemas.openxmlformats.org/officeDocument/2006/relationships/image" Target="../media/image261.png"/><Relationship Id="rId5" Type="http://schemas.openxmlformats.org/officeDocument/2006/relationships/image" Target="../media/image260.png"/><Relationship Id="rId4" Type="http://schemas.openxmlformats.org/officeDocument/2006/relationships/image" Target="../media/image3.png"/><Relationship Id="rId3" Type="http://schemas.openxmlformats.org/officeDocument/2006/relationships/image" Target="../media/image259.png"/><Relationship Id="rId2" Type="http://schemas.openxmlformats.org/officeDocument/2006/relationships/image" Target="../media/image258.png"/><Relationship Id="rId11" Type="http://schemas.openxmlformats.org/officeDocument/2006/relationships/image" Target="../media/image266.png"/><Relationship Id="rId10" Type="http://schemas.openxmlformats.org/officeDocument/2006/relationships/image" Target="../media/image26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6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273.png"/><Relationship Id="rId6" Type="http://schemas.openxmlformats.org/officeDocument/2006/relationships/image" Target="../media/image272.png"/><Relationship Id="rId5" Type="http://schemas.openxmlformats.org/officeDocument/2006/relationships/image" Target="../media/image271.png"/><Relationship Id="rId4" Type="http://schemas.openxmlformats.org/officeDocument/2006/relationships/image" Target="../media/image270.png"/><Relationship Id="rId3" Type="http://schemas.openxmlformats.org/officeDocument/2006/relationships/image" Target="../media/image269.png"/><Relationship Id="rId2" Type="http://schemas.openxmlformats.org/officeDocument/2006/relationships/image" Target="../media/image268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279.png"/><Relationship Id="rId6" Type="http://schemas.openxmlformats.org/officeDocument/2006/relationships/image" Target="../media/image278.png"/><Relationship Id="rId5" Type="http://schemas.openxmlformats.org/officeDocument/2006/relationships/image" Target="../media/image277.png"/><Relationship Id="rId4" Type="http://schemas.openxmlformats.org/officeDocument/2006/relationships/image" Target="../media/image276.png"/><Relationship Id="rId3" Type="http://schemas.openxmlformats.org/officeDocument/2006/relationships/image" Target="../media/image275.png"/><Relationship Id="rId2" Type="http://schemas.openxmlformats.org/officeDocument/2006/relationships/image" Target="../media/image27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285.png"/><Relationship Id="rId6" Type="http://schemas.openxmlformats.org/officeDocument/2006/relationships/image" Target="../media/image284.png"/><Relationship Id="rId5" Type="http://schemas.openxmlformats.org/officeDocument/2006/relationships/image" Target="../media/image283.png"/><Relationship Id="rId4" Type="http://schemas.openxmlformats.org/officeDocument/2006/relationships/image" Target="../media/image282.png"/><Relationship Id="rId3" Type="http://schemas.openxmlformats.org/officeDocument/2006/relationships/image" Target="../media/image281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image" Target="../media/image292.png"/><Relationship Id="rId7" Type="http://schemas.openxmlformats.org/officeDocument/2006/relationships/image" Target="../media/image291.png"/><Relationship Id="rId6" Type="http://schemas.openxmlformats.org/officeDocument/2006/relationships/image" Target="../media/image290.png"/><Relationship Id="rId5" Type="http://schemas.openxmlformats.org/officeDocument/2006/relationships/image" Target="../media/image289.png"/><Relationship Id="rId4" Type="http://schemas.openxmlformats.org/officeDocument/2006/relationships/image" Target="../media/image288.png"/><Relationship Id="rId3" Type="http://schemas.openxmlformats.org/officeDocument/2006/relationships/image" Target="../media/image287.png"/><Relationship Id="rId2" Type="http://schemas.openxmlformats.org/officeDocument/2006/relationships/image" Target="../media/image286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image" Target="../media/image300.png"/><Relationship Id="rId8" Type="http://schemas.openxmlformats.org/officeDocument/2006/relationships/image" Target="../media/image299.png"/><Relationship Id="rId7" Type="http://schemas.openxmlformats.org/officeDocument/2006/relationships/image" Target="../media/image298.png"/><Relationship Id="rId6" Type="http://schemas.openxmlformats.org/officeDocument/2006/relationships/image" Target="../media/image297.png"/><Relationship Id="rId5" Type="http://schemas.openxmlformats.org/officeDocument/2006/relationships/image" Target="../media/image296.png"/><Relationship Id="rId4" Type="http://schemas.openxmlformats.org/officeDocument/2006/relationships/image" Target="../media/image295.png"/><Relationship Id="rId3" Type="http://schemas.openxmlformats.org/officeDocument/2006/relationships/image" Target="../media/image294.png"/><Relationship Id="rId2" Type="http://schemas.openxmlformats.org/officeDocument/2006/relationships/image" Target="../media/image293.png"/><Relationship Id="rId11" Type="http://schemas.openxmlformats.org/officeDocument/2006/relationships/image" Target="../media/image3.png"/><Relationship Id="rId10" Type="http://schemas.openxmlformats.org/officeDocument/2006/relationships/image" Target="../media/image30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png"/><Relationship Id="rId6" Type="http://schemas.openxmlformats.org/officeDocument/2006/relationships/image" Target="../media/image304.png"/><Relationship Id="rId5" Type="http://schemas.openxmlformats.org/officeDocument/2006/relationships/image" Target="../media/image303.png"/><Relationship Id="rId4" Type="http://schemas.openxmlformats.org/officeDocument/2006/relationships/image" Target="../media/image302.png"/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1" Type="http://schemas.openxmlformats.org/officeDocument/2006/relationships/image" Target="../media/image17.png"/><Relationship Id="rId10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24.png"/><Relationship Id="rId8" Type="http://schemas.openxmlformats.org/officeDocument/2006/relationships/image" Target="../media/image23.png"/><Relationship Id="rId7" Type="http://schemas.openxmlformats.org/officeDocument/2006/relationships/image" Target="../media/image22.png"/><Relationship Id="rId6" Type="http://schemas.openxmlformats.org/officeDocument/2006/relationships/image" Target="../media/image21.png"/><Relationship Id="rId5" Type="http://schemas.openxmlformats.org/officeDocument/2006/relationships/image" Target="../media/image3.png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1" Type="http://schemas.openxmlformats.org/officeDocument/2006/relationships/image" Target="../media/image26.png"/><Relationship Id="rId10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29.png"/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36.png"/><Relationship Id="rId8" Type="http://schemas.openxmlformats.org/officeDocument/2006/relationships/image" Target="../media/image35.png"/><Relationship Id="rId7" Type="http://schemas.openxmlformats.org/officeDocument/2006/relationships/image" Target="../media/image34.png"/><Relationship Id="rId6" Type="http://schemas.openxmlformats.org/officeDocument/2006/relationships/image" Target="../media/image33.png"/><Relationship Id="rId5" Type="http://schemas.openxmlformats.org/officeDocument/2006/relationships/image" Target="../media/image3.png"/><Relationship Id="rId4" Type="http://schemas.openxmlformats.org/officeDocument/2006/relationships/image" Target="../media/image32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43.png"/><Relationship Id="rId8" Type="http://schemas.openxmlformats.org/officeDocument/2006/relationships/image" Target="../media/image42.png"/><Relationship Id="rId7" Type="http://schemas.openxmlformats.org/officeDocument/2006/relationships/image" Target="../media/image41.png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.png"/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152644" y="0"/>
            <a:ext cx="3991355" cy="5143497"/>
          </a:xfrm>
          <a:prstGeom prst="rect">
            <a:avLst/>
          </a:prstGeom>
        </p:spPr>
      </p:pic>
      <p:sp>
        <p:nvSpPr>
          <p:cNvPr id="4" name="textbox 4"/>
          <p:cNvSpPr/>
          <p:nvPr/>
        </p:nvSpPr>
        <p:spPr>
          <a:xfrm>
            <a:off x="547496" y="1517650"/>
            <a:ext cx="4369434" cy="26384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442"/>
              </a:lnSpc>
              <a:tabLst/>
            </a:pPr>
            <a:endParaRPr lang="Arial" altLang="Arial" sz="100" dirty="0"/>
          </a:p>
          <a:p>
            <a:pPr marL="26034" algn="l" rtl="0" eaLnBrk="0">
              <a:lnSpc>
                <a:spcPct val="88000"/>
              </a:lnSpc>
              <a:tabLst/>
            </a:pPr>
            <a:r>
              <a:rPr sz="1200" kern="0" spc="5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Neoadjuvantchemoradiotherapy f</a:t>
            </a:r>
            <a:r>
              <a:rPr sz="1200" kern="0" spc="4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ollowed</a:t>
            </a:r>
            <a:r>
              <a:rPr sz="1200" kern="0" spc="13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kern="0" spc="4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by surgery versus</a:t>
            </a:r>
            <a:endParaRPr lang="Calibri" altLang="Calibri" sz="1200" dirty="0"/>
          </a:p>
          <a:p>
            <a:pPr marL="227329" algn="l" rtl="0" eaLnBrk="0">
              <a:lnSpc>
                <a:spcPts val="2519"/>
              </a:lnSpc>
              <a:tabLst>
                <a:tab pos="237490" algn="l"/>
              </a:tabLst>
            </a:pPr>
            <a:r>
              <a:rPr sz="1100" kern="0" spc="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	</a:t>
            </a:r>
            <a:r>
              <a:rPr sz="1700" kern="0" spc="-10" baseline="56462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</a:t>
            </a:r>
            <a:r>
              <a:rPr sz="1100" kern="0" spc="-1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 </a:t>
            </a:r>
            <a:r>
              <a:rPr sz="1700" kern="0" spc="-10" baseline="-17073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</a:t>
            </a:r>
            <a:r>
              <a:rPr sz="1100" kern="0" spc="1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 </a:t>
            </a:r>
            <a:r>
              <a:rPr sz="1700" kern="0" spc="-10" baseline="56462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</a:t>
            </a:r>
            <a:r>
              <a:rPr sz="1700" kern="0" spc="-10" baseline="-17073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</a:t>
            </a:r>
            <a:r>
              <a:rPr sz="1700" kern="0" spc="-10" baseline="56462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veil</a:t>
            </a:r>
            <a:r>
              <a:rPr sz="1700" kern="0" spc="-10" baseline="-17073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-w</a:t>
            </a:r>
            <a:r>
              <a:rPr sz="1100" kern="0" spc="-1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     </a:t>
            </a:r>
            <a:r>
              <a:rPr sz="11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      </a:t>
            </a:r>
            <a:r>
              <a:rPr sz="1700" kern="0" spc="-20" baseline="56462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</a:t>
            </a:r>
            <a:r>
              <a:rPr sz="1700" kern="0" spc="-20" baseline="-17073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</a:t>
            </a:r>
            <a:r>
              <a:rPr sz="11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                                          </a:t>
            </a:r>
            <a:r>
              <a:rPr sz="1700" kern="0" spc="-20" baseline="56462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(SANO-trial):</a:t>
            </a:r>
            <a:r>
              <a:rPr sz="1100" kern="0" spc="14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700" kern="0" spc="-20" baseline="56462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</a:t>
            </a:r>
            <a:r>
              <a:rPr sz="11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1700" kern="0" spc="-20" baseline="56462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phase-</a:t>
            </a:r>
            <a:endParaRPr lang="Calibri" altLang="Calibri" sz="1700" baseline="56462" dirty="0"/>
          </a:p>
          <a:p>
            <a:pPr algn="l" rtl="0" eaLnBrk="0">
              <a:lnSpc>
                <a:spcPct val="149000"/>
              </a:lnSpc>
              <a:tabLst/>
            </a:pPr>
            <a:endParaRPr lang="Arial" altLang="Arial" sz="1000" dirty="0"/>
          </a:p>
          <a:p>
            <a:pPr marL="17779" algn="l" rtl="0" eaLnBrk="0">
              <a:lnSpc>
                <a:spcPct val="84000"/>
              </a:lnSpc>
              <a:spcBef>
                <a:spcPts val="639"/>
              </a:spcBef>
              <a:tabLst/>
            </a:pPr>
            <a:r>
              <a:rPr sz="2100" kern="0" spc="3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SANO-trial:</a:t>
            </a:r>
            <a:endParaRPr lang="Arial Narrow" altLang="Arial Narrow" sz="2100" dirty="0"/>
          </a:p>
          <a:p>
            <a:pPr marL="12700" indent="635" algn="l" rtl="0" eaLnBrk="0">
              <a:lnSpc>
                <a:spcPct val="83000"/>
              </a:lnSpc>
              <a:spcBef>
                <a:spcPts val="41"/>
              </a:spcBef>
              <a:tabLst/>
            </a:pPr>
            <a:r>
              <a:rPr sz="2100" b="1" kern="0" spc="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 does this trial actually tellus</a:t>
            </a:r>
            <a:r>
              <a:rPr sz="2100" b="1" kern="0" spc="3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100" kern="0" spc="3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    </a:t>
            </a:r>
            <a:r>
              <a:rPr sz="2100" kern="0" spc="3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 are the</a:t>
            </a:r>
            <a:r>
              <a:rPr sz="2100" kern="0" spc="14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100" b="1" kern="0" spc="3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implications for clin</a:t>
            </a:r>
            <a:r>
              <a:rPr sz="21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ical</a:t>
            </a:r>
            <a:endParaRPr lang="Arial Narrow" altLang="Arial Narrow" sz="2100" dirty="0"/>
          </a:p>
          <a:p>
            <a:pPr marL="27940" algn="l" rtl="0" eaLnBrk="0">
              <a:lnSpc>
                <a:spcPct val="85000"/>
              </a:lnSpc>
              <a:spcBef>
                <a:spcPts val="8"/>
              </a:spcBef>
              <a:tabLst/>
            </a:pPr>
            <a:r>
              <a:rPr sz="21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practice</a:t>
            </a:r>
            <a:r>
              <a:rPr sz="2100" kern="0" spc="16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lang="Arial Narrow" altLang="Arial Narrow" sz="2100" dirty="0"/>
          </a:p>
          <a:p>
            <a:pPr algn="l" rtl="0" eaLnBrk="0">
              <a:lnSpc>
                <a:spcPct val="155000"/>
              </a:lnSpc>
              <a:tabLst/>
            </a:pPr>
            <a:endParaRPr lang="Arial" altLang="Arial" sz="1000" dirty="0"/>
          </a:p>
          <a:p>
            <a:pPr marL="22859" algn="l" rtl="0" eaLnBrk="0">
              <a:lnSpc>
                <a:spcPct val="81000"/>
              </a:lnSpc>
              <a:spcBef>
                <a:spcPts val="429"/>
              </a:spcBef>
              <a:tabLst/>
            </a:pPr>
            <a:r>
              <a:rPr sz="1400" b="1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Prof.</a:t>
            </a:r>
            <a:r>
              <a:rPr sz="1400" b="1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b="1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Magnus Nilsson MD,</a:t>
            </a:r>
            <a:r>
              <a:rPr sz="1400" b="1" kern="0" spc="9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b="1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PhD,</a:t>
            </a:r>
            <a:r>
              <a:rPr sz="1400" b="1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b="1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FEBS (hon.</a:t>
            </a:r>
            <a:r>
              <a:rPr sz="1400" b="1" kern="0" spc="-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</a:t>
            </a:r>
            <a:endParaRPr lang="Arial Narrow" altLang="Arial Narrow" sz="14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800" dirty="0"/>
          </a:p>
          <a:p>
            <a:pPr algn="l" rtl="0" eaLnBrk="0">
              <a:lnSpc>
                <a:spcPct val="6401"/>
              </a:lnSpc>
              <a:tabLst/>
            </a:pPr>
            <a:endParaRPr lang="Arial" altLang="Arial" sz="100" dirty="0"/>
          </a:p>
          <a:p>
            <a:pPr marL="21590" algn="l" rtl="0" eaLnBrk="0">
              <a:lnSpc>
                <a:spcPct val="86000"/>
              </a:lnSpc>
              <a:tabLst/>
            </a:pPr>
            <a:r>
              <a:rPr sz="1200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Karolinska</a:t>
            </a:r>
            <a:r>
              <a:rPr sz="1200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Instit</a:t>
            </a:r>
            <a:r>
              <a:rPr sz="1200" kern="0" spc="-1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utet, Stockholm, Sweden</a:t>
            </a:r>
            <a:endParaRPr lang="Arial Narrow" altLang="Arial Narrow" sz="1200" dirty="0"/>
          </a:p>
        </p:txBody>
      </p:sp>
      <p:sp>
        <p:nvSpPr>
          <p:cNvPr id="6" name="textbox 6"/>
          <p:cNvSpPr/>
          <p:nvPr/>
        </p:nvSpPr>
        <p:spPr>
          <a:xfrm>
            <a:off x="3007661" y="1836194"/>
            <a:ext cx="413384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</a:t>
            </a:r>
            <a:r>
              <a:rPr sz="1200" kern="0" spc="6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kern="0" spc="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trial</a:t>
            </a:r>
            <a:endParaRPr lang="Calibri" altLang="Calibri" sz="1200" dirty="0"/>
          </a:p>
        </p:txBody>
      </p:sp>
      <p:sp>
        <p:nvSpPr>
          <p:cNvPr id="8" name="textbox 8"/>
          <p:cNvSpPr/>
          <p:nvPr/>
        </p:nvSpPr>
        <p:spPr>
          <a:xfrm>
            <a:off x="3281740" y="1679194"/>
            <a:ext cx="394334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3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ancer</a:t>
            </a:r>
            <a:endParaRPr lang="Calibri" altLang="Calibri" sz="1200" dirty="0"/>
          </a:p>
        </p:txBody>
      </p:sp>
      <p:sp>
        <p:nvSpPr>
          <p:cNvPr id="10" name="textbox 10"/>
          <p:cNvSpPr/>
          <p:nvPr/>
        </p:nvSpPr>
        <p:spPr>
          <a:xfrm>
            <a:off x="2925365" y="1836194"/>
            <a:ext cx="100330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</a:t>
            </a:r>
            <a:endParaRPr lang="Calibri" altLang="Calibri" sz="1200" dirty="0"/>
          </a:p>
        </p:txBody>
      </p:sp>
      <p:sp>
        <p:nvSpPr>
          <p:cNvPr id="12" name="textbox 12"/>
          <p:cNvSpPr/>
          <p:nvPr/>
        </p:nvSpPr>
        <p:spPr>
          <a:xfrm>
            <a:off x="3199444" y="1679194"/>
            <a:ext cx="88264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</a:t>
            </a:r>
            <a:endParaRPr lang="Calibri" altLang="Calibri" sz="1200" dirty="0"/>
          </a:p>
        </p:txBody>
      </p:sp>
      <p:sp>
        <p:nvSpPr>
          <p:cNvPr id="14" name="textbox 14"/>
          <p:cNvSpPr/>
          <p:nvPr/>
        </p:nvSpPr>
        <p:spPr>
          <a:xfrm>
            <a:off x="2696582" y="1836194"/>
            <a:ext cx="247015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mis</a:t>
            </a:r>
            <a:endParaRPr lang="Calibri" altLang="Calibri" sz="1200" dirty="0"/>
          </a:p>
        </p:txBody>
      </p:sp>
      <p:sp>
        <p:nvSpPr>
          <p:cNvPr id="16" name="textbox 16"/>
          <p:cNvSpPr/>
          <p:nvPr/>
        </p:nvSpPr>
        <p:spPr>
          <a:xfrm>
            <a:off x="2970661" y="1679194"/>
            <a:ext cx="217170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1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eal</a:t>
            </a:r>
            <a:endParaRPr lang="Calibri" altLang="Calibri" sz="1200" dirty="0"/>
          </a:p>
        </p:txBody>
      </p:sp>
      <p:sp>
        <p:nvSpPr>
          <p:cNvPr id="18" name="textbox 18"/>
          <p:cNvSpPr/>
          <p:nvPr/>
        </p:nvSpPr>
        <p:spPr>
          <a:xfrm>
            <a:off x="2604740" y="1836194"/>
            <a:ext cx="105410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</a:t>
            </a:r>
            <a:endParaRPr lang="Calibri" altLang="Calibri" sz="1200" dirty="0"/>
          </a:p>
        </p:txBody>
      </p:sp>
      <p:sp>
        <p:nvSpPr>
          <p:cNvPr id="20" name="textbox 20"/>
          <p:cNvSpPr/>
          <p:nvPr/>
        </p:nvSpPr>
        <p:spPr>
          <a:xfrm>
            <a:off x="2878819" y="1679194"/>
            <a:ext cx="99060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1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4000"/>
              </a:lnSpc>
              <a:tabLst/>
            </a:pPr>
            <a:r>
              <a:rPr sz="1200" kern="0" spc="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</a:t>
            </a:r>
            <a:endParaRPr lang="Calibri" altLang="Calibri" sz="1200" dirty="0"/>
          </a:p>
        </p:txBody>
      </p:sp>
      <p:sp>
        <p:nvSpPr>
          <p:cNvPr id="22" name="textbox 22"/>
          <p:cNvSpPr/>
          <p:nvPr/>
        </p:nvSpPr>
        <p:spPr>
          <a:xfrm>
            <a:off x="2055003" y="1836194"/>
            <a:ext cx="567690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ter</a:t>
            </a:r>
            <a:r>
              <a:rPr sz="1200" kern="0" spc="16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kern="0" spc="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rand</a:t>
            </a:r>
            <a:endParaRPr lang="Calibri" altLang="Calibri" sz="1200" dirty="0"/>
          </a:p>
        </p:txBody>
      </p:sp>
      <p:sp>
        <p:nvSpPr>
          <p:cNvPr id="24" name="textbox 24"/>
          <p:cNvSpPr/>
          <p:nvPr/>
        </p:nvSpPr>
        <p:spPr>
          <a:xfrm>
            <a:off x="2329082" y="1679194"/>
            <a:ext cx="590550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50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4000"/>
              </a:lnSpc>
              <a:tabLst/>
            </a:pPr>
            <a:r>
              <a:rPr sz="1200" kern="0" spc="3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oesopha</a:t>
            </a:r>
            <a:endParaRPr lang="Calibri" altLang="Calibri" sz="1200" dirty="0"/>
          </a:p>
        </p:txBody>
      </p:sp>
      <p:sp>
        <p:nvSpPr>
          <p:cNvPr id="26" name="textbox 26"/>
          <p:cNvSpPr/>
          <p:nvPr/>
        </p:nvSpPr>
        <p:spPr>
          <a:xfrm>
            <a:off x="1875597" y="1836194"/>
            <a:ext cx="138429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lu</a:t>
            </a:r>
            <a:endParaRPr lang="Calibri" altLang="Calibri" sz="1200" dirty="0"/>
          </a:p>
        </p:txBody>
      </p:sp>
      <p:sp>
        <p:nvSpPr>
          <p:cNvPr id="28" name="textbox 28"/>
          <p:cNvSpPr/>
          <p:nvPr/>
        </p:nvSpPr>
        <p:spPr>
          <a:xfrm>
            <a:off x="2115101" y="1679194"/>
            <a:ext cx="105410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</a:t>
            </a:r>
            <a:endParaRPr lang="Calibri" altLang="Calibri" sz="1200" dirty="0"/>
          </a:p>
        </p:txBody>
      </p:sp>
      <p:sp>
        <p:nvSpPr>
          <p:cNvPr id="30" name="textbox 30"/>
          <p:cNvSpPr/>
          <p:nvPr/>
        </p:nvSpPr>
        <p:spPr>
          <a:xfrm>
            <a:off x="1800873" y="1836194"/>
            <a:ext cx="88264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</a:t>
            </a:r>
            <a:endParaRPr lang="Calibri" altLang="Calibri" sz="1200" dirty="0"/>
          </a:p>
        </p:txBody>
      </p:sp>
      <p:sp>
        <p:nvSpPr>
          <p:cNvPr id="32" name="textbox 32"/>
          <p:cNvSpPr/>
          <p:nvPr/>
        </p:nvSpPr>
        <p:spPr>
          <a:xfrm>
            <a:off x="2040376" y="1679194"/>
            <a:ext cx="74294" cy="2247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8"/>
              </a:lnSpc>
              <a:tabLst/>
            </a:pPr>
            <a:r>
              <a:rPr sz="1200" kern="0" spc="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f</a:t>
            </a:r>
            <a:endParaRPr lang="Calibri" altLang="Calibri" sz="1200" dirty="0"/>
          </a:p>
        </p:txBody>
      </p:sp>
      <p:sp>
        <p:nvSpPr>
          <p:cNvPr id="34" name="textbox 34"/>
          <p:cNvSpPr/>
          <p:nvPr/>
        </p:nvSpPr>
        <p:spPr>
          <a:xfrm>
            <a:off x="1428236" y="1836194"/>
            <a:ext cx="346709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1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4000"/>
              </a:lnSpc>
              <a:tabLst/>
            </a:pPr>
            <a:r>
              <a:rPr sz="1200" kern="0" spc="3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edge</a:t>
            </a:r>
            <a:endParaRPr lang="Calibri" altLang="Calibri" sz="1200" dirty="0"/>
          </a:p>
        </p:txBody>
      </p:sp>
      <p:sp>
        <p:nvSpPr>
          <p:cNvPr id="36" name="textbox 36"/>
          <p:cNvSpPr/>
          <p:nvPr/>
        </p:nvSpPr>
        <p:spPr>
          <a:xfrm>
            <a:off x="1667740" y="1679194"/>
            <a:ext cx="368934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lance</a:t>
            </a:r>
            <a:endParaRPr lang="Calibri" altLang="Calibri" sz="1200" dirty="0"/>
          </a:p>
        </p:txBody>
      </p:sp>
      <p:sp>
        <p:nvSpPr>
          <p:cNvPr id="38" name="textbox 38"/>
          <p:cNvSpPr/>
          <p:nvPr/>
        </p:nvSpPr>
        <p:spPr>
          <a:xfrm>
            <a:off x="1090206" y="1836194"/>
            <a:ext cx="100330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</a:t>
            </a:r>
            <a:endParaRPr lang="Calibri" altLang="Calibri" sz="1200" dirty="0"/>
          </a:p>
        </p:txBody>
      </p:sp>
      <p:sp>
        <p:nvSpPr>
          <p:cNvPr id="40" name="textbox 40"/>
          <p:cNvSpPr/>
          <p:nvPr/>
        </p:nvSpPr>
        <p:spPr>
          <a:xfrm>
            <a:off x="1105411" y="1679194"/>
            <a:ext cx="100330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0"/>
              </a:lnSpc>
              <a:tabLst/>
            </a:pPr>
            <a:r>
              <a:rPr sz="1200" kern="0" spc="-1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</a:t>
            </a:r>
            <a:endParaRPr lang="Calibri" altLang="Calibri" sz="1200" dirty="0"/>
          </a:p>
        </p:txBody>
      </p:sp>
      <p:sp>
        <p:nvSpPr>
          <p:cNvPr id="42" name="textbox 42"/>
          <p:cNvSpPr/>
          <p:nvPr/>
        </p:nvSpPr>
        <p:spPr>
          <a:xfrm>
            <a:off x="1008733" y="1836194"/>
            <a:ext cx="99694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50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4000"/>
              </a:lnSpc>
              <a:tabLst/>
            </a:pPr>
            <a:r>
              <a:rPr sz="1200" kern="0" spc="-1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</a:t>
            </a:r>
            <a:endParaRPr lang="Calibri" altLang="Calibri" sz="1200" dirty="0"/>
          </a:p>
        </p:txBody>
      </p:sp>
      <p:sp>
        <p:nvSpPr>
          <p:cNvPr id="44" name="textbox 44"/>
          <p:cNvSpPr/>
          <p:nvPr/>
        </p:nvSpPr>
        <p:spPr>
          <a:xfrm>
            <a:off x="1035789" y="1679194"/>
            <a:ext cx="83185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</a:t>
            </a:r>
            <a:endParaRPr lang="Calibri" altLang="Calibri" sz="1200" dirty="0"/>
          </a:p>
        </p:txBody>
      </p:sp>
      <p:sp>
        <p:nvSpPr>
          <p:cNvPr id="46" name="textbox 46"/>
          <p:cNvSpPr/>
          <p:nvPr/>
        </p:nvSpPr>
        <p:spPr>
          <a:xfrm>
            <a:off x="775506" y="1836194"/>
            <a:ext cx="159385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te</a:t>
            </a:r>
            <a:endParaRPr lang="Calibri" altLang="Calibri" sz="1200" dirty="0"/>
          </a:p>
        </p:txBody>
      </p:sp>
      <p:sp>
        <p:nvSpPr>
          <p:cNvPr id="48" name="textbox 48"/>
          <p:cNvSpPr/>
          <p:nvPr/>
        </p:nvSpPr>
        <p:spPr>
          <a:xfrm>
            <a:off x="802275" y="1679194"/>
            <a:ext cx="179070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ve</a:t>
            </a:r>
            <a:endParaRPr lang="Calibri" altLang="Calibri" sz="1200" dirty="0"/>
          </a:p>
        </p:txBody>
      </p:sp>
      <p:sp>
        <p:nvSpPr>
          <p:cNvPr id="50" name="textbox 50"/>
          <p:cNvSpPr/>
          <p:nvPr/>
        </p:nvSpPr>
        <p:spPr>
          <a:xfrm>
            <a:off x="715101" y="1836194"/>
            <a:ext cx="83185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</a:t>
            </a:r>
            <a:endParaRPr lang="Calibri" altLang="Calibri" sz="1200" dirty="0"/>
          </a:p>
        </p:txBody>
      </p:sp>
      <p:sp>
        <p:nvSpPr>
          <p:cNvPr id="52" name="textbox 52"/>
          <p:cNvSpPr/>
          <p:nvPr/>
        </p:nvSpPr>
        <p:spPr>
          <a:xfrm>
            <a:off x="698971" y="1679194"/>
            <a:ext cx="78105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561"/>
              </a:lnSpc>
              <a:tabLst/>
            </a:pPr>
            <a:r>
              <a:rPr sz="1200" kern="0" spc="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</a:t>
            </a:r>
            <a:endParaRPr lang="Calibri" altLang="Calibri" sz="1200" dirty="0"/>
          </a:p>
        </p:txBody>
      </p:sp>
      <p:sp>
        <p:nvSpPr>
          <p:cNvPr id="54" name="textbox 54"/>
          <p:cNvSpPr/>
          <p:nvPr/>
        </p:nvSpPr>
        <p:spPr>
          <a:xfrm>
            <a:off x="561043" y="1854943"/>
            <a:ext cx="135889" cy="1657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7949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7000"/>
              </a:lnSpc>
              <a:tabLst/>
            </a:pPr>
            <a:r>
              <a:rPr sz="1200" kern="0" spc="-2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III</a:t>
            </a:r>
            <a:endParaRPr lang="Calibri" altLang="Calibri" sz="1200" dirty="0"/>
          </a:p>
        </p:txBody>
      </p:sp>
      <p:sp>
        <p:nvSpPr>
          <p:cNvPr id="56" name="textbox 56"/>
          <p:cNvSpPr/>
          <p:nvPr/>
        </p:nvSpPr>
        <p:spPr>
          <a:xfrm>
            <a:off x="554624" y="1679194"/>
            <a:ext cx="167004" cy="224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97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8000"/>
              </a:lnSpc>
              <a:tabLst/>
            </a:pPr>
            <a:r>
              <a:rPr sz="1200" kern="0" spc="0" dirty="0">
                <a:solidFill>
                  <a:srgbClr val="FF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ac</a:t>
            </a:r>
            <a:endParaRPr lang="Calibri" altLang="Calibri" sz="1200" dirty="0"/>
          </a:p>
        </p:txBody>
      </p:sp>
      <p:pic>
        <p:nvPicPr>
          <p:cNvPr id="58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67868" y="339852"/>
            <a:ext cx="2145791" cy="4084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box 300"/>
          <p:cNvSpPr/>
          <p:nvPr/>
        </p:nvSpPr>
        <p:spPr>
          <a:xfrm>
            <a:off x="492199" y="272654"/>
            <a:ext cx="7771130" cy="10845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5490"/>
              </a:lnSpc>
              <a:tabLst/>
            </a:pPr>
            <a:endParaRPr lang="Arial" altLang="Arial" sz="100" dirty="0"/>
          </a:p>
          <a:p>
            <a:pPr marL="15875" indent="-3175" algn="l" rtl="0" eaLnBrk="0">
              <a:lnSpc>
                <a:spcPct val="90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1: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Contamination of stepped-wedge clu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ster randomised ITT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 (with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cross-over and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pre-SANO patients)</a:t>
            </a:r>
            <a:endParaRPr lang="Arial" altLang="Arial" sz="1400" dirty="0"/>
          </a:p>
          <a:p>
            <a:pPr algn="l" rtl="0" eaLnBrk="0">
              <a:lnSpc>
                <a:spcPct val="105000"/>
              </a:lnSpc>
              <a:tabLst/>
            </a:pPr>
            <a:endParaRPr lang="Arial" altLang="Arial" sz="1500" dirty="0"/>
          </a:p>
          <a:p>
            <a:pPr algn="l" rtl="0" eaLnBrk="0">
              <a:lnSpc>
                <a:spcPct val="6230"/>
              </a:lnSpc>
              <a:tabLst/>
            </a:pPr>
            <a:endParaRPr lang="Arial" altLang="Arial" sz="100" dirty="0"/>
          </a:p>
          <a:p>
            <a:pPr marL="1222375" algn="l" rtl="0" eaLnBrk="0">
              <a:lnSpc>
                <a:spcPct val="110000"/>
              </a:lnSpc>
              <a:tabLst>
                <a:tab pos="1280160" algn="l"/>
                <a:tab pos="7747000" algn="l"/>
              </a:tabLst>
            </a:pP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Patient</a:t>
            </a:r>
            <a:r>
              <a:rPr sz="2500" u="sng" kern="0" spc="-1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 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flowch</a:t>
            </a:r>
            <a:r>
              <a:rPr sz="2500" u="sng" kern="0" spc="-8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art</a:t>
            </a: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500" dirty="0"/>
          </a:p>
        </p:txBody>
      </p:sp>
      <p:graphicFrame>
        <p:nvGraphicFramePr>
          <p:cNvPr id="302" name="table 302"/>
          <p:cNvGraphicFramePr>
            <a:graphicFrameLocks noGrp="1"/>
          </p:cNvGraphicFramePr>
          <p:nvPr/>
        </p:nvGraphicFramePr>
        <p:xfrm>
          <a:off x="4831396" y="2976842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191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4" name="table 304"/>
          <p:cNvGraphicFramePr>
            <a:graphicFrameLocks noGrp="1"/>
          </p:cNvGraphicFramePr>
          <p:nvPr/>
        </p:nvGraphicFramePr>
        <p:xfrm>
          <a:off x="4061251" y="3402289"/>
          <a:ext cx="1082675" cy="344805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28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80339" algn="l" rtl="0" eaLnBrk="0">
                        <a:lnSpc>
                          <a:spcPts val="1155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 crossed-over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6" name="picture 3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140013" y="3317993"/>
            <a:ext cx="264583" cy="540998"/>
          </a:xfrm>
          <a:prstGeom prst="rect">
            <a:avLst/>
          </a:prstGeom>
        </p:spPr>
      </p:pic>
      <p:graphicFrame>
        <p:nvGraphicFramePr>
          <p:cNvPr id="308" name="table 308"/>
          <p:cNvGraphicFramePr>
            <a:graphicFrameLocks noGrp="1"/>
          </p:cNvGraphicFramePr>
          <p:nvPr/>
        </p:nvGraphicFramePr>
        <p:xfrm>
          <a:off x="4061251" y="2519309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8589" algn="l" rtl="0" eaLnBrk="0">
                        <a:lnSpc>
                          <a:spcPts val="1155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crossed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10" name="picture 3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816561" y="1736671"/>
            <a:ext cx="1588890" cy="369229"/>
          </a:xfrm>
          <a:prstGeom prst="rect">
            <a:avLst/>
          </a:prstGeom>
        </p:spPr>
      </p:pic>
      <p:graphicFrame>
        <p:nvGraphicFramePr>
          <p:cNvPr id="312" name="table 312"/>
          <p:cNvGraphicFramePr>
            <a:graphicFrameLocks noGrp="1"/>
          </p:cNvGraphicFramePr>
          <p:nvPr/>
        </p:nvGraphicFramePr>
        <p:xfrm>
          <a:off x="4831396" y="2101924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156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14" name="picture 3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140013" y="2442990"/>
            <a:ext cx="326447" cy="536225"/>
          </a:xfrm>
          <a:prstGeom prst="rect">
            <a:avLst/>
          </a:prstGeom>
        </p:spPr>
      </p:pic>
      <p:pic>
        <p:nvPicPr>
          <p:cNvPr id="316" name="picture 3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149595" y="2787142"/>
            <a:ext cx="1274826" cy="771397"/>
          </a:xfrm>
          <a:prstGeom prst="rect">
            <a:avLst/>
          </a:prstGeom>
        </p:spPr>
      </p:pic>
      <p:sp>
        <p:nvSpPr>
          <p:cNvPr id="318" name="textbox 318"/>
          <p:cNvSpPr/>
          <p:nvPr/>
        </p:nvSpPr>
        <p:spPr>
          <a:xfrm>
            <a:off x="5606846" y="2424491"/>
            <a:ext cx="1595755" cy="1663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68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2000"/>
              </a:lnSpc>
              <a:tabLst/>
            </a:pP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(Mixed  effects)  cox  </a:t>
            </a:r>
            <a:r>
              <a:rPr sz="10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models</a:t>
            </a:r>
            <a:endParaRPr lang="Calibri" altLang="Calibri" sz="1000" dirty="0"/>
          </a:p>
        </p:txBody>
      </p:sp>
      <p:graphicFrame>
        <p:nvGraphicFramePr>
          <p:cNvPr id="320" name="table 320"/>
          <p:cNvGraphicFramePr>
            <a:graphicFrameLocks noGrp="1"/>
          </p:cNvGraphicFramePr>
          <p:nvPr/>
        </p:nvGraphicFramePr>
        <p:xfrm>
          <a:off x="5510315" y="2530050"/>
          <a:ext cx="3633469" cy="253364"/>
        </p:xfrm>
        <a:graphic>
          <a:graphicData uri="http://schemas.openxmlformats.org/drawingml/2006/table">
            <a:tbl>
              <a:tblPr/>
              <a:tblGrid>
                <a:gridCol w="3633469"/>
              </a:tblGrid>
              <a:tr h="2470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09220" algn="l" rtl="0" eaLnBrk="0">
                        <a:lnSpc>
                          <a:spcPts val="1267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    </a:t>
                      </a: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Modified  intention-to-treat:  o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ne-cross  over  moment</a:t>
                      </a:r>
                      <a:r>
                        <a:rPr sz="1000" kern="0" spc="1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allowed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2" name="table 322"/>
          <p:cNvGraphicFramePr>
            <a:graphicFrameLocks noGrp="1"/>
          </p:cNvGraphicFramePr>
          <p:nvPr/>
        </p:nvGraphicFramePr>
        <p:xfrm>
          <a:off x="7293723" y="1379268"/>
          <a:ext cx="1090294" cy="353059"/>
        </p:xfrm>
        <a:graphic>
          <a:graphicData uri="http://schemas.openxmlformats.org/drawingml/2006/table">
            <a:tbl>
              <a:tblPr/>
              <a:tblGrid>
                <a:gridCol w="1090294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24484" indent="-242570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1115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were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screened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4" name="table 324"/>
          <p:cNvGraphicFramePr>
            <a:graphicFrameLocks noGrp="1"/>
          </p:cNvGraphicFramePr>
          <p:nvPr/>
        </p:nvGraphicFramePr>
        <p:xfrm>
          <a:off x="5641383" y="1379268"/>
          <a:ext cx="1082675" cy="353059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11760" indent="100964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809</a:t>
                      </a:r>
                      <a:r>
                        <a:rPr sz="9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provided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informed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nsent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6" name="table 326"/>
          <p:cNvGraphicFramePr>
            <a:graphicFrameLocks noGrp="1"/>
          </p:cNvGraphicFramePr>
          <p:nvPr/>
        </p:nvGraphicFramePr>
        <p:xfrm>
          <a:off x="2537391" y="1379268"/>
          <a:ext cx="1082039" cy="353059"/>
        </p:xfrm>
        <a:graphic>
          <a:graphicData uri="http://schemas.openxmlformats.org/drawingml/2006/table">
            <a:tbl>
              <a:tblPr/>
              <a:tblGrid>
                <a:gridCol w="1082039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3025" indent="-2794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with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CCR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from preSAN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trial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8" name="table 328"/>
          <p:cNvGraphicFramePr>
            <a:graphicFrameLocks noGrp="1"/>
          </p:cNvGraphicFramePr>
          <p:nvPr/>
        </p:nvGraphicFramePr>
        <p:xfrm>
          <a:off x="3307450" y="2968620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64135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83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0" name="table 330"/>
          <p:cNvGraphicFramePr>
            <a:graphicFrameLocks noGrp="1"/>
          </p:cNvGraphicFramePr>
          <p:nvPr/>
        </p:nvGraphicFramePr>
        <p:xfrm>
          <a:off x="3307450" y="3851834"/>
          <a:ext cx="1090295" cy="344805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254" indent="3619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b="1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</a:t>
                      </a:r>
                      <a:r>
                        <a:rPr sz="900" b="1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2" name="table 332"/>
          <p:cNvGraphicFramePr>
            <a:graphicFrameLocks noGrp="1"/>
          </p:cNvGraphicFramePr>
          <p:nvPr/>
        </p:nvGraphicFramePr>
        <p:xfrm>
          <a:off x="3307450" y="2101924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36830" algn="l" rtl="0" eaLnBrk="0">
                        <a:lnSpc>
                          <a:spcPct val="9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118</a:t>
                      </a:r>
                      <a:r>
                        <a:rPr sz="900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4" name="table 334"/>
          <p:cNvGraphicFramePr>
            <a:graphicFrameLocks noGrp="1"/>
          </p:cNvGraphicFramePr>
          <p:nvPr/>
        </p:nvGraphicFramePr>
        <p:xfrm>
          <a:off x="4061251" y="1395498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5109" algn="l" rtl="0" eaLnBrk="0">
                        <a:lnSpc>
                          <a:spcPts val="1155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274</a:t>
                      </a:r>
                      <a:r>
                        <a:rPr sz="9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had CCR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6" name="table 336"/>
          <p:cNvGraphicFramePr>
            <a:graphicFrameLocks noGrp="1"/>
          </p:cNvGraphicFramePr>
          <p:nvPr/>
        </p:nvGraphicFramePr>
        <p:xfrm>
          <a:off x="4831396" y="3851834"/>
          <a:ext cx="1082040" cy="344805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3819" indent="84455" algn="l" rtl="0" eaLnBrk="0">
                        <a:lnSpc>
                          <a:spcPct val="10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198</a:t>
                      </a:r>
                      <a:r>
                        <a:rPr sz="900" b="1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8" name="picture 3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340" name="picture 3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140013" y="1519810"/>
            <a:ext cx="2160784" cy="64172"/>
          </a:xfrm>
          <a:prstGeom prst="rect">
            <a:avLst/>
          </a:prstGeom>
        </p:spPr>
      </p:pic>
      <p:pic>
        <p:nvPicPr>
          <p:cNvPr id="342" name="picture 3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824786" y="3309782"/>
            <a:ext cx="234141" cy="556363"/>
          </a:xfrm>
          <a:prstGeom prst="rect">
            <a:avLst/>
          </a:prstGeom>
        </p:spPr>
      </p:pic>
      <p:pic>
        <p:nvPicPr>
          <p:cNvPr id="344" name="picture 34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3816561" y="2442990"/>
            <a:ext cx="64196" cy="529605"/>
          </a:xfrm>
          <a:prstGeom prst="rect">
            <a:avLst/>
          </a:prstGeom>
        </p:spPr>
      </p:pic>
      <p:pic>
        <p:nvPicPr>
          <p:cNvPr id="346" name="picture 34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3846255" y="2442990"/>
            <a:ext cx="212671" cy="2841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box 348"/>
          <p:cNvSpPr/>
          <p:nvPr/>
        </p:nvSpPr>
        <p:spPr>
          <a:xfrm>
            <a:off x="492199" y="272654"/>
            <a:ext cx="7771130" cy="10845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5490"/>
              </a:lnSpc>
              <a:tabLst/>
            </a:pPr>
            <a:endParaRPr lang="Arial" altLang="Arial" sz="100" dirty="0"/>
          </a:p>
          <a:p>
            <a:pPr marL="15875" indent="-3175" algn="l" rtl="0" eaLnBrk="0">
              <a:lnSpc>
                <a:spcPct val="90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1: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Contamination of stepped-wedge clu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ster randomised ITT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 (with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cross-over and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pre-SANO patients)</a:t>
            </a:r>
            <a:endParaRPr lang="Arial" altLang="Arial" sz="1400" dirty="0"/>
          </a:p>
          <a:p>
            <a:pPr algn="l" rtl="0" eaLnBrk="0">
              <a:lnSpc>
                <a:spcPct val="105000"/>
              </a:lnSpc>
              <a:tabLst/>
            </a:pPr>
            <a:endParaRPr lang="Arial" altLang="Arial" sz="1500" dirty="0"/>
          </a:p>
          <a:p>
            <a:pPr algn="l" rtl="0" eaLnBrk="0">
              <a:lnSpc>
                <a:spcPct val="6230"/>
              </a:lnSpc>
              <a:tabLst/>
            </a:pPr>
            <a:endParaRPr lang="Arial" altLang="Arial" sz="100" dirty="0"/>
          </a:p>
          <a:p>
            <a:pPr marL="1222375" algn="l" rtl="0" eaLnBrk="0">
              <a:lnSpc>
                <a:spcPct val="110000"/>
              </a:lnSpc>
              <a:tabLst>
                <a:tab pos="1280160" algn="l"/>
                <a:tab pos="7747000" algn="l"/>
              </a:tabLst>
            </a:pP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Patient</a:t>
            </a:r>
            <a:r>
              <a:rPr sz="2500" u="sng" kern="0" spc="-1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 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flowch</a:t>
            </a:r>
            <a:r>
              <a:rPr sz="2500" u="sng" kern="0" spc="-8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art</a:t>
            </a: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500" dirty="0"/>
          </a:p>
        </p:txBody>
      </p:sp>
      <p:pic>
        <p:nvPicPr>
          <p:cNvPr id="350" name="picture 3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816561" y="1736671"/>
            <a:ext cx="1588890" cy="369229"/>
          </a:xfrm>
          <a:prstGeom prst="rect">
            <a:avLst/>
          </a:prstGeom>
        </p:spPr>
      </p:pic>
      <p:graphicFrame>
        <p:nvGraphicFramePr>
          <p:cNvPr id="352" name="table 352"/>
          <p:cNvGraphicFramePr>
            <a:graphicFrameLocks noGrp="1"/>
          </p:cNvGraphicFramePr>
          <p:nvPr/>
        </p:nvGraphicFramePr>
        <p:xfrm>
          <a:off x="3307450" y="2101924"/>
          <a:ext cx="1090295" cy="340995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46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36830" algn="l" rtl="0" eaLnBrk="0">
                        <a:lnSpc>
                          <a:spcPct val="9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118</a:t>
                      </a:r>
                      <a:r>
                        <a:rPr sz="900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54" name="rect"/>
          <p:cNvSpPr/>
          <p:nvPr/>
        </p:nvSpPr>
        <p:spPr>
          <a:xfrm>
            <a:off x="3311427" y="2439015"/>
            <a:ext cx="1082688" cy="7951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356" name="table 356"/>
          <p:cNvGraphicFramePr>
            <a:graphicFrameLocks noGrp="1"/>
          </p:cNvGraphicFramePr>
          <p:nvPr/>
        </p:nvGraphicFramePr>
        <p:xfrm>
          <a:off x="3307450" y="2968620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64135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83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" name="picture 3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996437" y="1728449"/>
            <a:ext cx="884319" cy="1883240"/>
          </a:xfrm>
          <a:prstGeom prst="rect">
            <a:avLst/>
          </a:prstGeom>
        </p:spPr>
      </p:pic>
      <p:graphicFrame>
        <p:nvGraphicFramePr>
          <p:cNvPr id="360" name="table 360"/>
          <p:cNvGraphicFramePr>
            <a:graphicFrameLocks noGrp="1"/>
          </p:cNvGraphicFramePr>
          <p:nvPr/>
        </p:nvGraphicFramePr>
        <p:xfrm>
          <a:off x="4831396" y="2976842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191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2" name="rect"/>
          <p:cNvSpPr/>
          <p:nvPr/>
        </p:nvSpPr>
        <p:spPr>
          <a:xfrm>
            <a:off x="4835373" y="2439015"/>
            <a:ext cx="1074677" cy="7951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364" name="picture 3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340507" y="2442990"/>
            <a:ext cx="64089" cy="536225"/>
          </a:xfrm>
          <a:prstGeom prst="rect">
            <a:avLst/>
          </a:prstGeom>
        </p:spPr>
      </p:pic>
      <p:graphicFrame>
        <p:nvGraphicFramePr>
          <p:cNvPr id="366" name="table 366"/>
          <p:cNvGraphicFramePr>
            <a:graphicFrameLocks noGrp="1"/>
          </p:cNvGraphicFramePr>
          <p:nvPr/>
        </p:nvGraphicFramePr>
        <p:xfrm>
          <a:off x="4061251" y="3402289"/>
          <a:ext cx="1082675" cy="344805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28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80339" algn="l" rtl="0" eaLnBrk="0">
                        <a:lnSpc>
                          <a:spcPts val="1155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 crossed-over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68" name="picture 3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140013" y="3317993"/>
            <a:ext cx="264583" cy="540998"/>
          </a:xfrm>
          <a:prstGeom prst="rect">
            <a:avLst/>
          </a:prstGeom>
        </p:spPr>
      </p:pic>
      <p:pic>
        <p:nvPicPr>
          <p:cNvPr id="370" name="picture 3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5149595" y="2787142"/>
            <a:ext cx="1274826" cy="771397"/>
          </a:xfrm>
          <a:prstGeom prst="rect">
            <a:avLst/>
          </a:prstGeom>
        </p:spPr>
      </p:pic>
      <p:sp>
        <p:nvSpPr>
          <p:cNvPr id="372" name="textbox 372"/>
          <p:cNvSpPr/>
          <p:nvPr/>
        </p:nvSpPr>
        <p:spPr>
          <a:xfrm>
            <a:off x="5606846" y="2424491"/>
            <a:ext cx="1595755" cy="1663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68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2000"/>
              </a:lnSpc>
              <a:tabLst/>
            </a:pP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(Mixed  effects)  cox  </a:t>
            </a:r>
            <a:r>
              <a:rPr sz="10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models</a:t>
            </a:r>
            <a:endParaRPr lang="Calibri" altLang="Calibri" sz="1000" dirty="0"/>
          </a:p>
        </p:txBody>
      </p:sp>
      <p:graphicFrame>
        <p:nvGraphicFramePr>
          <p:cNvPr id="374" name="table 374"/>
          <p:cNvGraphicFramePr>
            <a:graphicFrameLocks noGrp="1"/>
          </p:cNvGraphicFramePr>
          <p:nvPr/>
        </p:nvGraphicFramePr>
        <p:xfrm>
          <a:off x="5510315" y="2530050"/>
          <a:ext cx="3633469" cy="253364"/>
        </p:xfrm>
        <a:graphic>
          <a:graphicData uri="http://schemas.openxmlformats.org/drawingml/2006/table">
            <a:tbl>
              <a:tblPr/>
              <a:tblGrid>
                <a:gridCol w="3633469"/>
              </a:tblGrid>
              <a:tr h="2470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09220" algn="l" rtl="0" eaLnBrk="0">
                        <a:lnSpc>
                          <a:spcPts val="1267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    </a:t>
                      </a: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Modified  intention-to-treat:  o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ne-cross  over  moment</a:t>
                      </a:r>
                      <a:r>
                        <a:rPr sz="1000" kern="0" spc="1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allowed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6" name="table 376"/>
          <p:cNvGraphicFramePr>
            <a:graphicFrameLocks noGrp="1"/>
          </p:cNvGraphicFramePr>
          <p:nvPr/>
        </p:nvGraphicFramePr>
        <p:xfrm>
          <a:off x="2379217" y="1295654"/>
          <a:ext cx="1337309" cy="591820"/>
        </p:xfrm>
        <a:graphic>
          <a:graphicData uri="http://schemas.openxmlformats.org/drawingml/2006/table">
            <a:tbl>
              <a:tblPr/>
              <a:tblGrid>
                <a:gridCol w="1337309"/>
              </a:tblGrid>
              <a:tr h="5664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8" name="table 378"/>
          <p:cNvGraphicFramePr>
            <a:graphicFrameLocks noGrp="1"/>
          </p:cNvGraphicFramePr>
          <p:nvPr/>
        </p:nvGraphicFramePr>
        <p:xfrm>
          <a:off x="7293723" y="1379268"/>
          <a:ext cx="1090294" cy="353059"/>
        </p:xfrm>
        <a:graphic>
          <a:graphicData uri="http://schemas.openxmlformats.org/drawingml/2006/table">
            <a:tbl>
              <a:tblPr/>
              <a:tblGrid>
                <a:gridCol w="1090294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24484" indent="-242570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1115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were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screened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0" name="table 380"/>
          <p:cNvGraphicFramePr>
            <a:graphicFrameLocks noGrp="1"/>
          </p:cNvGraphicFramePr>
          <p:nvPr/>
        </p:nvGraphicFramePr>
        <p:xfrm>
          <a:off x="5641383" y="1379268"/>
          <a:ext cx="1082675" cy="353059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11760" indent="100964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809</a:t>
                      </a:r>
                      <a:r>
                        <a:rPr sz="9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provided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informed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nsent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2" name="table 382"/>
          <p:cNvGraphicFramePr>
            <a:graphicFrameLocks noGrp="1"/>
          </p:cNvGraphicFramePr>
          <p:nvPr/>
        </p:nvGraphicFramePr>
        <p:xfrm>
          <a:off x="2537391" y="1379268"/>
          <a:ext cx="1082039" cy="353059"/>
        </p:xfrm>
        <a:graphic>
          <a:graphicData uri="http://schemas.openxmlformats.org/drawingml/2006/table">
            <a:tbl>
              <a:tblPr/>
              <a:tblGrid>
                <a:gridCol w="1082039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3025" indent="-2794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with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CCR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from preSAN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trial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4" name="table 384"/>
          <p:cNvGraphicFramePr>
            <a:graphicFrameLocks noGrp="1"/>
          </p:cNvGraphicFramePr>
          <p:nvPr/>
        </p:nvGraphicFramePr>
        <p:xfrm>
          <a:off x="3307450" y="3851834"/>
          <a:ext cx="1090295" cy="344805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254" indent="3619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b="1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</a:t>
                      </a:r>
                      <a:r>
                        <a:rPr sz="900" b="1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6" name="table 386"/>
          <p:cNvGraphicFramePr>
            <a:graphicFrameLocks noGrp="1"/>
          </p:cNvGraphicFramePr>
          <p:nvPr/>
        </p:nvGraphicFramePr>
        <p:xfrm>
          <a:off x="4061251" y="1395498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5109" algn="l" rtl="0" eaLnBrk="0">
                        <a:lnSpc>
                          <a:spcPts val="1155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274</a:t>
                      </a:r>
                      <a:r>
                        <a:rPr sz="9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had CCR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8" name="table 388"/>
          <p:cNvGraphicFramePr>
            <a:graphicFrameLocks noGrp="1"/>
          </p:cNvGraphicFramePr>
          <p:nvPr/>
        </p:nvGraphicFramePr>
        <p:xfrm>
          <a:off x="4831396" y="3851834"/>
          <a:ext cx="1082040" cy="344805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3819" indent="84455" algn="l" rtl="0" eaLnBrk="0">
                        <a:lnSpc>
                          <a:spcPct val="10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198</a:t>
                      </a:r>
                      <a:r>
                        <a:rPr sz="900" b="1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90" name="table 390"/>
          <p:cNvGraphicFramePr>
            <a:graphicFrameLocks noGrp="1"/>
          </p:cNvGraphicFramePr>
          <p:nvPr/>
        </p:nvGraphicFramePr>
        <p:xfrm>
          <a:off x="4061251" y="2519309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8589" algn="l" rtl="0" eaLnBrk="0">
                        <a:lnSpc>
                          <a:spcPts val="1155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crossed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92" name="table 392"/>
          <p:cNvGraphicFramePr>
            <a:graphicFrameLocks noGrp="1"/>
          </p:cNvGraphicFramePr>
          <p:nvPr/>
        </p:nvGraphicFramePr>
        <p:xfrm>
          <a:off x="4831396" y="2101924"/>
          <a:ext cx="1082040" cy="340995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46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156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94" name="picture 39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396" name="picture 39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846255" y="3309782"/>
            <a:ext cx="212671" cy="299515"/>
          </a:xfrm>
          <a:prstGeom prst="rect">
            <a:avLst/>
          </a:prstGeom>
        </p:spPr>
      </p:pic>
      <p:pic>
        <p:nvPicPr>
          <p:cNvPr id="398" name="picture 39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3846255" y="2442990"/>
            <a:ext cx="212671" cy="284128"/>
          </a:xfrm>
          <a:prstGeom prst="rect">
            <a:avLst/>
          </a:prstGeom>
        </p:spPr>
      </p:pic>
      <p:pic>
        <p:nvPicPr>
          <p:cNvPr id="400" name="picture 40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5140013" y="2630043"/>
            <a:ext cx="326447" cy="171450"/>
          </a:xfrm>
          <a:prstGeom prst="rect">
            <a:avLst/>
          </a:prstGeom>
        </p:spPr>
      </p:pic>
      <p:pic>
        <p:nvPicPr>
          <p:cNvPr id="402" name="picture 4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6720145" y="1519810"/>
            <a:ext cx="580652" cy="64172"/>
          </a:xfrm>
          <a:prstGeom prst="rect">
            <a:avLst/>
          </a:prstGeom>
        </p:spPr>
      </p:pic>
      <p:pic>
        <p:nvPicPr>
          <p:cNvPr id="404" name="picture 40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3824786" y="3317993"/>
            <a:ext cx="63875" cy="548152"/>
          </a:xfrm>
          <a:prstGeom prst="rect">
            <a:avLst/>
          </a:prstGeom>
        </p:spPr>
      </p:pic>
      <p:pic>
        <p:nvPicPr>
          <p:cNvPr id="406" name="picture 40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5140013" y="1519810"/>
            <a:ext cx="514961" cy="641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textbox 408"/>
          <p:cNvSpPr/>
          <p:nvPr/>
        </p:nvSpPr>
        <p:spPr>
          <a:xfrm>
            <a:off x="492199" y="272654"/>
            <a:ext cx="7771130" cy="10845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5490"/>
              </a:lnSpc>
              <a:tabLst/>
            </a:pPr>
            <a:endParaRPr lang="Arial" altLang="Arial" sz="100" dirty="0"/>
          </a:p>
          <a:p>
            <a:pPr marL="15875" indent="-3175" algn="l" rtl="0" eaLnBrk="0">
              <a:lnSpc>
                <a:spcPct val="90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1: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Contamination of stepped-wedge clu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ster randomised ITT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 (with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cross-over and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pre-SANO patients)</a:t>
            </a:r>
            <a:endParaRPr lang="Arial" altLang="Arial" sz="1400" dirty="0"/>
          </a:p>
          <a:p>
            <a:pPr algn="l" rtl="0" eaLnBrk="0">
              <a:lnSpc>
                <a:spcPct val="105000"/>
              </a:lnSpc>
              <a:tabLst/>
            </a:pPr>
            <a:endParaRPr lang="Arial" altLang="Arial" sz="1500" dirty="0"/>
          </a:p>
          <a:p>
            <a:pPr algn="l" rtl="0" eaLnBrk="0">
              <a:lnSpc>
                <a:spcPct val="6230"/>
              </a:lnSpc>
              <a:tabLst/>
            </a:pPr>
            <a:endParaRPr lang="Arial" altLang="Arial" sz="100" dirty="0"/>
          </a:p>
          <a:p>
            <a:pPr marL="1222375" algn="l" rtl="0" eaLnBrk="0">
              <a:lnSpc>
                <a:spcPct val="110000"/>
              </a:lnSpc>
              <a:tabLst>
                <a:tab pos="1280160" algn="l"/>
                <a:tab pos="7747000" algn="l"/>
              </a:tabLst>
            </a:pP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Patient</a:t>
            </a:r>
            <a:r>
              <a:rPr sz="2500" u="sng" kern="0" spc="-1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 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flowch</a:t>
            </a:r>
            <a:r>
              <a:rPr sz="2500" u="sng" kern="0" spc="-8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art</a:t>
            </a: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500" dirty="0"/>
          </a:p>
        </p:txBody>
      </p:sp>
      <p:pic>
        <p:nvPicPr>
          <p:cNvPr id="410" name="picture 4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816561" y="1736671"/>
            <a:ext cx="1588890" cy="369229"/>
          </a:xfrm>
          <a:prstGeom prst="rect">
            <a:avLst/>
          </a:prstGeom>
        </p:spPr>
      </p:pic>
      <p:graphicFrame>
        <p:nvGraphicFramePr>
          <p:cNvPr id="412" name="table 412"/>
          <p:cNvGraphicFramePr>
            <a:graphicFrameLocks noGrp="1"/>
          </p:cNvGraphicFramePr>
          <p:nvPr/>
        </p:nvGraphicFramePr>
        <p:xfrm>
          <a:off x="4831396" y="2101924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156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4" name="textbox 414"/>
          <p:cNvSpPr/>
          <p:nvPr/>
        </p:nvSpPr>
        <p:spPr>
          <a:xfrm>
            <a:off x="492353" y="2424491"/>
            <a:ext cx="6710044" cy="52895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687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2000"/>
              </a:lnSpc>
              <a:tabLst/>
            </a:pP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(Mixed  effects)  cox  </a:t>
            </a:r>
            <a:r>
              <a:rPr sz="10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models</a:t>
            </a:r>
            <a:endParaRPr lang="Calibri" altLang="Calibri" sz="1000" dirty="0"/>
          </a:p>
          <a:p>
            <a:pPr marL="12700" algn="l" rtl="0" eaLnBrk="0">
              <a:lnSpc>
                <a:spcPct val="97000"/>
              </a:lnSpc>
              <a:spcBef>
                <a:spcPts val="62"/>
              </a:spcBef>
              <a:tabLst/>
            </a:pPr>
            <a:r>
              <a:rPr sz="2400" kern="0" spc="-3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Not</a:t>
            </a:r>
            <a:r>
              <a:rPr sz="2400" kern="0" spc="16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400" kern="0" spc="-3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randomised</a:t>
            </a:r>
            <a:endParaRPr lang="Arial" altLang="Arial" sz="2400" dirty="0"/>
          </a:p>
        </p:txBody>
      </p:sp>
      <p:graphicFrame>
        <p:nvGraphicFramePr>
          <p:cNvPr id="416" name="table 416"/>
          <p:cNvGraphicFramePr>
            <a:graphicFrameLocks noGrp="1"/>
          </p:cNvGraphicFramePr>
          <p:nvPr/>
        </p:nvGraphicFramePr>
        <p:xfrm>
          <a:off x="3307450" y="2968620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64135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83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8" name="table 418"/>
          <p:cNvGraphicFramePr>
            <a:graphicFrameLocks noGrp="1"/>
          </p:cNvGraphicFramePr>
          <p:nvPr/>
        </p:nvGraphicFramePr>
        <p:xfrm>
          <a:off x="3307450" y="3851834"/>
          <a:ext cx="1090295" cy="344805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254" indent="3619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b="1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</a:t>
                      </a:r>
                      <a:r>
                        <a:rPr sz="900" b="1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20" name="table 420"/>
          <p:cNvGraphicFramePr>
            <a:graphicFrameLocks noGrp="1"/>
          </p:cNvGraphicFramePr>
          <p:nvPr/>
        </p:nvGraphicFramePr>
        <p:xfrm>
          <a:off x="3307450" y="2101924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36830" algn="l" rtl="0" eaLnBrk="0">
                        <a:lnSpc>
                          <a:spcPct val="9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118</a:t>
                      </a:r>
                      <a:r>
                        <a:rPr sz="900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22" name="picture 4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816561" y="2442990"/>
            <a:ext cx="64196" cy="529605"/>
          </a:xfrm>
          <a:prstGeom prst="rect">
            <a:avLst/>
          </a:prstGeom>
        </p:spPr>
      </p:pic>
      <p:pic>
        <p:nvPicPr>
          <p:cNvPr id="424" name="picture 4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076218" y="1728449"/>
            <a:ext cx="982709" cy="2137696"/>
          </a:xfrm>
          <a:prstGeom prst="rect">
            <a:avLst/>
          </a:prstGeom>
        </p:spPr>
      </p:pic>
      <p:graphicFrame>
        <p:nvGraphicFramePr>
          <p:cNvPr id="426" name="table 426"/>
          <p:cNvGraphicFramePr>
            <a:graphicFrameLocks noGrp="1"/>
          </p:cNvGraphicFramePr>
          <p:nvPr/>
        </p:nvGraphicFramePr>
        <p:xfrm>
          <a:off x="2379217" y="1295654"/>
          <a:ext cx="1337309" cy="591820"/>
        </p:xfrm>
        <a:graphic>
          <a:graphicData uri="http://schemas.openxmlformats.org/drawingml/2006/table">
            <a:tbl>
              <a:tblPr/>
              <a:tblGrid>
                <a:gridCol w="1337309"/>
              </a:tblGrid>
              <a:tr h="5664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28" name="picture 4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996437" y="1878838"/>
            <a:ext cx="836295" cy="1678685"/>
          </a:xfrm>
          <a:prstGeom prst="rect">
            <a:avLst/>
          </a:prstGeom>
        </p:spPr>
      </p:pic>
      <p:graphicFrame>
        <p:nvGraphicFramePr>
          <p:cNvPr id="430" name="table 430"/>
          <p:cNvGraphicFramePr>
            <a:graphicFrameLocks noGrp="1"/>
          </p:cNvGraphicFramePr>
          <p:nvPr/>
        </p:nvGraphicFramePr>
        <p:xfrm>
          <a:off x="4831396" y="2976842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191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2" name="picture 4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5340507" y="2442990"/>
            <a:ext cx="64089" cy="536225"/>
          </a:xfrm>
          <a:prstGeom prst="rect">
            <a:avLst/>
          </a:prstGeom>
        </p:spPr>
      </p:pic>
      <p:pic>
        <p:nvPicPr>
          <p:cNvPr id="434" name="picture 4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340507" y="3317993"/>
            <a:ext cx="64089" cy="540998"/>
          </a:xfrm>
          <a:prstGeom prst="rect">
            <a:avLst/>
          </a:prstGeom>
        </p:spPr>
      </p:pic>
      <p:graphicFrame>
        <p:nvGraphicFramePr>
          <p:cNvPr id="436" name="table 436"/>
          <p:cNvGraphicFramePr>
            <a:graphicFrameLocks noGrp="1"/>
          </p:cNvGraphicFramePr>
          <p:nvPr/>
        </p:nvGraphicFramePr>
        <p:xfrm>
          <a:off x="4061251" y="3402289"/>
          <a:ext cx="1082675" cy="344805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28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80339" algn="l" rtl="0" eaLnBrk="0">
                        <a:lnSpc>
                          <a:spcPts val="1155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 crossed-over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8" name="picture 4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5140013" y="3542766"/>
            <a:ext cx="231684" cy="64150"/>
          </a:xfrm>
          <a:prstGeom prst="rect">
            <a:avLst/>
          </a:prstGeom>
        </p:spPr>
      </p:pic>
      <p:graphicFrame>
        <p:nvGraphicFramePr>
          <p:cNvPr id="440" name="table 440"/>
          <p:cNvGraphicFramePr>
            <a:graphicFrameLocks noGrp="1"/>
          </p:cNvGraphicFramePr>
          <p:nvPr/>
        </p:nvGraphicFramePr>
        <p:xfrm>
          <a:off x="4061251" y="2519309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8589" algn="l" rtl="0" eaLnBrk="0">
                        <a:lnSpc>
                          <a:spcPts val="1155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crossed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42" name="picture 44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5140013" y="2659531"/>
            <a:ext cx="231684" cy="64491"/>
          </a:xfrm>
          <a:prstGeom prst="rect">
            <a:avLst/>
          </a:prstGeom>
        </p:spPr>
      </p:pic>
      <p:pic>
        <p:nvPicPr>
          <p:cNvPr id="444" name="picture 44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5149595" y="2630043"/>
            <a:ext cx="1274826" cy="928496"/>
          </a:xfrm>
          <a:prstGeom prst="rect">
            <a:avLst/>
          </a:prstGeom>
        </p:spPr>
      </p:pic>
      <p:graphicFrame>
        <p:nvGraphicFramePr>
          <p:cNvPr id="446" name="table 446"/>
          <p:cNvGraphicFramePr>
            <a:graphicFrameLocks noGrp="1"/>
          </p:cNvGraphicFramePr>
          <p:nvPr/>
        </p:nvGraphicFramePr>
        <p:xfrm>
          <a:off x="5510315" y="2530050"/>
          <a:ext cx="3633469" cy="253364"/>
        </p:xfrm>
        <a:graphic>
          <a:graphicData uri="http://schemas.openxmlformats.org/drawingml/2006/table">
            <a:tbl>
              <a:tblPr/>
              <a:tblGrid>
                <a:gridCol w="3633469"/>
              </a:tblGrid>
              <a:tr h="2470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09220" algn="l" rtl="0" eaLnBrk="0">
                        <a:lnSpc>
                          <a:spcPts val="1267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    </a:t>
                      </a: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Modified  intention-to-treat:  o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ne-cross  over  moment</a:t>
                      </a:r>
                      <a:r>
                        <a:rPr sz="1000" kern="0" spc="1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allowed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8" name="table 448"/>
          <p:cNvGraphicFramePr>
            <a:graphicFrameLocks noGrp="1"/>
          </p:cNvGraphicFramePr>
          <p:nvPr/>
        </p:nvGraphicFramePr>
        <p:xfrm>
          <a:off x="7293723" y="1379268"/>
          <a:ext cx="1090294" cy="353059"/>
        </p:xfrm>
        <a:graphic>
          <a:graphicData uri="http://schemas.openxmlformats.org/drawingml/2006/table">
            <a:tbl>
              <a:tblPr/>
              <a:tblGrid>
                <a:gridCol w="1090294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24484" indent="-242570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1115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were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screened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0" name="table 450"/>
          <p:cNvGraphicFramePr>
            <a:graphicFrameLocks noGrp="1"/>
          </p:cNvGraphicFramePr>
          <p:nvPr/>
        </p:nvGraphicFramePr>
        <p:xfrm>
          <a:off x="5641383" y="1379268"/>
          <a:ext cx="1082675" cy="353059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11760" indent="100964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809</a:t>
                      </a:r>
                      <a:r>
                        <a:rPr sz="9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provided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informed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nsent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2" name="table 452"/>
          <p:cNvGraphicFramePr>
            <a:graphicFrameLocks noGrp="1"/>
          </p:cNvGraphicFramePr>
          <p:nvPr/>
        </p:nvGraphicFramePr>
        <p:xfrm>
          <a:off x="2537391" y="1379268"/>
          <a:ext cx="1082039" cy="353059"/>
        </p:xfrm>
        <a:graphic>
          <a:graphicData uri="http://schemas.openxmlformats.org/drawingml/2006/table">
            <a:tbl>
              <a:tblPr/>
              <a:tblGrid>
                <a:gridCol w="1082039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3025" indent="-2794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with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CCR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from preSAN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trial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4" name="table 454"/>
          <p:cNvGraphicFramePr>
            <a:graphicFrameLocks noGrp="1"/>
          </p:cNvGraphicFramePr>
          <p:nvPr/>
        </p:nvGraphicFramePr>
        <p:xfrm>
          <a:off x="4061251" y="1395498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5109" algn="l" rtl="0" eaLnBrk="0">
                        <a:lnSpc>
                          <a:spcPts val="1155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274</a:t>
                      </a:r>
                      <a:r>
                        <a:rPr sz="9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had CCR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6" name="table 456"/>
          <p:cNvGraphicFramePr>
            <a:graphicFrameLocks noGrp="1"/>
          </p:cNvGraphicFramePr>
          <p:nvPr/>
        </p:nvGraphicFramePr>
        <p:xfrm>
          <a:off x="4831396" y="3851834"/>
          <a:ext cx="1082040" cy="344805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3819" indent="84455" algn="l" rtl="0" eaLnBrk="0">
                        <a:lnSpc>
                          <a:spcPct val="10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198</a:t>
                      </a:r>
                      <a:r>
                        <a:rPr sz="900" b="1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58" name="picture 45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460" name="picture 46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6720145" y="1519810"/>
            <a:ext cx="580652" cy="64172"/>
          </a:xfrm>
          <a:prstGeom prst="rect">
            <a:avLst/>
          </a:prstGeom>
        </p:spPr>
      </p:pic>
      <p:pic>
        <p:nvPicPr>
          <p:cNvPr id="462" name="picture 46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5140013" y="1519810"/>
            <a:ext cx="514961" cy="641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textbox 464"/>
          <p:cNvSpPr/>
          <p:nvPr/>
        </p:nvSpPr>
        <p:spPr>
          <a:xfrm>
            <a:off x="492199" y="272654"/>
            <a:ext cx="7771130" cy="10845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5490"/>
              </a:lnSpc>
              <a:tabLst/>
            </a:pPr>
            <a:endParaRPr lang="Arial" altLang="Arial" sz="100" dirty="0"/>
          </a:p>
          <a:p>
            <a:pPr marL="15875" indent="-3175" algn="l" rtl="0" eaLnBrk="0">
              <a:lnSpc>
                <a:spcPct val="90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1: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Contamination of stepped-wedge clu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ster randomised ITT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 (with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cross-over and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pre-SANO patients)</a:t>
            </a:r>
            <a:endParaRPr lang="Arial" altLang="Arial" sz="1400" dirty="0"/>
          </a:p>
          <a:p>
            <a:pPr algn="l" rtl="0" eaLnBrk="0">
              <a:lnSpc>
                <a:spcPct val="105000"/>
              </a:lnSpc>
              <a:tabLst/>
            </a:pPr>
            <a:endParaRPr lang="Arial" altLang="Arial" sz="1500" dirty="0"/>
          </a:p>
          <a:p>
            <a:pPr algn="l" rtl="0" eaLnBrk="0">
              <a:lnSpc>
                <a:spcPct val="6230"/>
              </a:lnSpc>
              <a:tabLst/>
            </a:pPr>
            <a:endParaRPr lang="Arial" altLang="Arial" sz="100" dirty="0"/>
          </a:p>
          <a:p>
            <a:pPr marL="1222375" algn="l" rtl="0" eaLnBrk="0">
              <a:lnSpc>
                <a:spcPct val="110000"/>
              </a:lnSpc>
              <a:tabLst>
                <a:tab pos="1280160" algn="l"/>
                <a:tab pos="7747000" algn="l"/>
              </a:tabLst>
            </a:pP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Patient</a:t>
            </a:r>
            <a:r>
              <a:rPr sz="2500" u="sng" kern="0" spc="-1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 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flowch</a:t>
            </a:r>
            <a:r>
              <a:rPr sz="2500" u="sng" kern="0" spc="-8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art</a:t>
            </a: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500" dirty="0"/>
          </a:p>
        </p:txBody>
      </p:sp>
      <p:graphicFrame>
        <p:nvGraphicFramePr>
          <p:cNvPr id="466" name="table 466"/>
          <p:cNvGraphicFramePr>
            <a:graphicFrameLocks noGrp="1"/>
          </p:cNvGraphicFramePr>
          <p:nvPr/>
        </p:nvGraphicFramePr>
        <p:xfrm>
          <a:off x="3307450" y="3851834"/>
          <a:ext cx="1090295" cy="344805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254" indent="3619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b="1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</a:t>
                      </a:r>
                      <a:r>
                        <a:rPr sz="900" b="1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68" name="picture 4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816561" y="1736671"/>
            <a:ext cx="1588890" cy="369229"/>
          </a:xfrm>
          <a:prstGeom prst="rect">
            <a:avLst/>
          </a:prstGeom>
        </p:spPr>
      </p:pic>
      <p:pic>
        <p:nvPicPr>
          <p:cNvPr id="470" name="picture 4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076218" y="1728449"/>
            <a:ext cx="982709" cy="2137696"/>
          </a:xfrm>
          <a:prstGeom prst="rect">
            <a:avLst/>
          </a:prstGeom>
        </p:spPr>
      </p:pic>
      <p:graphicFrame>
        <p:nvGraphicFramePr>
          <p:cNvPr id="472" name="table 472"/>
          <p:cNvGraphicFramePr>
            <a:graphicFrameLocks noGrp="1"/>
          </p:cNvGraphicFramePr>
          <p:nvPr/>
        </p:nvGraphicFramePr>
        <p:xfrm>
          <a:off x="2537391" y="1379268"/>
          <a:ext cx="1082039" cy="353059"/>
        </p:xfrm>
        <a:graphic>
          <a:graphicData uri="http://schemas.openxmlformats.org/drawingml/2006/table">
            <a:tbl>
              <a:tblPr/>
              <a:tblGrid>
                <a:gridCol w="1082039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3025" indent="-2794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with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CCR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from preSAN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trial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4" name="table 474"/>
          <p:cNvGraphicFramePr>
            <a:graphicFrameLocks noGrp="1"/>
          </p:cNvGraphicFramePr>
          <p:nvPr/>
        </p:nvGraphicFramePr>
        <p:xfrm>
          <a:off x="5641383" y="1379268"/>
          <a:ext cx="1082675" cy="353059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11760" indent="100964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809</a:t>
                      </a:r>
                      <a:r>
                        <a:rPr sz="9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provided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informed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nsent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6" name="table 476"/>
          <p:cNvGraphicFramePr>
            <a:graphicFrameLocks noGrp="1"/>
          </p:cNvGraphicFramePr>
          <p:nvPr/>
        </p:nvGraphicFramePr>
        <p:xfrm>
          <a:off x="4831396" y="2101924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8" name="table 478"/>
          <p:cNvGraphicFramePr>
            <a:graphicFrameLocks noGrp="1"/>
          </p:cNvGraphicFramePr>
          <p:nvPr/>
        </p:nvGraphicFramePr>
        <p:xfrm>
          <a:off x="4061251" y="2519309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8589" algn="l" rtl="0" eaLnBrk="0">
                        <a:lnSpc>
                          <a:spcPts val="1155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crossed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80" name="picture 4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140013" y="2442990"/>
            <a:ext cx="264583" cy="536225"/>
          </a:xfrm>
          <a:prstGeom prst="rect">
            <a:avLst/>
          </a:prstGeom>
        </p:spPr>
      </p:pic>
      <p:graphicFrame>
        <p:nvGraphicFramePr>
          <p:cNvPr id="482" name="table 482"/>
          <p:cNvGraphicFramePr>
            <a:graphicFrameLocks noGrp="1"/>
          </p:cNvGraphicFramePr>
          <p:nvPr/>
        </p:nvGraphicFramePr>
        <p:xfrm>
          <a:off x="3282950" y="1332229"/>
          <a:ext cx="2660015" cy="1170939"/>
        </p:xfrm>
        <a:graphic>
          <a:graphicData uri="http://schemas.openxmlformats.org/drawingml/2006/table">
            <a:tbl>
              <a:tblPr/>
              <a:tblGrid>
                <a:gridCol w="2660015"/>
              </a:tblGrid>
              <a:tr h="11455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4" name="textbox 484"/>
          <p:cNvSpPr/>
          <p:nvPr/>
        </p:nvSpPr>
        <p:spPr>
          <a:xfrm>
            <a:off x="513764" y="2051778"/>
            <a:ext cx="1900554" cy="14154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892"/>
              </a:lnSpc>
              <a:tabLst/>
            </a:pPr>
            <a:endParaRPr lang="Arial" altLang="Arial" sz="100" dirty="0"/>
          </a:p>
          <a:p>
            <a:pPr marL="24765" algn="l" rtl="0" eaLnBrk="0">
              <a:lnSpc>
                <a:spcPct val="80000"/>
              </a:lnSpc>
              <a:tabLst/>
            </a:pPr>
            <a:r>
              <a:rPr sz="1400" b="1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Please</a:t>
            </a:r>
            <a:r>
              <a:rPr sz="1400" b="1" kern="0" spc="7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1400" b="1" kern="0" spc="-8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perform</a:t>
            </a:r>
            <a:r>
              <a:rPr sz="900" kern="0" spc="12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b="1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ITT</a:t>
            </a:r>
            <a:endParaRPr lang="Arial" altLang="Arial" sz="1400" dirty="0"/>
          </a:p>
          <a:p>
            <a:pPr marL="12700" indent="5714" algn="l" rtl="0" eaLnBrk="0">
              <a:lnSpc>
                <a:spcPct val="94000"/>
              </a:lnSpc>
              <a:spcBef>
                <a:spcPts val="305"/>
              </a:spcBef>
              <a:tabLst/>
            </a:pPr>
            <a:r>
              <a:rPr sz="1400" b="1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analyses</a:t>
            </a:r>
            <a:r>
              <a:rPr sz="1400" b="1" kern="0" spc="8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</a:t>
            </a:r>
            <a:r>
              <a:rPr sz="900" kern="0" spc="8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</a:t>
            </a:r>
            <a:r>
              <a:rPr sz="900" kern="0" spc="8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274 </a:t>
            </a:r>
            <a:r>
              <a:rPr sz="900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stepped</a:t>
            </a:r>
            <a:r>
              <a:rPr sz="900" kern="0" spc="8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2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wedge cluster</a:t>
            </a:r>
            <a:r>
              <a:rPr sz="900" kern="0" spc="12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b="1" kern="0" spc="2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randomised</a:t>
            </a:r>
            <a:r>
              <a:rPr sz="1400" b="1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b="1" kern="0" spc="-1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 only</a:t>
            </a:r>
            <a:endParaRPr lang="Arial" altLang="Arial" sz="1400" dirty="0"/>
          </a:p>
          <a:p>
            <a:pPr algn="l" rtl="0" eaLnBrk="0">
              <a:lnSpc>
                <a:spcPct val="133000"/>
              </a:lnSpc>
              <a:tabLst/>
            </a:pPr>
            <a:endParaRPr lang="Arial" altLang="Arial" sz="1000" dirty="0"/>
          </a:p>
          <a:p>
            <a:pPr marL="21590" algn="l" rtl="0" eaLnBrk="0">
              <a:lnSpc>
                <a:spcPct val="78000"/>
              </a:lnSpc>
              <a:spcBef>
                <a:spcPts val="365"/>
              </a:spcBef>
              <a:tabLst/>
            </a:pPr>
            <a:r>
              <a:rPr sz="1200" kern="0" spc="-1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(supplemented by</a:t>
            </a:r>
            <a:r>
              <a:rPr sz="1200" kern="0" spc="10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1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per</a:t>
            </a:r>
            <a:endParaRPr lang="Arial" altLang="Arial" sz="1200" dirty="0"/>
          </a:p>
          <a:p>
            <a:pPr marL="22225" algn="l" rtl="0" eaLnBrk="0">
              <a:lnSpc>
                <a:spcPts val="1475"/>
              </a:lnSpc>
              <a:tabLst/>
            </a:pPr>
            <a:r>
              <a:rPr sz="1200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protocol </a:t>
            </a:r>
            <a:r>
              <a:rPr sz="1200" kern="0" spc="-1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analyses)</a:t>
            </a:r>
            <a:endParaRPr lang="Arial" altLang="Arial" sz="1200" dirty="0"/>
          </a:p>
        </p:txBody>
      </p:sp>
      <p:graphicFrame>
        <p:nvGraphicFramePr>
          <p:cNvPr id="486" name="table 486"/>
          <p:cNvGraphicFramePr>
            <a:graphicFrameLocks noGrp="1"/>
          </p:cNvGraphicFramePr>
          <p:nvPr/>
        </p:nvGraphicFramePr>
        <p:xfrm>
          <a:off x="7293723" y="1379268"/>
          <a:ext cx="1090294" cy="353059"/>
        </p:xfrm>
        <a:graphic>
          <a:graphicData uri="http://schemas.openxmlformats.org/drawingml/2006/table">
            <a:tbl>
              <a:tblPr/>
              <a:tblGrid>
                <a:gridCol w="1090294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24484" indent="-242570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1115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were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screened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88" name="table 488"/>
          <p:cNvGraphicFramePr>
            <a:graphicFrameLocks noGrp="1"/>
          </p:cNvGraphicFramePr>
          <p:nvPr/>
        </p:nvGraphicFramePr>
        <p:xfrm>
          <a:off x="3307450" y="2968620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64135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83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0" name="table 490"/>
          <p:cNvGraphicFramePr>
            <a:graphicFrameLocks noGrp="1"/>
          </p:cNvGraphicFramePr>
          <p:nvPr/>
        </p:nvGraphicFramePr>
        <p:xfrm>
          <a:off x="3307450" y="2101924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36830" algn="l" rtl="0" eaLnBrk="0">
                        <a:lnSpc>
                          <a:spcPct val="9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118</a:t>
                      </a:r>
                      <a:r>
                        <a:rPr sz="900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2" name="table 492"/>
          <p:cNvGraphicFramePr>
            <a:graphicFrameLocks noGrp="1"/>
          </p:cNvGraphicFramePr>
          <p:nvPr/>
        </p:nvGraphicFramePr>
        <p:xfrm>
          <a:off x="4061251" y="1395498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5109" algn="l" rtl="0" eaLnBrk="0">
                        <a:lnSpc>
                          <a:spcPts val="1155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274</a:t>
                      </a:r>
                      <a:r>
                        <a:rPr sz="9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had CCR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4" name="table 494"/>
          <p:cNvGraphicFramePr>
            <a:graphicFrameLocks noGrp="1"/>
          </p:cNvGraphicFramePr>
          <p:nvPr/>
        </p:nvGraphicFramePr>
        <p:xfrm>
          <a:off x="4061251" y="3402289"/>
          <a:ext cx="1082675" cy="344805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28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80339" algn="l" rtl="0" eaLnBrk="0">
                        <a:lnSpc>
                          <a:spcPts val="1155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 crossed-over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6" name="table 496"/>
          <p:cNvGraphicFramePr>
            <a:graphicFrameLocks noGrp="1"/>
          </p:cNvGraphicFramePr>
          <p:nvPr/>
        </p:nvGraphicFramePr>
        <p:xfrm>
          <a:off x="4831396" y="2976842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191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98" name="picture 49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140013" y="3317993"/>
            <a:ext cx="264583" cy="540998"/>
          </a:xfrm>
          <a:prstGeom prst="rect">
            <a:avLst/>
          </a:prstGeom>
        </p:spPr>
      </p:pic>
      <p:graphicFrame>
        <p:nvGraphicFramePr>
          <p:cNvPr id="500" name="table 500"/>
          <p:cNvGraphicFramePr>
            <a:graphicFrameLocks noGrp="1"/>
          </p:cNvGraphicFramePr>
          <p:nvPr/>
        </p:nvGraphicFramePr>
        <p:xfrm>
          <a:off x="4831396" y="3851834"/>
          <a:ext cx="1082040" cy="344805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3819" indent="84455" algn="l" rtl="0" eaLnBrk="0">
                        <a:lnSpc>
                          <a:spcPct val="10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198</a:t>
                      </a:r>
                      <a:r>
                        <a:rPr sz="900" b="1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02" name="picture 5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504" name="textbox 504"/>
          <p:cNvSpPr/>
          <p:nvPr/>
        </p:nvSpPr>
        <p:spPr>
          <a:xfrm>
            <a:off x="4912048" y="2141009"/>
            <a:ext cx="921385" cy="3086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146"/>
              </a:lnSpc>
              <a:tabLst/>
            </a:pPr>
            <a:endParaRPr lang="Arial" altLang="Arial" sz="100" dirty="0"/>
          </a:p>
          <a:p>
            <a:pPr marL="12700" indent="76835" algn="l" rtl="0" eaLnBrk="0">
              <a:lnSpc>
                <a:spcPct val="103000"/>
              </a:lnSpc>
              <a:tabLst/>
            </a:pP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156</a:t>
            </a:r>
            <a:r>
              <a:rPr sz="900" kern="0" spc="13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assigned</a:t>
            </a:r>
            <a:r>
              <a:rPr sz="900" kern="0" spc="-6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to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active surveillance</a:t>
            </a:r>
            <a:endParaRPr lang="Calibri" altLang="Calibri" sz="900" dirty="0"/>
          </a:p>
        </p:txBody>
      </p:sp>
      <p:pic>
        <p:nvPicPr>
          <p:cNvPr id="506" name="picture 50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6720145" y="1519810"/>
            <a:ext cx="580652" cy="64172"/>
          </a:xfrm>
          <a:prstGeom prst="rect">
            <a:avLst/>
          </a:prstGeom>
        </p:spPr>
      </p:pic>
      <p:pic>
        <p:nvPicPr>
          <p:cNvPr id="508" name="picture 50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5140013" y="1519810"/>
            <a:ext cx="514961" cy="641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picture 5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54297" y="1099045"/>
            <a:ext cx="6457" cy="3062565"/>
          </a:xfrm>
          <a:prstGeom prst="rect">
            <a:avLst/>
          </a:prstGeom>
        </p:spPr>
      </p:pic>
      <p:pic>
        <p:nvPicPr>
          <p:cNvPr id="512" name="picture 5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857526" y="1095812"/>
            <a:ext cx="3079748" cy="2401986"/>
          </a:xfrm>
          <a:prstGeom prst="rect">
            <a:avLst/>
          </a:prstGeom>
        </p:spPr>
      </p:pic>
      <p:sp>
        <p:nvSpPr>
          <p:cNvPr id="514" name="textbox 514"/>
          <p:cNvSpPr/>
          <p:nvPr/>
        </p:nvSpPr>
        <p:spPr>
          <a:xfrm>
            <a:off x="5481337" y="1599400"/>
            <a:ext cx="2435225" cy="14801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26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>
                <a:tab pos="139064" algn="l"/>
              </a:tabLst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nCRT +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surgery     </a:t>
            </a:r>
            <a:endParaRPr lang="Arial" altLang="Arial" sz="1400" dirty="0"/>
          </a:p>
          <a:p>
            <a:pPr marL="289559" algn="l" rtl="0" eaLnBrk="0">
              <a:lnSpc>
                <a:spcPct val="90000"/>
              </a:lnSpc>
              <a:spcBef>
                <a:spcPts val="338"/>
              </a:spcBef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significantly bett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er OS than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surgery alone</a:t>
            </a:r>
            <a:r>
              <a:rPr sz="1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endParaRPr lang="Arial" altLang="Arial" sz="1400" dirty="0"/>
          </a:p>
          <a:p>
            <a:pPr marL="290195" algn="l" rtl="0" eaLnBrk="0">
              <a:lnSpc>
                <a:spcPct val="97000"/>
              </a:lnSpc>
              <a:spcBef>
                <a:spcPts val="329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adenocarcinoma</a:t>
            </a:r>
            <a:endParaRPr lang="Arial" altLang="Arial" sz="1400" dirty="0"/>
          </a:p>
          <a:p>
            <a:pPr algn="l" rtl="0" eaLnBrk="0">
              <a:lnSpc>
                <a:spcPct val="10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7000"/>
              </a:lnSpc>
              <a:tabLst/>
            </a:pPr>
            <a:endParaRPr lang="Arial" altLang="Arial" sz="300" dirty="0"/>
          </a:p>
          <a:p>
            <a:pPr marL="294640" indent="-281940" algn="l" rtl="0" eaLnBrk="0">
              <a:lnSpc>
                <a:spcPct val="91000"/>
              </a:lnSpc>
              <a:spcBef>
                <a:spcPts val="1"/>
              </a:spcBef>
              <a:tabLst>
                <a:tab pos="139064" algn="l"/>
              </a:tabLst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400" b="1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…strikingly better in</a:t>
            </a:r>
            <a:r>
              <a:rPr sz="1400" b="1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SC</a:t>
            </a:r>
            <a:r>
              <a:rPr sz="1400" b="1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</a:t>
            </a: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(30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60% 5-yr OS)</a:t>
            </a:r>
            <a:endParaRPr lang="Arial" altLang="Arial" sz="1400" dirty="0"/>
          </a:p>
        </p:txBody>
      </p:sp>
      <p:pic>
        <p:nvPicPr>
          <p:cNvPr id="516" name="picture 5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6044666" y="2892992"/>
            <a:ext cx="159585" cy="130878"/>
          </a:xfrm>
          <a:prstGeom prst="rect">
            <a:avLst/>
          </a:prstGeom>
        </p:spPr>
      </p:pic>
      <p:pic>
        <p:nvPicPr>
          <p:cNvPr id="518" name="picture 5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494037" y="2679154"/>
            <a:ext cx="126815" cy="131101"/>
          </a:xfrm>
          <a:prstGeom prst="rect">
            <a:avLst/>
          </a:prstGeom>
        </p:spPr>
      </p:pic>
      <p:pic>
        <p:nvPicPr>
          <p:cNvPr id="520" name="picture 5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7076280" y="1612100"/>
            <a:ext cx="159858" cy="131101"/>
          </a:xfrm>
          <a:prstGeom prst="rect">
            <a:avLst/>
          </a:prstGeom>
        </p:spPr>
      </p:pic>
      <p:pic>
        <p:nvPicPr>
          <p:cNvPr id="522" name="picture 5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494037" y="1612100"/>
            <a:ext cx="126815" cy="131101"/>
          </a:xfrm>
          <a:prstGeom prst="rect">
            <a:avLst/>
          </a:prstGeom>
        </p:spPr>
      </p:pic>
      <p:sp>
        <p:nvSpPr>
          <p:cNvPr id="524" name="textbox 524"/>
          <p:cNvSpPr/>
          <p:nvPr/>
        </p:nvSpPr>
        <p:spPr>
          <a:xfrm>
            <a:off x="4376569" y="4537695"/>
            <a:ext cx="4435475" cy="4171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Shapiro et al.</a:t>
            </a:r>
            <a:r>
              <a:rPr sz="1400" kern="0" spc="1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Lancet Oncology 2015</a:t>
            </a:r>
            <a:endParaRPr lang="Arial" altLang="Arial" sz="14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700" dirty="0"/>
          </a:p>
          <a:p>
            <a:pPr marL="43815" algn="l" rtl="0" eaLnBrk="0">
              <a:lnSpc>
                <a:spcPct val="81000"/>
              </a:lnSpc>
              <a:spcBef>
                <a:spcPts val="2"/>
              </a:spcBef>
              <a:tabLst/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pic>
        <p:nvPicPr>
          <p:cNvPr id="526" name="picture 5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494888" y="1061272"/>
            <a:ext cx="362638" cy="3132668"/>
          </a:xfrm>
          <a:prstGeom prst="rect">
            <a:avLst/>
          </a:prstGeom>
        </p:spPr>
      </p:pic>
      <p:sp>
        <p:nvSpPr>
          <p:cNvPr id="528" name="textbox 528"/>
          <p:cNvSpPr/>
          <p:nvPr/>
        </p:nvSpPr>
        <p:spPr>
          <a:xfrm>
            <a:off x="437945" y="247889"/>
            <a:ext cx="4733290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2:</a:t>
            </a:r>
            <a:r>
              <a:rPr sz="1400" b="1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Mixing histolog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ies (SCC and adenocarcinomas)</a:t>
            </a:r>
            <a:endParaRPr lang="Arial" altLang="Arial" sz="1400" dirty="0"/>
          </a:p>
        </p:txBody>
      </p:sp>
      <p:pic>
        <p:nvPicPr>
          <p:cNvPr id="530" name="picture 5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682138" y="891078"/>
            <a:ext cx="114051" cy="114180"/>
          </a:xfrm>
          <a:prstGeom prst="rect">
            <a:avLst/>
          </a:prstGeom>
        </p:spPr>
      </p:pic>
      <p:sp>
        <p:nvSpPr>
          <p:cNvPr id="532" name="textbox 532"/>
          <p:cNvSpPr/>
          <p:nvPr/>
        </p:nvSpPr>
        <p:spPr>
          <a:xfrm>
            <a:off x="700637" y="706435"/>
            <a:ext cx="28956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76"/>
              </a:lnSpc>
              <a:tabLst/>
            </a:pPr>
            <a:endParaRPr lang="Arial" altLang="Arial" sz="100" dirty="0"/>
          </a:p>
          <a:p>
            <a:pPr marL="68580" algn="l" rtl="0" eaLnBrk="0">
              <a:lnSpc>
                <a:spcPct val="78000"/>
              </a:lnSpc>
              <a:tabLst/>
            </a:pPr>
            <a:r>
              <a:rPr sz="1400" kern="0" spc="0" dirty="0">
                <a:solidFill>
                  <a:srgbClr val="4F74C8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 trial</a:t>
            </a:r>
            <a:r>
              <a:rPr sz="1400" kern="0" spc="-10" dirty="0">
                <a:solidFill>
                  <a:srgbClr val="4F74C8">
                    <a:alpha val="100000"/>
                  </a:srgbClr>
                </a:solidFill>
                <a:latin typeface="Arial"/>
                <a:ea typeface="Arial"/>
                <a:cs typeface="Arial"/>
              </a:rPr>
              <a:t> OS by</a:t>
            </a:r>
            <a:r>
              <a:rPr sz="1400" kern="0" spc="80" dirty="0">
                <a:solidFill>
                  <a:srgbClr val="4F74C8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4F74C8">
                    <a:alpha val="100000"/>
                  </a:srgbClr>
                </a:solidFill>
                <a:latin typeface="Arial"/>
                <a:ea typeface="Arial"/>
                <a:cs typeface="Arial"/>
              </a:rPr>
              <a:t>histological type</a:t>
            </a:r>
            <a:endParaRPr lang="Arial" altLang="Arial" sz="1400" dirty="0"/>
          </a:p>
        </p:txBody>
      </p:sp>
      <p:pic>
        <p:nvPicPr>
          <p:cNvPr id="534" name="picture 5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713337" y="905009"/>
            <a:ext cx="53805" cy="78705"/>
          </a:xfrm>
          <a:prstGeom prst="rect">
            <a:avLst/>
          </a:prstGeom>
        </p:spPr>
      </p:pic>
      <p:graphicFrame>
        <p:nvGraphicFramePr>
          <p:cNvPr id="536" name="table 536"/>
          <p:cNvGraphicFramePr>
            <a:graphicFrameLocks noGrp="1"/>
          </p:cNvGraphicFramePr>
          <p:nvPr/>
        </p:nvGraphicFramePr>
        <p:xfrm>
          <a:off x="3987038" y="2656522"/>
          <a:ext cx="652779" cy="852805"/>
        </p:xfrm>
        <a:graphic>
          <a:graphicData uri="http://schemas.openxmlformats.org/drawingml/2006/table">
            <a:tbl>
              <a:tblPr/>
              <a:tblGrid>
                <a:gridCol w="227329"/>
                <a:gridCol w="99694"/>
                <a:gridCol w="325754"/>
              </a:tblGrid>
              <a:tr h="8528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r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SCC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38" name="picture 5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540" name="picture 54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843540" y="4244582"/>
            <a:ext cx="3116255" cy="76508"/>
          </a:xfrm>
          <a:prstGeom prst="rect">
            <a:avLst/>
          </a:prstGeom>
        </p:spPr>
      </p:pic>
      <p:pic>
        <p:nvPicPr>
          <p:cNvPr id="542" name="picture 54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854297" y="4158377"/>
            <a:ext cx="3064690" cy="56028"/>
          </a:xfrm>
          <a:prstGeom prst="rect">
            <a:avLst/>
          </a:prstGeom>
        </p:spPr>
      </p:pic>
      <p:pic>
        <p:nvPicPr>
          <p:cNvPr id="544" name="picture 54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2599669" y="1051649"/>
            <a:ext cx="1365576" cy="88328"/>
          </a:xfrm>
          <a:prstGeom prst="rect">
            <a:avLst/>
          </a:prstGeom>
        </p:spPr>
      </p:pic>
      <p:sp>
        <p:nvSpPr>
          <p:cNvPr id="546" name="textbox 546"/>
          <p:cNvSpPr/>
          <p:nvPr/>
        </p:nvSpPr>
        <p:spPr>
          <a:xfrm>
            <a:off x="1993163" y="4826304"/>
            <a:ext cx="73596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Magnus Nilsson</a:t>
            </a:r>
            <a:endParaRPr lang="Arial Narrow" altLang="Arial Narrow" sz="900" dirty="0"/>
          </a:p>
        </p:txBody>
      </p:sp>
      <p:pic>
        <p:nvPicPr>
          <p:cNvPr id="548" name="picture 54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1354685" y="3880353"/>
            <a:ext cx="390609" cy="188577"/>
          </a:xfrm>
          <a:prstGeom prst="rect">
            <a:avLst/>
          </a:prstGeom>
        </p:spPr>
      </p:pic>
      <p:pic>
        <p:nvPicPr>
          <p:cNvPr id="550" name="picture 55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2002443" y="1275701"/>
            <a:ext cx="822144" cy="88472"/>
          </a:xfrm>
          <a:prstGeom prst="rect">
            <a:avLst/>
          </a:prstGeom>
        </p:spPr>
      </p:pic>
      <p:pic>
        <p:nvPicPr>
          <p:cNvPr id="552" name="picture 55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1600000">
            <a:off x="3148482" y="1163675"/>
            <a:ext cx="780186" cy="88328"/>
          </a:xfrm>
          <a:prstGeom prst="rect">
            <a:avLst/>
          </a:prstGeom>
        </p:spPr>
      </p:pic>
      <p:sp>
        <p:nvSpPr>
          <p:cNvPr id="554" name="path"/>
          <p:cNvSpPr/>
          <p:nvPr/>
        </p:nvSpPr>
        <p:spPr>
          <a:xfrm>
            <a:off x="4229290" y="2656522"/>
            <a:ext cx="74295" cy="853058"/>
          </a:xfrm>
          <a:custGeom>
            <a:avLst/>
            <a:gdLst/>
            <a:ahLst/>
            <a:cxnLst/>
            <a:rect l="0" t="0" r="0" b="0"/>
            <a:pathLst>
              <a:path w="117" h="1343">
                <a:moveTo>
                  <a:pt x="22" y="22"/>
                </a:moveTo>
                <a:cubicBezTo>
                  <a:pt x="42" y="22"/>
                  <a:pt x="58" y="25"/>
                  <a:pt x="58" y="28"/>
                </a:cubicBezTo>
                <a:lnTo>
                  <a:pt x="58" y="665"/>
                </a:lnTo>
                <a:cubicBezTo>
                  <a:pt x="58" y="669"/>
                  <a:pt x="74" y="671"/>
                  <a:pt x="94" y="671"/>
                </a:cubicBezTo>
                <a:cubicBezTo>
                  <a:pt x="74" y="671"/>
                  <a:pt x="58" y="674"/>
                  <a:pt x="58" y="677"/>
                </a:cubicBezTo>
                <a:lnTo>
                  <a:pt x="58" y="1314"/>
                </a:lnTo>
                <a:cubicBezTo>
                  <a:pt x="58" y="1318"/>
                  <a:pt x="42" y="1320"/>
                  <a:pt x="22" y="1320"/>
                </a:cubicBezTo>
              </a:path>
            </a:pathLst>
          </a:custGeom>
          <a:noFill/>
          <a:ln w="28575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556" name="picture 55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1600000">
            <a:off x="2033643" y="4423466"/>
            <a:ext cx="705882" cy="86209"/>
          </a:xfrm>
          <a:prstGeom prst="rect">
            <a:avLst/>
          </a:prstGeom>
        </p:spPr>
      </p:pic>
      <p:pic>
        <p:nvPicPr>
          <p:cNvPr id="558" name="picture 55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1600000">
            <a:off x="2176799" y="1387871"/>
            <a:ext cx="611210" cy="88328"/>
          </a:xfrm>
          <a:prstGeom prst="rect">
            <a:avLst/>
          </a:prstGeom>
        </p:spPr>
      </p:pic>
      <p:sp>
        <p:nvSpPr>
          <p:cNvPr id="560" name="path"/>
          <p:cNvSpPr/>
          <p:nvPr/>
        </p:nvSpPr>
        <p:spPr>
          <a:xfrm>
            <a:off x="3878770" y="2964370"/>
            <a:ext cx="120015" cy="391286"/>
          </a:xfrm>
          <a:custGeom>
            <a:avLst/>
            <a:gdLst/>
            <a:ahLst/>
            <a:cxnLst/>
            <a:rect l="0" t="0" r="0" b="0"/>
            <a:pathLst>
              <a:path w="189" h="616">
                <a:moveTo>
                  <a:pt x="22" y="22"/>
                </a:moveTo>
                <a:cubicBezTo>
                  <a:pt x="62" y="22"/>
                  <a:pt x="94" y="27"/>
                  <a:pt x="94" y="34"/>
                </a:cubicBezTo>
                <a:lnTo>
                  <a:pt x="94" y="296"/>
                </a:lnTo>
                <a:cubicBezTo>
                  <a:pt x="94" y="302"/>
                  <a:pt x="126" y="308"/>
                  <a:pt x="166" y="308"/>
                </a:cubicBezTo>
                <a:cubicBezTo>
                  <a:pt x="126" y="308"/>
                  <a:pt x="94" y="313"/>
                  <a:pt x="94" y="320"/>
                </a:cubicBezTo>
                <a:lnTo>
                  <a:pt x="94" y="581"/>
                </a:lnTo>
                <a:cubicBezTo>
                  <a:pt x="94" y="588"/>
                  <a:pt x="62" y="593"/>
                  <a:pt x="22" y="593"/>
                </a:cubicBezTo>
              </a:path>
            </a:pathLst>
          </a:custGeom>
          <a:noFill/>
          <a:ln w="28575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562" name="picture 56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21600000">
            <a:off x="2001439" y="1056963"/>
            <a:ext cx="522922" cy="73247"/>
          </a:xfrm>
          <a:prstGeom prst="rect">
            <a:avLst/>
          </a:prstGeom>
        </p:spPr>
      </p:pic>
      <p:pic>
        <p:nvPicPr>
          <p:cNvPr id="564" name="picture 56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1600000">
            <a:off x="952227" y="3880353"/>
            <a:ext cx="426126" cy="88357"/>
          </a:xfrm>
          <a:prstGeom prst="rect">
            <a:avLst/>
          </a:prstGeom>
        </p:spPr>
      </p:pic>
      <p:pic>
        <p:nvPicPr>
          <p:cNvPr id="566" name="picture 56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21600000">
            <a:off x="2004668" y="1168989"/>
            <a:ext cx="483115" cy="73391"/>
          </a:xfrm>
          <a:prstGeom prst="rect">
            <a:avLst/>
          </a:prstGeom>
        </p:spPr>
      </p:pic>
      <p:pic>
        <p:nvPicPr>
          <p:cNvPr id="568" name="picture 56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21600000">
            <a:off x="951151" y="3992422"/>
            <a:ext cx="390609" cy="88357"/>
          </a:xfrm>
          <a:prstGeom prst="rect">
            <a:avLst/>
          </a:prstGeom>
        </p:spPr>
      </p:pic>
      <p:pic>
        <p:nvPicPr>
          <p:cNvPr id="570" name="picture 570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21600000">
            <a:off x="2563091" y="1163675"/>
            <a:ext cx="338955" cy="66785"/>
          </a:xfrm>
          <a:prstGeom prst="rect">
            <a:avLst/>
          </a:prstGeom>
        </p:spPr>
      </p:pic>
      <p:pic>
        <p:nvPicPr>
          <p:cNvPr id="572" name="picture 57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21600000">
            <a:off x="1445068" y="3890047"/>
            <a:ext cx="251799" cy="77585"/>
          </a:xfrm>
          <a:prstGeom prst="rect">
            <a:avLst/>
          </a:prstGeom>
        </p:spPr>
      </p:pic>
      <p:pic>
        <p:nvPicPr>
          <p:cNvPr id="574" name="picture 574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21600000">
            <a:off x="2493235" y="1051649"/>
            <a:ext cx="94672" cy="200354"/>
          </a:xfrm>
          <a:prstGeom prst="rect">
            <a:avLst/>
          </a:prstGeom>
        </p:spPr>
      </p:pic>
      <p:pic>
        <p:nvPicPr>
          <p:cNvPr id="576" name="picture 57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 rot="21600000">
            <a:off x="1408476" y="4002117"/>
            <a:ext cx="203387" cy="77585"/>
          </a:xfrm>
          <a:prstGeom prst="rect">
            <a:avLst/>
          </a:prstGeom>
        </p:spPr>
      </p:pic>
      <p:pic>
        <p:nvPicPr>
          <p:cNvPr id="578" name="picture 578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21600000">
            <a:off x="3098994" y="1051649"/>
            <a:ext cx="77459" cy="178811"/>
          </a:xfrm>
          <a:prstGeom prst="rect">
            <a:avLst/>
          </a:prstGeom>
        </p:spPr>
      </p:pic>
      <p:pic>
        <p:nvPicPr>
          <p:cNvPr id="580" name="picture 580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 rot="21600000">
            <a:off x="2912805" y="1186368"/>
            <a:ext cx="180881" cy="44092"/>
          </a:xfrm>
          <a:prstGeom prst="rect">
            <a:avLst/>
          </a:prstGeom>
        </p:spPr>
      </p:pic>
      <p:sp>
        <p:nvSpPr>
          <p:cNvPr id="582" name="rect"/>
          <p:cNvSpPr/>
          <p:nvPr/>
        </p:nvSpPr>
        <p:spPr>
          <a:xfrm>
            <a:off x="2004668" y="1425571"/>
            <a:ext cx="142008" cy="6465"/>
          </a:xfrm>
          <a:prstGeom prst="rect">
            <a:avLst/>
          </a:prstGeom>
          <a:solidFill>
            <a:srgbClr val="AE0D37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" name="picture 5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54297" y="1099045"/>
            <a:ext cx="6457" cy="3062565"/>
          </a:xfrm>
          <a:prstGeom prst="rect">
            <a:avLst/>
          </a:prstGeom>
        </p:spPr>
      </p:pic>
      <p:pic>
        <p:nvPicPr>
          <p:cNvPr id="586" name="picture 5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857526" y="1095812"/>
            <a:ext cx="3079748" cy="2401986"/>
          </a:xfrm>
          <a:prstGeom prst="rect">
            <a:avLst/>
          </a:prstGeom>
        </p:spPr>
      </p:pic>
      <p:sp>
        <p:nvSpPr>
          <p:cNvPr id="588" name="textbox 588"/>
          <p:cNvSpPr/>
          <p:nvPr/>
        </p:nvSpPr>
        <p:spPr>
          <a:xfrm>
            <a:off x="5481337" y="1599400"/>
            <a:ext cx="2420620" cy="14801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26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>
                <a:tab pos="139064" algn="l"/>
              </a:tabLst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nCRT +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surgery     </a:t>
            </a:r>
            <a:endParaRPr lang="Arial" altLang="Arial" sz="1400" dirty="0"/>
          </a:p>
          <a:p>
            <a:pPr marL="289559" algn="l" rtl="0" eaLnBrk="0">
              <a:lnSpc>
                <a:spcPct val="90000"/>
              </a:lnSpc>
              <a:spcBef>
                <a:spcPts val="338"/>
              </a:spcBef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significantly bett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er OS than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surgery alone</a:t>
            </a:r>
            <a:r>
              <a:rPr sz="1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endParaRPr lang="Arial" altLang="Arial" sz="1400" dirty="0"/>
          </a:p>
          <a:p>
            <a:pPr marL="290195" algn="l" rtl="0" eaLnBrk="0">
              <a:lnSpc>
                <a:spcPct val="97000"/>
              </a:lnSpc>
              <a:spcBef>
                <a:spcPts val="329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adeoncarcinoma</a:t>
            </a:r>
            <a:endParaRPr lang="Arial" altLang="Arial" sz="1400" dirty="0"/>
          </a:p>
          <a:p>
            <a:pPr algn="l" rtl="0" eaLnBrk="0">
              <a:lnSpc>
                <a:spcPct val="10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7000"/>
              </a:lnSpc>
              <a:tabLst/>
            </a:pPr>
            <a:endParaRPr lang="Arial" altLang="Arial" sz="300" dirty="0"/>
          </a:p>
          <a:p>
            <a:pPr marL="294640" indent="-281940" algn="l" rtl="0" eaLnBrk="0">
              <a:lnSpc>
                <a:spcPct val="91000"/>
              </a:lnSpc>
              <a:spcBef>
                <a:spcPts val="1"/>
              </a:spcBef>
              <a:tabLst>
                <a:tab pos="139064" algn="l"/>
              </a:tabLst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…strikingly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better in</a:t>
            </a:r>
            <a:r>
              <a:rPr sz="1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SCC  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(30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60% 5-yr OS)</a:t>
            </a:r>
            <a:endParaRPr lang="Arial" altLang="Arial" sz="1400" dirty="0"/>
          </a:p>
        </p:txBody>
      </p:sp>
      <p:pic>
        <p:nvPicPr>
          <p:cNvPr id="590" name="picture 5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6044666" y="2892992"/>
            <a:ext cx="159585" cy="130878"/>
          </a:xfrm>
          <a:prstGeom prst="rect">
            <a:avLst/>
          </a:prstGeom>
        </p:spPr>
      </p:pic>
      <p:pic>
        <p:nvPicPr>
          <p:cNvPr id="592" name="picture 5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494037" y="2679154"/>
            <a:ext cx="126815" cy="131101"/>
          </a:xfrm>
          <a:prstGeom prst="rect">
            <a:avLst/>
          </a:prstGeom>
        </p:spPr>
      </p:pic>
      <p:pic>
        <p:nvPicPr>
          <p:cNvPr id="594" name="picture 59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7076280" y="1612100"/>
            <a:ext cx="159858" cy="131101"/>
          </a:xfrm>
          <a:prstGeom prst="rect">
            <a:avLst/>
          </a:prstGeom>
        </p:spPr>
      </p:pic>
      <p:pic>
        <p:nvPicPr>
          <p:cNvPr id="596" name="picture 59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494037" y="1612100"/>
            <a:ext cx="126815" cy="131101"/>
          </a:xfrm>
          <a:prstGeom prst="rect">
            <a:avLst/>
          </a:prstGeom>
        </p:spPr>
      </p:pic>
      <p:sp>
        <p:nvSpPr>
          <p:cNvPr id="598" name="textbox 598"/>
          <p:cNvSpPr/>
          <p:nvPr/>
        </p:nvSpPr>
        <p:spPr>
          <a:xfrm>
            <a:off x="4376569" y="4537695"/>
            <a:ext cx="4435475" cy="4171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Shapiro et al.</a:t>
            </a:r>
            <a:r>
              <a:rPr sz="1400" kern="0" spc="1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Lancet Oncology 2015</a:t>
            </a:r>
            <a:endParaRPr lang="Arial" altLang="Arial" sz="14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700" dirty="0"/>
          </a:p>
          <a:p>
            <a:pPr marL="43815" algn="l" rtl="0" eaLnBrk="0">
              <a:lnSpc>
                <a:spcPct val="81000"/>
              </a:lnSpc>
              <a:spcBef>
                <a:spcPts val="2"/>
              </a:spcBef>
              <a:tabLst/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graphicFrame>
        <p:nvGraphicFramePr>
          <p:cNvPr id="600" name="table 600"/>
          <p:cNvGraphicFramePr>
            <a:graphicFrameLocks noGrp="1"/>
          </p:cNvGraphicFramePr>
          <p:nvPr/>
        </p:nvGraphicFramePr>
        <p:xfrm>
          <a:off x="5428741" y="3388105"/>
          <a:ext cx="2053589" cy="787400"/>
        </p:xfrm>
        <a:graphic>
          <a:graphicData uri="http://schemas.openxmlformats.org/drawingml/2006/table">
            <a:tbl>
              <a:tblPr/>
              <a:tblGrid>
                <a:gridCol w="2053589"/>
              </a:tblGrid>
              <a:tr h="7620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64769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>
                          <a:tab pos="191770" algn="l"/>
                        </a:tabLst>
                      </a:pPr>
                      <a:r>
                        <a:rPr sz="1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	</a:t>
                      </a:r>
                      <a:r>
                        <a:rPr sz="14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400" b="1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sz="1400" b="1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400" b="1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pCR:</a:t>
                      </a:r>
                      <a:endParaRPr lang="Arial" altLang="Arial" sz="1400" dirty="0"/>
                    </a:p>
                    <a:p>
                      <a:pPr marL="394334" algn="l" rtl="0" eaLnBrk="0">
                        <a:lnSpc>
                          <a:spcPct val="79000"/>
                        </a:lnSpc>
                        <a:spcBef>
                          <a:spcPts val="29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AdenoC: 23%</a:t>
                      </a:r>
                      <a:endParaRPr lang="Arial" altLang="Arial" sz="1400" dirty="0"/>
                    </a:p>
                    <a:p>
                      <a:pPr marL="402590" algn="l" rtl="0" eaLnBrk="0">
                        <a:lnSpc>
                          <a:spcPts val="1721"/>
                        </a:lnSpc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SCC: 49%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02" name="picture 6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5494011" y="3533071"/>
            <a:ext cx="126598" cy="130878"/>
          </a:xfrm>
          <a:prstGeom prst="rect">
            <a:avLst/>
          </a:prstGeom>
        </p:spPr>
      </p:pic>
      <p:pic>
        <p:nvPicPr>
          <p:cNvPr id="604" name="picture 60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494888" y="891078"/>
            <a:ext cx="362638" cy="3302861"/>
          </a:xfrm>
          <a:prstGeom prst="rect">
            <a:avLst/>
          </a:prstGeom>
        </p:spPr>
      </p:pic>
      <p:sp>
        <p:nvSpPr>
          <p:cNvPr id="606" name="textbox 606"/>
          <p:cNvSpPr/>
          <p:nvPr/>
        </p:nvSpPr>
        <p:spPr>
          <a:xfrm>
            <a:off x="437945" y="247889"/>
            <a:ext cx="4733290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2:</a:t>
            </a:r>
            <a:r>
              <a:rPr sz="1400" b="1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Mixing histolog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ies (SCC and adenocarcinomas)</a:t>
            </a:r>
            <a:endParaRPr lang="Arial" altLang="Arial" sz="1400" dirty="0"/>
          </a:p>
        </p:txBody>
      </p:sp>
      <p:graphicFrame>
        <p:nvGraphicFramePr>
          <p:cNvPr id="608" name="table 608"/>
          <p:cNvGraphicFramePr>
            <a:graphicFrameLocks noGrp="1"/>
          </p:cNvGraphicFramePr>
          <p:nvPr/>
        </p:nvGraphicFramePr>
        <p:xfrm>
          <a:off x="3987038" y="2656522"/>
          <a:ext cx="652779" cy="852805"/>
        </p:xfrm>
        <a:graphic>
          <a:graphicData uri="http://schemas.openxmlformats.org/drawingml/2006/table">
            <a:tbl>
              <a:tblPr/>
              <a:tblGrid>
                <a:gridCol w="227329"/>
                <a:gridCol w="99694"/>
                <a:gridCol w="325754"/>
              </a:tblGrid>
              <a:tr h="8528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r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SCC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0" name="picture 6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612" name="picture 6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843540" y="4244582"/>
            <a:ext cx="3116255" cy="76508"/>
          </a:xfrm>
          <a:prstGeom prst="rect">
            <a:avLst/>
          </a:prstGeom>
        </p:spPr>
      </p:pic>
      <p:pic>
        <p:nvPicPr>
          <p:cNvPr id="614" name="picture 6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854297" y="4158377"/>
            <a:ext cx="3064690" cy="56028"/>
          </a:xfrm>
          <a:prstGeom prst="rect">
            <a:avLst/>
          </a:prstGeom>
        </p:spPr>
      </p:pic>
      <p:pic>
        <p:nvPicPr>
          <p:cNvPr id="616" name="picture 6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2599669" y="1051649"/>
            <a:ext cx="1365576" cy="88328"/>
          </a:xfrm>
          <a:prstGeom prst="rect">
            <a:avLst/>
          </a:prstGeom>
        </p:spPr>
      </p:pic>
      <p:sp>
        <p:nvSpPr>
          <p:cNvPr id="618" name="textbox 618"/>
          <p:cNvSpPr/>
          <p:nvPr/>
        </p:nvSpPr>
        <p:spPr>
          <a:xfrm>
            <a:off x="1993163" y="4826304"/>
            <a:ext cx="73596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Magnus Nilsson</a:t>
            </a:r>
            <a:endParaRPr lang="Arial Narrow" altLang="Arial Narrow" sz="900" dirty="0"/>
          </a:p>
        </p:txBody>
      </p:sp>
      <p:pic>
        <p:nvPicPr>
          <p:cNvPr id="620" name="picture 6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1354685" y="3880353"/>
            <a:ext cx="390609" cy="188577"/>
          </a:xfrm>
          <a:prstGeom prst="rect">
            <a:avLst/>
          </a:prstGeom>
        </p:spPr>
      </p:pic>
      <p:pic>
        <p:nvPicPr>
          <p:cNvPr id="622" name="picture 6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2002443" y="1275701"/>
            <a:ext cx="822144" cy="88472"/>
          </a:xfrm>
          <a:prstGeom prst="rect">
            <a:avLst/>
          </a:prstGeom>
        </p:spPr>
      </p:pic>
      <p:pic>
        <p:nvPicPr>
          <p:cNvPr id="624" name="picture 62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3148482" y="1163675"/>
            <a:ext cx="780186" cy="88328"/>
          </a:xfrm>
          <a:prstGeom prst="rect">
            <a:avLst/>
          </a:prstGeom>
        </p:spPr>
      </p:pic>
      <p:sp>
        <p:nvSpPr>
          <p:cNvPr id="626" name="path"/>
          <p:cNvSpPr/>
          <p:nvPr/>
        </p:nvSpPr>
        <p:spPr>
          <a:xfrm>
            <a:off x="4229290" y="2656522"/>
            <a:ext cx="74295" cy="853058"/>
          </a:xfrm>
          <a:custGeom>
            <a:avLst/>
            <a:gdLst/>
            <a:ahLst/>
            <a:cxnLst/>
            <a:rect l="0" t="0" r="0" b="0"/>
            <a:pathLst>
              <a:path w="117" h="1343">
                <a:moveTo>
                  <a:pt x="22" y="22"/>
                </a:moveTo>
                <a:cubicBezTo>
                  <a:pt x="42" y="22"/>
                  <a:pt x="58" y="25"/>
                  <a:pt x="58" y="28"/>
                </a:cubicBezTo>
                <a:lnTo>
                  <a:pt x="58" y="665"/>
                </a:lnTo>
                <a:cubicBezTo>
                  <a:pt x="58" y="669"/>
                  <a:pt x="74" y="671"/>
                  <a:pt x="94" y="671"/>
                </a:cubicBezTo>
                <a:cubicBezTo>
                  <a:pt x="74" y="671"/>
                  <a:pt x="58" y="674"/>
                  <a:pt x="58" y="677"/>
                </a:cubicBezTo>
                <a:lnTo>
                  <a:pt x="58" y="1314"/>
                </a:lnTo>
                <a:cubicBezTo>
                  <a:pt x="58" y="1318"/>
                  <a:pt x="42" y="1320"/>
                  <a:pt x="22" y="1320"/>
                </a:cubicBezTo>
              </a:path>
            </a:pathLst>
          </a:custGeom>
          <a:noFill/>
          <a:ln w="28575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28" name="picture 62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1600000">
            <a:off x="2033643" y="4423466"/>
            <a:ext cx="705882" cy="86209"/>
          </a:xfrm>
          <a:prstGeom prst="rect">
            <a:avLst/>
          </a:prstGeom>
        </p:spPr>
      </p:pic>
      <p:pic>
        <p:nvPicPr>
          <p:cNvPr id="630" name="picture 63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1600000">
            <a:off x="2176799" y="1387871"/>
            <a:ext cx="611210" cy="88328"/>
          </a:xfrm>
          <a:prstGeom prst="rect">
            <a:avLst/>
          </a:prstGeom>
        </p:spPr>
      </p:pic>
      <p:sp>
        <p:nvSpPr>
          <p:cNvPr id="632" name="path"/>
          <p:cNvSpPr/>
          <p:nvPr/>
        </p:nvSpPr>
        <p:spPr>
          <a:xfrm>
            <a:off x="3878770" y="2964370"/>
            <a:ext cx="120015" cy="391286"/>
          </a:xfrm>
          <a:custGeom>
            <a:avLst/>
            <a:gdLst/>
            <a:ahLst/>
            <a:cxnLst/>
            <a:rect l="0" t="0" r="0" b="0"/>
            <a:pathLst>
              <a:path w="189" h="616">
                <a:moveTo>
                  <a:pt x="22" y="22"/>
                </a:moveTo>
                <a:cubicBezTo>
                  <a:pt x="62" y="22"/>
                  <a:pt x="94" y="27"/>
                  <a:pt x="94" y="34"/>
                </a:cubicBezTo>
                <a:lnTo>
                  <a:pt x="94" y="296"/>
                </a:lnTo>
                <a:cubicBezTo>
                  <a:pt x="94" y="302"/>
                  <a:pt x="126" y="308"/>
                  <a:pt x="166" y="308"/>
                </a:cubicBezTo>
                <a:cubicBezTo>
                  <a:pt x="126" y="308"/>
                  <a:pt x="94" y="313"/>
                  <a:pt x="94" y="320"/>
                </a:cubicBezTo>
                <a:lnTo>
                  <a:pt x="94" y="581"/>
                </a:lnTo>
                <a:cubicBezTo>
                  <a:pt x="94" y="588"/>
                  <a:pt x="62" y="593"/>
                  <a:pt x="22" y="593"/>
                </a:cubicBezTo>
              </a:path>
            </a:pathLst>
          </a:custGeom>
          <a:noFill/>
          <a:ln w="28575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34" name="picture 63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1600000">
            <a:off x="2001439" y="1056963"/>
            <a:ext cx="522922" cy="73247"/>
          </a:xfrm>
          <a:prstGeom prst="rect">
            <a:avLst/>
          </a:prstGeom>
        </p:spPr>
      </p:pic>
      <p:pic>
        <p:nvPicPr>
          <p:cNvPr id="636" name="picture 63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21600000">
            <a:off x="952227" y="3880353"/>
            <a:ext cx="426126" cy="88357"/>
          </a:xfrm>
          <a:prstGeom prst="rect">
            <a:avLst/>
          </a:prstGeom>
        </p:spPr>
      </p:pic>
      <p:pic>
        <p:nvPicPr>
          <p:cNvPr id="638" name="picture 63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1600000">
            <a:off x="2004668" y="1168989"/>
            <a:ext cx="483115" cy="73391"/>
          </a:xfrm>
          <a:prstGeom prst="rect">
            <a:avLst/>
          </a:prstGeom>
        </p:spPr>
      </p:pic>
      <p:pic>
        <p:nvPicPr>
          <p:cNvPr id="640" name="picture 64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21600000">
            <a:off x="951151" y="3992422"/>
            <a:ext cx="390609" cy="88357"/>
          </a:xfrm>
          <a:prstGeom prst="rect">
            <a:avLst/>
          </a:prstGeom>
        </p:spPr>
      </p:pic>
      <p:pic>
        <p:nvPicPr>
          <p:cNvPr id="642" name="picture 64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21600000">
            <a:off x="2563091" y="1163675"/>
            <a:ext cx="338955" cy="66785"/>
          </a:xfrm>
          <a:prstGeom prst="rect">
            <a:avLst/>
          </a:prstGeom>
        </p:spPr>
      </p:pic>
      <p:pic>
        <p:nvPicPr>
          <p:cNvPr id="644" name="picture 64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21600000">
            <a:off x="1445068" y="3890047"/>
            <a:ext cx="251799" cy="77585"/>
          </a:xfrm>
          <a:prstGeom prst="rect">
            <a:avLst/>
          </a:prstGeom>
        </p:spPr>
      </p:pic>
      <p:pic>
        <p:nvPicPr>
          <p:cNvPr id="646" name="picture 646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21600000">
            <a:off x="2493235" y="1051649"/>
            <a:ext cx="94672" cy="200354"/>
          </a:xfrm>
          <a:prstGeom prst="rect">
            <a:avLst/>
          </a:prstGeom>
        </p:spPr>
      </p:pic>
      <p:pic>
        <p:nvPicPr>
          <p:cNvPr id="648" name="picture 64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21600000">
            <a:off x="1408476" y="4002117"/>
            <a:ext cx="203387" cy="77585"/>
          </a:xfrm>
          <a:prstGeom prst="rect">
            <a:avLst/>
          </a:prstGeom>
        </p:spPr>
      </p:pic>
      <p:pic>
        <p:nvPicPr>
          <p:cNvPr id="650" name="picture 650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 rot="21600000">
            <a:off x="3098994" y="1051649"/>
            <a:ext cx="77459" cy="178811"/>
          </a:xfrm>
          <a:prstGeom prst="rect">
            <a:avLst/>
          </a:prstGeom>
        </p:spPr>
      </p:pic>
      <p:pic>
        <p:nvPicPr>
          <p:cNvPr id="652" name="picture 65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21600000">
            <a:off x="2912805" y="1186368"/>
            <a:ext cx="180881" cy="44092"/>
          </a:xfrm>
          <a:prstGeom prst="rect">
            <a:avLst/>
          </a:prstGeom>
        </p:spPr>
      </p:pic>
      <p:sp>
        <p:nvSpPr>
          <p:cNvPr id="654" name="rect"/>
          <p:cNvSpPr/>
          <p:nvPr/>
        </p:nvSpPr>
        <p:spPr>
          <a:xfrm>
            <a:off x="2004668" y="1425571"/>
            <a:ext cx="142008" cy="6465"/>
          </a:xfrm>
          <a:prstGeom prst="rect">
            <a:avLst/>
          </a:prstGeom>
          <a:solidFill>
            <a:srgbClr val="AE0D37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6" name="picture 6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54297" y="1099045"/>
            <a:ext cx="6457" cy="3062565"/>
          </a:xfrm>
          <a:prstGeom prst="rect">
            <a:avLst/>
          </a:prstGeom>
        </p:spPr>
      </p:pic>
      <p:pic>
        <p:nvPicPr>
          <p:cNvPr id="658" name="picture 6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857526" y="1095812"/>
            <a:ext cx="3079748" cy="2401986"/>
          </a:xfrm>
          <a:prstGeom prst="rect">
            <a:avLst/>
          </a:prstGeom>
        </p:spPr>
      </p:pic>
      <p:sp>
        <p:nvSpPr>
          <p:cNvPr id="660" name="textbox 660"/>
          <p:cNvSpPr/>
          <p:nvPr/>
        </p:nvSpPr>
        <p:spPr>
          <a:xfrm>
            <a:off x="5481311" y="1599400"/>
            <a:ext cx="2544445" cy="25469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26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>
                <a:tab pos="139064" algn="l"/>
              </a:tabLst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nCRT +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surgery     </a:t>
            </a:r>
            <a:endParaRPr lang="Arial" altLang="Arial" sz="1400" dirty="0"/>
          </a:p>
          <a:p>
            <a:pPr marL="289559" algn="l" rtl="0" eaLnBrk="0">
              <a:lnSpc>
                <a:spcPct val="90000"/>
              </a:lnSpc>
              <a:spcBef>
                <a:spcPts val="338"/>
              </a:spcBef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significantly bett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er OS than  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surgery alone</a:t>
            </a:r>
            <a:r>
              <a:rPr sz="1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endParaRPr lang="Arial" altLang="Arial" sz="1400" dirty="0"/>
          </a:p>
          <a:p>
            <a:pPr marL="290195" algn="l" rtl="0" eaLnBrk="0">
              <a:lnSpc>
                <a:spcPct val="97000"/>
              </a:lnSpc>
              <a:spcBef>
                <a:spcPts val="329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adeoncarcinoma</a:t>
            </a:r>
            <a:endParaRPr lang="Arial" altLang="Arial" sz="1400" dirty="0"/>
          </a:p>
          <a:p>
            <a:pPr algn="l" rtl="0" eaLnBrk="0">
              <a:lnSpc>
                <a:spcPct val="107000"/>
              </a:lnSpc>
              <a:tabLst/>
            </a:pPr>
            <a:endParaRPr lang="Arial" altLang="Arial" sz="1000" dirty="0"/>
          </a:p>
          <a:p>
            <a:pPr marL="294640" indent="-281940" algn="l" rtl="0" eaLnBrk="0">
              <a:lnSpc>
                <a:spcPct val="91000"/>
              </a:lnSpc>
              <a:spcBef>
                <a:spcPts val="423"/>
              </a:spcBef>
              <a:tabLst>
                <a:tab pos="139064" algn="l"/>
              </a:tabLst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…strikingly better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SCC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(30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60% 5-yr OS)</a:t>
            </a:r>
            <a:endParaRPr lang="Arial" altLang="Arial" sz="1400" dirty="0"/>
          </a:p>
          <a:p>
            <a:pPr algn="l" rtl="0" eaLnBrk="0">
              <a:lnSpc>
                <a:spcPct val="135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36000"/>
              </a:lnSpc>
              <a:tabLst/>
            </a:pPr>
            <a:endParaRPr lang="Arial" altLang="Arial" sz="1000" dirty="0"/>
          </a:p>
          <a:p>
            <a:pPr marL="12700" algn="l" rtl="0" eaLnBrk="0">
              <a:lnSpc>
                <a:spcPct val="82000"/>
              </a:lnSpc>
              <a:spcBef>
                <a:spcPts val="429"/>
              </a:spcBef>
              <a:tabLst>
                <a:tab pos="139064" algn="l"/>
              </a:tabLst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400" b="1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400" b="1" kern="0" spc="-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</a:t>
            </a:r>
            <a:r>
              <a:rPr sz="1400" b="1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b="1" kern="0" spc="-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pCR:</a:t>
            </a:r>
            <a:endParaRPr lang="Arial" altLang="Arial" sz="1400" dirty="0"/>
          </a:p>
          <a:p>
            <a:pPr marL="349250" indent="-7620" algn="l" rtl="0" eaLnBrk="0">
              <a:lnSpc>
                <a:spcPct val="90000"/>
              </a:lnSpc>
              <a:spcBef>
                <a:spcPts val="319"/>
              </a:spcBef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AdenoC</a:t>
            </a:r>
            <a:r>
              <a:rPr sz="1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: 23%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NeoAEGIS</a:t>
            </a:r>
            <a:r>
              <a:rPr sz="9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:</a:t>
            </a:r>
            <a:r>
              <a:rPr sz="900" kern="0" spc="2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14%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SCC: 49%</a:t>
            </a:r>
            <a:endParaRPr lang="Arial" altLang="Arial" sz="1400" dirty="0"/>
          </a:p>
        </p:txBody>
      </p:sp>
      <p:pic>
        <p:nvPicPr>
          <p:cNvPr id="662" name="picture 6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494011" y="3533071"/>
            <a:ext cx="126598" cy="130878"/>
          </a:xfrm>
          <a:prstGeom prst="rect">
            <a:avLst/>
          </a:prstGeom>
        </p:spPr>
      </p:pic>
      <p:pic>
        <p:nvPicPr>
          <p:cNvPr id="664" name="picture 6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6044666" y="2892992"/>
            <a:ext cx="159585" cy="130878"/>
          </a:xfrm>
          <a:prstGeom prst="rect">
            <a:avLst/>
          </a:prstGeom>
        </p:spPr>
      </p:pic>
      <p:pic>
        <p:nvPicPr>
          <p:cNvPr id="666" name="picture 6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5494037" y="2679154"/>
            <a:ext cx="126815" cy="131101"/>
          </a:xfrm>
          <a:prstGeom prst="rect">
            <a:avLst/>
          </a:prstGeom>
        </p:spPr>
      </p:pic>
      <p:pic>
        <p:nvPicPr>
          <p:cNvPr id="668" name="picture 66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7076254" y="1612100"/>
            <a:ext cx="159858" cy="131101"/>
          </a:xfrm>
          <a:prstGeom prst="rect">
            <a:avLst/>
          </a:prstGeom>
        </p:spPr>
      </p:pic>
      <p:pic>
        <p:nvPicPr>
          <p:cNvPr id="670" name="picture 6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5494037" y="1612100"/>
            <a:ext cx="126815" cy="131101"/>
          </a:xfrm>
          <a:prstGeom prst="rect">
            <a:avLst/>
          </a:prstGeom>
        </p:spPr>
      </p:pic>
      <p:sp>
        <p:nvSpPr>
          <p:cNvPr id="672" name="textbox 672"/>
          <p:cNvSpPr/>
          <p:nvPr/>
        </p:nvSpPr>
        <p:spPr>
          <a:xfrm>
            <a:off x="4376569" y="4537695"/>
            <a:ext cx="4435475" cy="4171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Shapiro et al.</a:t>
            </a:r>
            <a:r>
              <a:rPr sz="1400" kern="0" spc="1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Lancet Oncology 2015</a:t>
            </a:r>
            <a:endParaRPr lang="Arial" altLang="Arial" sz="14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700" dirty="0"/>
          </a:p>
          <a:p>
            <a:pPr marL="43815" algn="l" rtl="0" eaLnBrk="0">
              <a:lnSpc>
                <a:spcPct val="81000"/>
              </a:lnSpc>
              <a:spcBef>
                <a:spcPts val="2"/>
              </a:spcBef>
              <a:tabLst/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pic>
        <p:nvPicPr>
          <p:cNvPr id="674" name="picture 67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494888" y="891078"/>
            <a:ext cx="362638" cy="3302861"/>
          </a:xfrm>
          <a:prstGeom prst="rect">
            <a:avLst/>
          </a:prstGeom>
        </p:spPr>
      </p:pic>
      <p:sp>
        <p:nvSpPr>
          <p:cNvPr id="676" name="textbox 676"/>
          <p:cNvSpPr/>
          <p:nvPr/>
        </p:nvSpPr>
        <p:spPr>
          <a:xfrm>
            <a:off x="437945" y="247889"/>
            <a:ext cx="4733290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2:</a:t>
            </a:r>
            <a:r>
              <a:rPr sz="1400" b="1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Mixing histolog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ies (SCC and adenocarcinomas)</a:t>
            </a:r>
            <a:endParaRPr lang="Arial" altLang="Arial" sz="1400" dirty="0"/>
          </a:p>
        </p:txBody>
      </p:sp>
      <p:graphicFrame>
        <p:nvGraphicFramePr>
          <p:cNvPr id="678" name="table 678"/>
          <p:cNvGraphicFramePr>
            <a:graphicFrameLocks noGrp="1"/>
          </p:cNvGraphicFramePr>
          <p:nvPr/>
        </p:nvGraphicFramePr>
        <p:xfrm>
          <a:off x="3987038" y="2656522"/>
          <a:ext cx="652779" cy="852805"/>
        </p:xfrm>
        <a:graphic>
          <a:graphicData uri="http://schemas.openxmlformats.org/drawingml/2006/table">
            <a:tbl>
              <a:tblPr/>
              <a:tblGrid>
                <a:gridCol w="227329"/>
                <a:gridCol w="99694"/>
                <a:gridCol w="325754"/>
              </a:tblGrid>
              <a:tr h="8528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r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SCC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80" name="path"/>
          <p:cNvSpPr/>
          <p:nvPr/>
        </p:nvSpPr>
        <p:spPr>
          <a:xfrm>
            <a:off x="6922261" y="3619753"/>
            <a:ext cx="1212595" cy="386588"/>
          </a:xfrm>
          <a:custGeom>
            <a:avLst/>
            <a:gdLst/>
            <a:ahLst/>
            <a:cxnLst/>
            <a:rect l="0" t="0" r="0" b="0"/>
            <a:pathLst>
              <a:path w="1909" h="608">
                <a:moveTo>
                  <a:pt x="20" y="588"/>
                </a:moveTo>
                <a:lnTo>
                  <a:pt x="1889" y="588"/>
                </a:lnTo>
                <a:lnTo>
                  <a:pt x="1889" y="20"/>
                </a:lnTo>
                <a:lnTo>
                  <a:pt x="20" y="20"/>
                </a:lnTo>
                <a:lnTo>
                  <a:pt x="20" y="588"/>
                </a:lnTo>
                <a:close/>
              </a:path>
            </a:pathLst>
          </a:custGeom>
          <a:noFill/>
          <a:ln w="25400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82" name="picture 68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684" name="picture 68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843540" y="4244582"/>
            <a:ext cx="3116255" cy="76508"/>
          </a:xfrm>
          <a:prstGeom prst="rect">
            <a:avLst/>
          </a:prstGeom>
        </p:spPr>
      </p:pic>
      <p:pic>
        <p:nvPicPr>
          <p:cNvPr id="686" name="picture 68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854297" y="4158377"/>
            <a:ext cx="3064690" cy="56028"/>
          </a:xfrm>
          <a:prstGeom prst="rect">
            <a:avLst/>
          </a:prstGeom>
        </p:spPr>
      </p:pic>
      <p:pic>
        <p:nvPicPr>
          <p:cNvPr id="688" name="picture 68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2599669" y="1051649"/>
            <a:ext cx="1365576" cy="88328"/>
          </a:xfrm>
          <a:prstGeom prst="rect">
            <a:avLst/>
          </a:prstGeom>
        </p:spPr>
      </p:pic>
      <p:sp>
        <p:nvSpPr>
          <p:cNvPr id="690" name="textbox 690"/>
          <p:cNvSpPr/>
          <p:nvPr/>
        </p:nvSpPr>
        <p:spPr>
          <a:xfrm>
            <a:off x="1993163" y="4826304"/>
            <a:ext cx="73596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Magnus Nilsson</a:t>
            </a:r>
            <a:endParaRPr lang="Arial Narrow" altLang="Arial Narrow" sz="900" dirty="0"/>
          </a:p>
        </p:txBody>
      </p:sp>
      <p:pic>
        <p:nvPicPr>
          <p:cNvPr id="692" name="picture 69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1354685" y="3880353"/>
            <a:ext cx="390609" cy="188577"/>
          </a:xfrm>
          <a:prstGeom prst="rect">
            <a:avLst/>
          </a:prstGeom>
        </p:spPr>
      </p:pic>
      <p:pic>
        <p:nvPicPr>
          <p:cNvPr id="694" name="picture 69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2002443" y="1275701"/>
            <a:ext cx="822144" cy="88472"/>
          </a:xfrm>
          <a:prstGeom prst="rect">
            <a:avLst/>
          </a:prstGeom>
        </p:spPr>
      </p:pic>
      <p:pic>
        <p:nvPicPr>
          <p:cNvPr id="696" name="picture 69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3148482" y="1163675"/>
            <a:ext cx="780186" cy="88328"/>
          </a:xfrm>
          <a:prstGeom prst="rect">
            <a:avLst/>
          </a:prstGeom>
        </p:spPr>
      </p:pic>
      <p:sp>
        <p:nvSpPr>
          <p:cNvPr id="698" name="path"/>
          <p:cNvSpPr/>
          <p:nvPr/>
        </p:nvSpPr>
        <p:spPr>
          <a:xfrm>
            <a:off x="4229290" y="2656522"/>
            <a:ext cx="74295" cy="853058"/>
          </a:xfrm>
          <a:custGeom>
            <a:avLst/>
            <a:gdLst/>
            <a:ahLst/>
            <a:cxnLst/>
            <a:rect l="0" t="0" r="0" b="0"/>
            <a:pathLst>
              <a:path w="117" h="1343">
                <a:moveTo>
                  <a:pt x="22" y="22"/>
                </a:moveTo>
                <a:cubicBezTo>
                  <a:pt x="42" y="22"/>
                  <a:pt x="58" y="25"/>
                  <a:pt x="58" y="28"/>
                </a:cubicBezTo>
                <a:lnTo>
                  <a:pt x="58" y="665"/>
                </a:lnTo>
                <a:cubicBezTo>
                  <a:pt x="58" y="669"/>
                  <a:pt x="74" y="671"/>
                  <a:pt x="94" y="671"/>
                </a:cubicBezTo>
                <a:cubicBezTo>
                  <a:pt x="74" y="671"/>
                  <a:pt x="58" y="674"/>
                  <a:pt x="58" y="677"/>
                </a:cubicBezTo>
                <a:lnTo>
                  <a:pt x="58" y="1314"/>
                </a:lnTo>
                <a:cubicBezTo>
                  <a:pt x="58" y="1318"/>
                  <a:pt x="42" y="1320"/>
                  <a:pt x="22" y="1320"/>
                </a:cubicBezTo>
              </a:path>
            </a:pathLst>
          </a:custGeom>
          <a:noFill/>
          <a:ln w="28575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700" name="picture 70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1600000">
            <a:off x="2033643" y="4423466"/>
            <a:ext cx="705882" cy="86209"/>
          </a:xfrm>
          <a:prstGeom prst="rect">
            <a:avLst/>
          </a:prstGeom>
        </p:spPr>
      </p:pic>
      <p:pic>
        <p:nvPicPr>
          <p:cNvPr id="702" name="picture 70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1600000">
            <a:off x="2176799" y="1387871"/>
            <a:ext cx="611210" cy="88328"/>
          </a:xfrm>
          <a:prstGeom prst="rect">
            <a:avLst/>
          </a:prstGeom>
        </p:spPr>
      </p:pic>
      <p:sp>
        <p:nvSpPr>
          <p:cNvPr id="704" name="path"/>
          <p:cNvSpPr/>
          <p:nvPr/>
        </p:nvSpPr>
        <p:spPr>
          <a:xfrm>
            <a:off x="3878770" y="2964370"/>
            <a:ext cx="120015" cy="391286"/>
          </a:xfrm>
          <a:custGeom>
            <a:avLst/>
            <a:gdLst/>
            <a:ahLst/>
            <a:cxnLst/>
            <a:rect l="0" t="0" r="0" b="0"/>
            <a:pathLst>
              <a:path w="189" h="616">
                <a:moveTo>
                  <a:pt x="22" y="22"/>
                </a:moveTo>
                <a:cubicBezTo>
                  <a:pt x="62" y="22"/>
                  <a:pt x="94" y="27"/>
                  <a:pt x="94" y="34"/>
                </a:cubicBezTo>
                <a:lnTo>
                  <a:pt x="94" y="296"/>
                </a:lnTo>
                <a:cubicBezTo>
                  <a:pt x="94" y="302"/>
                  <a:pt x="126" y="308"/>
                  <a:pt x="166" y="308"/>
                </a:cubicBezTo>
                <a:cubicBezTo>
                  <a:pt x="126" y="308"/>
                  <a:pt x="94" y="313"/>
                  <a:pt x="94" y="320"/>
                </a:cubicBezTo>
                <a:lnTo>
                  <a:pt x="94" y="581"/>
                </a:lnTo>
                <a:cubicBezTo>
                  <a:pt x="94" y="588"/>
                  <a:pt x="62" y="593"/>
                  <a:pt x="22" y="593"/>
                </a:cubicBezTo>
              </a:path>
            </a:pathLst>
          </a:custGeom>
          <a:noFill/>
          <a:ln w="28575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706" name="picture 70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1600000">
            <a:off x="2001439" y="1056963"/>
            <a:ext cx="522922" cy="73247"/>
          </a:xfrm>
          <a:prstGeom prst="rect">
            <a:avLst/>
          </a:prstGeom>
        </p:spPr>
      </p:pic>
      <p:pic>
        <p:nvPicPr>
          <p:cNvPr id="708" name="picture 70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21600000">
            <a:off x="952227" y="3880353"/>
            <a:ext cx="426126" cy="88357"/>
          </a:xfrm>
          <a:prstGeom prst="rect">
            <a:avLst/>
          </a:prstGeom>
        </p:spPr>
      </p:pic>
      <p:pic>
        <p:nvPicPr>
          <p:cNvPr id="710" name="picture 71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1600000">
            <a:off x="2004668" y="1168989"/>
            <a:ext cx="483115" cy="73391"/>
          </a:xfrm>
          <a:prstGeom prst="rect">
            <a:avLst/>
          </a:prstGeom>
        </p:spPr>
      </p:pic>
      <p:pic>
        <p:nvPicPr>
          <p:cNvPr id="712" name="picture 712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21600000">
            <a:off x="951151" y="3992422"/>
            <a:ext cx="390609" cy="88357"/>
          </a:xfrm>
          <a:prstGeom prst="rect">
            <a:avLst/>
          </a:prstGeom>
        </p:spPr>
      </p:pic>
      <p:pic>
        <p:nvPicPr>
          <p:cNvPr id="714" name="picture 71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21600000">
            <a:off x="2563091" y="1163675"/>
            <a:ext cx="338955" cy="66785"/>
          </a:xfrm>
          <a:prstGeom prst="rect">
            <a:avLst/>
          </a:prstGeom>
        </p:spPr>
      </p:pic>
      <p:pic>
        <p:nvPicPr>
          <p:cNvPr id="716" name="picture 71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21600000">
            <a:off x="1445068" y="3890047"/>
            <a:ext cx="251799" cy="77585"/>
          </a:xfrm>
          <a:prstGeom prst="rect">
            <a:avLst/>
          </a:prstGeom>
        </p:spPr>
      </p:pic>
      <p:pic>
        <p:nvPicPr>
          <p:cNvPr id="718" name="picture 71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21600000">
            <a:off x="2493235" y="1051649"/>
            <a:ext cx="94672" cy="200354"/>
          </a:xfrm>
          <a:prstGeom prst="rect">
            <a:avLst/>
          </a:prstGeom>
        </p:spPr>
      </p:pic>
      <p:pic>
        <p:nvPicPr>
          <p:cNvPr id="720" name="picture 720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21600000">
            <a:off x="1408476" y="4002117"/>
            <a:ext cx="203387" cy="77585"/>
          </a:xfrm>
          <a:prstGeom prst="rect">
            <a:avLst/>
          </a:prstGeom>
        </p:spPr>
      </p:pic>
      <p:pic>
        <p:nvPicPr>
          <p:cNvPr id="722" name="picture 72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 rot="21600000">
            <a:off x="3098994" y="1051649"/>
            <a:ext cx="77459" cy="178811"/>
          </a:xfrm>
          <a:prstGeom prst="rect">
            <a:avLst/>
          </a:prstGeom>
        </p:spPr>
      </p:pic>
      <p:pic>
        <p:nvPicPr>
          <p:cNvPr id="724" name="picture 72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21600000">
            <a:off x="2912805" y="1186368"/>
            <a:ext cx="180881" cy="44092"/>
          </a:xfrm>
          <a:prstGeom prst="rect">
            <a:avLst/>
          </a:prstGeom>
        </p:spPr>
      </p:pic>
      <p:sp>
        <p:nvSpPr>
          <p:cNvPr id="726" name="rect"/>
          <p:cNvSpPr/>
          <p:nvPr/>
        </p:nvSpPr>
        <p:spPr>
          <a:xfrm>
            <a:off x="2004668" y="1425571"/>
            <a:ext cx="142008" cy="6465"/>
          </a:xfrm>
          <a:prstGeom prst="rect">
            <a:avLst/>
          </a:prstGeom>
          <a:solidFill>
            <a:srgbClr val="AE0D37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textbox 728"/>
          <p:cNvSpPr/>
          <p:nvPr/>
        </p:nvSpPr>
        <p:spPr>
          <a:xfrm>
            <a:off x="437945" y="247889"/>
            <a:ext cx="4733290" cy="16090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2:</a:t>
            </a:r>
            <a:r>
              <a:rPr sz="1400" b="1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Mixing histolog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ies (SCC and adenocarcinomas)</a:t>
            </a:r>
            <a:endParaRPr lang="Arial" altLang="Arial" sz="1400" dirty="0"/>
          </a:p>
          <a:p>
            <a:pPr marL="50800" algn="l" rtl="0" eaLnBrk="0">
              <a:lnSpc>
                <a:spcPct val="77000"/>
              </a:lnSpc>
              <a:spcBef>
                <a:spcPts val="1557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SANO trial</a:t>
            </a:r>
            <a:endParaRPr lang="Arial" altLang="Arial" sz="1400" dirty="0"/>
          </a:p>
          <a:p>
            <a:pPr marL="15240" algn="l" rtl="0" eaLnBrk="0">
              <a:lnSpc>
                <a:spcPct val="109000"/>
              </a:lnSpc>
              <a:spcBef>
                <a:spcPts val="17"/>
              </a:spcBef>
              <a:tabLst>
                <a:tab pos="59689" algn="l"/>
                <a:tab pos="4465954" algn="l"/>
              </a:tabLst>
            </a:pPr>
            <a:r>
              <a:rPr sz="19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1900" u="sng" kern="0" spc="-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Baseline characteri</a:t>
            </a:r>
            <a:r>
              <a:rPr sz="1900" u="sng" kern="0" spc="-6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stics</a:t>
            </a:r>
            <a:r>
              <a:rPr sz="19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1900" dirty="0"/>
          </a:p>
          <a:p>
            <a:pPr algn="l" rtl="0" eaLnBrk="0">
              <a:lnSpc>
                <a:spcPct val="176000"/>
              </a:lnSpc>
              <a:tabLst/>
            </a:pPr>
            <a:endParaRPr lang="Arial" altLang="Arial" sz="1000" dirty="0"/>
          </a:p>
          <a:p>
            <a:pPr marL="1341755" algn="l" rtl="0" eaLnBrk="0">
              <a:lnSpc>
                <a:spcPct val="94000"/>
              </a:lnSpc>
              <a:spcBef>
                <a:spcPts val="308"/>
              </a:spcBef>
              <a:tabLst/>
            </a:pP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Active surveillance                                Standard</a:t>
            </a:r>
            <a:r>
              <a:rPr sz="10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surg</a:t>
            </a: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ery</a:t>
            </a:r>
            <a:endParaRPr lang="Calibri" altLang="Calibri" sz="10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700" dirty="0"/>
          </a:p>
          <a:p>
            <a:pPr marL="1651000" algn="l" rtl="0" eaLnBrk="0">
              <a:lnSpc>
                <a:spcPts val="1302"/>
              </a:lnSpc>
              <a:spcBef>
                <a:spcPts val="2"/>
              </a:spcBef>
              <a:tabLst/>
            </a:pP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n=</a:t>
            </a:r>
            <a:r>
              <a:rPr sz="1000" kern="0" spc="1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198       </a:t>
            </a: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                                           n=111</a:t>
            </a:r>
            <a:endParaRPr lang="Calibri" altLang="Calibri" sz="1000" dirty="0"/>
          </a:p>
        </p:txBody>
      </p:sp>
      <p:sp>
        <p:nvSpPr>
          <p:cNvPr id="730" name="textbox 730"/>
          <p:cNvSpPr/>
          <p:nvPr/>
        </p:nvSpPr>
        <p:spPr>
          <a:xfrm>
            <a:off x="2031901" y="2242525"/>
            <a:ext cx="245109" cy="65024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10"/>
              </a:lnSpc>
              <a:tabLst/>
            </a:pPr>
            <a:endParaRPr lang="Arial" altLang="Arial" sz="100" dirty="0"/>
          </a:p>
          <a:p>
            <a:pPr marL="13334" algn="l" rtl="0" eaLnBrk="0">
              <a:lnSpc>
                <a:spcPct val="74000"/>
              </a:lnSpc>
              <a:tabLst/>
            </a:pPr>
            <a:r>
              <a:rPr sz="10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69</a:t>
            </a:r>
            <a:endParaRPr lang="Calibri" altLang="Calibri" sz="1000" dirty="0"/>
          </a:p>
          <a:p>
            <a:pPr marL="12700" algn="l" rtl="0" eaLnBrk="0">
              <a:lnSpc>
                <a:spcPts val="1241"/>
              </a:lnSpc>
              <a:spcBef>
                <a:spcPts val="892"/>
              </a:spcBef>
              <a:tabLst/>
            </a:pP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79%</a:t>
            </a:r>
            <a:endParaRPr lang="Calibri" altLang="Calibri" sz="1000" dirty="0"/>
          </a:p>
          <a:p>
            <a:pPr algn="l" rtl="0" eaLnBrk="0">
              <a:lnSpc>
                <a:spcPct val="109000"/>
              </a:lnSpc>
              <a:tabLst/>
            </a:pPr>
            <a:endParaRPr lang="Arial" altLang="Arial" sz="500" dirty="0"/>
          </a:p>
          <a:p>
            <a:pPr marL="12700" algn="l" rtl="0" eaLnBrk="0">
              <a:lnSpc>
                <a:spcPts val="1241"/>
              </a:lnSpc>
              <a:spcBef>
                <a:spcPts val="2"/>
              </a:spcBef>
              <a:tabLst/>
            </a:pP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74%</a:t>
            </a:r>
            <a:endParaRPr lang="Calibri" altLang="Calibri" sz="1000" dirty="0"/>
          </a:p>
        </p:txBody>
      </p:sp>
      <p:sp>
        <p:nvSpPr>
          <p:cNvPr id="732" name="textbox 732"/>
          <p:cNvSpPr/>
          <p:nvPr/>
        </p:nvSpPr>
        <p:spPr>
          <a:xfrm>
            <a:off x="3042224" y="2228291"/>
            <a:ext cx="158750" cy="6661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249"/>
              </a:lnSpc>
              <a:tabLst/>
            </a:pP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vs.</a:t>
            </a:r>
            <a:endParaRPr lang="Calibri" altLang="Calibri" sz="1000" dirty="0"/>
          </a:p>
          <a:p>
            <a:pPr marL="12700" algn="l" rtl="0" eaLnBrk="0">
              <a:lnSpc>
                <a:spcPts val="1249"/>
              </a:lnSpc>
              <a:spcBef>
                <a:spcPts val="644"/>
              </a:spcBef>
              <a:tabLst/>
            </a:pP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vs.</a:t>
            </a:r>
            <a:endParaRPr lang="Calibri" altLang="Calibri" sz="1000" dirty="0"/>
          </a:p>
          <a:p>
            <a:pPr algn="l" rtl="0" eaLnBrk="0">
              <a:lnSpc>
                <a:spcPct val="107000"/>
              </a:lnSpc>
              <a:tabLst/>
            </a:pPr>
            <a:endParaRPr lang="Arial" altLang="Arial" sz="500" dirty="0"/>
          </a:p>
          <a:p>
            <a:pPr marL="12700" algn="l" rtl="0" eaLnBrk="0">
              <a:lnSpc>
                <a:spcPts val="1249"/>
              </a:lnSpc>
              <a:spcBef>
                <a:spcPts val="5"/>
              </a:spcBef>
              <a:tabLst/>
            </a:pP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vs.</a:t>
            </a:r>
            <a:endParaRPr lang="Calibri" altLang="Calibri" sz="1000" dirty="0"/>
          </a:p>
        </p:txBody>
      </p:sp>
      <p:sp>
        <p:nvSpPr>
          <p:cNvPr id="734" name="textbox 734"/>
          <p:cNvSpPr/>
          <p:nvPr/>
        </p:nvSpPr>
        <p:spPr>
          <a:xfrm>
            <a:off x="555855" y="2228291"/>
            <a:ext cx="908050" cy="6661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958"/>
              </a:lnSpc>
              <a:tabLst/>
            </a:pPr>
            <a:endParaRPr lang="Arial" altLang="Arial" sz="100" dirty="0"/>
          </a:p>
          <a:p>
            <a:pPr marL="21590" algn="l" rtl="0" eaLnBrk="0">
              <a:lnSpc>
                <a:spcPct val="90000"/>
              </a:lnSpc>
              <a:tabLst/>
            </a:pP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Median</a:t>
            </a:r>
            <a:r>
              <a:rPr sz="1000" kern="0" spc="1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age</a:t>
            </a:r>
            <a:endParaRPr lang="Calibri" altLang="Calibri" sz="1000" dirty="0"/>
          </a:p>
          <a:p>
            <a:pPr marL="21590" algn="l" rtl="0" eaLnBrk="0">
              <a:lnSpc>
                <a:spcPts val="1249"/>
              </a:lnSpc>
              <a:spcBef>
                <a:spcPts val="813"/>
              </a:spcBef>
              <a:tabLst/>
            </a:pP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Male</a:t>
            </a:r>
            <a:r>
              <a:rPr sz="10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sex</a:t>
            </a:r>
            <a:endParaRPr lang="Calibri" altLang="Calibri" sz="1000" dirty="0"/>
          </a:p>
          <a:p>
            <a:pPr algn="l" rtl="0" eaLnBrk="0">
              <a:lnSpc>
                <a:spcPct val="107000"/>
              </a:lnSpc>
              <a:tabLst/>
            </a:pPr>
            <a:endParaRPr lang="Arial" altLang="Arial" sz="500" dirty="0"/>
          </a:p>
          <a:p>
            <a:pPr marL="12700" algn="l" rtl="0" eaLnBrk="0">
              <a:lnSpc>
                <a:spcPts val="1249"/>
              </a:lnSpc>
              <a:spcBef>
                <a:spcPts val="5"/>
              </a:spcBef>
              <a:tabLst/>
            </a:pP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Adenocarcinoma</a:t>
            </a:r>
            <a:endParaRPr lang="Calibri" altLang="Calibri" sz="1000" dirty="0"/>
          </a:p>
        </p:txBody>
      </p:sp>
      <p:sp>
        <p:nvSpPr>
          <p:cNvPr id="736" name="textbox 736"/>
          <p:cNvSpPr/>
          <p:nvPr/>
        </p:nvSpPr>
        <p:spPr>
          <a:xfrm>
            <a:off x="3906350" y="2242525"/>
            <a:ext cx="245109" cy="65024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10"/>
              </a:lnSpc>
              <a:tabLst/>
            </a:pPr>
            <a:endParaRPr lang="Arial" altLang="Arial" sz="100" dirty="0"/>
          </a:p>
          <a:p>
            <a:pPr marL="13334" algn="l" rtl="0" eaLnBrk="0">
              <a:lnSpc>
                <a:spcPct val="74000"/>
              </a:lnSpc>
              <a:tabLst/>
            </a:pPr>
            <a:r>
              <a:rPr sz="10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68</a:t>
            </a:r>
            <a:endParaRPr lang="Calibri" altLang="Calibri" sz="1000" dirty="0"/>
          </a:p>
          <a:p>
            <a:pPr marL="12700" algn="l" rtl="0" eaLnBrk="0">
              <a:lnSpc>
                <a:spcPts val="1241"/>
              </a:lnSpc>
              <a:spcBef>
                <a:spcPts val="892"/>
              </a:spcBef>
              <a:tabLst/>
            </a:pP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77%</a:t>
            </a:r>
            <a:endParaRPr lang="Calibri" altLang="Calibri" sz="1000" dirty="0"/>
          </a:p>
          <a:p>
            <a:pPr algn="l" rtl="0" eaLnBrk="0">
              <a:lnSpc>
                <a:spcPct val="109000"/>
              </a:lnSpc>
              <a:tabLst/>
            </a:pPr>
            <a:endParaRPr lang="Arial" altLang="Arial" sz="500" dirty="0"/>
          </a:p>
          <a:p>
            <a:pPr marL="12700" algn="l" rtl="0" eaLnBrk="0">
              <a:lnSpc>
                <a:spcPts val="1241"/>
              </a:lnSpc>
              <a:spcBef>
                <a:spcPts val="2"/>
              </a:spcBef>
              <a:tabLst/>
            </a:pP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76%</a:t>
            </a:r>
            <a:endParaRPr lang="Calibri" altLang="Calibri" sz="1000" dirty="0"/>
          </a:p>
        </p:txBody>
      </p:sp>
      <p:sp>
        <p:nvSpPr>
          <p:cNvPr id="738" name="path"/>
          <p:cNvSpPr/>
          <p:nvPr/>
        </p:nvSpPr>
        <p:spPr>
          <a:xfrm>
            <a:off x="332486" y="2560573"/>
            <a:ext cx="4071620" cy="471932"/>
          </a:xfrm>
          <a:custGeom>
            <a:avLst/>
            <a:gdLst/>
            <a:ahLst/>
            <a:cxnLst/>
            <a:rect l="0" t="0" r="0" b="0"/>
            <a:pathLst>
              <a:path w="6412" h="743">
                <a:moveTo>
                  <a:pt x="20" y="371"/>
                </a:moveTo>
                <a:cubicBezTo>
                  <a:pt x="20" y="177"/>
                  <a:pt x="1446" y="20"/>
                  <a:pt x="3205" y="20"/>
                </a:cubicBezTo>
                <a:cubicBezTo>
                  <a:pt x="4965" y="20"/>
                  <a:pt x="6392" y="177"/>
                  <a:pt x="6392" y="371"/>
                </a:cubicBezTo>
                <a:cubicBezTo>
                  <a:pt x="6392" y="565"/>
                  <a:pt x="4965" y="723"/>
                  <a:pt x="3205" y="723"/>
                </a:cubicBezTo>
                <a:cubicBezTo>
                  <a:pt x="1446" y="723"/>
                  <a:pt x="20" y="565"/>
                  <a:pt x="20" y="371"/>
                </a:cubicBezTo>
              </a:path>
            </a:pathLst>
          </a:custGeom>
          <a:noFill/>
          <a:ln w="25400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740" name="picture 7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742" name="path"/>
          <p:cNvSpPr/>
          <p:nvPr/>
        </p:nvSpPr>
        <p:spPr>
          <a:xfrm>
            <a:off x="1816195" y="1971405"/>
            <a:ext cx="2661252" cy="3662"/>
          </a:xfrm>
          <a:custGeom>
            <a:avLst/>
            <a:gdLst/>
            <a:ahLst/>
            <a:cxnLst/>
            <a:rect l="0" t="0" r="0" b="0"/>
            <a:pathLst>
              <a:path w="4190" h="5">
                <a:moveTo>
                  <a:pt x="0" y="2"/>
                </a:moveTo>
                <a:lnTo>
                  <a:pt x="0" y="2"/>
                </a:lnTo>
                <a:lnTo>
                  <a:pt x="1223" y="2"/>
                </a:lnTo>
                <a:moveTo>
                  <a:pt x="2967" y="2"/>
                </a:moveTo>
                <a:lnTo>
                  <a:pt x="2967" y="2"/>
                </a:lnTo>
                <a:lnTo>
                  <a:pt x="4190" y="2"/>
                </a:lnTo>
              </a:path>
            </a:pathLst>
          </a:custGeom>
          <a:noFill/>
          <a:ln w="3657" cap="flat">
            <a:solidFill>
              <a:srgbClr val="4472C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textbox 744"/>
          <p:cNvSpPr/>
          <p:nvPr/>
        </p:nvSpPr>
        <p:spPr>
          <a:xfrm>
            <a:off x="4856669" y="2308209"/>
            <a:ext cx="4210050" cy="20783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4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7000"/>
              </a:lnSpc>
              <a:tabLst>
                <a:tab pos="4196715" algn="l"/>
              </a:tabLst>
            </a:pPr>
            <a:r>
              <a:rPr sz="2600" u="sng" kern="0" spc="-10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Outcomes of active survei</a:t>
            </a:r>
            <a:r>
              <a:rPr sz="2600" u="sng" kern="0" spc="-11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llance</a:t>
            </a:r>
            <a:r>
              <a:rPr sz="26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6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53339" algn="l" rtl="0" eaLnBrk="0">
              <a:lnSpc>
                <a:spcPct val="91000"/>
              </a:lnSpc>
              <a:spcBef>
                <a:spcPts val="401"/>
              </a:spcBef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33</a:t>
            </a:r>
            <a:r>
              <a:rPr sz="13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patients</a:t>
            </a:r>
            <a:r>
              <a:rPr sz="1300" kern="0" spc="1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(17%) developed  distant  metastases</a:t>
            </a:r>
            <a:endParaRPr lang="Calibri" altLang="Calibri" sz="1300" dirty="0"/>
          </a:p>
          <a:p>
            <a:pPr algn="l" rtl="0" eaLnBrk="0">
              <a:lnSpc>
                <a:spcPct val="120000"/>
              </a:lnSpc>
              <a:tabLst/>
            </a:pPr>
            <a:endParaRPr lang="Arial" altLang="Arial" sz="1000" dirty="0"/>
          </a:p>
          <a:p>
            <a:pPr marL="53339" algn="l" rtl="0" eaLnBrk="0">
              <a:lnSpc>
                <a:spcPct val="90000"/>
              </a:lnSpc>
              <a:spcBef>
                <a:spcPts val="397"/>
              </a:spcBef>
              <a:tabLst/>
            </a:pPr>
            <a:r>
              <a:rPr sz="1300" kern="0" spc="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96 (48%)</a:t>
            </a:r>
            <a:r>
              <a:rPr sz="1300" kern="0" spc="1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pat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ients</a:t>
            </a:r>
            <a:r>
              <a:rPr sz="13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developed  locoregional  regrowth</a:t>
            </a:r>
            <a:endParaRPr lang="Calibri" altLang="Calibri" sz="1300" dirty="0"/>
          </a:p>
          <a:p>
            <a:pPr marL="440055" algn="l" rtl="0" eaLnBrk="0">
              <a:lnSpc>
                <a:spcPct val="90000"/>
              </a:lnSpc>
              <a:spcBef>
                <a:spcPts val="245"/>
              </a:spcBef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86</a:t>
            </a:r>
            <a:r>
              <a:rPr sz="13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underwent  surgery</a:t>
            </a:r>
            <a:r>
              <a:rPr sz="1300" kern="0" spc="2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(41</a:t>
            </a:r>
            <a:r>
              <a:rPr sz="13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developed</a:t>
            </a:r>
            <a:r>
              <a:rPr sz="1300" kern="0" spc="2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etastases)</a:t>
            </a:r>
            <a:endParaRPr lang="Calibri" altLang="Calibri" sz="1300" dirty="0"/>
          </a:p>
          <a:p>
            <a:pPr marL="440055" algn="l" rtl="0" eaLnBrk="0">
              <a:lnSpc>
                <a:spcPct val="90000"/>
              </a:lnSpc>
              <a:spcBef>
                <a:spcPts val="187"/>
              </a:spcBef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7</a:t>
            </a:r>
            <a:r>
              <a:rPr sz="1300" kern="0" spc="1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refused  surger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y</a:t>
            </a:r>
            <a:r>
              <a:rPr sz="1300" kern="0" spc="2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(4</a:t>
            </a:r>
            <a:r>
              <a:rPr sz="13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developed</a:t>
            </a:r>
            <a:r>
              <a:rPr sz="1300" kern="0" spc="2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metastases)</a:t>
            </a:r>
            <a:endParaRPr lang="Calibri" altLang="Calibri" sz="1300" dirty="0"/>
          </a:p>
          <a:p>
            <a:pPr marL="440055" algn="l" rtl="0" eaLnBrk="0">
              <a:lnSpc>
                <a:spcPts val="1630"/>
              </a:lnSpc>
              <a:spcBef>
                <a:spcPts val="238"/>
              </a:spcBef>
              <a:tabLst/>
            </a:pP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300" kern="0" spc="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2</a:t>
            </a:r>
            <a:r>
              <a:rPr sz="1300" kern="0" spc="1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underwent</a:t>
            </a:r>
            <a:r>
              <a:rPr sz="1300" kern="0" spc="2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EMR</a:t>
            </a:r>
            <a:endParaRPr lang="Calibri" altLang="Calibri" sz="1300" dirty="0"/>
          </a:p>
          <a:p>
            <a:pPr marL="440055" algn="l" rtl="0" eaLnBrk="0">
              <a:lnSpc>
                <a:spcPct val="90000"/>
              </a:lnSpc>
              <a:spcBef>
                <a:spcPts val="34"/>
              </a:spcBef>
              <a:tabLst/>
            </a:pP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300" kern="0" spc="3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</a:t>
            </a:r>
            <a:r>
              <a:rPr sz="1300" kern="0" spc="1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unfit for</a:t>
            </a:r>
            <a:r>
              <a:rPr sz="13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surgery</a:t>
            </a:r>
            <a:endParaRPr lang="Calibri" altLang="Calibri" sz="1300" dirty="0"/>
          </a:p>
        </p:txBody>
      </p:sp>
      <p:sp>
        <p:nvSpPr>
          <p:cNvPr id="746" name="textbox 746"/>
          <p:cNvSpPr/>
          <p:nvPr/>
        </p:nvSpPr>
        <p:spPr>
          <a:xfrm>
            <a:off x="437945" y="247889"/>
            <a:ext cx="4733290" cy="89090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2:</a:t>
            </a:r>
            <a:r>
              <a:rPr sz="1400" b="1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Mixing histolog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ies (SCC and adenocarcinomas)</a:t>
            </a:r>
            <a:endParaRPr lang="Arial" altLang="Arial" sz="1400" dirty="0"/>
          </a:p>
          <a:p>
            <a:pPr algn="l" rtl="0" eaLnBrk="0">
              <a:lnSpc>
                <a:spcPct val="18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0000"/>
              </a:lnSpc>
              <a:tabLst/>
            </a:pPr>
            <a:endParaRPr lang="Arial" altLang="Arial" sz="400" dirty="0"/>
          </a:p>
          <a:p>
            <a:pPr marL="15240" algn="l" rtl="0" eaLnBrk="0">
              <a:lnSpc>
                <a:spcPct val="111000"/>
              </a:lnSpc>
              <a:spcBef>
                <a:spcPts val="2"/>
              </a:spcBef>
              <a:tabLst>
                <a:tab pos="59689" algn="l"/>
                <a:tab pos="4465954" algn="l"/>
              </a:tabLst>
            </a:pPr>
            <a:r>
              <a:rPr sz="19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1900" u="sng" kern="0" spc="-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Baseline characteri</a:t>
            </a:r>
            <a:r>
              <a:rPr sz="1900" u="sng" kern="0" spc="-6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stics</a:t>
            </a:r>
            <a:r>
              <a:rPr sz="19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1900" dirty="0"/>
          </a:p>
        </p:txBody>
      </p:sp>
      <p:graphicFrame>
        <p:nvGraphicFramePr>
          <p:cNvPr id="748" name="table 748"/>
          <p:cNvGraphicFramePr>
            <a:graphicFrameLocks noGrp="1"/>
          </p:cNvGraphicFramePr>
          <p:nvPr/>
        </p:nvGraphicFramePr>
        <p:xfrm>
          <a:off x="568555" y="2240991"/>
          <a:ext cx="3569969" cy="610235"/>
        </p:xfrm>
        <a:graphic>
          <a:graphicData uri="http://schemas.openxmlformats.org/drawingml/2006/table">
            <a:tbl>
              <a:tblPr/>
              <a:tblGrid>
                <a:gridCol w="1179194"/>
                <a:gridCol w="911860"/>
                <a:gridCol w="894080"/>
                <a:gridCol w="584834"/>
              </a:tblGrid>
              <a:tr h="6102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14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889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Median</a:t>
                      </a:r>
                      <a:r>
                        <a:rPr sz="1000" kern="0" spc="13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age</a:t>
                      </a:r>
                      <a:endParaRPr lang="Calibri" altLang="Calibri" sz="1000" dirty="0"/>
                    </a:p>
                    <a:p>
                      <a:pPr marL="8889" algn="l" rtl="0" eaLnBrk="0">
                        <a:lnSpc>
                          <a:spcPts val="1893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Male</a:t>
                      </a:r>
                      <a:r>
                        <a:rPr sz="1000" kern="0" spc="6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sex</a:t>
                      </a:r>
                      <a:endParaRPr lang="Calibri" altLang="Calibri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Adenocarcinoma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07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97179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1000" kern="0" spc="-3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69</a:t>
                      </a:r>
                      <a:endParaRPr lang="Calibri" altLang="Calibri" sz="1000" dirty="0"/>
                    </a:p>
                    <a:p>
                      <a:pPr marL="296545" algn="l" rtl="0" eaLnBrk="0">
                        <a:lnSpc>
                          <a:spcPct val="83000"/>
                        </a:lnSpc>
                        <a:spcBef>
                          <a:spcPts val="896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79%</a:t>
                      </a:r>
                      <a:endParaRPr lang="Calibri" altLang="Calibri" sz="1000" dirty="0"/>
                    </a:p>
                    <a:p>
                      <a:pPr marL="296545" algn="l" rtl="0" eaLnBrk="0">
                        <a:lnSpc>
                          <a:spcPts val="1861"/>
                        </a:lnSpc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74%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5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9497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vs.</a:t>
                      </a:r>
                      <a:endParaRPr lang="Calibri" altLang="Calibri" sz="1000" dirty="0"/>
                    </a:p>
                    <a:p>
                      <a:pPr marL="394970" algn="l" rtl="0" eaLnBrk="0">
                        <a:lnSpc>
                          <a:spcPts val="1872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vs.</a:t>
                      </a:r>
                      <a:endParaRPr lang="Calibri" altLang="Calibri" sz="1000" dirty="0"/>
                    </a:p>
                    <a:p>
                      <a:pPr marL="394970" algn="l" rtl="0" eaLnBrk="0">
                        <a:lnSpc>
                          <a:spcPts val="1875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vs.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07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65759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1000" kern="0" spc="-3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68</a:t>
                      </a:r>
                      <a:endParaRPr lang="Calibri" altLang="Calibri" sz="10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896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77%</a:t>
                      </a:r>
                      <a:endParaRPr lang="Calibri" altLang="Calibri" sz="1000" dirty="0"/>
                    </a:p>
                    <a:p>
                      <a:pPr algn="r" rtl="0" eaLnBrk="0">
                        <a:lnSpc>
                          <a:spcPts val="1861"/>
                        </a:lnSpc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76%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50" name="textbox 750"/>
          <p:cNvSpPr/>
          <p:nvPr/>
        </p:nvSpPr>
        <p:spPr>
          <a:xfrm>
            <a:off x="2223289" y="3944249"/>
            <a:ext cx="2093595" cy="10515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5365"/>
              </a:lnSpc>
              <a:tabLst/>
            </a:pPr>
            <a:endParaRPr lang="Arial" altLang="Arial" sz="100" dirty="0"/>
          </a:p>
          <a:p>
            <a:pPr marL="17779" indent="-1905" algn="l" rtl="0" eaLnBrk="0">
              <a:lnSpc>
                <a:spcPct val="99000"/>
              </a:lnSpc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These </a:t>
            </a: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69 </a:t>
            </a: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r>
              <a:rPr sz="1400" b="1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are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distilled benefit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of the trial</a:t>
            </a:r>
            <a:endParaRPr lang="Arial" altLang="Arial" sz="1400" dirty="0"/>
          </a:p>
          <a:p>
            <a:pPr algn="l" rtl="0" eaLnBrk="0">
              <a:lnSpc>
                <a:spcPct val="109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9000"/>
              </a:lnSpc>
              <a:tabLst/>
            </a:pPr>
            <a:endParaRPr lang="Arial" altLang="Arial" sz="300" dirty="0"/>
          </a:p>
          <a:p>
            <a:pPr marL="12700" indent="10160" algn="l" rtl="0" eaLnBrk="0">
              <a:lnSpc>
                <a:spcPct val="90000"/>
              </a:lnSpc>
              <a:spcBef>
                <a:spcPts val="2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(among the 809 patients   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who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consented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)</a:t>
            </a:r>
            <a:endParaRPr lang="Arial" altLang="Arial" sz="1400" dirty="0"/>
          </a:p>
        </p:txBody>
      </p:sp>
      <p:grpSp>
        <p:nvGrpSpPr>
          <p:cNvPr id="2" name="group 2"/>
          <p:cNvGrpSpPr/>
          <p:nvPr/>
        </p:nvGrpSpPr>
        <p:grpSpPr>
          <a:xfrm rot="21600000">
            <a:off x="4378705" y="4433570"/>
            <a:ext cx="4071620" cy="473455"/>
            <a:chOff x="0" y="0"/>
            <a:chExt cx="4071620" cy="473455"/>
          </a:xfrm>
        </p:grpSpPr>
        <p:sp>
          <p:nvSpPr>
            <p:cNvPr id="752" name="path"/>
            <p:cNvSpPr/>
            <p:nvPr/>
          </p:nvSpPr>
          <p:spPr>
            <a:xfrm>
              <a:off x="0" y="0"/>
              <a:ext cx="4071620" cy="473455"/>
            </a:xfrm>
            <a:custGeom>
              <a:avLst/>
              <a:gdLst/>
              <a:ahLst/>
              <a:cxnLst/>
              <a:rect l="0" t="0" r="0" b="0"/>
              <a:pathLst>
                <a:path w="6412" h="745">
                  <a:moveTo>
                    <a:pt x="20" y="372"/>
                  </a:moveTo>
                  <a:cubicBezTo>
                    <a:pt x="20" y="177"/>
                    <a:pt x="1446" y="20"/>
                    <a:pt x="3205" y="20"/>
                  </a:cubicBezTo>
                  <a:cubicBezTo>
                    <a:pt x="4965" y="20"/>
                    <a:pt x="6392" y="177"/>
                    <a:pt x="6392" y="372"/>
                  </a:cubicBezTo>
                  <a:cubicBezTo>
                    <a:pt x="6392" y="567"/>
                    <a:pt x="4965" y="725"/>
                    <a:pt x="3205" y="725"/>
                  </a:cubicBezTo>
                  <a:cubicBezTo>
                    <a:pt x="1446" y="725"/>
                    <a:pt x="20" y="567"/>
                    <a:pt x="20" y="372"/>
                  </a:cubicBezTo>
                </a:path>
              </a:pathLst>
            </a:custGeom>
            <a:noFill/>
            <a:ln w="25400" cap="flat">
              <a:solidFill>
                <a:srgbClr val="FF0000">
                  <a:alpha val="100000"/>
                </a:srgbClr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754" name="textbox 754"/>
            <p:cNvSpPr/>
            <p:nvPr/>
          </p:nvSpPr>
          <p:spPr>
            <a:xfrm>
              <a:off x="-12700" y="-12700"/>
              <a:ext cx="4097654" cy="50926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0000"/>
                </a:lnSpc>
                <a:tabLst/>
              </a:pPr>
              <a:endParaRPr lang="Arial" altLang="Arial" sz="1000" dirty="0"/>
            </a:p>
            <a:p>
              <a:pPr algn="l" rtl="0" eaLnBrk="0">
                <a:lnSpc>
                  <a:spcPct val="7618"/>
                </a:lnSpc>
                <a:tabLst/>
              </a:pPr>
              <a:endParaRPr lang="Arial" altLang="Arial" sz="100" dirty="0"/>
            </a:p>
            <a:p>
              <a:pPr marL="544194" algn="l" rtl="0" eaLnBrk="0">
                <a:lnSpc>
                  <a:spcPct val="91000"/>
                </a:lnSpc>
                <a:tabLst/>
              </a:pP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•    </a:t>
              </a: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69</a:t>
              </a:r>
              <a:r>
                <a:rPr sz="1300" kern="0" spc="7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patients</a:t>
              </a:r>
              <a:r>
                <a:rPr sz="1300" kern="0" spc="19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(35%)</a:t>
              </a:r>
              <a:r>
                <a:rPr sz="1300" kern="0" spc="1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had  pe</a:t>
              </a:r>
              <a:r>
                <a:rPr sz="1300" kern="0" spc="-2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rsistent</a:t>
              </a:r>
              <a:r>
                <a:rPr sz="1300" kern="0" spc="16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sz="1300" kern="0" spc="-2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CCR</a:t>
              </a:r>
              <a:endParaRPr lang="Calibri" altLang="Calibri" sz="1300" dirty="0"/>
            </a:p>
          </p:txBody>
        </p:sp>
      </p:grpSp>
      <p:sp>
        <p:nvSpPr>
          <p:cNvPr id="756" name="textbox 756"/>
          <p:cNvSpPr/>
          <p:nvPr/>
        </p:nvSpPr>
        <p:spPr>
          <a:xfrm>
            <a:off x="1767500" y="1406726"/>
            <a:ext cx="2789554" cy="4508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6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4000"/>
              </a:lnSpc>
              <a:tabLst/>
            </a:pP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Active surveillance                                Standard</a:t>
            </a:r>
            <a:r>
              <a:rPr sz="10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surg</a:t>
            </a: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ery</a:t>
            </a:r>
            <a:endParaRPr lang="Calibri" altLang="Calibri" sz="10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700" dirty="0"/>
          </a:p>
          <a:p>
            <a:pPr marL="321945" algn="l" rtl="0" eaLnBrk="0">
              <a:lnSpc>
                <a:spcPts val="1302"/>
              </a:lnSpc>
              <a:spcBef>
                <a:spcPts val="2"/>
              </a:spcBef>
              <a:tabLst/>
            </a:pP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n=</a:t>
            </a:r>
            <a:r>
              <a:rPr sz="1000" kern="0" spc="1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198       </a:t>
            </a: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                                           n=111</a:t>
            </a:r>
            <a:endParaRPr lang="Calibri" altLang="Calibri" sz="1000" dirty="0"/>
          </a:p>
        </p:txBody>
      </p:sp>
      <p:pic>
        <p:nvPicPr>
          <p:cNvPr id="758" name="picture 7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760" name="path"/>
          <p:cNvSpPr/>
          <p:nvPr/>
        </p:nvSpPr>
        <p:spPr>
          <a:xfrm>
            <a:off x="1816195" y="1971405"/>
            <a:ext cx="2661252" cy="3662"/>
          </a:xfrm>
          <a:custGeom>
            <a:avLst/>
            <a:gdLst/>
            <a:ahLst/>
            <a:cxnLst/>
            <a:rect l="0" t="0" r="0" b="0"/>
            <a:pathLst>
              <a:path w="4190" h="5">
                <a:moveTo>
                  <a:pt x="0" y="2"/>
                </a:moveTo>
                <a:lnTo>
                  <a:pt x="0" y="2"/>
                </a:lnTo>
                <a:lnTo>
                  <a:pt x="1223" y="2"/>
                </a:lnTo>
                <a:moveTo>
                  <a:pt x="2967" y="2"/>
                </a:moveTo>
                <a:lnTo>
                  <a:pt x="2967" y="2"/>
                </a:lnTo>
                <a:lnTo>
                  <a:pt x="4190" y="2"/>
                </a:lnTo>
              </a:path>
            </a:pathLst>
          </a:custGeom>
          <a:noFill/>
          <a:ln w="3657" cap="flat">
            <a:solidFill>
              <a:srgbClr val="4472C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textbox 762"/>
          <p:cNvSpPr/>
          <p:nvPr/>
        </p:nvSpPr>
        <p:spPr>
          <a:xfrm>
            <a:off x="4856669" y="2308209"/>
            <a:ext cx="4210050" cy="20783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4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7000"/>
              </a:lnSpc>
              <a:tabLst>
                <a:tab pos="4196715" algn="l"/>
              </a:tabLst>
            </a:pPr>
            <a:r>
              <a:rPr sz="2600" u="sng" kern="0" spc="-10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Outcomes of active survei</a:t>
            </a:r>
            <a:r>
              <a:rPr sz="2600" u="sng" kern="0" spc="-11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llance</a:t>
            </a:r>
            <a:r>
              <a:rPr sz="26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6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53339" algn="l" rtl="0" eaLnBrk="0">
              <a:lnSpc>
                <a:spcPct val="91000"/>
              </a:lnSpc>
              <a:spcBef>
                <a:spcPts val="401"/>
              </a:spcBef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33</a:t>
            </a:r>
            <a:r>
              <a:rPr sz="13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patients</a:t>
            </a:r>
            <a:r>
              <a:rPr sz="1300" kern="0" spc="1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(17%) developed  distant  metastases</a:t>
            </a:r>
            <a:endParaRPr lang="Calibri" altLang="Calibri" sz="1300" dirty="0"/>
          </a:p>
          <a:p>
            <a:pPr algn="l" rtl="0" eaLnBrk="0">
              <a:lnSpc>
                <a:spcPct val="120000"/>
              </a:lnSpc>
              <a:tabLst/>
            </a:pPr>
            <a:endParaRPr lang="Arial" altLang="Arial" sz="1000" dirty="0"/>
          </a:p>
          <a:p>
            <a:pPr marL="53339" algn="l" rtl="0" eaLnBrk="0">
              <a:lnSpc>
                <a:spcPct val="90000"/>
              </a:lnSpc>
              <a:spcBef>
                <a:spcPts val="397"/>
              </a:spcBef>
              <a:tabLst/>
            </a:pPr>
            <a:r>
              <a:rPr sz="1300" kern="0" spc="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96 (48%)</a:t>
            </a:r>
            <a:r>
              <a:rPr sz="1300" kern="0" spc="1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pat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ients</a:t>
            </a:r>
            <a:r>
              <a:rPr sz="13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developed  locoregional  regrowth</a:t>
            </a:r>
            <a:endParaRPr lang="Calibri" altLang="Calibri" sz="1300" dirty="0"/>
          </a:p>
          <a:p>
            <a:pPr marL="440055" algn="l" rtl="0" eaLnBrk="0">
              <a:lnSpc>
                <a:spcPct val="90000"/>
              </a:lnSpc>
              <a:spcBef>
                <a:spcPts val="245"/>
              </a:spcBef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86</a:t>
            </a:r>
            <a:r>
              <a:rPr sz="13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underwent  surgery</a:t>
            </a:r>
            <a:r>
              <a:rPr sz="1300" kern="0" spc="2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(41</a:t>
            </a:r>
            <a:r>
              <a:rPr sz="13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developed</a:t>
            </a:r>
            <a:r>
              <a:rPr sz="1300" kern="0" spc="2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etastases)</a:t>
            </a:r>
            <a:endParaRPr lang="Calibri" altLang="Calibri" sz="1300" dirty="0"/>
          </a:p>
          <a:p>
            <a:pPr marL="440055" algn="l" rtl="0" eaLnBrk="0">
              <a:lnSpc>
                <a:spcPct val="90000"/>
              </a:lnSpc>
              <a:spcBef>
                <a:spcPts val="187"/>
              </a:spcBef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7</a:t>
            </a:r>
            <a:r>
              <a:rPr sz="1300" kern="0" spc="1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refused  surger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y</a:t>
            </a:r>
            <a:r>
              <a:rPr sz="1300" kern="0" spc="2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(4</a:t>
            </a:r>
            <a:r>
              <a:rPr sz="13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developed</a:t>
            </a:r>
            <a:r>
              <a:rPr sz="1300" kern="0" spc="2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metastases)</a:t>
            </a:r>
            <a:endParaRPr lang="Calibri" altLang="Calibri" sz="1300" dirty="0"/>
          </a:p>
          <a:p>
            <a:pPr marL="440055" algn="l" rtl="0" eaLnBrk="0">
              <a:lnSpc>
                <a:spcPts val="1630"/>
              </a:lnSpc>
              <a:spcBef>
                <a:spcPts val="238"/>
              </a:spcBef>
              <a:tabLst/>
            </a:pP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300" kern="0" spc="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2</a:t>
            </a:r>
            <a:r>
              <a:rPr sz="1300" kern="0" spc="1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underwent</a:t>
            </a:r>
            <a:r>
              <a:rPr sz="1300" kern="0" spc="2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EMR</a:t>
            </a:r>
            <a:endParaRPr lang="Calibri" altLang="Calibri" sz="1300" dirty="0"/>
          </a:p>
          <a:p>
            <a:pPr marL="440055" algn="l" rtl="0" eaLnBrk="0">
              <a:lnSpc>
                <a:spcPct val="90000"/>
              </a:lnSpc>
              <a:spcBef>
                <a:spcPts val="34"/>
              </a:spcBef>
              <a:tabLst/>
            </a:pP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300" kern="0" spc="3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</a:t>
            </a:r>
            <a:r>
              <a:rPr sz="1300" kern="0" spc="1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unfit for</a:t>
            </a:r>
            <a:r>
              <a:rPr sz="13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surgery</a:t>
            </a:r>
            <a:endParaRPr lang="Calibri" altLang="Calibri" sz="1300" dirty="0"/>
          </a:p>
        </p:txBody>
      </p:sp>
      <p:sp>
        <p:nvSpPr>
          <p:cNvPr id="764" name="textbox 764"/>
          <p:cNvSpPr/>
          <p:nvPr/>
        </p:nvSpPr>
        <p:spPr>
          <a:xfrm>
            <a:off x="437945" y="247889"/>
            <a:ext cx="4733290" cy="89090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2:</a:t>
            </a:r>
            <a:r>
              <a:rPr sz="1400" b="1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Mixing histolog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ies (SCC and adenocarcinomas)</a:t>
            </a:r>
            <a:endParaRPr lang="Arial" altLang="Arial" sz="1400" dirty="0"/>
          </a:p>
          <a:p>
            <a:pPr algn="l" rtl="0" eaLnBrk="0">
              <a:lnSpc>
                <a:spcPct val="187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0000"/>
              </a:lnSpc>
              <a:tabLst/>
            </a:pPr>
            <a:endParaRPr lang="Arial" altLang="Arial" sz="400" dirty="0"/>
          </a:p>
          <a:p>
            <a:pPr marL="15240" algn="l" rtl="0" eaLnBrk="0">
              <a:lnSpc>
                <a:spcPct val="111000"/>
              </a:lnSpc>
              <a:spcBef>
                <a:spcPts val="2"/>
              </a:spcBef>
              <a:tabLst>
                <a:tab pos="59689" algn="l"/>
                <a:tab pos="4465954" algn="l"/>
              </a:tabLst>
            </a:pPr>
            <a:r>
              <a:rPr sz="19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1900" u="sng" kern="0" spc="-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Baseline characteri</a:t>
            </a:r>
            <a:r>
              <a:rPr sz="1900" u="sng" kern="0" spc="-6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stics</a:t>
            </a:r>
            <a:r>
              <a:rPr sz="19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1900" dirty="0"/>
          </a:p>
        </p:txBody>
      </p:sp>
      <p:graphicFrame>
        <p:nvGraphicFramePr>
          <p:cNvPr id="766" name="table 766"/>
          <p:cNvGraphicFramePr>
            <a:graphicFrameLocks noGrp="1"/>
          </p:cNvGraphicFramePr>
          <p:nvPr/>
        </p:nvGraphicFramePr>
        <p:xfrm>
          <a:off x="568555" y="2240991"/>
          <a:ext cx="3569969" cy="610235"/>
        </p:xfrm>
        <a:graphic>
          <a:graphicData uri="http://schemas.openxmlformats.org/drawingml/2006/table">
            <a:tbl>
              <a:tblPr/>
              <a:tblGrid>
                <a:gridCol w="1179194"/>
                <a:gridCol w="911860"/>
                <a:gridCol w="894080"/>
                <a:gridCol w="584834"/>
              </a:tblGrid>
              <a:tr h="6102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14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889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Median</a:t>
                      </a:r>
                      <a:r>
                        <a:rPr sz="1000" kern="0" spc="13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age</a:t>
                      </a:r>
                      <a:endParaRPr lang="Calibri" altLang="Calibri" sz="1000" dirty="0"/>
                    </a:p>
                    <a:p>
                      <a:pPr marL="8889" algn="l" rtl="0" eaLnBrk="0">
                        <a:lnSpc>
                          <a:spcPts val="1893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Male</a:t>
                      </a:r>
                      <a:r>
                        <a:rPr sz="1000" kern="0" spc="6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sex</a:t>
                      </a:r>
                      <a:endParaRPr lang="Calibri" altLang="Calibri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Adenocarcinoma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07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97179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1000" kern="0" spc="-3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69</a:t>
                      </a:r>
                      <a:endParaRPr lang="Calibri" altLang="Calibri" sz="1000" dirty="0"/>
                    </a:p>
                    <a:p>
                      <a:pPr marL="296545" algn="l" rtl="0" eaLnBrk="0">
                        <a:lnSpc>
                          <a:spcPct val="83000"/>
                        </a:lnSpc>
                        <a:spcBef>
                          <a:spcPts val="896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79%</a:t>
                      </a:r>
                      <a:endParaRPr lang="Calibri" altLang="Calibri" sz="1000" dirty="0"/>
                    </a:p>
                    <a:p>
                      <a:pPr marL="296545" algn="l" rtl="0" eaLnBrk="0">
                        <a:lnSpc>
                          <a:spcPts val="1861"/>
                        </a:lnSpc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74%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5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9497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vs.</a:t>
                      </a:r>
                      <a:endParaRPr lang="Calibri" altLang="Calibri" sz="1000" dirty="0"/>
                    </a:p>
                    <a:p>
                      <a:pPr marL="394970" algn="l" rtl="0" eaLnBrk="0">
                        <a:lnSpc>
                          <a:spcPts val="1872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vs.</a:t>
                      </a:r>
                      <a:endParaRPr lang="Calibri" altLang="Calibri" sz="1000" dirty="0"/>
                    </a:p>
                    <a:p>
                      <a:pPr marL="394970" algn="l" rtl="0" eaLnBrk="0">
                        <a:lnSpc>
                          <a:spcPts val="1875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vs.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07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65759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1000" kern="0" spc="-3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68</a:t>
                      </a:r>
                      <a:endParaRPr lang="Calibri" altLang="Calibri" sz="10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896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77%</a:t>
                      </a:r>
                      <a:endParaRPr lang="Calibri" altLang="Calibri" sz="1000" dirty="0"/>
                    </a:p>
                    <a:p>
                      <a:pPr algn="r" rtl="0" eaLnBrk="0">
                        <a:lnSpc>
                          <a:spcPts val="1861"/>
                        </a:lnSpc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76%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4" name="group 4"/>
          <p:cNvGrpSpPr/>
          <p:nvPr/>
        </p:nvGrpSpPr>
        <p:grpSpPr>
          <a:xfrm rot="21600000">
            <a:off x="4378705" y="4433570"/>
            <a:ext cx="4071620" cy="473455"/>
            <a:chOff x="0" y="0"/>
            <a:chExt cx="4071620" cy="473455"/>
          </a:xfrm>
        </p:grpSpPr>
        <p:sp>
          <p:nvSpPr>
            <p:cNvPr id="768" name="path"/>
            <p:cNvSpPr/>
            <p:nvPr/>
          </p:nvSpPr>
          <p:spPr>
            <a:xfrm>
              <a:off x="0" y="0"/>
              <a:ext cx="4071620" cy="473455"/>
            </a:xfrm>
            <a:custGeom>
              <a:avLst/>
              <a:gdLst/>
              <a:ahLst/>
              <a:cxnLst/>
              <a:rect l="0" t="0" r="0" b="0"/>
              <a:pathLst>
                <a:path w="6412" h="745">
                  <a:moveTo>
                    <a:pt x="20" y="372"/>
                  </a:moveTo>
                  <a:cubicBezTo>
                    <a:pt x="20" y="177"/>
                    <a:pt x="1446" y="20"/>
                    <a:pt x="3205" y="20"/>
                  </a:cubicBezTo>
                  <a:cubicBezTo>
                    <a:pt x="4965" y="20"/>
                    <a:pt x="6392" y="177"/>
                    <a:pt x="6392" y="372"/>
                  </a:cubicBezTo>
                  <a:cubicBezTo>
                    <a:pt x="6392" y="567"/>
                    <a:pt x="4965" y="725"/>
                    <a:pt x="3205" y="725"/>
                  </a:cubicBezTo>
                  <a:cubicBezTo>
                    <a:pt x="1446" y="725"/>
                    <a:pt x="20" y="567"/>
                    <a:pt x="20" y="372"/>
                  </a:cubicBezTo>
                </a:path>
              </a:pathLst>
            </a:custGeom>
            <a:noFill/>
            <a:ln w="25400" cap="flat">
              <a:solidFill>
                <a:srgbClr val="FF0000">
                  <a:alpha val="100000"/>
                </a:srgbClr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770" name="textbox 770"/>
            <p:cNvSpPr/>
            <p:nvPr/>
          </p:nvSpPr>
          <p:spPr>
            <a:xfrm>
              <a:off x="-12700" y="-12700"/>
              <a:ext cx="4097654" cy="50926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0000"/>
                </a:lnSpc>
                <a:tabLst/>
              </a:pPr>
              <a:endParaRPr lang="Arial" altLang="Arial" sz="1000" dirty="0"/>
            </a:p>
            <a:p>
              <a:pPr algn="l" rtl="0" eaLnBrk="0">
                <a:lnSpc>
                  <a:spcPct val="7618"/>
                </a:lnSpc>
                <a:tabLst/>
              </a:pPr>
              <a:endParaRPr lang="Arial" altLang="Arial" sz="100" dirty="0"/>
            </a:p>
            <a:p>
              <a:pPr marL="544194" algn="l" rtl="0" eaLnBrk="0">
                <a:lnSpc>
                  <a:spcPct val="91000"/>
                </a:lnSpc>
                <a:tabLst/>
              </a:pP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•    </a:t>
              </a: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69</a:t>
              </a:r>
              <a:r>
                <a:rPr sz="1300" kern="0" spc="7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patients</a:t>
              </a:r>
              <a:r>
                <a:rPr sz="1300" kern="0" spc="19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(35%)</a:t>
              </a:r>
              <a:r>
                <a:rPr sz="1300" kern="0" spc="1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sz="1300" kern="0" spc="-1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had  pe</a:t>
              </a:r>
              <a:r>
                <a:rPr sz="1300" kern="0" spc="-2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rsistent</a:t>
              </a:r>
              <a:r>
                <a:rPr sz="1300" kern="0" spc="16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 </a:t>
              </a:r>
              <a:r>
                <a:rPr sz="1300" kern="0" spc="-20" dirty="0">
                  <a:solidFill>
                    <a:srgbClr val="0C2074">
                      <a:alpha val="100000"/>
                    </a:srgbClr>
                  </a:solidFill>
                  <a:latin typeface="Calibri"/>
                  <a:ea typeface="Calibri"/>
                  <a:cs typeface="Calibri"/>
                </a:rPr>
                <a:t>CCR</a:t>
              </a:r>
              <a:endParaRPr lang="Calibri" altLang="Calibri" sz="1300" dirty="0"/>
            </a:p>
          </p:txBody>
        </p:sp>
      </p:grpSp>
      <p:sp>
        <p:nvSpPr>
          <p:cNvPr id="772" name="textbox 772"/>
          <p:cNvSpPr/>
          <p:nvPr/>
        </p:nvSpPr>
        <p:spPr>
          <a:xfrm>
            <a:off x="1767500" y="1406726"/>
            <a:ext cx="2789554" cy="4508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6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4000"/>
              </a:lnSpc>
              <a:tabLst/>
            </a:pP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Active surveillance                                Standard</a:t>
            </a:r>
            <a:r>
              <a:rPr sz="10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surg</a:t>
            </a: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ery</a:t>
            </a:r>
            <a:endParaRPr lang="Calibri" altLang="Calibri" sz="10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700" dirty="0"/>
          </a:p>
          <a:p>
            <a:pPr marL="321945" algn="l" rtl="0" eaLnBrk="0">
              <a:lnSpc>
                <a:spcPts val="1302"/>
              </a:lnSpc>
              <a:spcBef>
                <a:spcPts val="2"/>
              </a:spcBef>
              <a:tabLst/>
            </a:pP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n=</a:t>
            </a:r>
            <a:r>
              <a:rPr sz="1000" kern="0" spc="1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198       </a:t>
            </a: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                                           n=111</a:t>
            </a:r>
            <a:endParaRPr lang="Calibri" altLang="Calibri" sz="1000" dirty="0"/>
          </a:p>
        </p:txBody>
      </p:sp>
      <p:sp>
        <p:nvSpPr>
          <p:cNvPr id="774" name="textbox 774"/>
          <p:cNvSpPr/>
          <p:nvPr/>
        </p:nvSpPr>
        <p:spPr>
          <a:xfrm>
            <a:off x="2287974" y="4352764"/>
            <a:ext cx="1971039" cy="4476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822"/>
              </a:lnSpc>
              <a:tabLst/>
            </a:pPr>
            <a:endParaRPr lang="Arial" altLang="Arial" sz="100" dirty="0"/>
          </a:p>
          <a:p>
            <a:pPr marL="12700" indent="7620" algn="l" rtl="0" eaLnBrk="0">
              <a:lnSpc>
                <a:spcPct val="99000"/>
              </a:lnSpc>
              <a:tabLst/>
            </a:pPr>
            <a:r>
              <a:rPr sz="1400" kern="0" spc="-1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How many of these were</a:t>
            </a:r>
            <a:r>
              <a:rPr sz="1400" kern="0" spc="3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adenocarc</a:t>
            </a:r>
            <a:r>
              <a:rPr sz="1400" kern="0" spc="-10" dirty="0">
                <a:solidFill>
                  <a:srgbClr val="FF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inomas?</a:t>
            </a:r>
            <a:endParaRPr lang="Arial" altLang="Arial" sz="1400" dirty="0"/>
          </a:p>
        </p:txBody>
      </p:sp>
      <p:pic>
        <p:nvPicPr>
          <p:cNvPr id="776" name="picture 7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778" name="path"/>
          <p:cNvSpPr/>
          <p:nvPr/>
        </p:nvSpPr>
        <p:spPr>
          <a:xfrm>
            <a:off x="1816195" y="1971405"/>
            <a:ext cx="2661252" cy="3662"/>
          </a:xfrm>
          <a:custGeom>
            <a:avLst/>
            <a:gdLst/>
            <a:ahLst/>
            <a:cxnLst/>
            <a:rect l="0" t="0" r="0" b="0"/>
            <a:pathLst>
              <a:path w="4190" h="5">
                <a:moveTo>
                  <a:pt x="0" y="2"/>
                </a:moveTo>
                <a:lnTo>
                  <a:pt x="0" y="2"/>
                </a:lnTo>
                <a:lnTo>
                  <a:pt x="1223" y="2"/>
                </a:lnTo>
                <a:moveTo>
                  <a:pt x="2967" y="2"/>
                </a:moveTo>
                <a:lnTo>
                  <a:pt x="2967" y="2"/>
                </a:lnTo>
                <a:lnTo>
                  <a:pt x="4190" y="2"/>
                </a:lnTo>
              </a:path>
            </a:pathLst>
          </a:custGeom>
          <a:noFill/>
          <a:ln w="3657" cap="flat">
            <a:solidFill>
              <a:srgbClr val="4472C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60"/>
          <p:cNvSpPr/>
          <p:nvPr/>
        </p:nvSpPr>
        <p:spPr>
          <a:xfrm>
            <a:off x="457374" y="1567757"/>
            <a:ext cx="4048125" cy="21932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536"/>
              </a:lnSpc>
              <a:tabLst/>
            </a:pPr>
            <a:endParaRPr lang="Arial" altLang="Arial" sz="100" dirty="0"/>
          </a:p>
          <a:p>
            <a:pPr marL="13334" algn="l" rtl="0" eaLnBrk="0">
              <a:lnSpc>
                <a:spcPct val="84000"/>
              </a:lnSpc>
              <a:tabLst/>
            </a:pPr>
            <a:r>
              <a:rPr sz="1500" kern="0" spc="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Disclosures:</a:t>
            </a:r>
            <a:endParaRPr lang="Arial Narrow" altLang="Arial Narrow" sz="1500" dirty="0"/>
          </a:p>
          <a:p>
            <a:pPr algn="l" rtl="0" eaLnBrk="0">
              <a:lnSpc>
                <a:spcPct val="104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5000"/>
              </a:lnSpc>
              <a:tabLst/>
            </a:pPr>
            <a:endParaRPr lang="Arial" altLang="Arial" sz="1000" dirty="0"/>
          </a:p>
          <a:p>
            <a:pPr marL="12700" algn="l" rtl="0" eaLnBrk="0">
              <a:lnSpc>
                <a:spcPct val="83000"/>
              </a:lnSpc>
              <a:spcBef>
                <a:spcPts val="453"/>
              </a:spcBef>
              <a:tabLst/>
            </a:pPr>
            <a:r>
              <a:rPr sz="1500" b="1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Medtronic</a:t>
            </a:r>
            <a:endParaRPr lang="Arial Narrow" altLang="Arial Narrow" sz="1500" dirty="0"/>
          </a:p>
          <a:p>
            <a:pPr marL="12700" algn="l" rtl="0" eaLnBrk="0">
              <a:lnSpc>
                <a:spcPct val="86000"/>
              </a:lnSpc>
              <a:spcBef>
                <a:spcPts val="692"/>
              </a:spcBef>
              <a:tabLst/>
            </a:pPr>
            <a:r>
              <a:rPr sz="1500" b="1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Intuitive Surgica</a:t>
            </a:r>
            <a:r>
              <a:rPr sz="1500" b="1" kern="0" spc="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</a:t>
            </a:r>
            <a:endParaRPr lang="Arial Narrow" altLang="Arial Narrow" sz="1500" dirty="0"/>
          </a:p>
          <a:p>
            <a:pPr marL="13334" algn="l" rtl="0" eaLnBrk="0">
              <a:lnSpc>
                <a:spcPct val="83000"/>
              </a:lnSpc>
              <a:spcBef>
                <a:spcPts val="685"/>
              </a:spcBef>
              <a:tabLst/>
            </a:pPr>
            <a:r>
              <a:rPr sz="1500" b="1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Bristol</a:t>
            </a:r>
            <a:r>
              <a:rPr sz="1500" b="1" kern="0" spc="11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Myers Squi</a:t>
            </a:r>
            <a:r>
              <a:rPr sz="1500" b="1" kern="0" spc="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bb</a:t>
            </a:r>
            <a:endParaRPr lang="Arial Narrow" altLang="Arial Narrow" sz="1500" dirty="0"/>
          </a:p>
          <a:p>
            <a:pPr marL="12700" algn="l" rtl="0" eaLnBrk="0">
              <a:lnSpc>
                <a:spcPts val="2220"/>
              </a:lnSpc>
              <a:tabLst/>
            </a:pPr>
            <a:r>
              <a:rPr sz="1500" b="1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Merck Sharp &amp;</a:t>
            </a:r>
            <a:r>
              <a:rPr sz="1500" b="1" kern="0" spc="18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Dohme</a:t>
            </a:r>
            <a:endParaRPr lang="Arial Narrow" altLang="Arial Narrow" sz="1500" dirty="0"/>
          </a:p>
          <a:p>
            <a:pPr algn="l" rtl="0" eaLnBrk="0">
              <a:lnSpc>
                <a:spcPct val="103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3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5000"/>
              </a:lnSpc>
              <a:tabLst/>
            </a:pPr>
            <a:endParaRPr lang="Arial" altLang="Arial" sz="300" dirty="0"/>
          </a:p>
          <a:p>
            <a:pPr marL="56514" algn="l" rtl="0" eaLnBrk="0">
              <a:lnSpc>
                <a:spcPct val="86000"/>
              </a:lnSpc>
              <a:spcBef>
                <a:spcPts val="3"/>
              </a:spcBef>
              <a:tabLst/>
            </a:pP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(collaborations without any personal financial benefits)</a:t>
            </a:r>
            <a:endParaRPr lang="Arial Narrow" altLang="Arial Narrow" sz="1500" dirty="0"/>
          </a:p>
        </p:txBody>
      </p:sp>
      <p:sp>
        <p:nvSpPr>
          <p:cNvPr id="62" name="textbox 62"/>
          <p:cNvSpPr/>
          <p:nvPr/>
        </p:nvSpPr>
        <p:spPr>
          <a:xfrm>
            <a:off x="459659" y="313120"/>
            <a:ext cx="4330700" cy="3663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13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DECLARATION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</a:t>
            </a:r>
            <a:r>
              <a:rPr sz="2700" b="1" kern="0" spc="18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INTERESTS</a:t>
            </a:r>
            <a:endParaRPr lang="Arial Narrow" altLang="Arial Narrow" sz="2700" dirty="0"/>
          </a:p>
        </p:txBody>
      </p:sp>
      <p:sp>
        <p:nvSpPr>
          <p:cNvPr id="64" name="textbox 64"/>
          <p:cNvSpPr/>
          <p:nvPr/>
        </p:nvSpPr>
        <p:spPr>
          <a:xfrm>
            <a:off x="4408056" y="4818684"/>
            <a:ext cx="440372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lang="Arial Narrow" altLang="Arial Narrow" sz="900" dirty="0"/>
          </a:p>
        </p:txBody>
      </p:sp>
      <p:pic>
        <p:nvPicPr>
          <p:cNvPr id="66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68" name="textbox 68"/>
          <p:cNvSpPr/>
          <p:nvPr/>
        </p:nvSpPr>
        <p:spPr>
          <a:xfrm>
            <a:off x="1993163" y="4826304"/>
            <a:ext cx="735965" cy="1365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-10" dirty="0">
                <a:solidFill>
                  <a:srgbClr val="C9473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Magnus Nilsson</a:t>
            </a:r>
            <a:endParaRPr lang="Arial Narrow" altLang="Arial Narrow" sz="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textbox 780"/>
          <p:cNvSpPr/>
          <p:nvPr/>
        </p:nvSpPr>
        <p:spPr>
          <a:xfrm>
            <a:off x="4856669" y="2308209"/>
            <a:ext cx="4210050" cy="24898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4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7000"/>
              </a:lnSpc>
              <a:tabLst>
                <a:tab pos="4196715" algn="l"/>
              </a:tabLst>
            </a:pPr>
            <a:r>
              <a:rPr sz="2600" u="sng" kern="0" spc="-10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Outcomes of active survei</a:t>
            </a:r>
            <a:r>
              <a:rPr sz="2600" u="sng" kern="0" spc="-11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llance</a:t>
            </a:r>
            <a:r>
              <a:rPr sz="26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6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53339" algn="l" rtl="0" eaLnBrk="0">
              <a:lnSpc>
                <a:spcPct val="91000"/>
              </a:lnSpc>
              <a:spcBef>
                <a:spcPts val="401"/>
              </a:spcBef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33</a:t>
            </a:r>
            <a:r>
              <a:rPr sz="13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patients</a:t>
            </a:r>
            <a:r>
              <a:rPr sz="1300" kern="0" spc="1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(17%) developed  distant  metastases</a:t>
            </a:r>
            <a:endParaRPr lang="Calibri" altLang="Calibri" sz="1300" dirty="0"/>
          </a:p>
          <a:p>
            <a:pPr algn="l" rtl="0" eaLnBrk="0">
              <a:lnSpc>
                <a:spcPct val="120000"/>
              </a:lnSpc>
              <a:tabLst/>
            </a:pPr>
            <a:endParaRPr lang="Arial" altLang="Arial" sz="1000" dirty="0"/>
          </a:p>
          <a:p>
            <a:pPr marL="53339" algn="l" rtl="0" eaLnBrk="0">
              <a:lnSpc>
                <a:spcPct val="90000"/>
              </a:lnSpc>
              <a:spcBef>
                <a:spcPts val="397"/>
              </a:spcBef>
              <a:tabLst/>
            </a:pPr>
            <a:r>
              <a:rPr sz="1300" kern="0" spc="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96 (48%)</a:t>
            </a:r>
            <a:r>
              <a:rPr sz="1300" kern="0" spc="1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pat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ients</a:t>
            </a:r>
            <a:r>
              <a:rPr sz="13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developed  locoregional  regrowth</a:t>
            </a:r>
            <a:endParaRPr lang="Calibri" altLang="Calibri" sz="1300" dirty="0"/>
          </a:p>
          <a:p>
            <a:pPr marL="440055" algn="l" rtl="0" eaLnBrk="0">
              <a:lnSpc>
                <a:spcPct val="90000"/>
              </a:lnSpc>
              <a:spcBef>
                <a:spcPts val="245"/>
              </a:spcBef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86</a:t>
            </a:r>
            <a:r>
              <a:rPr sz="13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underwent  surgery</a:t>
            </a:r>
            <a:r>
              <a:rPr sz="1300" kern="0" spc="2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(41</a:t>
            </a:r>
            <a:r>
              <a:rPr sz="13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developed</a:t>
            </a:r>
            <a:r>
              <a:rPr sz="1300" kern="0" spc="2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etastases)</a:t>
            </a:r>
            <a:endParaRPr lang="Calibri" altLang="Calibri" sz="1300" dirty="0"/>
          </a:p>
          <a:p>
            <a:pPr marL="440055" algn="l" rtl="0" eaLnBrk="0">
              <a:lnSpc>
                <a:spcPct val="90000"/>
              </a:lnSpc>
              <a:spcBef>
                <a:spcPts val="187"/>
              </a:spcBef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7</a:t>
            </a:r>
            <a:r>
              <a:rPr sz="1300" kern="0" spc="1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refused  surger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y</a:t>
            </a:r>
            <a:r>
              <a:rPr sz="1300" kern="0" spc="2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(4</a:t>
            </a:r>
            <a:r>
              <a:rPr sz="13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developed</a:t>
            </a:r>
            <a:r>
              <a:rPr sz="1300" kern="0" spc="2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metastases)</a:t>
            </a:r>
            <a:endParaRPr lang="Calibri" altLang="Calibri" sz="1300" dirty="0"/>
          </a:p>
          <a:p>
            <a:pPr marL="440055" algn="l" rtl="0" eaLnBrk="0">
              <a:lnSpc>
                <a:spcPts val="1630"/>
              </a:lnSpc>
              <a:spcBef>
                <a:spcPts val="238"/>
              </a:spcBef>
              <a:tabLst/>
            </a:pP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300" kern="0" spc="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2</a:t>
            </a:r>
            <a:r>
              <a:rPr sz="1300" kern="0" spc="1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underwent</a:t>
            </a:r>
            <a:r>
              <a:rPr sz="1300" kern="0" spc="2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EMR</a:t>
            </a:r>
            <a:endParaRPr lang="Calibri" altLang="Calibri" sz="1300" dirty="0"/>
          </a:p>
          <a:p>
            <a:pPr marL="440055" algn="l" rtl="0" eaLnBrk="0">
              <a:lnSpc>
                <a:spcPct val="90000"/>
              </a:lnSpc>
              <a:spcBef>
                <a:spcPts val="34"/>
              </a:spcBef>
              <a:tabLst/>
            </a:pP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300" kern="0" spc="3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</a:t>
            </a:r>
            <a:r>
              <a:rPr sz="1300" kern="0" spc="1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unfit for</a:t>
            </a:r>
            <a:r>
              <a:rPr sz="13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surgery</a:t>
            </a:r>
            <a:endParaRPr lang="Calibri" altLang="Calibri" sz="1300" dirty="0"/>
          </a:p>
          <a:p>
            <a:pPr algn="l" rtl="0" eaLnBrk="0">
              <a:lnSpc>
                <a:spcPct val="119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9000"/>
              </a:lnSpc>
              <a:tabLst/>
            </a:pPr>
            <a:endParaRPr lang="Arial" altLang="Arial" sz="300" dirty="0"/>
          </a:p>
          <a:p>
            <a:pPr marL="53339" algn="l" rtl="0" eaLnBrk="0">
              <a:lnSpc>
                <a:spcPct val="91000"/>
              </a:lnSpc>
              <a:tabLst/>
            </a:pP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69</a:t>
            </a:r>
            <a:r>
              <a:rPr sz="13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patients</a:t>
            </a:r>
            <a:r>
              <a:rPr sz="1300" kern="0" spc="1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(35%)</a:t>
            </a:r>
            <a:r>
              <a:rPr sz="13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had  pe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rsistent</a:t>
            </a:r>
            <a:r>
              <a:rPr sz="1300" kern="0" spc="1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3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CCR</a:t>
            </a:r>
            <a:endParaRPr lang="Calibri" altLang="Calibri" sz="1300" dirty="0"/>
          </a:p>
        </p:txBody>
      </p:sp>
      <p:sp>
        <p:nvSpPr>
          <p:cNvPr id="782" name="textbox 782"/>
          <p:cNvSpPr/>
          <p:nvPr/>
        </p:nvSpPr>
        <p:spPr>
          <a:xfrm>
            <a:off x="437945" y="247889"/>
            <a:ext cx="4733290" cy="16090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2:</a:t>
            </a:r>
            <a:r>
              <a:rPr sz="1400" b="1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Mixing histolog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ies (SCC and adenocarcinomas)</a:t>
            </a:r>
            <a:endParaRPr lang="Arial" altLang="Arial" sz="1400" dirty="0"/>
          </a:p>
          <a:p>
            <a:pPr algn="l" rtl="0" eaLnBrk="0">
              <a:lnSpc>
                <a:spcPct val="187000"/>
              </a:lnSpc>
              <a:tabLst/>
            </a:pPr>
            <a:endParaRPr lang="Arial" altLang="Arial" sz="1000" dirty="0"/>
          </a:p>
          <a:p>
            <a:pPr marL="15240" algn="l" rtl="0" eaLnBrk="0">
              <a:lnSpc>
                <a:spcPct val="111000"/>
              </a:lnSpc>
              <a:spcBef>
                <a:spcPts val="578"/>
              </a:spcBef>
              <a:tabLst>
                <a:tab pos="59689" algn="l"/>
                <a:tab pos="4465954" algn="l"/>
              </a:tabLst>
            </a:pPr>
            <a:r>
              <a:rPr sz="19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1900" u="sng" kern="0" spc="-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Baseline characteri</a:t>
            </a:r>
            <a:r>
              <a:rPr sz="1900" u="sng" kern="0" spc="-6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stics</a:t>
            </a:r>
            <a:r>
              <a:rPr sz="19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1900" dirty="0"/>
          </a:p>
          <a:p>
            <a:pPr algn="l" rtl="0" eaLnBrk="0">
              <a:lnSpc>
                <a:spcPct val="176000"/>
              </a:lnSpc>
              <a:tabLst/>
            </a:pPr>
            <a:endParaRPr lang="Arial" altLang="Arial" sz="1000" dirty="0"/>
          </a:p>
          <a:p>
            <a:pPr marL="1341755" algn="l" rtl="0" eaLnBrk="0">
              <a:lnSpc>
                <a:spcPct val="94000"/>
              </a:lnSpc>
              <a:spcBef>
                <a:spcPts val="308"/>
              </a:spcBef>
              <a:tabLst/>
            </a:pP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Active surveillance                                Standard</a:t>
            </a:r>
            <a:r>
              <a:rPr sz="10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surg</a:t>
            </a: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ery</a:t>
            </a:r>
            <a:endParaRPr lang="Calibri" altLang="Calibri" sz="10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700" dirty="0"/>
          </a:p>
          <a:p>
            <a:pPr marL="1651000" algn="l" rtl="0" eaLnBrk="0">
              <a:lnSpc>
                <a:spcPts val="1302"/>
              </a:lnSpc>
              <a:spcBef>
                <a:spcPts val="2"/>
              </a:spcBef>
              <a:tabLst/>
            </a:pP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n=</a:t>
            </a:r>
            <a:r>
              <a:rPr sz="1000" kern="0" spc="1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0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198       </a:t>
            </a:r>
            <a:r>
              <a:rPr sz="10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                                             n=111</a:t>
            </a:r>
            <a:endParaRPr lang="Calibri" altLang="Calibri" sz="1000" dirty="0"/>
          </a:p>
        </p:txBody>
      </p:sp>
      <p:graphicFrame>
        <p:nvGraphicFramePr>
          <p:cNvPr id="784" name="table 784"/>
          <p:cNvGraphicFramePr>
            <a:graphicFrameLocks noGrp="1"/>
          </p:cNvGraphicFramePr>
          <p:nvPr/>
        </p:nvGraphicFramePr>
        <p:xfrm>
          <a:off x="675386" y="3295141"/>
          <a:ext cx="3528695" cy="688339"/>
        </p:xfrm>
        <a:graphic>
          <a:graphicData uri="http://schemas.openxmlformats.org/drawingml/2006/table">
            <a:tbl>
              <a:tblPr/>
              <a:tblGrid>
                <a:gridCol w="3528695"/>
              </a:tblGrid>
              <a:tr h="6629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29565" indent="-12064" algn="l" rtl="0" eaLnBrk="0">
                        <a:lnSpc>
                          <a:spcPct val="9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8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We need</a:t>
                      </a:r>
                      <a:r>
                        <a:rPr sz="1800" kern="0" spc="7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analyses</a:t>
                      </a:r>
                      <a:r>
                        <a:rPr sz="1800" kern="0" spc="9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stratifie</a:t>
                      </a:r>
                      <a:r>
                        <a:rPr sz="1800" kern="0" spc="-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       </a:t>
                      </a:r>
                      <a:r>
                        <a:rPr sz="18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by</a:t>
                      </a:r>
                      <a:r>
                        <a:rPr sz="1800" kern="0" spc="1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histologic</a:t>
                      </a:r>
                      <a:r>
                        <a:rPr sz="1800" kern="0" spc="-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 type</a:t>
                      </a:r>
                      <a:endParaRPr lang="Arial" altLang="Arial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86" name="table 786"/>
          <p:cNvGraphicFramePr>
            <a:graphicFrameLocks noGrp="1"/>
          </p:cNvGraphicFramePr>
          <p:nvPr/>
        </p:nvGraphicFramePr>
        <p:xfrm>
          <a:off x="568555" y="2240991"/>
          <a:ext cx="3569969" cy="610235"/>
        </p:xfrm>
        <a:graphic>
          <a:graphicData uri="http://schemas.openxmlformats.org/drawingml/2006/table">
            <a:tbl>
              <a:tblPr/>
              <a:tblGrid>
                <a:gridCol w="1179194"/>
                <a:gridCol w="911860"/>
                <a:gridCol w="894080"/>
                <a:gridCol w="584834"/>
              </a:tblGrid>
              <a:tr h="6102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14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889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Median</a:t>
                      </a:r>
                      <a:r>
                        <a:rPr sz="1000" kern="0" spc="13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age</a:t>
                      </a:r>
                      <a:endParaRPr lang="Calibri" altLang="Calibri" sz="1000" dirty="0"/>
                    </a:p>
                    <a:p>
                      <a:pPr marL="8889" algn="l" rtl="0" eaLnBrk="0">
                        <a:lnSpc>
                          <a:spcPts val="1893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Male</a:t>
                      </a:r>
                      <a:r>
                        <a:rPr sz="1000" kern="0" spc="6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sex</a:t>
                      </a:r>
                      <a:endParaRPr lang="Calibri" altLang="Calibri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Adenocarcinoma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07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97179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1000" kern="0" spc="-3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69</a:t>
                      </a:r>
                      <a:endParaRPr lang="Calibri" altLang="Calibri" sz="1000" dirty="0"/>
                    </a:p>
                    <a:p>
                      <a:pPr marL="296545" algn="l" rtl="0" eaLnBrk="0">
                        <a:lnSpc>
                          <a:spcPct val="83000"/>
                        </a:lnSpc>
                        <a:spcBef>
                          <a:spcPts val="896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79%</a:t>
                      </a:r>
                      <a:endParaRPr lang="Calibri" altLang="Calibri" sz="1000" dirty="0"/>
                    </a:p>
                    <a:p>
                      <a:pPr marL="296545" algn="l" rtl="0" eaLnBrk="0">
                        <a:lnSpc>
                          <a:spcPts val="1861"/>
                        </a:lnSpc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74%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5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9497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vs.</a:t>
                      </a:r>
                      <a:endParaRPr lang="Calibri" altLang="Calibri" sz="1000" dirty="0"/>
                    </a:p>
                    <a:p>
                      <a:pPr marL="394970" algn="l" rtl="0" eaLnBrk="0">
                        <a:lnSpc>
                          <a:spcPts val="1872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vs.</a:t>
                      </a:r>
                      <a:endParaRPr lang="Calibri" altLang="Calibri" sz="1000" dirty="0"/>
                    </a:p>
                    <a:p>
                      <a:pPr marL="394970" algn="l" rtl="0" eaLnBrk="0">
                        <a:lnSpc>
                          <a:spcPts val="1875"/>
                        </a:lnSpc>
                        <a:tabLst/>
                      </a:pP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vs.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07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65759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1000" kern="0" spc="-3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68</a:t>
                      </a:r>
                      <a:endParaRPr lang="Calibri" altLang="Calibri" sz="10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896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77%</a:t>
                      </a:r>
                      <a:endParaRPr lang="Calibri" altLang="Calibri" sz="1000" dirty="0"/>
                    </a:p>
                    <a:p>
                      <a:pPr algn="r" rtl="0" eaLnBrk="0">
                        <a:lnSpc>
                          <a:spcPts val="1861"/>
                        </a:lnSpc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76%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88" name="picture 7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790" name="path"/>
          <p:cNvSpPr/>
          <p:nvPr/>
        </p:nvSpPr>
        <p:spPr>
          <a:xfrm>
            <a:off x="1816195" y="1971405"/>
            <a:ext cx="2661252" cy="3662"/>
          </a:xfrm>
          <a:custGeom>
            <a:avLst/>
            <a:gdLst/>
            <a:ahLst/>
            <a:cxnLst/>
            <a:rect l="0" t="0" r="0" b="0"/>
            <a:pathLst>
              <a:path w="4190" h="5">
                <a:moveTo>
                  <a:pt x="0" y="2"/>
                </a:moveTo>
                <a:lnTo>
                  <a:pt x="0" y="2"/>
                </a:lnTo>
                <a:lnTo>
                  <a:pt x="1223" y="2"/>
                </a:lnTo>
                <a:moveTo>
                  <a:pt x="2967" y="2"/>
                </a:moveTo>
                <a:lnTo>
                  <a:pt x="2967" y="2"/>
                </a:lnTo>
                <a:lnTo>
                  <a:pt x="4190" y="2"/>
                </a:lnTo>
              </a:path>
            </a:pathLst>
          </a:custGeom>
          <a:noFill/>
          <a:ln w="3657" cap="flat">
            <a:solidFill>
              <a:srgbClr val="4472C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2" name="table 792"/>
          <p:cNvGraphicFramePr>
            <a:graphicFrameLocks noGrp="1"/>
          </p:cNvGraphicFramePr>
          <p:nvPr/>
        </p:nvGraphicFramePr>
        <p:xfrm>
          <a:off x="4777994" y="2939033"/>
          <a:ext cx="3446779" cy="1766570"/>
        </p:xfrm>
        <a:graphic>
          <a:graphicData uri="http://schemas.openxmlformats.org/drawingml/2006/table">
            <a:tbl>
              <a:tblPr>
                <a:solidFill>
                  <a:srgbClr val="DDD9C3"/>
                </a:solidFill>
              </a:tblPr>
              <a:tblGrid>
                <a:gridCol w="1669414"/>
                <a:gridCol w="1777364"/>
              </a:tblGrid>
              <a:tr h="69659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3213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21920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Randomisation</a:t>
                      </a:r>
                      <a:endParaRPr lang="Arial" altLang="Arial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7486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0660" algn="l" rtl="0" eaLnBrk="0">
                        <a:lnSpc>
                          <a:spcPct val="8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4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N=274 CCR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4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12115" algn="l" rtl="0" eaLnBrk="0">
                        <a:lnSpc>
                          <a:spcPct val="78000"/>
                        </a:lnSpc>
                        <a:tabLst/>
                      </a:pPr>
                      <a:r>
                        <a:rPr sz="14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N=156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4" name="table 794"/>
          <p:cNvGraphicFramePr>
            <a:graphicFrameLocks noGrp="1"/>
          </p:cNvGraphicFramePr>
          <p:nvPr/>
        </p:nvGraphicFramePr>
        <p:xfrm>
          <a:off x="1978405" y="1076198"/>
          <a:ext cx="2824479" cy="732154"/>
        </p:xfrm>
        <a:graphic>
          <a:graphicData uri="http://schemas.openxmlformats.org/drawingml/2006/table">
            <a:tbl>
              <a:tblPr/>
              <a:tblGrid>
                <a:gridCol w="2824479"/>
              </a:tblGrid>
              <a:tr h="7067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74294" algn="l" rtl="0" eaLnBrk="0">
                        <a:lnSpc>
                          <a:spcPct val="8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4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N=809</a:t>
                      </a:r>
                      <a:endParaRPr lang="Arial" altLang="Arial" sz="1400" dirty="0"/>
                    </a:p>
                    <a:p>
                      <a:pPr marL="66039" indent="8254" algn="l" rtl="0" eaLnBrk="0">
                        <a:lnSpc>
                          <a:spcPct val="90000"/>
                        </a:lnSpc>
                        <a:spcBef>
                          <a:spcPts val="289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Informed consent entering the trial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algorithm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96" name="picture 7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137410" y="2183129"/>
            <a:ext cx="6301232" cy="168402"/>
          </a:xfrm>
          <a:prstGeom prst="rect">
            <a:avLst/>
          </a:prstGeom>
        </p:spPr>
      </p:pic>
      <p:sp>
        <p:nvSpPr>
          <p:cNvPr id="798" name="textbox 798"/>
          <p:cNvSpPr/>
          <p:nvPr/>
        </p:nvSpPr>
        <p:spPr>
          <a:xfrm>
            <a:off x="2373883" y="1766570"/>
            <a:ext cx="2748279" cy="5314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35000"/>
              </a:lnSpc>
              <a:tabLst/>
            </a:pPr>
            <a:endParaRPr lang="Arial" altLang="Arial" sz="1000" dirty="0"/>
          </a:p>
          <a:p>
            <a:pPr marL="127000" algn="l" rtl="0" eaLnBrk="0">
              <a:lnSpc>
                <a:spcPts val="1432"/>
              </a:lnSpc>
              <a:spcBef>
                <a:spcPts val="6"/>
              </a:spcBef>
              <a:tabLst>
                <a:tab pos="530859" algn="l"/>
              </a:tabLst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800" kern="0" spc="10" baseline="9633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</a:t>
            </a:r>
            <a:r>
              <a:rPr sz="11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0" baseline="9633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weeks</a:t>
            </a:r>
            <a:r>
              <a:rPr sz="11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</a:t>
            </a:r>
            <a:r>
              <a:rPr sz="1800" kern="0" spc="10" baseline="-4835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12</a:t>
            </a:r>
            <a:r>
              <a:rPr sz="11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0" baseline="-4835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weeks</a:t>
            </a:r>
            <a:endParaRPr lang="Arial" altLang="Arial" sz="1800" baseline="-4835" dirty="0"/>
          </a:p>
        </p:txBody>
      </p:sp>
      <p:pic>
        <p:nvPicPr>
          <p:cNvPr id="800" name="picture 8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386583" y="1779270"/>
            <a:ext cx="114300" cy="506094"/>
          </a:xfrm>
          <a:prstGeom prst="rect">
            <a:avLst/>
          </a:prstGeom>
        </p:spPr>
      </p:pic>
      <p:sp>
        <p:nvSpPr>
          <p:cNvPr id="802" name="textbox 802"/>
          <p:cNvSpPr/>
          <p:nvPr/>
        </p:nvSpPr>
        <p:spPr>
          <a:xfrm>
            <a:off x="374546" y="210424"/>
            <a:ext cx="7033894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3: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Assumption that it’s safe to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delay surgery for &gt;10 weeks in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non-CCR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</p:txBody>
      </p:sp>
      <p:graphicFrame>
        <p:nvGraphicFramePr>
          <p:cNvPr id="804" name="table 804"/>
          <p:cNvGraphicFramePr>
            <a:graphicFrameLocks noGrp="1"/>
          </p:cNvGraphicFramePr>
          <p:nvPr/>
        </p:nvGraphicFramePr>
        <p:xfrm>
          <a:off x="87122" y="2281682"/>
          <a:ext cx="901700" cy="1172845"/>
        </p:xfrm>
        <a:graphic>
          <a:graphicData uri="http://schemas.openxmlformats.org/drawingml/2006/table">
            <a:tbl>
              <a:tblPr/>
              <a:tblGrid>
                <a:gridCol w="901700"/>
              </a:tblGrid>
              <a:tr h="11474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15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176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Locally</a:t>
                      </a:r>
                      <a:endParaRPr lang="Arial" altLang="Arial" sz="900" dirty="0"/>
                    </a:p>
                    <a:p>
                      <a:pPr marL="109220" indent="-1270" algn="l" rtl="0" eaLnBrk="0">
                        <a:lnSpc>
                          <a:spcPct val="99000"/>
                        </a:lnSpc>
                        <a:spcBef>
                          <a:spcPts val="211"/>
                        </a:spcBef>
                        <a:tabLst/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advanced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M0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Oesophageal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Cancer in</a:t>
                      </a:r>
                      <a:endParaRPr lang="Arial" altLang="Arial" sz="900" dirty="0"/>
                    </a:p>
                    <a:p>
                      <a:pPr marL="107314" algn="l" rtl="0" eaLnBrk="0">
                        <a:lnSpc>
                          <a:spcPct val="78000"/>
                        </a:lnSpc>
                        <a:spcBef>
                          <a:spcPts val="33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operable</a:t>
                      </a:r>
                      <a:endParaRPr lang="Arial" altLang="Arial" sz="900" dirty="0"/>
                    </a:p>
                    <a:p>
                      <a:pPr marL="111125" algn="l" rtl="0" eaLnBrk="0">
                        <a:lnSpc>
                          <a:spcPts val="1117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06" name="table 806"/>
          <p:cNvGraphicFramePr>
            <a:graphicFrameLocks noGrp="1"/>
          </p:cNvGraphicFramePr>
          <p:nvPr/>
        </p:nvGraphicFramePr>
        <p:xfrm>
          <a:off x="6565646" y="4092194"/>
          <a:ext cx="1459230" cy="471805"/>
        </p:xfrm>
        <a:graphic>
          <a:graphicData uri="http://schemas.openxmlformats.org/drawingml/2006/table">
            <a:tbl>
              <a:tblPr/>
              <a:tblGrid>
                <a:gridCol w="1459230"/>
              </a:tblGrid>
              <a:tr h="4464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12395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Surveillance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08" name="table 808"/>
          <p:cNvGraphicFramePr>
            <a:graphicFrameLocks noGrp="1"/>
          </p:cNvGraphicFramePr>
          <p:nvPr/>
        </p:nvGraphicFramePr>
        <p:xfrm>
          <a:off x="6574790" y="2998470"/>
          <a:ext cx="1459230" cy="459104"/>
        </p:xfrm>
        <a:graphic>
          <a:graphicData uri="http://schemas.openxmlformats.org/drawingml/2006/table">
            <a:tbl>
              <a:tblPr/>
              <a:tblGrid>
                <a:gridCol w="1459230"/>
              </a:tblGrid>
              <a:tr h="4591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74930" indent="6985" algn="l" rtl="0" eaLnBrk="0">
                        <a:lnSpc>
                          <a:spcPct val="97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planned</a:t>
                      </a: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within the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10" name="table 810"/>
          <p:cNvGraphicFramePr>
            <a:graphicFrameLocks noGrp="1"/>
          </p:cNvGraphicFramePr>
          <p:nvPr/>
        </p:nvGraphicFramePr>
        <p:xfrm>
          <a:off x="3526790" y="3985514"/>
          <a:ext cx="1230629" cy="506730"/>
        </p:xfrm>
        <a:graphic>
          <a:graphicData uri="http://schemas.openxmlformats.org/drawingml/2006/table">
            <a:tbl>
              <a:tblPr/>
              <a:tblGrid>
                <a:gridCol w="1230629"/>
              </a:tblGrid>
              <a:tr h="4813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9704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endParaRPr lang="Arial" altLang="Arial" sz="1400" dirty="0"/>
                    </a:p>
                    <a:p>
                      <a:pPr marL="176529" algn="l" rtl="0" eaLnBrk="0">
                        <a:lnSpc>
                          <a:spcPct val="97000"/>
                        </a:lnSpc>
                        <a:spcBef>
                          <a:spcPts val="258"/>
                        </a:spcBef>
                        <a:tabLst/>
                      </a:pP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outside th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 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12" name="table 812"/>
          <p:cNvGraphicFramePr>
            <a:graphicFrameLocks noGrp="1"/>
          </p:cNvGraphicFramePr>
          <p:nvPr/>
        </p:nvGraphicFramePr>
        <p:xfrm>
          <a:off x="4590541" y="2426461"/>
          <a:ext cx="660400" cy="532764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8763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85725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4" name="picture 8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446523" y="2941066"/>
            <a:ext cx="362585" cy="1056500"/>
          </a:xfrm>
          <a:prstGeom prst="rect">
            <a:avLst/>
          </a:prstGeom>
        </p:spPr>
      </p:pic>
      <p:graphicFrame>
        <p:nvGraphicFramePr>
          <p:cNvPr id="816" name="table 816"/>
          <p:cNvGraphicFramePr>
            <a:graphicFrameLocks noGrp="1"/>
          </p:cNvGraphicFramePr>
          <p:nvPr/>
        </p:nvGraphicFramePr>
        <p:xfrm>
          <a:off x="2607817" y="2426461"/>
          <a:ext cx="659129" cy="532764"/>
        </p:xfrm>
        <a:graphic>
          <a:graphicData uri="http://schemas.openxmlformats.org/drawingml/2006/table">
            <a:tbl>
              <a:tblPr/>
              <a:tblGrid>
                <a:gridCol w="659129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778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55880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8" name="picture 8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820" name="textbox 820"/>
          <p:cNvSpPr/>
          <p:nvPr/>
        </p:nvSpPr>
        <p:spPr>
          <a:xfrm>
            <a:off x="6458203" y="3466404"/>
            <a:ext cx="930275" cy="3314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280"/>
              </a:lnSpc>
              <a:tabLst/>
            </a:pPr>
            <a:endParaRPr lang="Arial" altLang="Arial" sz="100" dirty="0"/>
          </a:p>
          <a:p>
            <a:pPr marL="357504" algn="l" rtl="0" eaLnBrk="0">
              <a:lnSpc>
                <a:spcPct val="80000"/>
              </a:lnSpc>
              <a:tabLst>
                <a:tab pos="401320" algn="l"/>
              </a:tabLst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N=118</a:t>
            </a:r>
            <a:endParaRPr lang="Arial" altLang="Arial" sz="1400" dirty="0"/>
          </a:p>
        </p:txBody>
      </p:sp>
      <p:pic>
        <p:nvPicPr>
          <p:cNvPr id="822" name="picture 8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6470903" y="3480054"/>
            <a:ext cx="345059" cy="264033"/>
          </a:xfrm>
          <a:prstGeom prst="rect">
            <a:avLst/>
          </a:prstGeom>
        </p:spPr>
      </p:pic>
      <p:pic>
        <p:nvPicPr>
          <p:cNvPr id="824" name="picture 8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4904232" y="2939033"/>
            <a:ext cx="318135" cy="681736"/>
          </a:xfrm>
          <a:prstGeom prst="rect">
            <a:avLst/>
          </a:prstGeom>
        </p:spPr>
      </p:pic>
      <p:sp>
        <p:nvSpPr>
          <p:cNvPr id="826" name="textbox 826"/>
          <p:cNvSpPr/>
          <p:nvPr/>
        </p:nvSpPr>
        <p:spPr>
          <a:xfrm>
            <a:off x="1486357" y="2498115"/>
            <a:ext cx="666115" cy="3562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75"/>
              </a:lnSpc>
              <a:tabLst/>
            </a:pPr>
            <a:endParaRPr lang="Arial" altLang="Arial" sz="100" dirty="0"/>
          </a:p>
          <a:p>
            <a:pPr marL="12700" indent="4444" algn="l" rtl="0" eaLnBrk="0">
              <a:lnSpc>
                <a:spcPct val="90000"/>
              </a:lnSpc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type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CRT</a:t>
            </a:r>
            <a:endParaRPr lang="Arial" altLang="Arial" sz="1200" dirty="0"/>
          </a:p>
        </p:txBody>
      </p:sp>
      <p:sp>
        <p:nvSpPr>
          <p:cNvPr id="828" name="textbox 828"/>
          <p:cNvSpPr/>
          <p:nvPr/>
        </p:nvSpPr>
        <p:spPr>
          <a:xfrm>
            <a:off x="5122545" y="3138652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99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pic>
        <p:nvPicPr>
          <p:cNvPr id="830" name="picture 8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831335" y="2742438"/>
            <a:ext cx="114300" cy="1187119"/>
          </a:xfrm>
          <a:prstGeom prst="rect">
            <a:avLst/>
          </a:prstGeom>
        </p:spPr>
      </p:pic>
      <p:pic>
        <p:nvPicPr>
          <p:cNvPr id="832" name="picture 8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3254502" y="2694304"/>
            <a:ext cx="1250441" cy="114300"/>
          </a:xfrm>
          <a:prstGeom prst="rect">
            <a:avLst/>
          </a:prstGeom>
        </p:spPr>
      </p:pic>
      <p:sp>
        <p:nvSpPr>
          <p:cNvPr id="834" name="textbox 834"/>
          <p:cNvSpPr/>
          <p:nvPr/>
        </p:nvSpPr>
        <p:spPr>
          <a:xfrm>
            <a:off x="3738753" y="2440279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932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836" name="textbox 836"/>
          <p:cNvSpPr/>
          <p:nvPr/>
        </p:nvSpPr>
        <p:spPr>
          <a:xfrm>
            <a:off x="3382390" y="3310407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49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endParaRPr lang="Arial" altLang="Arial" sz="900" dirty="0"/>
          </a:p>
          <a:p>
            <a:pPr algn="l" rtl="0" eaLnBrk="0">
              <a:lnSpc>
                <a:spcPct val="115000"/>
              </a:lnSpc>
              <a:tabLst/>
            </a:pPr>
            <a:endParaRPr lang="Arial" altLang="Arial" sz="200" dirty="0"/>
          </a:p>
          <a:p>
            <a:pPr marL="13970" algn="l" rtl="0" eaLnBrk="0">
              <a:lnSpc>
                <a:spcPct val="82000"/>
              </a:lnSpc>
              <a:spcBef>
                <a:spcPts val="2"/>
              </a:spcBef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838" name="textbox 838"/>
          <p:cNvSpPr/>
          <p:nvPr/>
        </p:nvSpPr>
        <p:spPr>
          <a:xfrm>
            <a:off x="4135882" y="3318662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941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7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pic>
        <p:nvPicPr>
          <p:cNvPr id="840" name="picture 84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6460109" y="3803269"/>
            <a:ext cx="366775" cy="286080"/>
          </a:xfrm>
          <a:prstGeom prst="rect">
            <a:avLst/>
          </a:prstGeom>
        </p:spPr>
      </p:pic>
      <p:pic>
        <p:nvPicPr>
          <p:cNvPr id="842" name="picture 8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2244851" y="2631948"/>
            <a:ext cx="335026" cy="76200"/>
          </a:xfrm>
          <a:prstGeom prst="rect">
            <a:avLst/>
          </a:prstGeom>
        </p:spPr>
      </p:pic>
      <p:pic>
        <p:nvPicPr>
          <p:cNvPr id="844" name="picture 8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1050036" y="2631948"/>
            <a:ext cx="335025" cy="76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6" name="table 846"/>
          <p:cNvGraphicFramePr>
            <a:graphicFrameLocks noGrp="1"/>
          </p:cNvGraphicFramePr>
          <p:nvPr/>
        </p:nvGraphicFramePr>
        <p:xfrm>
          <a:off x="1752854" y="2933954"/>
          <a:ext cx="3097530" cy="2039620"/>
        </p:xfrm>
        <a:graphic>
          <a:graphicData uri="http://schemas.openxmlformats.org/drawingml/2006/table">
            <a:tbl>
              <a:tblPr>
                <a:solidFill>
                  <a:srgbClr val="DDD9C3"/>
                </a:solidFill>
              </a:tblPr>
              <a:tblGrid>
                <a:gridCol w="3097530"/>
              </a:tblGrid>
              <a:tr h="20142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19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8963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4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N=535?</a:t>
                      </a:r>
                      <a:endParaRPr lang="Arial" altLang="Arial" sz="1400" dirty="0"/>
                    </a:p>
                    <a:p>
                      <a:pPr marL="889635" algn="l" rtl="0" eaLnBrk="0">
                        <a:lnSpc>
                          <a:spcPct val="81000"/>
                        </a:lnSpc>
                        <a:spcBef>
                          <a:spcPts val="321"/>
                        </a:spcBef>
                        <a:tabLst/>
                      </a:pPr>
                      <a:r>
                        <a:rPr sz="14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Non-CCR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8" name="table 848"/>
          <p:cNvGraphicFramePr>
            <a:graphicFrameLocks noGrp="1"/>
          </p:cNvGraphicFramePr>
          <p:nvPr/>
        </p:nvGraphicFramePr>
        <p:xfrm>
          <a:off x="1978405" y="1076198"/>
          <a:ext cx="2824479" cy="732154"/>
        </p:xfrm>
        <a:graphic>
          <a:graphicData uri="http://schemas.openxmlformats.org/drawingml/2006/table">
            <a:tbl>
              <a:tblPr/>
              <a:tblGrid>
                <a:gridCol w="2824479"/>
              </a:tblGrid>
              <a:tr h="7067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74294" algn="l" rtl="0" eaLnBrk="0">
                        <a:lnSpc>
                          <a:spcPct val="8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4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N=809</a:t>
                      </a:r>
                      <a:endParaRPr lang="Arial" altLang="Arial" sz="1400" dirty="0"/>
                    </a:p>
                    <a:p>
                      <a:pPr marL="66039" indent="8254" algn="l" rtl="0" eaLnBrk="0">
                        <a:lnSpc>
                          <a:spcPct val="90000"/>
                        </a:lnSpc>
                        <a:spcBef>
                          <a:spcPts val="289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Informed consent entering the trial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algorithm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50" name="textbox 850"/>
          <p:cNvSpPr/>
          <p:nvPr/>
        </p:nvSpPr>
        <p:spPr>
          <a:xfrm>
            <a:off x="374546" y="210424"/>
            <a:ext cx="7033894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3: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Assumption that it’s safe to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delay surgery for &gt;10 weeks in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non-CCR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</p:txBody>
      </p:sp>
      <p:graphicFrame>
        <p:nvGraphicFramePr>
          <p:cNvPr id="852" name="table 852"/>
          <p:cNvGraphicFramePr>
            <a:graphicFrameLocks noGrp="1"/>
          </p:cNvGraphicFramePr>
          <p:nvPr/>
        </p:nvGraphicFramePr>
        <p:xfrm>
          <a:off x="87122" y="2281682"/>
          <a:ext cx="901700" cy="1172845"/>
        </p:xfrm>
        <a:graphic>
          <a:graphicData uri="http://schemas.openxmlformats.org/drawingml/2006/table">
            <a:tbl>
              <a:tblPr/>
              <a:tblGrid>
                <a:gridCol w="901700"/>
              </a:tblGrid>
              <a:tr h="11474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15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176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Locally</a:t>
                      </a:r>
                      <a:endParaRPr lang="Arial" altLang="Arial" sz="900" dirty="0"/>
                    </a:p>
                    <a:p>
                      <a:pPr marL="109220" indent="-1270" algn="l" rtl="0" eaLnBrk="0">
                        <a:lnSpc>
                          <a:spcPct val="99000"/>
                        </a:lnSpc>
                        <a:spcBef>
                          <a:spcPts val="211"/>
                        </a:spcBef>
                        <a:tabLst/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advanced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M0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Oesophageal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Cancer in</a:t>
                      </a:r>
                      <a:endParaRPr lang="Arial" altLang="Arial" sz="900" dirty="0"/>
                    </a:p>
                    <a:p>
                      <a:pPr marL="107314" algn="l" rtl="0" eaLnBrk="0">
                        <a:lnSpc>
                          <a:spcPct val="78000"/>
                        </a:lnSpc>
                        <a:spcBef>
                          <a:spcPts val="33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operable</a:t>
                      </a:r>
                      <a:endParaRPr lang="Arial" altLang="Arial" sz="900" dirty="0"/>
                    </a:p>
                    <a:p>
                      <a:pPr marL="111125" algn="l" rtl="0" eaLnBrk="0">
                        <a:lnSpc>
                          <a:spcPts val="1117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54" name="picture 8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137410" y="2237232"/>
            <a:ext cx="6301232" cy="114300"/>
          </a:xfrm>
          <a:prstGeom prst="rect">
            <a:avLst/>
          </a:prstGeom>
        </p:spPr>
      </p:pic>
      <p:graphicFrame>
        <p:nvGraphicFramePr>
          <p:cNvPr id="856" name="table 856"/>
          <p:cNvGraphicFramePr>
            <a:graphicFrameLocks noGrp="1"/>
          </p:cNvGraphicFramePr>
          <p:nvPr/>
        </p:nvGraphicFramePr>
        <p:xfrm>
          <a:off x="6574790" y="2985770"/>
          <a:ext cx="1459230" cy="471804"/>
        </p:xfrm>
        <a:graphic>
          <a:graphicData uri="http://schemas.openxmlformats.org/drawingml/2006/table">
            <a:tbl>
              <a:tblPr/>
              <a:tblGrid>
                <a:gridCol w="1459230"/>
              </a:tblGrid>
              <a:tr h="4464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74930" indent="6985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planned</a:t>
                      </a: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within the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58" name="table 858"/>
          <p:cNvGraphicFramePr>
            <a:graphicFrameLocks noGrp="1"/>
          </p:cNvGraphicFramePr>
          <p:nvPr/>
        </p:nvGraphicFramePr>
        <p:xfrm>
          <a:off x="6565646" y="4092194"/>
          <a:ext cx="1459230" cy="471805"/>
        </p:xfrm>
        <a:graphic>
          <a:graphicData uri="http://schemas.openxmlformats.org/drawingml/2006/table">
            <a:tbl>
              <a:tblPr/>
              <a:tblGrid>
                <a:gridCol w="1459230"/>
              </a:tblGrid>
              <a:tr h="4464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12395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Surveillance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60" name="table 860"/>
          <p:cNvGraphicFramePr>
            <a:graphicFrameLocks noGrp="1"/>
          </p:cNvGraphicFramePr>
          <p:nvPr/>
        </p:nvGraphicFramePr>
        <p:xfrm>
          <a:off x="3526790" y="3985514"/>
          <a:ext cx="1230629" cy="506730"/>
        </p:xfrm>
        <a:graphic>
          <a:graphicData uri="http://schemas.openxmlformats.org/drawingml/2006/table">
            <a:tbl>
              <a:tblPr/>
              <a:tblGrid>
                <a:gridCol w="1230629"/>
              </a:tblGrid>
              <a:tr h="4813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9704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endParaRPr lang="Arial" altLang="Arial" sz="1400" dirty="0"/>
                    </a:p>
                    <a:p>
                      <a:pPr marL="176529" algn="l" rtl="0" eaLnBrk="0">
                        <a:lnSpc>
                          <a:spcPct val="97000"/>
                        </a:lnSpc>
                        <a:spcBef>
                          <a:spcPts val="258"/>
                        </a:spcBef>
                        <a:tabLst/>
                      </a:pP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outside th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 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62" name="table 862"/>
          <p:cNvGraphicFramePr>
            <a:graphicFrameLocks noGrp="1"/>
          </p:cNvGraphicFramePr>
          <p:nvPr/>
        </p:nvGraphicFramePr>
        <p:xfrm>
          <a:off x="4825238" y="3622802"/>
          <a:ext cx="1634490" cy="346710"/>
        </p:xfrm>
        <a:graphic>
          <a:graphicData uri="http://schemas.openxmlformats.org/drawingml/2006/table">
            <a:tbl>
              <a:tblPr/>
              <a:tblGrid>
                <a:gridCol w="1634490"/>
              </a:tblGrid>
              <a:tr h="3213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74930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Randomisation</a:t>
                      </a:r>
                      <a:endParaRPr lang="Arial" altLang="Arial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64" name="table 864"/>
          <p:cNvGraphicFramePr>
            <a:graphicFrameLocks noGrp="1"/>
          </p:cNvGraphicFramePr>
          <p:nvPr/>
        </p:nvGraphicFramePr>
        <p:xfrm>
          <a:off x="4590541" y="2426461"/>
          <a:ext cx="660400" cy="532764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8763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85725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66" name="picture 8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446523" y="2941066"/>
            <a:ext cx="362585" cy="1056500"/>
          </a:xfrm>
          <a:prstGeom prst="rect">
            <a:avLst/>
          </a:prstGeom>
        </p:spPr>
      </p:pic>
      <p:graphicFrame>
        <p:nvGraphicFramePr>
          <p:cNvPr id="868" name="table 868"/>
          <p:cNvGraphicFramePr>
            <a:graphicFrameLocks noGrp="1"/>
          </p:cNvGraphicFramePr>
          <p:nvPr/>
        </p:nvGraphicFramePr>
        <p:xfrm>
          <a:off x="2607817" y="2426461"/>
          <a:ext cx="659129" cy="532764"/>
        </p:xfrm>
        <a:graphic>
          <a:graphicData uri="http://schemas.openxmlformats.org/drawingml/2006/table">
            <a:tbl>
              <a:tblPr/>
              <a:tblGrid>
                <a:gridCol w="659129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778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55880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0" name="textbox 870"/>
          <p:cNvSpPr/>
          <p:nvPr/>
        </p:nvSpPr>
        <p:spPr>
          <a:xfrm>
            <a:off x="6847294" y="3466404"/>
            <a:ext cx="541019" cy="6718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28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0000"/>
              </a:lnSpc>
              <a:tabLst/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N=118</a:t>
            </a:r>
            <a:endParaRPr lang="Arial" altLang="Arial" sz="1400" dirty="0"/>
          </a:p>
          <a:p>
            <a:pPr algn="l" rtl="0" eaLnBrk="0">
              <a:lnSpc>
                <a:spcPct val="164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9000"/>
              </a:lnSpc>
              <a:tabLst/>
            </a:pPr>
            <a:endParaRPr lang="Arial" altLang="Arial" sz="300" dirty="0"/>
          </a:p>
          <a:p>
            <a:pPr marL="12700" algn="l" rtl="0" eaLnBrk="0">
              <a:lnSpc>
                <a:spcPct val="80000"/>
              </a:lnSpc>
              <a:spcBef>
                <a:spcPts val="2"/>
              </a:spcBef>
              <a:tabLst/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N=156</a:t>
            </a:r>
            <a:endParaRPr lang="Arial" altLang="Arial" sz="1400" dirty="0"/>
          </a:p>
        </p:txBody>
      </p:sp>
      <p:pic>
        <p:nvPicPr>
          <p:cNvPr id="872" name="picture 8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874" name="picture 8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6460109" y="3480054"/>
            <a:ext cx="366775" cy="609295"/>
          </a:xfrm>
          <a:prstGeom prst="rect">
            <a:avLst/>
          </a:prstGeom>
        </p:spPr>
      </p:pic>
      <p:pic>
        <p:nvPicPr>
          <p:cNvPr id="876" name="picture 87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4904232" y="2939033"/>
            <a:ext cx="318135" cy="681736"/>
          </a:xfrm>
          <a:prstGeom prst="rect">
            <a:avLst/>
          </a:prstGeom>
        </p:spPr>
      </p:pic>
      <p:sp>
        <p:nvSpPr>
          <p:cNvPr id="878" name="textbox 878"/>
          <p:cNvSpPr/>
          <p:nvPr/>
        </p:nvSpPr>
        <p:spPr>
          <a:xfrm>
            <a:off x="1486357" y="2498115"/>
            <a:ext cx="666115" cy="3562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75"/>
              </a:lnSpc>
              <a:tabLst/>
            </a:pPr>
            <a:endParaRPr lang="Arial" altLang="Arial" sz="100" dirty="0"/>
          </a:p>
          <a:p>
            <a:pPr marL="12700" indent="4444" algn="l" rtl="0" eaLnBrk="0">
              <a:lnSpc>
                <a:spcPct val="90000"/>
              </a:lnSpc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type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CRT</a:t>
            </a:r>
            <a:endParaRPr lang="Arial" altLang="Arial" sz="1200" dirty="0"/>
          </a:p>
        </p:txBody>
      </p:sp>
      <p:sp>
        <p:nvSpPr>
          <p:cNvPr id="880" name="textbox 880"/>
          <p:cNvSpPr/>
          <p:nvPr/>
        </p:nvSpPr>
        <p:spPr>
          <a:xfrm>
            <a:off x="5122545" y="3138652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99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pic>
        <p:nvPicPr>
          <p:cNvPr id="882" name="picture 88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3831335" y="2742438"/>
            <a:ext cx="114300" cy="1187119"/>
          </a:xfrm>
          <a:prstGeom prst="rect">
            <a:avLst/>
          </a:prstGeom>
        </p:spPr>
      </p:pic>
      <p:pic>
        <p:nvPicPr>
          <p:cNvPr id="884" name="picture 8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254502" y="2694304"/>
            <a:ext cx="1250441" cy="114300"/>
          </a:xfrm>
          <a:prstGeom prst="rect">
            <a:avLst/>
          </a:prstGeom>
        </p:spPr>
      </p:pic>
      <p:sp>
        <p:nvSpPr>
          <p:cNvPr id="886" name="textbox 886"/>
          <p:cNvSpPr/>
          <p:nvPr/>
        </p:nvSpPr>
        <p:spPr>
          <a:xfrm>
            <a:off x="3738753" y="2440279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932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888" name="textbox 888"/>
          <p:cNvSpPr/>
          <p:nvPr/>
        </p:nvSpPr>
        <p:spPr>
          <a:xfrm>
            <a:off x="3382390" y="3310407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941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7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890" name="textbox 890"/>
          <p:cNvSpPr/>
          <p:nvPr/>
        </p:nvSpPr>
        <p:spPr>
          <a:xfrm>
            <a:off x="4135882" y="3318662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941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7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892" name="textbox 892"/>
          <p:cNvSpPr/>
          <p:nvPr/>
        </p:nvSpPr>
        <p:spPr>
          <a:xfrm>
            <a:off x="4966066" y="4074482"/>
            <a:ext cx="973455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28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N=274 CCR</a:t>
            </a:r>
            <a:endParaRPr lang="Arial" altLang="Arial" sz="1400" dirty="0"/>
          </a:p>
        </p:txBody>
      </p:sp>
      <p:sp>
        <p:nvSpPr>
          <p:cNvPr id="894" name="textbox 894"/>
          <p:cNvSpPr/>
          <p:nvPr/>
        </p:nvSpPr>
        <p:spPr>
          <a:xfrm>
            <a:off x="4470501" y="1999284"/>
            <a:ext cx="652144" cy="2032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71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7000"/>
              </a:lnSpc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12 weeks</a:t>
            </a:r>
            <a:endParaRPr lang="Arial" altLang="Arial" sz="1200" dirty="0"/>
          </a:p>
        </p:txBody>
      </p:sp>
      <p:sp>
        <p:nvSpPr>
          <p:cNvPr id="896" name="textbox 896"/>
          <p:cNvSpPr/>
          <p:nvPr/>
        </p:nvSpPr>
        <p:spPr>
          <a:xfrm>
            <a:off x="2892374" y="1960295"/>
            <a:ext cx="577215" cy="2032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22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7000"/>
              </a:lnSpc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 weeks</a:t>
            </a:r>
            <a:endParaRPr lang="Arial" altLang="Arial" sz="1200" dirty="0"/>
          </a:p>
        </p:txBody>
      </p:sp>
      <p:pic>
        <p:nvPicPr>
          <p:cNvPr id="898" name="picture 89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2386583" y="1779270"/>
            <a:ext cx="114300" cy="506094"/>
          </a:xfrm>
          <a:prstGeom prst="rect">
            <a:avLst/>
          </a:prstGeom>
        </p:spPr>
      </p:pic>
      <p:pic>
        <p:nvPicPr>
          <p:cNvPr id="900" name="picture 90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2244851" y="2631948"/>
            <a:ext cx="335026" cy="76200"/>
          </a:xfrm>
          <a:prstGeom prst="rect">
            <a:avLst/>
          </a:prstGeom>
        </p:spPr>
      </p:pic>
      <p:pic>
        <p:nvPicPr>
          <p:cNvPr id="902" name="picture 9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1050036" y="2631948"/>
            <a:ext cx="335025" cy="76200"/>
          </a:xfrm>
          <a:prstGeom prst="rect">
            <a:avLst/>
          </a:prstGeom>
        </p:spPr>
      </p:pic>
      <p:sp>
        <p:nvSpPr>
          <p:cNvPr id="904" name="path"/>
          <p:cNvSpPr/>
          <p:nvPr/>
        </p:nvSpPr>
        <p:spPr>
          <a:xfrm>
            <a:off x="3014472" y="2183129"/>
            <a:ext cx="38100" cy="103124"/>
          </a:xfrm>
          <a:custGeom>
            <a:avLst/>
            <a:gdLst/>
            <a:ahLst/>
            <a:cxnLst/>
            <a:rect l="0" t="0" r="0" b="0"/>
            <a:pathLst>
              <a:path w="60" h="162">
                <a:moveTo>
                  <a:pt x="30" y="0"/>
                </a:moveTo>
                <a:lnTo>
                  <a:pt x="30" y="162"/>
                </a:lnTo>
              </a:path>
            </a:pathLst>
          </a:custGeom>
          <a:noFill/>
          <a:ln w="38100" cap="flat">
            <a:solidFill>
              <a:srgbClr val="0070C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906" name="path"/>
          <p:cNvSpPr/>
          <p:nvPr/>
        </p:nvSpPr>
        <p:spPr>
          <a:xfrm>
            <a:off x="4657344" y="2198370"/>
            <a:ext cx="38100" cy="103123"/>
          </a:xfrm>
          <a:custGeom>
            <a:avLst/>
            <a:gdLst/>
            <a:ahLst/>
            <a:cxnLst/>
            <a:rect l="0" t="0" r="0" b="0"/>
            <a:pathLst>
              <a:path w="60" h="162">
                <a:moveTo>
                  <a:pt x="30" y="0"/>
                </a:moveTo>
                <a:lnTo>
                  <a:pt x="30" y="162"/>
                </a:lnTo>
              </a:path>
            </a:pathLst>
          </a:custGeom>
          <a:noFill/>
          <a:ln w="38100" cap="flat">
            <a:solidFill>
              <a:srgbClr val="0070C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textbox 908"/>
          <p:cNvSpPr/>
          <p:nvPr/>
        </p:nvSpPr>
        <p:spPr>
          <a:xfrm>
            <a:off x="374546" y="210424"/>
            <a:ext cx="7033894" cy="26250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3: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Assumption that it’s safe to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delay surgery for &gt;10 weeks in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non-CCR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marL="694690" algn="l" rtl="0" eaLnBrk="0">
              <a:lnSpc>
                <a:spcPct val="81000"/>
              </a:lnSpc>
              <a:spcBef>
                <a:spcPts val="727"/>
              </a:spcBef>
              <a:tabLst/>
            </a:pPr>
            <a:r>
              <a:rPr sz="2400" b="1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Non-complete clin</a:t>
            </a:r>
            <a:r>
              <a:rPr sz="2400" b="1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ical responders (N=535?)</a:t>
            </a:r>
            <a:endParaRPr lang="Arial" altLang="Arial" sz="2400" dirty="0"/>
          </a:p>
          <a:p>
            <a:pPr algn="l" rtl="0" eaLnBrk="0">
              <a:lnSpc>
                <a:spcPct val="187000"/>
              </a:lnSpc>
              <a:tabLst/>
            </a:pPr>
            <a:endParaRPr lang="Arial" altLang="Arial" sz="1000" dirty="0"/>
          </a:p>
          <a:p>
            <a:pPr marL="1037589" indent="-344170" algn="l" rtl="0" eaLnBrk="0">
              <a:lnSpc>
                <a:spcPct val="101000"/>
              </a:lnSpc>
              <a:spcBef>
                <a:spcPts val="606"/>
              </a:spcBef>
              <a:tabLst>
                <a:tab pos="873760" algn="l"/>
                <a:tab pos="1219835" algn="l"/>
              </a:tabLst>
            </a:pP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2000" kern="0" spc="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2000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Were </a:t>
            </a:r>
            <a:r>
              <a:rPr sz="2000" u="sng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operated outside the trial</a:t>
            </a:r>
            <a:r>
              <a:rPr sz="2000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</a:t>
            </a:r>
            <a:r>
              <a:rPr sz="2000" kern="0" spc="-2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5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500" kern="0" spc="-32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no control group f</a:t>
            </a:r>
            <a:r>
              <a:rPr sz="1500" kern="0" spc="3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or</a:t>
            </a:r>
            <a:r>
              <a:rPr sz="1500" kern="0" spc="6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these</a:t>
            </a:r>
            <a:r>
              <a:rPr sz="1500" kern="0" spc="15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500" dirty="0"/>
          </a:p>
          <a:p>
            <a:pPr algn="l" rtl="0" eaLnBrk="0">
              <a:lnSpc>
                <a:spcPct val="196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500" dirty="0"/>
          </a:p>
          <a:p>
            <a:pPr marL="693419" algn="l" rtl="0" eaLnBrk="0">
              <a:lnSpc>
                <a:spcPct val="82000"/>
              </a:lnSpc>
              <a:spcBef>
                <a:spcPts val="6"/>
              </a:spcBef>
              <a:tabLst>
                <a:tab pos="873760" algn="l"/>
              </a:tabLst>
            </a:pP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2000" kern="0" spc="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Were operated </a:t>
            </a:r>
            <a:r>
              <a:rPr sz="2000" kern="0" spc="0" dirty="0">
                <a:solidFill>
                  <a:srgbClr val="4F74C8">
                    <a:alpha val="100000"/>
                  </a:srgbClr>
                </a:solidFill>
                <a:latin typeface="Arial"/>
                <a:ea typeface="Arial"/>
                <a:cs typeface="Arial"/>
              </a:rPr>
              <a:t>&gt;</a:t>
            </a: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10 weeks after com</a:t>
            </a:r>
            <a:r>
              <a:rPr sz="2000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pleted nCRT</a:t>
            </a:r>
            <a:endParaRPr lang="Arial" altLang="Arial" sz="2000" dirty="0"/>
          </a:p>
        </p:txBody>
      </p:sp>
      <p:pic>
        <p:nvPicPr>
          <p:cNvPr id="910" name="picture 9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068061" y="2571631"/>
            <a:ext cx="180700" cy="186808"/>
          </a:xfrm>
          <a:prstGeom prst="rect">
            <a:avLst/>
          </a:prstGeom>
        </p:spPr>
      </p:pic>
      <p:pic>
        <p:nvPicPr>
          <p:cNvPr id="912" name="picture 9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412781" y="1999586"/>
            <a:ext cx="181682" cy="148999"/>
          </a:xfrm>
          <a:prstGeom prst="rect">
            <a:avLst/>
          </a:prstGeom>
        </p:spPr>
      </p:pic>
      <p:pic>
        <p:nvPicPr>
          <p:cNvPr id="914" name="picture 9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068061" y="1656977"/>
            <a:ext cx="180700" cy="186808"/>
          </a:xfrm>
          <a:prstGeom prst="rect">
            <a:avLst/>
          </a:prstGeom>
        </p:spPr>
      </p:pic>
      <p:pic>
        <p:nvPicPr>
          <p:cNvPr id="916" name="picture 9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textbox 918"/>
          <p:cNvSpPr/>
          <p:nvPr/>
        </p:nvSpPr>
        <p:spPr>
          <a:xfrm>
            <a:off x="374546" y="210424"/>
            <a:ext cx="7033894" cy="26250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3: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Assumption that it’s safe to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delay surgery for &gt;10 weeks in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non-CCR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marL="694690" algn="l" rtl="0" eaLnBrk="0">
              <a:lnSpc>
                <a:spcPct val="81000"/>
              </a:lnSpc>
              <a:spcBef>
                <a:spcPts val="727"/>
              </a:spcBef>
              <a:tabLst/>
            </a:pPr>
            <a:r>
              <a:rPr sz="2400" b="1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Non-complete clin</a:t>
            </a:r>
            <a:r>
              <a:rPr sz="2400" b="1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ical responders (N=535?)</a:t>
            </a:r>
            <a:endParaRPr lang="Arial" altLang="Arial" sz="2400" dirty="0"/>
          </a:p>
          <a:p>
            <a:pPr algn="l" rtl="0" eaLnBrk="0">
              <a:lnSpc>
                <a:spcPct val="187000"/>
              </a:lnSpc>
              <a:tabLst/>
            </a:pPr>
            <a:endParaRPr lang="Arial" altLang="Arial" sz="1000" dirty="0"/>
          </a:p>
          <a:p>
            <a:pPr marL="1025525" indent="-332104" algn="l" rtl="0" eaLnBrk="0">
              <a:lnSpc>
                <a:spcPct val="101000"/>
              </a:lnSpc>
              <a:spcBef>
                <a:spcPts val="606"/>
              </a:spcBef>
              <a:tabLst>
                <a:tab pos="873760" algn="l"/>
                <a:tab pos="1207135" algn="l"/>
              </a:tabLst>
            </a:pP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2000" kern="0" spc="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2000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Were </a:t>
            </a:r>
            <a:r>
              <a:rPr sz="2000" u="sng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operated outside the trial</a:t>
            </a:r>
            <a:r>
              <a:rPr sz="2000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</a:t>
            </a:r>
            <a:r>
              <a:rPr sz="2000" kern="0" spc="-2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5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500" kern="0" spc="-3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no control group f</a:t>
            </a:r>
            <a:r>
              <a:rPr sz="1500" kern="0" spc="3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or</a:t>
            </a:r>
            <a:r>
              <a:rPr sz="1500" kern="0" spc="5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these</a:t>
            </a:r>
            <a:r>
              <a:rPr sz="1500" kern="0" spc="14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500" dirty="0"/>
          </a:p>
          <a:p>
            <a:pPr algn="l" rtl="0" eaLnBrk="0">
              <a:lnSpc>
                <a:spcPct val="196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500" dirty="0"/>
          </a:p>
          <a:p>
            <a:pPr marL="693419" algn="l" rtl="0" eaLnBrk="0">
              <a:lnSpc>
                <a:spcPct val="82000"/>
              </a:lnSpc>
              <a:spcBef>
                <a:spcPts val="6"/>
              </a:spcBef>
              <a:tabLst>
                <a:tab pos="873760" algn="l"/>
              </a:tabLst>
            </a:pP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2000" kern="0" spc="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Were operated &gt;10 weeks after com</a:t>
            </a:r>
            <a:r>
              <a:rPr sz="2000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pleted nCRT</a:t>
            </a:r>
            <a:endParaRPr lang="Arial" altLang="Arial" sz="2000" dirty="0"/>
          </a:p>
        </p:txBody>
      </p:sp>
      <p:pic>
        <p:nvPicPr>
          <p:cNvPr id="920" name="picture 9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068061" y="2571631"/>
            <a:ext cx="180700" cy="186808"/>
          </a:xfrm>
          <a:prstGeom prst="rect">
            <a:avLst/>
          </a:prstGeom>
        </p:spPr>
      </p:pic>
      <p:pic>
        <p:nvPicPr>
          <p:cNvPr id="922" name="picture 9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400589" y="1999586"/>
            <a:ext cx="181682" cy="148999"/>
          </a:xfrm>
          <a:prstGeom prst="rect">
            <a:avLst/>
          </a:prstGeom>
        </p:spPr>
      </p:pic>
      <p:pic>
        <p:nvPicPr>
          <p:cNvPr id="924" name="picture 9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068061" y="1656977"/>
            <a:ext cx="180700" cy="186808"/>
          </a:xfrm>
          <a:prstGeom prst="rect">
            <a:avLst/>
          </a:prstGeom>
        </p:spPr>
      </p:pic>
      <p:graphicFrame>
        <p:nvGraphicFramePr>
          <p:cNvPr id="926" name="table 926"/>
          <p:cNvGraphicFramePr>
            <a:graphicFrameLocks noGrp="1"/>
          </p:cNvGraphicFramePr>
          <p:nvPr/>
        </p:nvGraphicFramePr>
        <p:xfrm>
          <a:off x="931418" y="3388105"/>
          <a:ext cx="7282179" cy="749300"/>
        </p:xfrm>
        <a:graphic>
          <a:graphicData uri="http://schemas.openxmlformats.org/drawingml/2006/table">
            <a:tbl>
              <a:tblPr/>
              <a:tblGrid>
                <a:gridCol w="7282179"/>
              </a:tblGrid>
              <a:tr h="7239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94640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27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Can</a:t>
                      </a:r>
                      <a:r>
                        <a:rPr sz="2700" b="1" kern="0" spc="2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27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we</a:t>
                      </a:r>
                      <a:r>
                        <a:rPr sz="2700" b="1" kern="0" spc="2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27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assume</a:t>
                      </a:r>
                      <a:r>
                        <a:rPr sz="2700" b="1" kern="0" spc="2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27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that</a:t>
                      </a:r>
                      <a:r>
                        <a:rPr sz="2700" b="1" kern="0" spc="2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27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this</a:t>
                      </a:r>
                      <a:r>
                        <a:rPr sz="2700" b="1" kern="0" spc="2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27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is</a:t>
                      </a:r>
                      <a:r>
                        <a:rPr sz="27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27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safe</a:t>
                      </a:r>
                      <a:r>
                        <a:rPr sz="2700" b="1" kern="0" spc="2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?</a:t>
                      </a:r>
                      <a:endParaRPr lang="Arial" altLang="Arial" sz="27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8" name="picture 9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0" name="table 930"/>
          <p:cNvGraphicFramePr>
            <a:graphicFrameLocks noGrp="1"/>
          </p:cNvGraphicFramePr>
          <p:nvPr/>
        </p:nvGraphicFramePr>
        <p:xfrm>
          <a:off x="5120894" y="806450"/>
          <a:ext cx="3257549" cy="3726815"/>
        </p:xfrm>
        <a:graphic>
          <a:graphicData uri="http://schemas.openxmlformats.org/drawingml/2006/table">
            <a:tbl>
              <a:tblPr/>
              <a:tblGrid>
                <a:gridCol w="3257549"/>
              </a:tblGrid>
              <a:tr h="370141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25425" algn="l" rtl="0" eaLnBrk="0">
                        <a:lnSpc>
                          <a:spcPct val="98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4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The</a:t>
                      </a:r>
                      <a:r>
                        <a:rPr sz="14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4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NeoRes II trial</a:t>
                      </a:r>
                      <a:endParaRPr lang="Arial" altLang="Arial" sz="1400" dirty="0"/>
                    </a:p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518159" indent="-288290" algn="l" rtl="0" eaLnBrk="0">
                        <a:lnSpc>
                          <a:spcPct val="90000"/>
                        </a:lnSpc>
                        <a:spcBef>
                          <a:spcPts val="372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</a:t>
                      </a:r>
                      <a:r>
                        <a:rPr sz="12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Operable oesophageal cancer      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patients, stage</a:t>
                      </a:r>
                      <a:r>
                        <a:rPr sz="12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II-I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II</a:t>
                      </a:r>
                      <a:endParaRPr lang="Arial" altLang="Arial" sz="1200" dirty="0"/>
                    </a:p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518159" indent="-288290" algn="l" rtl="0" eaLnBrk="0">
                        <a:lnSpc>
                          <a:spcPct val="99000"/>
                        </a:lnSpc>
                        <a:spcBef>
                          <a:spcPts val="364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</a:t>
                      </a:r>
                      <a:r>
                        <a:rPr sz="12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All patients had</a:t>
                      </a:r>
                      <a:r>
                        <a:rPr sz="12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CR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OSS</a:t>
                      </a:r>
                      <a:r>
                        <a:rPr sz="12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type</a:t>
                      </a:r>
                      <a:r>
                        <a:rPr sz="12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nCRT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before enrolment</a:t>
                      </a:r>
                      <a:endParaRPr lang="Arial" altLang="Arial" sz="1200" dirty="0"/>
                    </a:p>
                    <a:p>
                      <a:pPr marL="229870" algn="l" rtl="0" eaLnBrk="0">
                        <a:lnSpc>
                          <a:spcPct val="81000"/>
                        </a:lnSpc>
                        <a:spcBef>
                          <a:spcPts val="1477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</a:t>
                      </a:r>
                      <a:r>
                        <a:rPr sz="12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Restaging PET/CT within</a:t>
                      </a:r>
                      <a:r>
                        <a:rPr sz="1200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 d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ays</a:t>
                      </a:r>
                      <a:endParaRPr lang="Arial" altLang="Arial" sz="1200" dirty="0"/>
                    </a:p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694690" indent="-464819" algn="l" rtl="0" eaLnBrk="0">
                        <a:lnSpc>
                          <a:spcPct val="97000"/>
                        </a:lnSpc>
                        <a:spcBef>
                          <a:spcPts val="366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</a:t>
                      </a:r>
                      <a:r>
                        <a:rPr sz="12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2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Randomised to operation at</a:t>
                      </a:r>
                      <a:r>
                        <a:rPr sz="1200" kern="0" spc="1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:            </a:t>
                      </a:r>
                      <a:r>
                        <a:rPr sz="1200" kern="0" spc="-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</a:t>
                      </a:r>
                      <a:r>
                        <a:rPr sz="1200" kern="0" spc="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4-6 </a:t>
                      </a:r>
                      <a:r>
                        <a:rPr sz="900" kern="0" spc="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vs</a:t>
                      </a:r>
                      <a:endParaRPr lang="Arial" altLang="Arial" sz="900" dirty="0"/>
                    </a:p>
                    <a:p>
                      <a:pPr marL="667384" algn="l" rtl="0" eaLnBrk="0">
                        <a:lnSpc>
                          <a:spcPct val="97000"/>
                        </a:lnSpc>
                        <a:spcBef>
                          <a:spcPts val="87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10-12 weeks after nCRT</a:t>
                      </a:r>
                      <a:endParaRPr lang="Arial" altLang="Arial" sz="1200" dirty="0"/>
                    </a:p>
                    <a:p>
                      <a:pPr marL="229870" algn="l" rtl="0" eaLnBrk="0">
                        <a:lnSpc>
                          <a:spcPct val="97000"/>
                        </a:lnSpc>
                        <a:spcBef>
                          <a:spcPts val="1486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</a:t>
                      </a:r>
                      <a:r>
                        <a:rPr sz="12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N=249</a:t>
                      </a:r>
                      <a:endParaRPr lang="Arial" altLang="Arial" sz="1200" dirty="0"/>
                    </a:p>
                    <a:p>
                      <a:pPr marL="509269" indent="-279400" algn="l" rtl="0" eaLnBrk="0">
                        <a:lnSpc>
                          <a:spcPct val="90000"/>
                        </a:lnSpc>
                        <a:spcBef>
                          <a:spcPts val="1490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</a:t>
                      </a:r>
                      <a:r>
                        <a:rPr sz="12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Primary endpoint pCR (superiority            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 prolonged TTS), seconda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ry</a:t>
                      </a:r>
                      <a:endParaRPr lang="Arial" altLang="Arial" sz="1200" dirty="0"/>
                    </a:p>
                    <a:p>
                      <a:pPr marL="513715" algn="l" rtl="0" eaLnBrk="0">
                        <a:lnSpc>
                          <a:spcPct val="97000"/>
                        </a:lnSpc>
                        <a:spcBef>
                          <a:spcPts val="282"/>
                        </a:spcBef>
                        <a:tabLst/>
                      </a:pPr>
                      <a:r>
                        <a:rPr sz="1200" u="sng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overall surv</a:t>
                      </a:r>
                      <a:r>
                        <a:rPr sz="1200" u="sng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ival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etc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32" name="table 932"/>
          <p:cNvGraphicFramePr>
            <a:graphicFrameLocks noGrp="1"/>
          </p:cNvGraphicFramePr>
          <p:nvPr/>
        </p:nvGraphicFramePr>
        <p:xfrm>
          <a:off x="412747" y="1774927"/>
          <a:ext cx="4080510" cy="2747645"/>
        </p:xfrm>
        <a:graphic>
          <a:graphicData uri="http://schemas.openxmlformats.org/drawingml/2006/table">
            <a:tbl>
              <a:tblPr/>
              <a:tblGrid>
                <a:gridCol w="4080510"/>
              </a:tblGrid>
              <a:tr h="27444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34" name="textbox 934"/>
          <p:cNvSpPr/>
          <p:nvPr/>
        </p:nvSpPr>
        <p:spPr>
          <a:xfrm>
            <a:off x="463043" y="877830"/>
            <a:ext cx="3758565" cy="77406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947"/>
              </a:lnSpc>
              <a:tabLst/>
            </a:pPr>
            <a:endParaRPr lang="Arial" altLang="Arial" sz="100" dirty="0"/>
          </a:p>
          <a:p>
            <a:pPr marL="17145" algn="l" rtl="0" eaLnBrk="0">
              <a:lnSpc>
                <a:spcPct val="84000"/>
              </a:lnSpc>
              <a:tabLst/>
            </a:pP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oncological</a:t>
            </a:r>
            <a:r>
              <a:rPr sz="800" kern="0" spc="16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outcomes</a:t>
            </a:r>
            <a:r>
              <a:rPr sz="800" kern="0" spc="14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of</a:t>
            </a:r>
            <a:r>
              <a:rPr sz="800" kern="0" spc="9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standard</a:t>
            </a:r>
            <a:r>
              <a:rPr sz="800" kern="0" spc="14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versus</a:t>
            </a:r>
            <a:r>
              <a:rPr sz="800" kern="0" spc="15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prolonged</a:t>
            </a:r>
            <a:r>
              <a:rPr sz="800" kern="0" spc="15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800" kern="0" spc="12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800" kern="0" spc="15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</a:t>
            </a:r>
            <a:r>
              <a:rPr sz="800" kern="0" spc="2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y</a:t>
            </a:r>
            <a:r>
              <a:rPr sz="800" kern="0" spc="10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2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after</a:t>
            </a:r>
            <a:endParaRPr lang="Arial" altLang="Arial" sz="800" dirty="0"/>
          </a:p>
          <a:p>
            <a:pPr marL="19684" algn="l" rtl="0" eaLnBrk="0">
              <a:lnSpc>
                <a:spcPct val="84000"/>
              </a:lnSpc>
              <a:spcBef>
                <a:spcPts val="365"/>
              </a:spcBef>
              <a:tabLst/>
            </a:pPr>
            <a:r>
              <a:rPr sz="800" kern="0" spc="4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neoadjuvant</a:t>
            </a:r>
            <a:r>
              <a:rPr sz="800" kern="0" spc="4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4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che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moradiotherapy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for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oesophageal</a:t>
            </a:r>
            <a:r>
              <a:rPr sz="800" kern="0" spc="11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800" kern="0" spc="9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</a:t>
            </a:r>
            <a:r>
              <a:rPr sz="800" kern="0" spc="11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multicentre,</a:t>
            </a:r>
            <a:endParaRPr lang="Arial" altLang="Arial" sz="800" dirty="0"/>
          </a:p>
          <a:p>
            <a:pPr marL="19684" algn="l" rtl="0" eaLnBrk="0">
              <a:lnSpc>
                <a:spcPct val="80000"/>
              </a:lnSpc>
              <a:spcBef>
                <a:spcPts val="368"/>
              </a:spcBef>
              <a:tabLst/>
            </a:pPr>
            <a:r>
              <a:rPr sz="800" kern="0" spc="4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randomised,</a:t>
            </a:r>
            <a:r>
              <a:rPr sz="800" kern="0" spc="14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controlled</a:t>
            </a:r>
            <a:r>
              <a:rPr sz="800" kern="0" spc="18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NeoRes</a:t>
            </a:r>
            <a:r>
              <a:rPr sz="800" kern="0" spc="8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8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ltrial</a:t>
            </a:r>
            <a:endParaRPr lang="Arial" altLang="Arial" sz="800" dirty="0"/>
          </a:p>
          <a:p>
            <a:pPr marL="17145" algn="l" rtl="0" eaLnBrk="0">
              <a:lnSpc>
                <a:spcPts val="532"/>
              </a:lnSpc>
              <a:spcBef>
                <a:spcPts val="885"/>
              </a:spcBef>
              <a:tabLst/>
            </a:pP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K.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Nilsson1</a:t>
            </a:r>
            <a:r>
              <a:rPr sz="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327EB1">
                    <a:alpha val="100000"/>
                  </a:srgbClr>
                </a:solidFill>
                <a:latin typeface="Arial"/>
                <a:ea typeface="Arial"/>
                <a:cs typeface="Arial"/>
              </a:rPr>
              <a:t>2</a:t>
            </a:r>
            <a:r>
              <a:rPr sz="400" kern="0" spc="40" dirty="0">
                <a:solidFill>
                  <a:srgbClr val="072743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400" kern="0" spc="100" dirty="0">
                <a:solidFill>
                  <a:srgbClr val="07274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F.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KIevebr</a:t>
            </a:r>
            <a:r>
              <a:rPr sz="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9173B">
                    <a:alpha val="100000"/>
                  </a:srgbClr>
                </a:solidFill>
                <a:latin typeface="Arial"/>
                <a:ea typeface="Arial"/>
                <a:cs typeface="Arial"/>
              </a:rPr>
              <a:t>o2</a:t>
            </a:r>
            <a:r>
              <a:rPr sz="400" kern="0" spc="30" dirty="0">
                <a:solidFill>
                  <a:srgbClr val="09173B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400" kern="0" spc="0" dirty="0">
                <a:solidFill>
                  <a:srgbClr val="09173B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B.</a:t>
            </a:r>
            <a:r>
              <a:rPr sz="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sunde1</a:t>
            </a:r>
            <a:r>
              <a:rPr sz="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327EB1">
                    <a:alpha val="100000"/>
                  </a:srgbClr>
                </a:solidFill>
                <a:latin typeface="Arial"/>
                <a:ea typeface="Arial"/>
                <a:cs typeface="Arial"/>
              </a:rPr>
              <a:t>2,</a:t>
            </a:r>
            <a:r>
              <a:rPr sz="400" kern="0" spc="0" dirty="0">
                <a:solidFill>
                  <a:srgbClr val="327EB1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I.</a:t>
            </a:r>
            <a:r>
              <a:rPr sz="4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Rouvelas1</a:t>
            </a:r>
            <a:r>
              <a:rPr sz="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327EB1">
                    <a:alpha val="100000"/>
                  </a:srgbClr>
                </a:solidFill>
                <a:latin typeface="Arial"/>
                <a:ea typeface="Arial"/>
                <a:cs typeface="Arial"/>
              </a:rPr>
              <a:t>2</a:t>
            </a:r>
            <a:r>
              <a:rPr sz="400" kern="0" spc="30" dirty="0">
                <a:solidFill>
                  <a:srgbClr val="040B0F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400" kern="0" spc="100" dirty="0">
                <a:solidFill>
                  <a:srgbClr val="040B0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M.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Lindblad1</a:t>
            </a:r>
            <a:r>
              <a:rPr sz="400" kern="0" spc="-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246490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400" kern="0" spc="-60" dirty="0">
                <a:solidFill>
                  <a:srgbClr val="24649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327EB1">
                    <a:alpha val="100000"/>
                  </a:srgbClr>
                </a:solidFill>
                <a:latin typeface="Arial"/>
                <a:ea typeface="Arial"/>
                <a:cs typeface="Arial"/>
              </a:rPr>
              <a:t>2,</a:t>
            </a:r>
            <a:r>
              <a:rPr sz="400" kern="0" spc="0" dirty="0">
                <a:solidFill>
                  <a:srgbClr val="327EB1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E.</a:t>
            </a:r>
            <a:r>
              <a:rPr sz="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szabo3,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I.</a:t>
            </a:r>
            <a:r>
              <a:rPr sz="4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Halldestam4,</a:t>
            </a:r>
            <a:r>
              <a:rPr sz="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U.</a:t>
            </a:r>
            <a:r>
              <a:rPr sz="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smedh5,</a:t>
            </a:r>
            <a:r>
              <a:rPr sz="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B.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wallner6</a:t>
            </a:r>
            <a:endParaRPr lang="Arial" altLang="Arial" sz="400" dirty="0"/>
          </a:p>
          <a:p>
            <a:pPr marL="12700" algn="l" rtl="0" eaLnBrk="0">
              <a:lnSpc>
                <a:spcPts val="550"/>
              </a:lnSpc>
              <a:spcBef>
                <a:spcPts val="141"/>
              </a:spcBef>
              <a:tabLst/>
            </a:pP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Johansson7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</a:t>
            </a:r>
            <a:r>
              <a:rPr sz="4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G.</a:t>
            </a:r>
            <a:r>
              <a:rPr sz="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Johnsen8,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E.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K.</a:t>
            </a:r>
            <a:r>
              <a:rPr sz="4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Aahlin9,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H-o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.Johannessen10</a:t>
            </a:r>
            <a:r>
              <a:rPr sz="4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,G</a:t>
            </a:r>
            <a:r>
              <a:rPr sz="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Alexandersson</a:t>
            </a:r>
            <a:r>
              <a:rPr sz="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von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beln2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1E5987">
                    <a:alpha val="100000"/>
                  </a:srgbClr>
                </a:solidFill>
                <a:latin typeface="Arial"/>
                <a:ea typeface="Arial"/>
                <a:cs typeface="Arial"/>
              </a:rPr>
              <a:t>,1</a:t>
            </a:r>
            <a:r>
              <a:rPr sz="400" kern="0" spc="100" dirty="0">
                <a:solidFill>
                  <a:srgbClr val="1E5987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G.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r>
              <a:rPr sz="400" kern="0" spc="-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HjortIand12,</a:t>
            </a:r>
            <a:endParaRPr lang="Arial" altLang="Arial" sz="400" dirty="0"/>
          </a:p>
          <a:p>
            <a:pPr marL="17145" algn="l" rtl="0" eaLnBrk="0">
              <a:lnSpc>
                <a:spcPts val="550"/>
              </a:lnSpc>
              <a:spcBef>
                <a:spcPts val="119"/>
              </a:spcBef>
              <a:tabLst/>
            </a:pP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N.</a:t>
            </a:r>
            <a:r>
              <a:rPr sz="4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wang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13,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</a:t>
            </a:r>
            <a:r>
              <a:rPr sz="400" kern="0" spc="0" dirty="0">
                <a:solidFill>
                  <a:srgbClr val="040A0E">
                    <a:alpha val="100000"/>
                  </a:srgbClr>
                </a:solidFill>
                <a:latin typeface="Arial"/>
                <a:ea typeface="Arial"/>
                <a:cs typeface="Arial"/>
              </a:rPr>
              <a:t>shang</a:t>
            </a:r>
            <a:r>
              <a:rPr sz="400" kern="0" spc="40" dirty="0">
                <a:solidFill>
                  <a:srgbClr val="040A0E">
                    <a:alpha val="100000"/>
                  </a:srgbClr>
                </a:solidFill>
                <a:latin typeface="Arial"/>
                <a:ea typeface="Arial"/>
                <a:cs typeface="Arial"/>
              </a:rPr>
              <a:t>14,</a:t>
            </a:r>
            <a:r>
              <a:rPr sz="400" kern="0" spc="40" dirty="0">
                <a:solidFill>
                  <a:srgbClr val="040A0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Borg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15,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A.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Quaas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16,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Bartella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17,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c.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Bruns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17,</a:t>
            </a:r>
            <a:r>
              <a:rPr sz="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W.</a:t>
            </a:r>
            <a:r>
              <a:rPr sz="4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schr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der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17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＆</a:t>
            </a:r>
            <a:r>
              <a:rPr sz="400" kern="0" spc="9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M.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Nilsson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327EB1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2＊</a:t>
            </a:r>
            <a:endParaRPr lang="Microsoft YaHei" altLang="Microsoft YaHei" sz="400" dirty="0"/>
          </a:p>
        </p:txBody>
      </p:sp>
      <p:pic>
        <p:nvPicPr>
          <p:cNvPr id="936" name="picture 9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361992" y="1593886"/>
            <a:ext cx="9461" cy="13415"/>
          </a:xfrm>
          <a:prstGeom prst="rect">
            <a:avLst/>
          </a:prstGeom>
        </p:spPr>
      </p:pic>
      <p:pic>
        <p:nvPicPr>
          <p:cNvPr id="938" name="picture 9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749880" y="1579910"/>
            <a:ext cx="33002" cy="46962"/>
          </a:xfrm>
          <a:prstGeom prst="rect">
            <a:avLst/>
          </a:prstGeom>
        </p:spPr>
      </p:pic>
      <p:pic>
        <p:nvPicPr>
          <p:cNvPr id="940" name="picture 9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866786" y="1616250"/>
            <a:ext cx="10056" cy="10622"/>
          </a:xfrm>
          <a:prstGeom prst="rect">
            <a:avLst/>
          </a:prstGeom>
        </p:spPr>
      </p:pic>
      <p:pic>
        <p:nvPicPr>
          <p:cNvPr id="942" name="picture 9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1188276" y="1616250"/>
            <a:ext cx="10057" cy="10622"/>
          </a:xfrm>
          <a:prstGeom prst="rect">
            <a:avLst/>
          </a:prstGeom>
        </p:spPr>
      </p:pic>
      <p:pic>
        <p:nvPicPr>
          <p:cNvPr id="944" name="picture 9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805699" y="1581587"/>
            <a:ext cx="43029" cy="45285"/>
          </a:xfrm>
          <a:prstGeom prst="rect">
            <a:avLst/>
          </a:prstGeom>
        </p:spPr>
      </p:pic>
      <p:pic>
        <p:nvPicPr>
          <p:cNvPr id="946" name="picture 9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3060103" y="1494368"/>
            <a:ext cx="32405" cy="47522"/>
          </a:xfrm>
          <a:prstGeom prst="rect">
            <a:avLst/>
          </a:prstGeom>
        </p:spPr>
      </p:pic>
      <p:pic>
        <p:nvPicPr>
          <p:cNvPr id="948" name="picture 9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515876" y="1530710"/>
            <a:ext cx="10059" cy="10621"/>
          </a:xfrm>
          <a:prstGeom prst="rect">
            <a:avLst/>
          </a:prstGeom>
        </p:spPr>
      </p:pic>
      <p:pic>
        <p:nvPicPr>
          <p:cNvPr id="950" name="picture 9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4016733" y="1445727"/>
            <a:ext cx="13409" cy="20131"/>
          </a:xfrm>
          <a:prstGeom prst="rect">
            <a:avLst/>
          </a:prstGeom>
        </p:spPr>
      </p:pic>
      <p:pic>
        <p:nvPicPr>
          <p:cNvPr id="952" name="picture 95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2067474" y="1422808"/>
            <a:ext cx="9535" cy="13975"/>
          </a:xfrm>
          <a:prstGeom prst="rect">
            <a:avLst/>
          </a:prstGeom>
        </p:spPr>
      </p:pic>
      <p:pic>
        <p:nvPicPr>
          <p:cNvPr id="954" name="picture 95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1623291" y="1422808"/>
            <a:ext cx="9535" cy="13975"/>
          </a:xfrm>
          <a:prstGeom prst="rect">
            <a:avLst/>
          </a:prstGeom>
        </p:spPr>
      </p:pic>
      <p:pic>
        <p:nvPicPr>
          <p:cNvPr id="956" name="picture 95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809893" y="1422808"/>
            <a:ext cx="10064" cy="13975"/>
          </a:xfrm>
          <a:prstGeom prst="rect">
            <a:avLst/>
          </a:prstGeom>
        </p:spPr>
      </p:pic>
      <p:sp>
        <p:nvSpPr>
          <p:cNvPr id="958" name="rect"/>
          <p:cNvSpPr/>
          <p:nvPr/>
        </p:nvSpPr>
        <p:spPr>
          <a:xfrm>
            <a:off x="2784163" y="2093687"/>
            <a:ext cx="1186624" cy="685310"/>
          </a:xfrm>
          <a:prstGeom prst="rect">
            <a:avLst/>
          </a:prstGeom>
          <a:solidFill>
            <a:srgbClr val="B0C8AC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960" name="table 960"/>
          <p:cNvGraphicFramePr>
            <a:graphicFrameLocks noGrp="1"/>
          </p:cNvGraphicFramePr>
          <p:nvPr/>
        </p:nvGraphicFramePr>
        <p:xfrm>
          <a:off x="2782029" y="2091553"/>
          <a:ext cx="1190625" cy="688975"/>
        </p:xfrm>
        <a:graphic>
          <a:graphicData uri="http://schemas.openxmlformats.org/drawingml/2006/table">
            <a:tbl>
              <a:tblPr/>
              <a:tblGrid>
                <a:gridCol w="1190625"/>
              </a:tblGrid>
              <a:tr h="6858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1435" algn="l" rtl="0" eaLnBrk="0">
                        <a:lnSpc>
                          <a:spcPct val="95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170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ineligible</a:t>
                      </a:r>
                      <a:endParaRPr lang="Arial" altLang="Arial" sz="400" dirty="0"/>
                    </a:p>
                    <a:p>
                      <a:pPr marL="124460" algn="l" rtl="0" eaLnBrk="0">
                        <a:lnSpc>
                          <a:spcPct val="94000"/>
                        </a:lnSpc>
                        <a:spcBef>
                          <a:spcPts val="149"/>
                        </a:spcBef>
                        <a:tabLst/>
                      </a:pP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unwilling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part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icipate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study</a:t>
                      </a:r>
                      <a:endParaRPr lang="Arial" altLang="Arial" sz="400" dirty="0"/>
                    </a:p>
                    <a:p>
                      <a:pPr marL="125729" algn="l" rtl="0" eaLnBrk="0">
                        <a:lnSpc>
                          <a:spcPct val="94000"/>
                        </a:lnSpc>
                        <a:spcBef>
                          <a:spcPts val="148"/>
                        </a:spcBef>
                        <a:tabLst/>
                      </a:pP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37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unfit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</a:t>
                      </a:r>
                      <a:r>
                        <a:rPr sz="4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rgery</a:t>
                      </a:r>
                      <a:endParaRPr lang="Arial" altLang="Arial" sz="400" dirty="0"/>
                    </a:p>
                    <a:p>
                      <a:pPr marL="124460" algn="l" rtl="0" eaLnBrk="0">
                        <a:lnSpc>
                          <a:spcPct val="95000"/>
                        </a:lnSpc>
                        <a:spcBef>
                          <a:spcPts val="149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disease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progression</a:t>
                      </a:r>
                      <a:endParaRPr lang="Arial" altLang="Arial" sz="400" dirty="0"/>
                    </a:p>
                    <a:p>
                      <a:pPr marL="130810" algn="l" rtl="0" eaLnBrk="0">
                        <a:lnSpc>
                          <a:spcPct val="95000"/>
                        </a:lnSpc>
                        <a:spcBef>
                          <a:spcPts val="144"/>
                        </a:spcBef>
                        <a:tabLst/>
                      </a:pP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incomplete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cRT</a:t>
                      </a:r>
                      <a:endParaRPr lang="Arial" altLang="Arial" sz="400" dirty="0"/>
                    </a:p>
                    <a:p>
                      <a:pPr marL="130810" algn="l" rtl="0" eaLnBrk="0">
                        <a:lnSpc>
                          <a:spcPct val="95000"/>
                        </a:lnSpc>
                        <a:spcBef>
                          <a:spcPts val="144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</a:t>
                      </a:r>
                      <a:r>
                        <a:rPr sz="4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other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neoadjuvant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treatmen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regimen</a:t>
                      </a:r>
                      <a:endParaRPr lang="Arial" altLang="Arial" sz="400" dirty="0"/>
                    </a:p>
                    <a:p>
                      <a:pPr marL="124460" algn="l" rtl="0" eaLnBrk="0">
                        <a:lnSpc>
                          <a:spcPct val="73000"/>
                        </a:lnSpc>
                        <a:spcBef>
                          <a:spcPts val="149"/>
                        </a:spcBef>
                        <a:tabLst/>
                      </a:pPr>
                      <a:r>
                        <a:rPr sz="4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</a:t>
                      </a:r>
                      <a:r>
                        <a:rPr sz="4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other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127000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unknown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62" name="rect"/>
          <p:cNvSpPr/>
          <p:nvPr/>
        </p:nvSpPr>
        <p:spPr>
          <a:xfrm>
            <a:off x="2903663" y="3336218"/>
            <a:ext cx="34792" cy="492607"/>
          </a:xfrm>
          <a:prstGeom prst="rect">
            <a:avLst/>
          </a:prstGeom>
          <a:solidFill>
            <a:srgbClr val="1C462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964" name="picture 96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2921385" y="3548346"/>
            <a:ext cx="328014" cy="34785"/>
          </a:xfrm>
          <a:prstGeom prst="rect">
            <a:avLst/>
          </a:prstGeom>
        </p:spPr>
      </p:pic>
      <p:graphicFrame>
        <p:nvGraphicFramePr>
          <p:cNvPr id="966" name="table 966"/>
          <p:cNvGraphicFramePr>
            <a:graphicFrameLocks noGrp="1"/>
          </p:cNvGraphicFramePr>
          <p:nvPr/>
        </p:nvGraphicFramePr>
        <p:xfrm>
          <a:off x="3247265" y="3367001"/>
          <a:ext cx="1167129" cy="659764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1167129"/>
              </a:tblGrid>
              <a:tr h="6565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1435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did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receive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register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all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ocated</a:t>
                      </a:r>
                      <a:endParaRPr lang="Arial" altLang="Arial" sz="400" dirty="0"/>
                    </a:p>
                    <a:p>
                      <a:pPr marL="45719" algn="l" rtl="0" eaLnBrk="0">
                        <a:lnSpc>
                          <a:spcPct val="74000"/>
                        </a:lnSpc>
                        <a:spcBef>
                          <a:spcPts val="148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intervention</a:t>
                      </a:r>
                      <a:endParaRPr lang="Arial" altLang="Arial" sz="400" dirty="0"/>
                    </a:p>
                    <a:p>
                      <a:pPr marL="128904" algn="l" rtl="0" eaLnBrk="0">
                        <a:lnSpc>
                          <a:spcPct val="74000"/>
                        </a:lnSpc>
                        <a:spcBef>
                          <a:spcPts val="245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r>
                        <a:rPr sz="4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consent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withdrawn</a:t>
                      </a:r>
                      <a:endParaRPr lang="Arial" altLang="Arial" sz="400" dirty="0"/>
                    </a:p>
                    <a:p>
                      <a:pPr marL="133350" algn="l" rtl="0" eaLnBrk="0">
                        <a:lnSpc>
                          <a:spcPct val="95000"/>
                        </a:lnSpc>
                        <a:spcBef>
                          <a:spcPts val="245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4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unfit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</a:t>
                      </a:r>
                      <a:r>
                        <a:rPr sz="4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endParaRPr lang="Arial" altLang="Arial" sz="400" dirty="0"/>
                    </a:p>
                    <a:p>
                      <a:pPr marL="128904" algn="l" rtl="0" eaLnBrk="0">
                        <a:lnSpc>
                          <a:spcPct val="94000"/>
                        </a:lnSpc>
                        <a:spcBef>
                          <a:spcPts val="149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r>
                        <a:rPr sz="4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declined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urgery</a:t>
                      </a:r>
                      <a:endParaRPr lang="Arial" altLang="Arial" sz="400" dirty="0"/>
                    </a:p>
                    <a:p>
                      <a:pPr marL="128270" algn="l" rtl="0" eaLnBrk="0">
                        <a:lnSpc>
                          <a:spcPct val="95000"/>
                        </a:lnSpc>
                        <a:spcBef>
                          <a:spcPts val="149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metastases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</a:t>
                      </a:r>
                      <a:r>
                        <a:rPr sz="4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und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on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radiology</a:t>
                      </a:r>
                      <a:endParaRPr lang="Arial" altLang="Arial" sz="400" dirty="0"/>
                    </a:p>
                    <a:p>
                      <a:pPr marL="127000" algn="l" rtl="0" eaLnBrk="0">
                        <a:lnSpc>
                          <a:spcPct val="95000"/>
                        </a:lnSpc>
                        <a:spcBef>
                          <a:spcPts val="144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r>
                        <a:rPr sz="4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operative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findings: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07645" algn="l" rtl="0" eaLnBrk="0">
                        <a:lnSpc>
                          <a:spcPct val="90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r>
                        <a:rPr sz="4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liver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metastases,</a:t>
                      </a:r>
                      <a:r>
                        <a:rPr sz="4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4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liver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cirrhosis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8" name="table 968"/>
          <p:cNvGraphicFramePr>
            <a:graphicFrameLocks noGrp="1"/>
          </p:cNvGraphicFramePr>
          <p:nvPr/>
        </p:nvGraphicFramePr>
        <p:xfrm>
          <a:off x="492283" y="3367001"/>
          <a:ext cx="1116964" cy="528319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1116964"/>
              </a:tblGrid>
              <a:tr h="52514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6990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did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receive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register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</a:t>
                      </a:r>
                      <a:endParaRPr lang="Arial" altLang="Arial" sz="400" dirty="0"/>
                    </a:p>
                    <a:p>
                      <a:pPr marL="45084" algn="l" rtl="0" eaLnBrk="0">
                        <a:lnSpc>
                          <a:spcPct val="74000"/>
                        </a:lnSpc>
                        <a:spcBef>
                          <a:spcPts val="148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intervention</a:t>
                      </a:r>
                      <a:endParaRPr lang="Arial" altLang="Arial" sz="400" dirty="0"/>
                    </a:p>
                    <a:p>
                      <a:pPr marL="123825" algn="l" rtl="0" eaLnBrk="0">
                        <a:lnSpc>
                          <a:spcPct val="74000"/>
                        </a:lnSpc>
                        <a:spcBef>
                          <a:spcPts val="245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consent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withdrawn</a:t>
                      </a:r>
                      <a:endParaRPr lang="Arial" altLang="Arial" sz="400" dirty="0"/>
                    </a:p>
                    <a:p>
                      <a:pPr marL="128904" algn="l" rtl="0" eaLnBrk="0">
                        <a:lnSpc>
                          <a:spcPct val="95000"/>
                        </a:lnSpc>
                        <a:spcBef>
                          <a:spcPts val="245"/>
                        </a:spcBef>
                        <a:tabLst/>
                      </a:pP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unfit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</a:t>
                      </a:r>
                      <a:r>
                        <a:rPr sz="4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rgery</a:t>
                      </a:r>
                      <a:endParaRPr lang="Arial" altLang="Arial" sz="400" dirty="0"/>
                    </a:p>
                    <a:p>
                      <a:pPr marL="132714" algn="l" rtl="0" eaLnBrk="0">
                        <a:lnSpc>
                          <a:spcPct val="94000"/>
                        </a:lnSpc>
                        <a:spcBef>
                          <a:spcPts val="149"/>
                        </a:spcBef>
                        <a:tabLst/>
                      </a:pP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</a:t>
                      </a:r>
                      <a:r>
                        <a:rPr sz="4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operative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findings:</a:t>
                      </a:r>
                      <a:r>
                        <a:rPr sz="4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liver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63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6364" algn="l" rtl="0" eaLnBrk="0">
                        <a:lnSpc>
                          <a:spcPts val="302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metastases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sp>
        <p:nvSpPr>
          <p:cNvPr id="970" name="textbox 970"/>
          <p:cNvSpPr/>
          <p:nvPr/>
        </p:nvSpPr>
        <p:spPr>
          <a:xfrm>
            <a:off x="5108687" y="4775217"/>
            <a:ext cx="3230245" cy="1987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23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Nilsson K et al. An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nals of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Oncology 2023</a:t>
            </a:r>
            <a:endParaRPr lang="Arial" altLang="Arial" sz="1400" dirty="0"/>
          </a:p>
        </p:txBody>
      </p:sp>
      <p:pic>
        <p:nvPicPr>
          <p:cNvPr id="972" name="picture 97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graphicFrame>
        <p:nvGraphicFramePr>
          <p:cNvPr id="974" name="table 974"/>
          <p:cNvGraphicFramePr>
            <a:graphicFrameLocks noGrp="1"/>
          </p:cNvGraphicFramePr>
          <p:nvPr/>
        </p:nvGraphicFramePr>
        <p:xfrm>
          <a:off x="2560365" y="3038975"/>
          <a:ext cx="756920" cy="299085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756920"/>
              </a:tblGrid>
              <a:tr h="2959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74930" algn="l" rtl="0" eaLnBrk="0">
                        <a:lnSpc>
                          <a:spcPct val="95000"/>
                        </a:lnSpc>
                        <a:tabLst/>
                      </a:pPr>
                      <a:r>
                        <a:rPr sz="4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assigned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4294" algn="l" rtl="0" eaLnBrk="0">
                        <a:lnSpc>
                          <a:spcPct val="95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rolonged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time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</a:t>
                      </a:r>
                      <a:r>
                        <a:rPr sz="4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6" name="table 976"/>
          <p:cNvGraphicFramePr>
            <a:graphicFrameLocks noGrp="1"/>
          </p:cNvGraphicFramePr>
          <p:nvPr/>
        </p:nvGraphicFramePr>
        <p:xfrm>
          <a:off x="2558231" y="4195526"/>
          <a:ext cx="758824" cy="297180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758824"/>
              </a:tblGrid>
              <a:tr h="2940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5084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44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recurrent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disease</a:t>
                      </a:r>
                      <a:endParaRPr lang="Arial" altLang="Arial" sz="400" dirty="0"/>
                    </a:p>
                    <a:p>
                      <a:pPr marL="45084" algn="l" rtl="0" eaLnBrk="0">
                        <a:lnSpc>
                          <a:spcPct val="74000"/>
                        </a:lnSpc>
                        <a:spcBef>
                          <a:spcPts val="245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</a:t>
                      </a:r>
                      <a:r>
                        <a:rPr sz="4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dead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1435" algn="l" rtl="0" eaLnBrk="0">
                        <a:lnSpc>
                          <a:spcPct val="73000"/>
                        </a:lnSpc>
                        <a:tabLst/>
                      </a:pP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4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censored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pic>
        <p:nvPicPr>
          <p:cNvPr id="978" name="picture 97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1920107" y="4057436"/>
            <a:ext cx="34711" cy="146928"/>
          </a:xfrm>
          <a:prstGeom prst="rect">
            <a:avLst/>
          </a:prstGeom>
        </p:spPr>
      </p:pic>
      <p:graphicFrame>
        <p:nvGraphicFramePr>
          <p:cNvPr id="980" name="table 980"/>
          <p:cNvGraphicFramePr>
            <a:graphicFrameLocks noGrp="1"/>
          </p:cNvGraphicFramePr>
          <p:nvPr/>
        </p:nvGraphicFramePr>
        <p:xfrm>
          <a:off x="1541752" y="4199183"/>
          <a:ext cx="758189" cy="297180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758189"/>
              </a:tblGrid>
              <a:tr h="2940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6355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</a:t>
                      </a:r>
                      <a:r>
                        <a:rPr sz="4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recurrent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diseas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</a:t>
                      </a:r>
                      <a:endParaRPr lang="Arial" altLang="Arial" sz="400" dirty="0"/>
                    </a:p>
                    <a:p>
                      <a:pPr marL="44450" algn="l" rtl="0" eaLnBrk="0">
                        <a:lnSpc>
                          <a:spcPct val="73000"/>
                        </a:lnSpc>
                        <a:spcBef>
                          <a:spcPts val="250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</a:t>
                      </a:r>
                      <a:r>
                        <a:rPr sz="4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dead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0800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4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cen</a:t>
                      </a:r>
                      <a:r>
                        <a:rPr sz="4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ored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pic>
        <p:nvPicPr>
          <p:cNvPr id="982" name="picture 98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1932870" y="2950244"/>
            <a:ext cx="34793" cy="102487"/>
          </a:xfrm>
          <a:prstGeom prst="rect">
            <a:avLst/>
          </a:prstGeom>
        </p:spPr>
      </p:pic>
      <p:graphicFrame>
        <p:nvGraphicFramePr>
          <p:cNvPr id="984" name="table 984"/>
          <p:cNvGraphicFramePr>
            <a:graphicFrameLocks noGrp="1"/>
          </p:cNvGraphicFramePr>
          <p:nvPr/>
        </p:nvGraphicFramePr>
        <p:xfrm>
          <a:off x="1541752" y="3050598"/>
          <a:ext cx="758189" cy="287654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758189"/>
              </a:tblGrid>
              <a:tr h="2844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0800" algn="l" rtl="0" eaLnBrk="0">
                        <a:lnSpc>
                          <a:spcPct val="9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125</a:t>
                      </a:r>
                      <a:r>
                        <a:rPr sz="4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assigned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6355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standard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time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</a:t>
                      </a:r>
                      <a:r>
                        <a:rPr sz="4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sp>
        <p:nvSpPr>
          <p:cNvPr id="986" name="textbox 986"/>
          <p:cNvSpPr/>
          <p:nvPr/>
        </p:nvSpPr>
        <p:spPr>
          <a:xfrm>
            <a:off x="3473418" y="167223"/>
            <a:ext cx="753744" cy="2927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ts val="911"/>
              </a:lnSpc>
              <a:tabLst/>
            </a:pPr>
            <a:r>
              <a:rPr sz="700" kern="0" spc="1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ANNALSOF</a:t>
            </a:r>
            <a:endParaRPr lang="Arial" altLang="Arial" sz="700" dirty="0"/>
          </a:p>
          <a:p>
            <a:pPr marL="12700" algn="l" rtl="0" eaLnBrk="0">
              <a:lnSpc>
                <a:spcPct val="91000"/>
              </a:lnSpc>
              <a:spcBef>
                <a:spcPts val="97"/>
              </a:spcBef>
              <a:tabLst/>
            </a:pPr>
            <a:r>
              <a:rPr sz="1000" kern="0" spc="-1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ONCOLOGY</a:t>
            </a:r>
            <a:endParaRPr lang="Arial" altLang="Arial" sz="1000" dirty="0"/>
          </a:p>
        </p:txBody>
      </p:sp>
      <p:graphicFrame>
        <p:nvGraphicFramePr>
          <p:cNvPr id="988" name="table 988"/>
          <p:cNvGraphicFramePr>
            <a:graphicFrameLocks noGrp="1"/>
          </p:cNvGraphicFramePr>
          <p:nvPr/>
        </p:nvGraphicFramePr>
        <p:xfrm>
          <a:off x="2003025" y="1825784"/>
          <a:ext cx="789304" cy="233045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789304"/>
              </a:tblGrid>
              <a:tr h="2298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2544" algn="l" rtl="0" eaLnBrk="0">
                        <a:lnSpc>
                          <a:spcPct val="9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419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asses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sed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</a:t>
                      </a:r>
                      <a:r>
                        <a:rPr sz="4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eligibility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0" name="table 990"/>
          <p:cNvGraphicFramePr>
            <a:graphicFrameLocks noGrp="1"/>
          </p:cNvGraphicFramePr>
          <p:nvPr/>
        </p:nvGraphicFramePr>
        <p:xfrm>
          <a:off x="3509514" y="4186992"/>
          <a:ext cx="692784" cy="233044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692784"/>
              </a:tblGrid>
              <a:tr h="22986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1435" algn="l" rtl="0" eaLnBrk="0">
                        <a:lnSpc>
                          <a:spcPct val="73000"/>
                        </a:lnSpc>
                        <a:tabLst/>
                      </a:pPr>
                      <a:r>
                        <a:rPr sz="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</a:t>
                      </a:r>
                      <a:r>
                        <a:rPr sz="4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dead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1435" algn="l" rtl="0" eaLnBrk="0">
                        <a:lnSpc>
                          <a:spcPct val="73000"/>
                        </a:lnSpc>
                        <a:tabLst/>
                      </a:pPr>
                      <a:r>
                        <a:rPr sz="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4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censored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2" name="table 992"/>
          <p:cNvGraphicFramePr>
            <a:graphicFrameLocks noGrp="1"/>
          </p:cNvGraphicFramePr>
          <p:nvPr/>
        </p:nvGraphicFramePr>
        <p:xfrm>
          <a:off x="623384" y="4186992"/>
          <a:ext cx="692150" cy="233044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692150"/>
              </a:tblGrid>
              <a:tr h="22986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4450" algn="l" rtl="0" eaLnBrk="0">
                        <a:lnSpc>
                          <a:spcPct val="73000"/>
                        </a:lnSpc>
                        <a:tabLst/>
                      </a:pP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dead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4450" algn="l" rtl="0" eaLnBrk="0">
                        <a:lnSpc>
                          <a:spcPct val="73000"/>
                        </a:lnSpc>
                        <a:tabLst/>
                      </a:pP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r>
                        <a:rPr sz="4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censored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pic>
        <p:nvPicPr>
          <p:cNvPr id="994" name="picture 99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1600000">
            <a:off x="475743" y="636742"/>
            <a:ext cx="1067942" cy="135279"/>
          </a:xfrm>
          <a:prstGeom prst="rect">
            <a:avLst/>
          </a:prstGeom>
        </p:spPr>
      </p:pic>
      <p:sp>
        <p:nvSpPr>
          <p:cNvPr id="996" name="textbox 996"/>
          <p:cNvSpPr/>
          <p:nvPr/>
        </p:nvSpPr>
        <p:spPr>
          <a:xfrm>
            <a:off x="404884" y="4553195"/>
            <a:ext cx="2609850" cy="7810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41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400" kern="0" spc="1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Figure</a:t>
            </a:r>
            <a:r>
              <a:rPr sz="400" kern="0" spc="14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1</a:t>
            </a:r>
            <a:r>
              <a:rPr sz="400" kern="0" spc="-7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consolidated</a:t>
            </a:r>
            <a:r>
              <a:rPr sz="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standards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Reporting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Trials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(CONSORT)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flo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diagram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for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</a:t>
            </a:r>
            <a:r>
              <a:rPr sz="4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NeoRes</a:t>
            </a:r>
            <a:r>
              <a:rPr sz="4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II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trial.</a:t>
            </a:r>
            <a:endParaRPr lang="Arial" altLang="Arial" sz="400" dirty="0"/>
          </a:p>
        </p:txBody>
      </p:sp>
      <p:graphicFrame>
        <p:nvGraphicFramePr>
          <p:cNvPr id="998" name="table 998"/>
          <p:cNvGraphicFramePr>
            <a:graphicFrameLocks noGrp="1"/>
          </p:cNvGraphicFramePr>
          <p:nvPr/>
        </p:nvGraphicFramePr>
        <p:xfrm>
          <a:off x="2631394" y="3826692"/>
          <a:ext cx="579120" cy="226694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579120"/>
              </a:tblGrid>
              <a:tr h="2235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1435" algn="l" rtl="0" eaLnBrk="0">
                        <a:lnSpc>
                          <a:spcPct val="72000"/>
                        </a:lnSpc>
                        <a:tabLst/>
                      </a:pPr>
                      <a:r>
                        <a:rPr sz="4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106</a:t>
                      </a:r>
                      <a:r>
                        <a:rPr sz="4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tumour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3815" algn="l" rtl="0" eaLnBrk="0">
                        <a:lnSpc>
                          <a:spcPct val="95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resection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ery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0" name="table 1000"/>
          <p:cNvGraphicFramePr>
            <a:graphicFrameLocks noGrp="1"/>
          </p:cNvGraphicFramePr>
          <p:nvPr/>
        </p:nvGraphicFramePr>
        <p:xfrm>
          <a:off x="1660032" y="3829699"/>
          <a:ext cx="579754" cy="226060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579754"/>
              </a:tblGrid>
              <a:tr h="2228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51435" algn="l" rtl="0" eaLnBrk="0">
                        <a:lnSpc>
                          <a:spcPct val="71000"/>
                        </a:lnSpc>
                        <a:tabLst/>
                      </a:pP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</a:t>
                      </a:r>
                      <a:r>
                        <a:rPr sz="4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tumour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4450" algn="l" rtl="0" eaLnBrk="0">
                        <a:lnSpc>
                          <a:spcPct val="95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resection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gery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pic>
        <p:nvPicPr>
          <p:cNvPr id="1002" name="picture 100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1600000">
            <a:off x="2418180" y="2864336"/>
            <a:ext cx="6350" cy="85907"/>
          </a:xfrm>
          <a:prstGeom prst="rect">
            <a:avLst/>
          </a:prstGeom>
        </p:spPr>
      </p:pic>
      <p:graphicFrame>
        <p:nvGraphicFramePr>
          <p:cNvPr id="1004" name="table 1004"/>
          <p:cNvGraphicFramePr>
            <a:graphicFrameLocks noGrp="1"/>
          </p:cNvGraphicFramePr>
          <p:nvPr/>
        </p:nvGraphicFramePr>
        <p:xfrm>
          <a:off x="2066737" y="2678033"/>
          <a:ext cx="692150" cy="186689"/>
        </p:xfrm>
        <a:graphic>
          <a:graphicData uri="http://schemas.openxmlformats.org/drawingml/2006/table">
            <a:tbl>
              <a:tblPr>
                <a:solidFill>
                  <a:srgbClr val="B0C8AC"/>
                </a:solidFill>
              </a:tblPr>
              <a:tblGrid>
                <a:gridCol w="692150"/>
              </a:tblGrid>
              <a:tr h="1835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44450" algn="l" rtl="0" eaLnBrk="0">
                        <a:lnSpc>
                          <a:spcPct val="74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249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randomised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8AC"/>
                    </a:solidFill>
                  </a:tcPr>
                </a:tc>
              </a:tr>
            </a:tbl>
          </a:graphicData>
        </a:graphic>
      </p:graphicFrame>
      <p:sp>
        <p:nvSpPr>
          <p:cNvPr id="1006" name="textbox 1006"/>
          <p:cNvSpPr/>
          <p:nvPr/>
        </p:nvSpPr>
        <p:spPr>
          <a:xfrm>
            <a:off x="567547" y="167222"/>
            <a:ext cx="430530" cy="2368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ts val="1664"/>
              </a:lnSpc>
              <a:tabLst/>
            </a:pPr>
            <a:r>
              <a:rPr sz="1300" kern="0" spc="70" dirty="0">
                <a:solidFill>
                  <a:srgbClr val="771755">
                    <a:alpha val="100000"/>
                  </a:srgbClr>
                </a:solidFill>
                <a:latin typeface="Arial"/>
                <a:ea typeface="Arial"/>
                <a:cs typeface="Arial"/>
              </a:rPr>
              <a:t>SMO</a:t>
            </a:r>
            <a:endParaRPr lang="Arial" altLang="Arial" sz="1300" dirty="0"/>
          </a:p>
        </p:txBody>
      </p:sp>
      <p:sp>
        <p:nvSpPr>
          <p:cNvPr id="1008" name="textbox 1008"/>
          <p:cNvSpPr/>
          <p:nvPr/>
        </p:nvSpPr>
        <p:spPr>
          <a:xfrm>
            <a:off x="1008457" y="194129"/>
            <a:ext cx="292734" cy="1835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51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200" kern="0" spc="1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GOOD</a:t>
            </a:r>
            <a:r>
              <a:rPr sz="200" kern="0" spc="4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" kern="0" spc="1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SCIEN</a:t>
            </a:r>
            <a:r>
              <a:rPr sz="200" kern="0" spc="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</a:t>
            </a:r>
            <a:endParaRPr lang="Arial" altLang="Arial" sz="200" dirty="0"/>
          </a:p>
          <a:p>
            <a:pPr marL="13334" algn="l" rtl="0" eaLnBrk="0">
              <a:lnSpc>
                <a:spcPct val="88000"/>
              </a:lnSpc>
              <a:spcBef>
                <a:spcPts val="308"/>
              </a:spcBef>
              <a:tabLst/>
            </a:pPr>
            <a:r>
              <a:rPr sz="200" kern="0" spc="1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BETTER</a:t>
            </a:r>
            <a:r>
              <a:rPr sz="200" kern="0" spc="7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" kern="0" spc="1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MEDICINE</a:t>
            </a:r>
            <a:endParaRPr lang="Arial" altLang="Arial" sz="200" dirty="0"/>
          </a:p>
          <a:p>
            <a:pPr algn="l" rtl="0" eaLnBrk="0">
              <a:lnSpc>
                <a:spcPct val="128000"/>
              </a:lnSpc>
              <a:tabLst/>
            </a:pPr>
            <a:endParaRPr lang="Arial" altLang="Arial" sz="200" dirty="0"/>
          </a:p>
          <a:p>
            <a:pPr marL="13334" algn="l" rtl="0" eaLnBrk="0">
              <a:lnSpc>
                <a:spcPct val="86000"/>
              </a:lnSpc>
              <a:spcBef>
                <a:spcPts val="2"/>
              </a:spcBef>
              <a:tabLst/>
            </a:pPr>
            <a:r>
              <a:rPr sz="200" kern="0" spc="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BEST</a:t>
            </a:r>
            <a:r>
              <a:rPr sz="200" kern="0" spc="12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" kern="0" spc="0" dirty="0">
                <a:solidFill>
                  <a:srgbClr val="1F336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PRACTICE</a:t>
            </a:r>
            <a:endParaRPr lang="Arial" altLang="Arial" sz="200" dirty="0"/>
          </a:p>
        </p:txBody>
      </p:sp>
      <p:sp>
        <p:nvSpPr>
          <p:cNvPr id="1010" name="rect"/>
          <p:cNvSpPr/>
          <p:nvPr/>
        </p:nvSpPr>
        <p:spPr>
          <a:xfrm>
            <a:off x="2379246" y="2057114"/>
            <a:ext cx="34793" cy="623053"/>
          </a:xfrm>
          <a:prstGeom prst="rect">
            <a:avLst/>
          </a:prstGeom>
          <a:solidFill>
            <a:srgbClr val="1C462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012" name="textbox 1012"/>
          <p:cNvSpPr/>
          <p:nvPr/>
        </p:nvSpPr>
        <p:spPr>
          <a:xfrm>
            <a:off x="3709797" y="451868"/>
            <a:ext cx="482600" cy="673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325"/>
              </a:lnSpc>
              <a:tabLst/>
            </a:pPr>
            <a:r>
              <a:rPr sz="2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driving</a:t>
            </a:r>
            <a:r>
              <a:rPr sz="200" kern="0" spc="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2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innovation</a:t>
            </a:r>
            <a:r>
              <a:rPr sz="200" kern="0" spc="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2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200" kern="0" spc="5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" kern="0" spc="3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o</a:t>
            </a:r>
            <a:r>
              <a:rPr sz="200" kern="0" spc="2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ncology</a:t>
            </a:r>
            <a:endParaRPr lang="Arial" altLang="Arial" sz="200" dirty="0"/>
          </a:p>
        </p:txBody>
      </p:sp>
      <p:pic>
        <p:nvPicPr>
          <p:cNvPr id="1014" name="picture 101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1600000">
            <a:off x="1609082" y="3548346"/>
            <a:ext cx="328096" cy="34785"/>
          </a:xfrm>
          <a:prstGeom prst="rect">
            <a:avLst/>
          </a:prstGeom>
        </p:spPr>
      </p:pic>
      <p:sp>
        <p:nvSpPr>
          <p:cNvPr id="1016" name="rect"/>
          <p:cNvSpPr/>
          <p:nvPr/>
        </p:nvSpPr>
        <p:spPr>
          <a:xfrm>
            <a:off x="1920107" y="3336218"/>
            <a:ext cx="34712" cy="495614"/>
          </a:xfrm>
          <a:prstGeom prst="rect">
            <a:avLst/>
          </a:prstGeom>
          <a:solidFill>
            <a:srgbClr val="1C462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018" name="picture 101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21600000">
            <a:off x="2396317" y="2335155"/>
            <a:ext cx="387845" cy="34704"/>
          </a:xfrm>
          <a:prstGeom prst="rect">
            <a:avLst/>
          </a:prstGeom>
        </p:spPr>
      </p:pic>
      <p:pic>
        <p:nvPicPr>
          <p:cNvPr id="1020" name="picture 102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1600000">
            <a:off x="935900" y="3893432"/>
            <a:ext cx="34752" cy="295694"/>
          </a:xfrm>
          <a:prstGeom prst="rect">
            <a:avLst/>
          </a:prstGeom>
        </p:spPr>
      </p:pic>
      <p:sp>
        <p:nvSpPr>
          <p:cNvPr id="1022" name="textbox 1022"/>
          <p:cNvSpPr/>
          <p:nvPr/>
        </p:nvSpPr>
        <p:spPr>
          <a:xfrm>
            <a:off x="1334214" y="3394797"/>
            <a:ext cx="158114" cy="704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61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3000"/>
              </a:lnSpc>
              <a:tabLst/>
            </a:pP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cated</a:t>
            </a:r>
            <a:endParaRPr lang="Arial" altLang="Arial" sz="400" dirty="0"/>
          </a:p>
        </p:txBody>
      </p:sp>
      <p:pic>
        <p:nvPicPr>
          <p:cNvPr id="1024" name="picture 102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21600000">
            <a:off x="3822592" y="4025121"/>
            <a:ext cx="34792" cy="164004"/>
          </a:xfrm>
          <a:prstGeom prst="rect">
            <a:avLst/>
          </a:prstGeom>
        </p:spPr>
      </p:pic>
      <p:pic>
        <p:nvPicPr>
          <p:cNvPr id="1026" name="picture 1026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21600000">
            <a:off x="2904313" y="4057436"/>
            <a:ext cx="34711" cy="146928"/>
          </a:xfrm>
          <a:prstGeom prst="rect">
            <a:avLst/>
          </a:prstGeom>
        </p:spPr>
      </p:pic>
      <p:pic>
        <p:nvPicPr>
          <p:cNvPr id="1028" name="picture 1028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21600000">
            <a:off x="1949941" y="2947069"/>
            <a:ext cx="965346" cy="6350"/>
          </a:xfrm>
          <a:prstGeom prst="rect">
            <a:avLst/>
          </a:prstGeom>
        </p:spPr>
      </p:pic>
      <p:sp>
        <p:nvSpPr>
          <p:cNvPr id="1030" name="textbox 1030"/>
          <p:cNvSpPr/>
          <p:nvPr/>
        </p:nvSpPr>
        <p:spPr>
          <a:xfrm>
            <a:off x="2589694" y="3068072"/>
            <a:ext cx="55244" cy="1587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350"/>
              </a:lnSpc>
              <a:tabLst/>
            </a:pPr>
            <a:endParaRPr lang="Arial" altLang="Arial" sz="100" dirty="0"/>
          </a:p>
          <a:p>
            <a:pPr marL="19684" algn="l" rtl="0" eaLnBrk="0">
              <a:lnSpc>
                <a:spcPct val="93000"/>
              </a:lnSpc>
              <a:tabLst/>
            </a:pPr>
            <a:r>
              <a:rPr sz="3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</a:t>
            </a:r>
            <a:endParaRPr lang="Arial" altLang="Arial" sz="3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300" dirty="0"/>
          </a:p>
          <a:p>
            <a:pPr marL="12700" algn="l" rtl="0" eaLnBrk="0">
              <a:lnSpc>
                <a:spcPct val="71000"/>
              </a:lnSpc>
              <a:spcBef>
                <a:spcPts val="2"/>
              </a:spcBef>
              <a:tabLst/>
            </a:pPr>
            <a:r>
              <a:rPr sz="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</a:t>
            </a:r>
            <a:endParaRPr lang="Arial" altLang="Arial" sz="400" dirty="0"/>
          </a:p>
        </p:txBody>
      </p:sp>
      <p:pic>
        <p:nvPicPr>
          <p:cNvPr id="1032" name="picture 103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21600000">
            <a:off x="2904313" y="2942929"/>
            <a:ext cx="34711" cy="101837"/>
          </a:xfrm>
          <a:prstGeom prst="rect">
            <a:avLst/>
          </a:prstGeom>
        </p:spPr>
      </p:pic>
      <p:sp>
        <p:nvSpPr>
          <p:cNvPr id="1034" name="rect"/>
          <p:cNvSpPr/>
          <p:nvPr/>
        </p:nvSpPr>
        <p:spPr>
          <a:xfrm>
            <a:off x="1607598" y="3369135"/>
            <a:ext cx="4268" cy="524296"/>
          </a:xfrm>
          <a:prstGeom prst="rect">
            <a:avLst/>
          </a:prstGeom>
          <a:solidFill>
            <a:srgbClr val="1C462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036" name="rect"/>
          <p:cNvSpPr/>
          <p:nvPr/>
        </p:nvSpPr>
        <p:spPr>
          <a:xfrm>
            <a:off x="2558231" y="3041109"/>
            <a:ext cx="4268" cy="295109"/>
          </a:xfrm>
          <a:prstGeom prst="rect">
            <a:avLst/>
          </a:prstGeom>
          <a:solidFill>
            <a:srgbClr val="1C462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038" name="rect"/>
          <p:cNvSpPr/>
          <p:nvPr/>
        </p:nvSpPr>
        <p:spPr>
          <a:xfrm>
            <a:off x="2000891" y="1827918"/>
            <a:ext cx="4268" cy="229195"/>
          </a:xfrm>
          <a:prstGeom prst="rect">
            <a:avLst/>
          </a:prstGeom>
          <a:solidFill>
            <a:srgbClr val="1C462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0" name="table 1040"/>
          <p:cNvGraphicFramePr>
            <a:graphicFrameLocks noGrp="1"/>
          </p:cNvGraphicFramePr>
          <p:nvPr/>
        </p:nvGraphicFramePr>
        <p:xfrm>
          <a:off x="409362" y="605053"/>
          <a:ext cx="7766684" cy="3514725"/>
        </p:xfrm>
        <a:graphic>
          <a:graphicData uri="http://schemas.openxmlformats.org/drawingml/2006/table">
            <a:tbl>
              <a:tblPr/>
              <a:tblGrid>
                <a:gridCol w="1259205"/>
                <a:gridCol w="228600"/>
                <a:gridCol w="6278879"/>
              </a:tblGrid>
              <a:tr h="31788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62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1909" algn="l" rtl="0" eaLnBrk="0">
                        <a:lnSpc>
                          <a:spcPts val="888"/>
                        </a:lnSpc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Standard TTS</a:t>
                      </a:r>
                      <a:endParaRPr lang="Arial" altLang="Arial" sz="1200" dirty="0"/>
                    </a:p>
                    <a:p>
                      <a:pPr marL="44450" algn="l" rtl="0" eaLnBrk="0">
                        <a:lnSpc>
                          <a:spcPts val="1681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(4-6 wks)</a:t>
                      </a:r>
                      <a:endParaRPr lang="Arial" altLang="Arial" sz="12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3185" indent="1905" algn="l" rtl="0" eaLnBrk="0">
                        <a:lnSpc>
                          <a:spcPct val="9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Prolonged</a:t>
                      </a:r>
                      <a:r>
                        <a:rPr sz="1200" kern="0" spc="3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TTS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(10-12 wks)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18110" algn="l" rtl="0" eaLnBrk="0">
                        <a:lnSpc>
                          <a:spcPts val="749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</a:t>
                      </a: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126364" algn="l" rtl="0" eaLnBrk="0">
                        <a:lnSpc>
                          <a:spcPct val="78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4699000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400" b="1" kern="0" spc="-10" dirty="0">
                          <a:solidFill>
                            <a:srgbClr val="4F74C8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 operated</a:t>
                      </a:r>
                      <a:endParaRPr lang="Arial" altLang="Arial" sz="1400" dirty="0"/>
                    </a:p>
                    <a:p>
                      <a:pPr marL="4686300" algn="l" rtl="0" eaLnBrk="0">
                        <a:lnSpc>
                          <a:spcPts val="1139"/>
                        </a:lnSpc>
                        <a:spcBef>
                          <a:spcPts val="216"/>
                        </a:spcBef>
                        <a:tabLst/>
                      </a:pPr>
                      <a:r>
                        <a:rPr sz="900" kern="0" spc="40" dirty="0">
                          <a:solidFill>
                            <a:srgbClr val="4F74C8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well within</a:t>
                      </a:r>
                      <a:r>
                        <a:rPr sz="900" kern="0" spc="80" dirty="0">
                          <a:solidFill>
                            <a:srgbClr val="4F74C8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40" dirty="0">
                          <a:solidFill>
                            <a:srgbClr val="4F74C8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allocted </a:t>
                      </a:r>
                      <a:r>
                        <a:rPr sz="900" kern="0" spc="30" dirty="0">
                          <a:solidFill>
                            <a:srgbClr val="4F74C8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time-</a:t>
                      </a:r>
                      <a:endParaRPr lang="Arial" altLang="Arial" sz="900" dirty="0"/>
                    </a:p>
                    <a:p>
                      <a:pPr marL="4698365" indent="-10795" algn="l" rtl="0" eaLnBrk="0">
                        <a:lnSpc>
                          <a:spcPct val="91000"/>
                        </a:lnSpc>
                        <a:spcBef>
                          <a:spcPts val="147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4F74C8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frames </a:t>
                      </a:r>
                      <a:r>
                        <a:rPr sz="1400" b="1" kern="0" spc="10" dirty="0">
                          <a:solidFill>
                            <a:srgbClr val="4F74C8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according to</a:t>
                      </a:r>
                      <a:r>
                        <a:rPr sz="1400" b="1" kern="0" spc="20" dirty="0">
                          <a:solidFill>
                            <a:srgbClr val="4F74C8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400" b="1" kern="0" spc="-20" dirty="0">
                          <a:solidFill>
                            <a:srgbClr val="4F74C8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protocol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>
                      <a:noFill/>
                    </a:lnL>
                    <a:lnR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915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447164" algn="l" rtl="0" eaLnBrk="0">
                        <a:lnSpc>
                          <a:spcPct val="69000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80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00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120</a:t>
                      </a:r>
                      <a:endParaRPr lang="Arial" altLang="Arial" sz="9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241675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Time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</a:t>
                      </a:r>
                      <a:r>
                        <a:rPr sz="10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r>
                        <a:rPr sz="10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days</a:t>
                      </a:r>
                      <a:r>
                        <a:rPr sz="10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C4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42" name="picture 10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874823" y="2644276"/>
            <a:ext cx="1991956" cy="896681"/>
          </a:xfrm>
          <a:prstGeom prst="rect">
            <a:avLst/>
          </a:prstGeom>
        </p:spPr>
      </p:pic>
      <p:sp>
        <p:nvSpPr>
          <p:cNvPr id="1044" name="textbox 1044"/>
          <p:cNvSpPr/>
          <p:nvPr/>
        </p:nvSpPr>
        <p:spPr>
          <a:xfrm>
            <a:off x="374546" y="210424"/>
            <a:ext cx="7033894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3: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Assumption that it’s safe to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delay surgery for &gt;10 weeks in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non-CCR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</p:txBody>
      </p:sp>
      <p:pic>
        <p:nvPicPr>
          <p:cNvPr id="1046" name="picture 10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207912" y="873865"/>
            <a:ext cx="1106197" cy="895737"/>
          </a:xfrm>
          <a:prstGeom prst="rect">
            <a:avLst/>
          </a:prstGeom>
        </p:spPr>
      </p:pic>
      <p:sp>
        <p:nvSpPr>
          <p:cNvPr id="1048" name="textbox 1048"/>
          <p:cNvSpPr/>
          <p:nvPr/>
        </p:nvSpPr>
        <p:spPr>
          <a:xfrm>
            <a:off x="404711" y="4189795"/>
            <a:ext cx="6497320" cy="1257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89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2000"/>
              </a:lnSpc>
              <a:tabLst/>
            </a:pPr>
            <a:r>
              <a:rPr sz="800" kern="0" spc="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Figure</a:t>
            </a:r>
            <a:r>
              <a:rPr sz="800" kern="0" spc="11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7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2</a:t>
            </a:r>
            <a:r>
              <a:rPr sz="800" kern="0" spc="-150" dirty="0">
                <a:solidFill>
                  <a:srgbClr val="1C4623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70" dirty="0">
                <a:solidFill>
                  <a:srgbClr val="08150A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800" kern="0" spc="70" dirty="0">
                <a:solidFill>
                  <a:srgbClr val="08150A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Distribution</a:t>
            </a:r>
            <a:r>
              <a:rPr sz="8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8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8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surgery</a:t>
            </a:r>
            <a:r>
              <a:rPr sz="8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two</a:t>
            </a:r>
            <a:r>
              <a:rPr sz="8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study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arms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8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(A)</a:t>
            </a:r>
            <a:r>
              <a:rPr sz="800" kern="0" spc="1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standard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8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surgery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(B)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prolonged</a:t>
            </a:r>
            <a:r>
              <a:rPr sz="8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8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800" kern="0" spc="1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surgery</a:t>
            </a:r>
            <a:r>
              <a:rPr sz="8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endParaRPr lang="Arial" altLang="Arial" sz="800" dirty="0"/>
          </a:p>
        </p:txBody>
      </p:sp>
      <p:pic>
        <p:nvPicPr>
          <p:cNvPr id="1050" name="picture 10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990284" y="4202495"/>
            <a:ext cx="22128" cy="33689"/>
          </a:xfrm>
          <a:prstGeom prst="rect">
            <a:avLst/>
          </a:prstGeom>
        </p:spPr>
      </p:pic>
      <p:sp>
        <p:nvSpPr>
          <p:cNvPr id="1052" name="textbox 1052"/>
          <p:cNvSpPr/>
          <p:nvPr/>
        </p:nvSpPr>
        <p:spPr>
          <a:xfrm>
            <a:off x="5108687" y="4775217"/>
            <a:ext cx="3230245" cy="1987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234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Nilsson K et al. An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nals of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Oncology 2023</a:t>
            </a:r>
            <a:endParaRPr lang="Arial" altLang="Arial" sz="1400" dirty="0"/>
          </a:p>
        </p:txBody>
      </p:sp>
      <p:pic>
        <p:nvPicPr>
          <p:cNvPr id="1054" name="picture 10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1056" name="picture 105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1922911" y="3709984"/>
            <a:ext cx="4770940" cy="55753"/>
          </a:xfrm>
          <a:prstGeom prst="rect">
            <a:avLst/>
          </a:prstGeom>
        </p:spPr>
      </p:pic>
      <p:pic>
        <p:nvPicPr>
          <p:cNvPr id="1058" name="picture 10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3560227" y="1287399"/>
            <a:ext cx="2306553" cy="68668"/>
          </a:xfrm>
          <a:prstGeom prst="rect">
            <a:avLst/>
          </a:prstGeom>
        </p:spPr>
      </p:pic>
      <p:pic>
        <p:nvPicPr>
          <p:cNvPr id="1060" name="picture 106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2940319" y="3058894"/>
            <a:ext cx="401643" cy="68544"/>
          </a:xfrm>
          <a:prstGeom prst="rect">
            <a:avLst/>
          </a:prstGeom>
        </p:spPr>
      </p:pic>
      <p:sp>
        <p:nvSpPr>
          <p:cNvPr id="1062" name="rect"/>
          <p:cNvSpPr/>
          <p:nvPr/>
        </p:nvSpPr>
        <p:spPr>
          <a:xfrm>
            <a:off x="1922911" y="701509"/>
            <a:ext cx="6966" cy="3011959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064" name="picture 106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6083806" y="3058894"/>
            <a:ext cx="116139" cy="6854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10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184620" y="1550778"/>
            <a:ext cx="2868064" cy="836368"/>
          </a:xfrm>
          <a:prstGeom prst="rect">
            <a:avLst/>
          </a:prstGeom>
        </p:spPr>
      </p:pic>
      <p:sp>
        <p:nvSpPr>
          <p:cNvPr id="1068" name="textbox 1068"/>
          <p:cNvSpPr/>
          <p:nvPr/>
        </p:nvSpPr>
        <p:spPr>
          <a:xfrm>
            <a:off x="382302" y="604839"/>
            <a:ext cx="3507740" cy="68770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38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9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Overall</a:t>
            </a:r>
            <a:r>
              <a:rPr sz="2700" b="1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survival</a:t>
            </a:r>
            <a:r>
              <a:rPr sz="2700" b="1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b="1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</a:t>
            </a:r>
            <a:r>
              <a:rPr sz="18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ITT</a:t>
            </a:r>
            <a:r>
              <a:rPr sz="1800" b="1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analyses</a:t>
            </a:r>
            <a:r>
              <a:rPr sz="1800" b="1" kern="0" spc="7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</a:t>
            </a:r>
            <a:endParaRPr lang="Arial Narrow" altLang="Arial Narrow" sz="18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700" dirty="0"/>
          </a:p>
          <a:p>
            <a:pPr marL="791844" algn="l" rtl="0" eaLnBrk="0">
              <a:lnSpc>
                <a:spcPct val="82000"/>
              </a:lnSpc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All randomis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ed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</p:txBody>
      </p:sp>
      <p:sp>
        <p:nvSpPr>
          <p:cNvPr id="1070" name="textbox 1070"/>
          <p:cNvSpPr/>
          <p:nvPr/>
        </p:nvSpPr>
        <p:spPr>
          <a:xfrm>
            <a:off x="374546" y="210424"/>
            <a:ext cx="7033894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3: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Assumption that it’s safe to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delay surgery for &gt;10 weeks in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non-CCR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</p:txBody>
      </p:sp>
      <p:sp>
        <p:nvSpPr>
          <p:cNvPr id="1072" name="rect"/>
          <p:cNvSpPr/>
          <p:nvPr/>
        </p:nvSpPr>
        <p:spPr>
          <a:xfrm>
            <a:off x="4110032" y="1540508"/>
            <a:ext cx="10251" cy="1877014"/>
          </a:xfrm>
          <a:prstGeom prst="rect">
            <a:avLst/>
          </a:prstGeom>
          <a:solidFill>
            <a:srgbClr val="FEFEFE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074" name="picture 10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799461" y="2712973"/>
            <a:ext cx="1496440" cy="674997"/>
          </a:xfrm>
          <a:prstGeom prst="rect">
            <a:avLst/>
          </a:prstGeom>
        </p:spPr>
      </p:pic>
      <p:pic>
        <p:nvPicPr>
          <p:cNvPr id="1076" name="picture 10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446829" y="1943877"/>
            <a:ext cx="1656240" cy="552450"/>
          </a:xfrm>
          <a:prstGeom prst="rect">
            <a:avLst/>
          </a:prstGeom>
        </p:spPr>
      </p:pic>
      <p:pic>
        <p:nvPicPr>
          <p:cNvPr id="1078" name="picture 107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1820842" y="1959286"/>
            <a:ext cx="1977899" cy="453541"/>
          </a:xfrm>
          <a:prstGeom prst="rect">
            <a:avLst/>
          </a:prstGeom>
        </p:spPr>
      </p:pic>
      <p:sp>
        <p:nvSpPr>
          <p:cNvPr id="1080" name="rect"/>
          <p:cNvSpPr/>
          <p:nvPr/>
        </p:nvSpPr>
        <p:spPr>
          <a:xfrm>
            <a:off x="8363975" y="1540508"/>
            <a:ext cx="10251" cy="1877014"/>
          </a:xfrm>
          <a:prstGeom prst="rect">
            <a:avLst/>
          </a:prstGeom>
          <a:solidFill>
            <a:srgbClr val="FEFEFE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6" name="group 6"/>
          <p:cNvGrpSpPr/>
          <p:nvPr/>
        </p:nvGrpSpPr>
        <p:grpSpPr>
          <a:xfrm rot="21600000">
            <a:off x="7073138" y="2722117"/>
            <a:ext cx="1427479" cy="415544"/>
            <a:chOff x="0" y="0"/>
            <a:chExt cx="1427479" cy="415544"/>
          </a:xfrm>
        </p:grpSpPr>
        <p:sp>
          <p:nvSpPr>
            <p:cNvPr id="1082" name="path"/>
            <p:cNvSpPr/>
            <p:nvPr/>
          </p:nvSpPr>
          <p:spPr>
            <a:xfrm>
              <a:off x="0" y="0"/>
              <a:ext cx="1427479" cy="415544"/>
            </a:xfrm>
            <a:custGeom>
              <a:avLst/>
              <a:gdLst/>
              <a:ahLst/>
              <a:cxnLst/>
              <a:rect l="0" t="0" r="0" b="0"/>
              <a:pathLst>
                <a:path w="2247" h="654">
                  <a:moveTo>
                    <a:pt x="20" y="327"/>
                  </a:moveTo>
                  <a:cubicBezTo>
                    <a:pt x="20" y="157"/>
                    <a:pt x="514" y="20"/>
                    <a:pt x="1123" y="20"/>
                  </a:cubicBezTo>
                  <a:cubicBezTo>
                    <a:pt x="1733" y="20"/>
                    <a:pt x="2227" y="157"/>
                    <a:pt x="2227" y="327"/>
                  </a:cubicBezTo>
                  <a:cubicBezTo>
                    <a:pt x="2227" y="496"/>
                    <a:pt x="1733" y="634"/>
                    <a:pt x="1123" y="634"/>
                  </a:cubicBezTo>
                  <a:cubicBezTo>
                    <a:pt x="514" y="634"/>
                    <a:pt x="20" y="496"/>
                    <a:pt x="20" y="327"/>
                  </a:cubicBezTo>
                </a:path>
              </a:pathLst>
            </a:custGeom>
            <a:noFill/>
            <a:ln w="25400" cap="flat">
              <a:solidFill>
                <a:srgbClr val="FF0000">
                  <a:alpha val="100000"/>
                </a:srgbClr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084" name="textbox 1084"/>
            <p:cNvSpPr/>
            <p:nvPr/>
          </p:nvSpPr>
          <p:spPr>
            <a:xfrm>
              <a:off x="-12700" y="-12700"/>
              <a:ext cx="1452880" cy="44132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0000"/>
                </a:lnSpc>
                <a:tabLst/>
              </a:pPr>
              <a:endParaRPr lang="Arial" altLang="Arial" sz="1000" dirty="0"/>
            </a:p>
            <a:p>
              <a:pPr marL="375920" algn="l" rtl="0" eaLnBrk="0">
                <a:lnSpc>
                  <a:spcPct val="95000"/>
                </a:lnSpc>
                <a:spcBef>
                  <a:spcPts val="5"/>
                </a:spcBef>
                <a:tabLst/>
              </a:pPr>
              <a:r>
                <a:rPr sz="4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HR</a:t>
              </a:r>
              <a:r>
                <a:rPr sz="4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=</a:t>
              </a:r>
              <a:r>
                <a:rPr sz="400" kern="0" spc="9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1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.</a:t>
              </a:r>
              <a:r>
                <a:rPr sz="400" kern="0" spc="-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43</a:t>
              </a:r>
              <a:r>
                <a:rPr sz="400" kern="0" spc="5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(95%</a:t>
              </a:r>
              <a:r>
                <a:rPr sz="400" kern="0" spc="7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cl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;</a:t>
              </a:r>
              <a:r>
                <a:rPr sz="400" kern="0" spc="9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0</a:t>
              </a:r>
              <a:r>
                <a:rPr sz="400" kern="0" spc="-5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.</a:t>
              </a:r>
              <a:r>
                <a:rPr sz="400" kern="0" spc="-5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945</a:t>
              </a:r>
              <a:r>
                <a:rPr sz="400" kern="0" spc="-8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-2</a:t>
              </a:r>
              <a:r>
                <a:rPr sz="400" kern="0" spc="-5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.</a:t>
              </a:r>
              <a:r>
                <a:rPr sz="400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167)</a:t>
              </a:r>
              <a:endParaRPr lang="Arial" altLang="Arial" sz="400" dirty="0"/>
            </a:p>
            <a:p>
              <a:pPr algn="l" rtl="0" eaLnBrk="0">
                <a:lnSpc>
                  <a:spcPct val="113000"/>
                </a:lnSpc>
                <a:tabLst/>
              </a:pPr>
              <a:endParaRPr lang="Arial" altLang="Arial" sz="200" dirty="0"/>
            </a:p>
            <a:p>
              <a:pPr marL="367029" algn="l" rtl="0" eaLnBrk="0">
                <a:lnSpc>
                  <a:spcPct val="95000"/>
                </a:lnSpc>
                <a:spcBef>
                  <a:spcPts val="1"/>
                </a:spcBef>
                <a:tabLst/>
              </a:pPr>
              <a:r>
                <a:rPr sz="4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Log</a:t>
              </a:r>
              <a:r>
                <a:rPr sz="400" kern="0" spc="-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strike="sngStrike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-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rank</a:t>
              </a:r>
              <a:r>
                <a:rPr sz="4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</a:t>
              </a:r>
              <a:r>
                <a:rPr sz="4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=</a:t>
              </a:r>
              <a:r>
                <a:rPr sz="400" kern="0" spc="6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0</a:t>
              </a:r>
              <a:r>
                <a:rPr sz="400" kern="0" spc="-5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.</a:t>
              </a:r>
              <a:r>
                <a:rPr sz="400" kern="0" spc="-5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400" kern="0" spc="4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089</a:t>
              </a:r>
              <a:endParaRPr lang="Arial" altLang="Arial" sz="400" dirty="0"/>
            </a:p>
          </p:txBody>
        </p:sp>
      </p:grpSp>
      <p:sp>
        <p:nvSpPr>
          <p:cNvPr id="1086" name="textbox 1086"/>
          <p:cNvSpPr/>
          <p:nvPr/>
        </p:nvSpPr>
        <p:spPr>
          <a:xfrm>
            <a:off x="5144986" y="4514531"/>
            <a:ext cx="3229610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Nilsson K et al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 Annals</a:t>
            </a:r>
            <a:r>
              <a:rPr sz="1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 Oncology 2023</a:t>
            </a:r>
            <a:endParaRPr lang="Arial" altLang="Arial" sz="1400" dirty="0"/>
          </a:p>
        </p:txBody>
      </p:sp>
      <p:sp>
        <p:nvSpPr>
          <p:cNvPr id="1088" name="textbox 1088"/>
          <p:cNvSpPr/>
          <p:nvPr/>
        </p:nvSpPr>
        <p:spPr>
          <a:xfrm>
            <a:off x="5344159" y="1075421"/>
            <a:ext cx="2257425" cy="2000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32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2000"/>
              </a:lnSpc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All adenocarcinoma pa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tients</a:t>
            </a:r>
            <a:endParaRPr lang="Arial" altLang="Arial" sz="1400" dirty="0"/>
          </a:p>
        </p:txBody>
      </p:sp>
      <p:pic>
        <p:nvPicPr>
          <p:cNvPr id="1090" name="picture 109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1092" name="textbox 1092"/>
          <p:cNvSpPr/>
          <p:nvPr/>
        </p:nvSpPr>
        <p:spPr>
          <a:xfrm>
            <a:off x="5704858" y="1945219"/>
            <a:ext cx="2707004" cy="1181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25000"/>
              </a:lnSpc>
              <a:tabLst/>
            </a:pPr>
            <a:endParaRPr lang="Arial" altLang="Arial" sz="100" dirty="0"/>
          </a:p>
          <a:p>
            <a:pPr marL="46990" algn="l" rtl="0" eaLnBrk="0">
              <a:lnSpc>
                <a:spcPct val="95000"/>
              </a:lnSpc>
              <a:spcBef>
                <a:spcPts val="1"/>
              </a:spcBef>
              <a:tabLst>
                <a:tab pos="102235" algn="l"/>
              </a:tabLst>
            </a:pPr>
            <a:r>
              <a:rPr sz="400" strike="sngStrike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</a:t>
            </a:r>
            <a:r>
              <a:rPr sz="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Difference</a:t>
            </a:r>
            <a:r>
              <a:rPr sz="4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first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quart</a:t>
            </a:r>
            <a:r>
              <a:rPr sz="4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Ie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: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15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5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months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(95%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CI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；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5</a:t>
            </a:r>
            <a:r>
              <a:rPr sz="400" kern="0" spc="-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400" kern="0" spc="-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</a:t>
            </a:r>
            <a:r>
              <a:rPr sz="400" kern="0" spc="-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strike="sngStrike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-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25</a:t>
            </a:r>
            <a:r>
              <a:rPr sz="400" kern="0" spc="-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400" kern="0" spc="-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8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=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r>
              <a:rPr sz="400" kern="0" spc="-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400" kern="0" spc="-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002)</a:t>
            </a:r>
            <a:endParaRPr lang="Arial" altLang="Arial" sz="400" dirty="0"/>
          </a:p>
        </p:txBody>
      </p:sp>
      <p:pic>
        <p:nvPicPr>
          <p:cNvPr id="1094" name="picture 109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8054204" y="2002947"/>
            <a:ext cx="6489" cy="15408"/>
          </a:xfrm>
          <a:prstGeom prst="rect">
            <a:avLst/>
          </a:prstGeom>
        </p:spPr>
      </p:pic>
      <p:pic>
        <p:nvPicPr>
          <p:cNvPr id="1096" name="picture 109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7243529" y="2002947"/>
            <a:ext cx="6488" cy="6505"/>
          </a:xfrm>
          <a:prstGeom prst="rect">
            <a:avLst/>
          </a:prstGeom>
        </p:spPr>
      </p:pic>
      <p:pic>
        <p:nvPicPr>
          <p:cNvPr id="1098" name="picture 109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7055865" y="1965795"/>
            <a:ext cx="6350" cy="43658"/>
          </a:xfrm>
          <a:prstGeom prst="rect">
            <a:avLst/>
          </a:prstGeom>
        </p:spPr>
      </p:pic>
      <p:pic>
        <p:nvPicPr>
          <p:cNvPr id="1100" name="picture 110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6192180" y="1957919"/>
            <a:ext cx="180497" cy="92624"/>
          </a:xfrm>
          <a:prstGeom prst="rect">
            <a:avLst/>
          </a:prstGeom>
        </p:spPr>
      </p:pic>
      <p:pic>
        <p:nvPicPr>
          <p:cNvPr id="1102" name="picture 11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5717558" y="1963224"/>
            <a:ext cx="34666" cy="64206"/>
          </a:xfrm>
          <a:prstGeom prst="rect">
            <a:avLst/>
          </a:prstGeom>
        </p:spPr>
      </p:pic>
      <p:sp>
        <p:nvSpPr>
          <p:cNvPr id="1104" name="textbox 1104"/>
          <p:cNvSpPr/>
          <p:nvPr/>
        </p:nvSpPr>
        <p:spPr>
          <a:xfrm>
            <a:off x="6114850" y="3470344"/>
            <a:ext cx="1305560" cy="2146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303"/>
              </a:lnSpc>
              <a:tabLst/>
            </a:pPr>
            <a:endParaRPr lang="Arial" altLang="Arial" sz="100" dirty="0"/>
          </a:p>
          <a:p>
            <a:pPr marL="600075" algn="l" rtl="0" eaLnBrk="0">
              <a:lnSpc>
                <a:spcPct val="70000"/>
              </a:lnSpc>
              <a:tabLst/>
            </a:pPr>
            <a:r>
              <a:rPr sz="7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40</a:t>
            </a:r>
            <a:endParaRPr lang="Arial" altLang="Arial" sz="700" dirty="0"/>
          </a:p>
          <a:p>
            <a:pPr algn="l" rtl="0" eaLnBrk="0">
              <a:lnSpc>
                <a:spcPct val="117000"/>
              </a:lnSpc>
              <a:tabLst/>
            </a:pPr>
            <a:endParaRPr lang="Arial" altLang="Arial" sz="2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since</a:t>
            </a:r>
            <a:r>
              <a:rPr sz="6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randomi</a:t>
            </a:r>
            <a:r>
              <a:rPr sz="6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sation</a:t>
            </a:r>
            <a:r>
              <a:rPr sz="6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(months)</a:t>
            </a:r>
            <a:endParaRPr lang="Arial" altLang="Arial" sz="600" dirty="0"/>
          </a:p>
        </p:txBody>
      </p:sp>
      <p:sp>
        <p:nvSpPr>
          <p:cNvPr id="1106" name="textbox 1106"/>
          <p:cNvSpPr/>
          <p:nvPr/>
        </p:nvSpPr>
        <p:spPr>
          <a:xfrm>
            <a:off x="1860736" y="3470344"/>
            <a:ext cx="1304289" cy="2146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303"/>
              </a:lnSpc>
              <a:tabLst/>
            </a:pPr>
            <a:endParaRPr lang="Arial" altLang="Arial" sz="100" dirty="0"/>
          </a:p>
          <a:p>
            <a:pPr marL="598805" algn="l" rtl="0" eaLnBrk="0">
              <a:lnSpc>
                <a:spcPct val="70000"/>
              </a:lnSpc>
              <a:tabLst/>
            </a:pPr>
            <a:r>
              <a:rPr sz="7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40</a:t>
            </a:r>
            <a:endParaRPr lang="Arial" altLang="Arial" sz="700" dirty="0"/>
          </a:p>
          <a:p>
            <a:pPr algn="l" rtl="0" eaLnBrk="0">
              <a:lnSpc>
                <a:spcPct val="117000"/>
              </a:lnSpc>
              <a:tabLst/>
            </a:pPr>
            <a:endParaRPr lang="Arial" altLang="Arial" sz="2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since</a:t>
            </a:r>
            <a:r>
              <a:rPr sz="6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ra</a:t>
            </a:r>
            <a:r>
              <a:rPr sz="6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ndomisation</a:t>
            </a:r>
            <a:r>
              <a:rPr sz="6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6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(months)</a:t>
            </a:r>
            <a:endParaRPr lang="Arial" altLang="Arial" sz="600" dirty="0"/>
          </a:p>
        </p:txBody>
      </p:sp>
      <p:pic>
        <p:nvPicPr>
          <p:cNvPr id="1108" name="picture 110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930608" y="1550778"/>
            <a:ext cx="689151" cy="337801"/>
          </a:xfrm>
          <a:prstGeom prst="rect">
            <a:avLst/>
          </a:prstGeom>
        </p:spPr>
      </p:pic>
      <p:sp>
        <p:nvSpPr>
          <p:cNvPr id="1110" name="textbox 1110"/>
          <p:cNvSpPr/>
          <p:nvPr/>
        </p:nvSpPr>
        <p:spPr>
          <a:xfrm>
            <a:off x="1396986" y="1870740"/>
            <a:ext cx="2753995" cy="1066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1967"/>
              </a:lnSpc>
              <a:tabLst/>
            </a:pPr>
            <a:endParaRPr lang="Arial" altLang="Arial" sz="100" dirty="0"/>
          </a:p>
          <a:p>
            <a:pPr marL="54610" algn="l" rtl="0" eaLnBrk="0">
              <a:lnSpc>
                <a:spcPct val="97000"/>
              </a:lnSpc>
              <a:tabLst>
                <a:tab pos="217170" algn="l"/>
              </a:tabLst>
            </a:pP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Difference</a:t>
            </a:r>
            <a:r>
              <a:rPr sz="4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first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quartile: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12</a:t>
            </a:r>
            <a:r>
              <a:rPr sz="400" kern="0" spc="-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400" kern="0" spc="-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months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(95%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I3</a:t>
            </a:r>
            <a:r>
              <a:rPr sz="400" kern="0" spc="-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400" kern="0" spc="-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7</a:t>
            </a:r>
            <a:r>
              <a:rPr sz="400" kern="0" spc="-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strike="sngStrike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-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210</a:t>
            </a:r>
            <a:r>
              <a:rPr sz="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p,</a:t>
            </a:r>
            <a:r>
              <a:rPr sz="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=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r>
              <a:rPr sz="400" kern="0" spc="-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400" kern="0" spc="-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003)</a:t>
            </a:r>
            <a:endParaRPr lang="Arial" altLang="Arial" sz="400" dirty="0"/>
          </a:p>
        </p:txBody>
      </p:sp>
      <p:pic>
        <p:nvPicPr>
          <p:cNvPr id="1112" name="picture 11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1614634" y="1883440"/>
            <a:ext cx="211333" cy="80985"/>
          </a:xfrm>
          <a:prstGeom prst="rect">
            <a:avLst/>
          </a:prstGeom>
        </p:spPr>
      </p:pic>
      <p:pic>
        <p:nvPicPr>
          <p:cNvPr id="1114" name="picture 11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1409686" y="1883440"/>
            <a:ext cx="42268" cy="65576"/>
          </a:xfrm>
          <a:prstGeom prst="rect">
            <a:avLst/>
          </a:prstGeom>
        </p:spPr>
      </p:pic>
      <p:pic>
        <p:nvPicPr>
          <p:cNvPr id="1116" name="picture 11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871679" y="1537940"/>
            <a:ext cx="48669" cy="1883434"/>
          </a:xfrm>
          <a:prstGeom prst="rect">
            <a:avLst/>
          </a:prstGeom>
        </p:spPr>
      </p:pic>
      <p:pic>
        <p:nvPicPr>
          <p:cNvPr id="1118" name="picture 11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871679" y="3398241"/>
            <a:ext cx="3246039" cy="64240"/>
          </a:xfrm>
          <a:prstGeom prst="rect">
            <a:avLst/>
          </a:prstGeom>
        </p:spPr>
      </p:pic>
      <p:pic>
        <p:nvPicPr>
          <p:cNvPr id="1120" name="picture 112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1600000">
            <a:off x="5125708" y="1537940"/>
            <a:ext cx="50034" cy="1883434"/>
          </a:xfrm>
          <a:prstGeom prst="rect">
            <a:avLst/>
          </a:prstGeom>
        </p:spPr>
      </p:pic>
      <p:pic>
        <p:nvPicPr>
          <p:cNvPr id="1122" name="picture 112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1600000">
            <a:off x="5125708" y="3398241"/>
            <a:ext cx="3245953" cy="64240"/>
          </a:xfrm>
          <a:prstGeom prst="rect">
            <a:avLst/>
          </a:prstGeom>
        </p:spPr>
      </p:pic>
      <p:sp>
        <p:nvSpPr>
          <p:cNvPr id="1124" name="textbox 1124"/>
          <p:cNvSpPr/>
          <p:nvPr/>
        </p:nvSpPr>
        <p:spPr>
          <a:xfrm>
            <a:off x="4426387" y="3752996"/>
            <a:ext cx="770255" cy="3003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40640" algn="l" rtl="0" eaLnBrk="0">
              <a:lnSpc>
                <a:spcPts val="364"/>
              </a:lnSpc>
              <a:tabLst/>
            </a:pP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standard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</a:t>
            </a: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urgery</a:t>
            </a:r>
            <a:endParaRPr lang="Arial" altLang="Arial" sz="300" dirty="0"/>
          </a:p>
          <a:p>
            <a:pPr marL="466090" algn="l" rtl="0" eaLnBrk="0">
              <a:lnSpc>
                <a:spcPct val="76000"/>
              </a:lnSpc>
              <a:spcBef>
                <a:spcPts val="20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At</a:t>
            </a:r>
            <a:r>
              <a:rPr sz="3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risk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102</a:t>
            </a:r>
            <a:endParaRPr lang="Arial" altLang="Arial" sz="300" dirty="0"/>
          </a:p>
          <a:p>
            <a:pPr marL="396875" algn="l" rtl="0" eaLnBrk="0">
              <a:lnSpc>
                <a:spcPct val="79000"/>
              </a:lnSpc>
              <a:spcBef>
                <a:spcPts val="100"/>
              </a:spcBef>
              <a:tabLst/>
            </a:pPr>
            <a:r>
              <a:rPr sz="3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censored</a:t>
            </a: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3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endParaRPr lang="Arial" altLang="Arial" sz="300" dirty="0"/>
          </a:p>
          <a:p>
            <a:pPr marL="12700" algn="l" rtl="0" eaLnBrk="0">
              <a:lnSpc>
                <a:spcPct val="98000"/>
              </a:lnSpc>
              <a:spcBef>
                <a:spcPts val="92"/>
              </a:spcBef>
              <a:tabLst/>
            </a:pP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prolonged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</a:t>
            </a: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gery</a:t>
            </a:r>
            <a:endParaRPr lang="Arial" altLang="Arial" sz="300" dirty="0"/>
          </a:p>
          <a:p>
            <a:pPr marL="466090" algn="l" rtl="0" eaLnBrk="0">
              <a:lnSpc>
                <a:spcPct val="79000"/>
              </a:lnSpc>
              <a:spcBef>
                <a:spcPts val="19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At</a:t>
            </a:r>
            <a:r>
              <a:rPr sz="3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risk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96</a:t>
            </a:r>
            <a:endParaRPr lang="Arial" altLang="Arial" sz="300" dirty="0"/>
          </a:p>
          <a:p>
            <a:pPr marL="396875" algn="l" rtl="0" eaLnBrk="0">
              <a:lnSpc>
                <a:spcPct val="79000"/>
              </a:lnSpc>
              <a:spcBef>
                <a:spcPts val="90"/>
              </a:spcBef>
              <a:tabLst/>
            </a:pP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censored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</a:t>
            </a: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endParaRPr lang="Arial" altLang="Arial" sz="300" dirty="0"/>
          </a:p>
        </p:txBody>
      </p:sp>
      <p:sp>
        <p:nvSpPr>
          <p:cNvPr id="1126" name="textbox 1126"/>
          <p:cNvSpPr/>
          <p:nvPr/>
        </p:nvSpPr>
        <p:spPr>
          <a:xfrm>
            <a:off x="172382" y="3752996"/>
            <a:ext cx="768984" cy="3003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39369" algn="l" rtl="0" eaLnBrk="0">
              <a:lnSpc>
                <a:spcPts val="364"/>
              </a:lnSpc>
              <a:tabLst/>
            </a:pP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standard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</a:t>
            </a: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urgery</a:t>
            </a:r>
            <a:endParaRPr lang="Arial" altLang="Arial" sz="300" dirty="0"/>
          </a:p>
          <a:p>
            <a:pPr marL="466090" algn="l" rtl="0" eaLnBrk="0">
              <a:lnSpc>
                <a:spcPct val="76000"/>
              </a:lnSpc>
              <a:spcBef>
                <a:spcPts val="20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At</a:t>
            </a:r>
            <a:r>
              <a:rPr sz="3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risk</a:t>
            </a: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125</a:t>
            </a:r>
            <a:endParaRPr lang="Arial" altLang="Arial" sz="300" dirty="0"/>
          </a:p>
          <a:p>
            <a:pPr marL="395604" algn="l" rtl="0" eaLnBrk="0">
              <a:lnSpc>
                <a:spcPct val="79000"/>
              </a:lnSpc>
              <a:spcBef>
                <a:spcPts val="100"/>
              </a:spcBef>
              <a:tabLst/>
            </a:pP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censored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</a:t>
            </a: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endParaRPr lang="Arial" altLang="Arial" sz="300" dirty="0"/>
          </a:p>
          <a:p>
            <a:pPr marL="12700" algn="l" rtl="0" eaLnBrk="0">
              <a:lnSpc>
                <a:spcPct val="98000"/>
              </a:lnSpc>
              <a:spcBef>
                <a:spcPts val="92"/>
              </a:spcBef>
              <a:tabLst/>
            </a:pP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prolonged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</a:t>
            </a: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rgery</a:t>
            </a:r>
            <a:endParaRPr lang="Arial" altLang="Arial" sz="300" dirty="0"/>
          </a:p>
          <a:p>
            <a:pPr marL="466090" algn="l" rtl="0" eaLnBrk="0">
              <a:lnSpc>
                <a:spcPct val="76000"/>
              </a:lnSpc>
              <a:spcBef>
                <a:spcPts val="20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At</a:t>
            </a:r>
            <a:r>
              <a:rPr sz="3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risk</a:t>
            </a: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124</a:t>
            </a:r>
            <a:endParaRPr lang="Arial" altLang="Arial" sz="300" dirty="0"/>
          </a:p>
          <a:p>
            <a:pPr algn="l" rtl="0" eaLnBrk="0">
              <a:lnSpc>
                <a:spcPct val="83398"/>
              </a:lnSpc>
              <a:tabLst/>
            </a:pPr>
            <a:endParaRPr lang="Arial" altLang="Arial" sz="100" dirty="0"/>
          </a:p>
          <a:p>
            <a:pPr marL="395604" algn="l" rtl="0" eaLnBrk="0">
              <a:lnSpc>
                <a:spcPct val="79000"/>
              </a:lnSpc>
              <a:tabLst/>
            </a:pP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censored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</a:t>
            </a:r>
            <a:r>
              <a:rPr sz="3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endParaRPr lang="Arial" altLang="Arial" sz="300" dirty="0"/>
          </a:p>
        </p:txBody>
      </p:sp>
      <p:sp>
        <p:nvSpPr>
          <p:cNvPr id="1128" name="textbox 1128"/>
          <p:cNvSpPr/>
          <p:nvPr/>
        </p:nvSpPr>
        <p:spPr>
          <a:xfrm>
            <a:off x="3242858" y="3803109"/>
            <a:ext cx="868680" cy="2508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54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3000"/>
              </a:lnSpc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23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           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endParaRPr lang="Arial" altLang="Arial" sz="300" dirty="0"/>
          </a:p>
          <a:p>
            <a:pPr marL="12700" algn="l" rtl="0" eaLnBrk="0">
              <a:lnSpc>
                <a:spcPct val="76000"/>
              </a:lnSpc>
              <a:spcBef>
                <a:spcPts val="111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49</a:t>
            </a: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72</a:t>
            </a:r>
            <a:endParaRPr lang="Arial" altLang="Arial" sz="300" dirty="0"/>
          </a:p>
          <a:p>
            <a:pPr marL="15875" algn="l" rtl="0" eaLnBrk="0">
              <a:lnSpc>
                <a:spcPct val="76000"/>
              </a:lnSpc>
              <a:spcBef>
                <a:spcPts val="475"/>
              </a:spcBef>
              <a:tabLst/>
            </a:pP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17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            </a:t>
            </a: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endParaRPr lang="Arial" altLang="Arial" sz="300" dirty="0"/>
          </a:p>
          <a:p>
            <a:pPr algn="l" rtl="0" eaLnBrk="0">
              <a:lnSpc>
                <a:spcPct val="8397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6000"/>
              </a:lnSpc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45</a:t>
            </a: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62</a:t>
            </a:r>
            <a:endParaRPr lang="Arial" altLang="Arial" sz="300" dirty="0"/>
          </a:p>
        </p:txBody>
      </p:sp>
      <p:sp>
        <p:nvSpPr>
          <p:cNvPr id="1130" name="textbox 1130"/>
          <p:cNvSpPr/>
          <p:nvPr/>
        </p:nvSpPr>
        <p:spPr>
          <a:xfrm>
            <a:off x="7498167" y="3803109"/>
            <a:ext cx="867410" cy="2508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54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3000"/>
              </a:lnSpc>
              <a:tabLst/>
            </a:pP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21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            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endParaRPr lang="Arial" altLang="Arial" sz="300" dirty="0"/>
          </a:p>
          <a:p>
            <a:pPr marL="12700" algn="l" rtl="0" eaLnBrk="0">
              <a:lnSpc>
                <a:spcPct val="76000"/>
              </a:lnSpc>
              <a:spcBef>
                <a:spcPts val="111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39</a:t>
            </a: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</a:t>
            </a: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60</a:t>
            </a:r>
            <a:endParaRPr lang="Arial" altLang="Arial" sz="300" dirty="0"/>
          </a:p>
          <a:p>
            <a:pPr marL="15240" algn="l" rtl="0" eaLnBrk="0">
              <a:lnSpc>
                <a:spcPct val="76000"/>
              </a:lnSpc>
              <a:spcBef>
                <a:spcPts val="475"/>
              </a:spcBef>
              <a:tabLst/>
            </a:pP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15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            </a:t>
            </a: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0</a:t>
            </a:r>
            <a:endParaRPr lang="Arial" altLang="Arial" sz="300" dirty="0"/>
          </a:p>
          <a:p>
            <a:pPr algn="l" rtl="0" eaLnBrk="0">
              <a:lnSpc>
                <a:spcPct val="8397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6000"/>
              </a:lnSpc>
              <a:tabLst/>
            </a:pPr>
            <a:r>
              <a:rPr sz="3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33</a:t>
            </a: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         </a:t>
            </a:r>
            <a:r>
              <a:rPr sz="3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48</a:t>
            </a:r>
            <a:endParaRPr lang="Arial" altLang="Arial" sz="300" dirty="0"/>
          </a:p>
        </p:txBody>
      </p:sp>
      <p:sp>
        <p:nvSpPr>
          <p:cNvPr id="1132" name="textbox 1132"/>
          <p:cNvSpPr/>
          <p:nvPr/>
        </p:nvSpPr>
        <p:spPr>
          <a:xfrm>
            <a:off x="7088346" y="3149136"/>
            <a:ext cx="1181100" cy="1873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185"/>
              </a:lnSpc>
              <a:tabLst/>
            </a:pPr>
            <a:endParaRPr lang="Arial" altLang="Arial" sz="100" dirty="0"/>
          </a:p>
          <a:p>
            <a:pPr marL="399415" algn="l" rtl="0" eaLnBrk="0">
              <a:lnSpc>
                <a:spcPct val="97000"/>
              </a:lnSpc>
              <a:tabLst>
                <a:tab pos="462915" algn="l"/>
              </a:tabLst>
            </a:pP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standard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time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4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rgery</a:t>
            </a:r>
            <a:endParaRPr lang="Arial" altLang="Arial" sz="400" dirty="0"/>
          </a:p>
          <a:p>
            <a:pPr algn="l" rtl="0" eaLnBrk="0">
              <a:lnSpc>
                <a:spcPct val="147000"/>
              </a:lnSpc>
              <a:tabLst/>
            </a:pPr>
            <a:endParaRPr lang="Arial" altLang="Arial" sz="200" dirty="0"/>
          </a:p>
          <a:p>
            <a:pPr marL="399415" algn="l" rtl="0" eaLnBrk="0">
              <a:lnSpc>
                <a:spcPct val="95000"/>
              </a:lnSpc>
              <a:spcBef>
                <a:spcPts val="1"/>
              </a:spcBef>
              <a:tabLst>
                <a:tab pos="465455" algn="l"/>
              </a:tabLst>
            </a:pPr>
            <a:r>
              <a:rPr sz="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prolonged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tim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</a:t>
            </a:r>
            <a:r>
              <a:rPr sz="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4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y</a:t>
            </a:r>
            <a:endParaRPr lang="Arial" altLang="Arial" sz="400" dirty="0"/>
          </a:p>
        </p:txBody>
      </p:sp>
      <p:pic>
        <p:nvPicPr>
          <p:cNvPr id="1134" name="picture 113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1600000">
            <a:off x="7101046" y="3283907"/>
            <a:ext cx="386768" cy="10278"/>
          </a:xfrm>
          <a:prstGeom prst="rect">
            <a:avLst/>
          </a:prstGeom>
        </p:spPr>
      </p:pic>
      <p:pic>
        <p:nvPicPr>
          <p:cNvPr id="1136" name="picture 113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21600000">
            <a:off x="7101046" y="3181112"/>
            <a:ext cx="386768" cy="10278"/>
          </a:xfrm>
          <a:prstGeom prst="rect">
            <a:avLst/>
          </a:prstGeom>
        </p:spPr>
      </p:pic>
      <p:pic>
        <p:nvPicPr>
          <p:cNvPr id="1138" name="picture 113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1600000">
            <a:off x="746137" y="1472366"/>
            <a:ext cx="74297" cy="1954144"/>
          </a:xfrm>
          <a:prstGeom prst="rect">
            <a:avLst/>
          </a:prstGeom>
        </p:spPr>
      </p:pic>
      <p:pic>
        <p:nvPicPr>
          <p:cNvPr id="1140" name="picture 114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21600000">
            <a:off x="5001567" y="1472366"/>
            <a:ext cx="72914" cy="1954144"/>
          </a:xfrm>
          <a:prstGeom prst="rect">
            <a:avLst/>
          </a:prstGeom>
        </p:spPr>
      </p:pic>
      <p:sp>
        <p:nvSpPr>
          <p:cNvPr id="1142" name="textbox 1142"/>
          <p:cNvSpPr/>
          <p:nvPr/>
        </p:nvSpPr>
        <p:spPr>
          <a:xfrm>
            <a:off x="2257084" y="2548702"/>
            <a:ext cx="718819" cy="1962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88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0000"/>
              </a:lnSpc>
              <a:tabLst/>
            </a:pP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HR=1.35</a:t>
            </a:r>
            <a:endParaRPr lang="Arial" altLang="Arial" sz="1400" dirty="0"/>
          </a:p>
        </p:txBody>
      </p:sp>
      <p:sp>
        <p:nvSpPr>
          <p:cNvPr id="1144" name="textbox 1144"/>
          <p:cNvSpPr/>
          <p:nvPr/>
        </p:nvSpPr>
        <p:spPr>
          <a:xfrm>
            <a:off x="6739169" y="2548702"/>
            <a:ext cx="718819" cy="1962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88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0000"/>
              </a:lnSpc>
              <a:tabLst/>
            </a:pP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HR=1.43</a:t>
            </a:r>
            <a:endParaRPr lang="Arial" altLang="Arial" sz="1400" dirty="0"/>
          </a:p>
        </p:txBody>
      </p:sp>
      <p:pic>
        <p:nvPicPr>
          <p:cNvPr id="1146" name="picture 1146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21600000">
            <a:off x="593701" y="2037703"/>
            <a:ext cx="97366" cy="883890"/>
          </a:xfrm>
          <a:prstGeom prst="rect">
            <a:avLst/>
          </a:prstGeom>
        </p:spPr>
      </p:pic>
      <p:pic>
        <p:nvPicPr>
          <p:cNvPr id="1148" name="picture 1148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21600000">
            <a:off x="4849079" y="2037703"/>
            <a:ext cx="96137" cy="883890"/>
          </a:xfrm>
          <a:prstGeom prst="rect">
            <a:avLst/>
          </a:prstGeom>
        </p:spPr>
      </p:pic>
      <p:sp>
        <p:nvSpPr>
          <p:cNvPr id="1150" name="rect"/>
          <p:cNvSpPr/>
          <p:nvPr/>
        </p:nvSpPr>
        <p:spPr>
          <a:xfrm>
            <a:off x="915223" y="1535369"/>
            <a:ext cx="3199934" cy="10278"/>
          </a:xfrm>
          <a:prstGeom prst="rect">
            <a:avLst/>
          </a:prstGeom>
          <a:solidFill>
            <a:srgbClr val="FEFEFE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152" name="rect"/>
          <p:cNvSpPr/>
          <p:nvPr/>
        </p:nvSpPr>
        <p:spPr>
          <a:xfrm>
            <a:off x="5170618" y="1535369"/>
            <a:ext cx="3198483" cy="10278"/>
          </a:xfrm>
          <a:prstGeom prst="rect">
            <a:avLst/>
          </a:prstGeom>
          <a:solidFill>
            <a:srgbClr val="FEFEFE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154" name="picture 115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21600000">
            <a:off x="181238" y="1437611"/>
            <a:ext cx="146027" cy="146555"/>
          </a:xfrm>
          <a:prstGeom prst="rect">
            <a:avLst/>
          </a:prstGeom>
        </p:spPr>
      </p:pic>
      <p:sp>
        <p:nvSpPr>
          <p:cNvPr id="1156" name="textbox 1156"/>
          <p:cNvSpPr/>
          <p:nvPr/>
        </p:nvSpPr>
        <p:spPr>
          <a:xfrm>
            <a:off x="4437998" y="1424911"/>
            <a:ext cx="148589" cy="1720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08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69000"/>
              </a:lnSpc>
              <a:tabLst/>
            </a:pPr>
            <a:r>
              <a:rPr sz="14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</a:t>
            </a:r>
            <a:endParaRPr lang="Arial" altLang="Arial" sz="1400" dirty="0"/>
          </a:p>
        </p:txBody>
      </p:sp>
      <p:sp>
        <p:nvSpPr>
          <p:cNvPr id="1158" name="rect"/>
          <p:cNvSpPr/>
          <p:nvPr/>
        </p:nvSpPr>
        <p:spPr>
          <a:xfrm>
            <a:off x="6707789" y="2506611"/>
            <a:ext cx="1458962" cy="10278"/>
          </a:xfrm>
          <a:prstGeom prst="rect">
            <a:avLst/>
          </a:prstGeom>
          <a:solidFill>
            <a:srgbClr val="122F59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160" name="textbox 1160"/>
          <p:cNvSpPr/>
          <p:nvPr/>
        </p:nvSpPr>
        <p:spPr>
          <a:xfrm>
            <a:off x="2451220" y="3803109"/>
            <a:ext cx="74294" cy="2508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54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3000"/>
              </a:lnSpc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58</a:t>
            </a:r>
            <a:endParaRPr lang="Arial" altLang="Arial" sz="300" dirty="0"/>
          </a:p>
          <a:p>
            <a:pPr marL="15240" algn="l" rtl="0" eaLnBrk="0">
              <a:lnSpc>
                <a:spcPts val="273"/>
              </a:lnSpc>
              <a:spcBef>
                <a:spcPts val="111"/>
              </a:spcBef>
              <a:tabLst/>
            </a:pPr>
            <a:r>
              <a:rPr sz="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</a:t>
            </a:r>
            <a:r>
              <a:rPr sz="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9</a:t>
            </a:r>
            <a:endParaRPr lang="Arial" altLang="Arial" sz="200" dirty="0"/>
          </a:p>
          <a:p>
            <a:pPr marL="12700" algn="l" rtl="0" eaLnBrk="0">
              <a:lnSpc>
                <a:spcPct val="76000"/>
              </a:lnSpc>
              <a:spcBef>
                <a:spcPts val="475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48</a:t>
            </a:r>
            <a:endParaRPr lang="Arial" altLang="Arial" sz="300" dirty="0"/>
          </a:p>
          <a:p>
            <a:pPr algn="l" rtl="0" eaLnBrk="0">
              <a:lnSpc>
                <a:spcPct val="83971"/>
              </a:lnSpc>
              <a:tabLst/>
            </a:pPr>
            <a:endParaRPr lang="Arial" altLang="Arial" sz="100" dirty="0"/>
          </a:p>
          <a:p>
            <a:pPr marL="15240" algn="l" rtl="0" eaLnBrk="0">
              <a:lnSpc>
                <a:spcPct val="76000"/>
              </a:lnSpc>
              <a:tabLst/>
            </a:pPr>
            <a:r>
              <a:rPr sz="3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15</a:t>
            </a:r>
            <a:endParaRPr lang="Arial" altLang="Arial" sz="300" dirty="0"/>
          </a:p>
        </p:txBody>
      </p:sp>
      <p:sp>
        <p:nvSpPr>
          <p:cNvPr id="1162" name="textbox 1162"/>
          <p:cNvSpPr/>
          <p:nvPr/>
        </p:nvSpPr>
        <p:spPr>
          <a:xfrm>
            <a:off x="1659582" y="3803109"/>
            <a:ext cx="74294" cy="2495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54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3000"/>
              </a:lnSpc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96</a:t>
            </a:r>
            <a:endParaRPr lang="Arial" altLang="Arial" sz="300" dirty="0"/>
          </a:p>
          <a:p>
            <a:pPr marL="38100" algn="l" rtl="0" eaLnBrk="0">
              <a:lnSpc>
                <a:spcPct val="73000"/>
              </a:lnSpc>
              <a:spcBef>
                <a:spcPts val="111"/>
              </a:spcBef>
              <a:tabLst/>
            </a:pP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</a:t>
            </a:r>
            <a:endParaRPr lang="Arial" altLang="Arial" sz="300" dirty="0"/>
          </a:p>
          <a:p>
            <a:pPr marL="12700" algn="l" rtl="0" eaLnBrk="0">
              <a:lnSpc>
                <a:spcPct val="76000"/>
              </a:lnSpc>
              <a:spcBef>
                <a:spcPts val="485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78</a:t>
            </a:r>
            <a:endParaRPr lang="Arial" altLang="Arial" sz="300" dirty="0"/>
          </a:p>
          <a:p>
            <a:pPr algn="l" rtl="0" eaLnBrk="0">
              <a:lnSpc>
                <a:spcPct val="84545"/>
              </a:lnSpc>
              <a:tabLst/>
            </a:pPr>
            <a:endParaRPr lang="Arial" altLang="Arial" sz="100" dirty="0"/>
          </a:p>
          <a:p>
            <a:pPr marL="38100" algn="l" rtl="0" eaLnBrk="0">
              <a:lnSpc>
                <a:spcPct val="73000"/>
              </a:lnSpc>
              <a:tabLst/>
            </a:pP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</a:t>
            </a:r>
            <a:endParaRPr lang="Arial" altLang="Arial" sz="300" dirty="0"/>
          </a:p>
        </p:txBody>
      </p:sp>
      <p:sp>
        <p:nvSpPr>
          <p:cNvPr id="1164" name="textbox 1164"/>
          <p:cNvSpPr/>
          <p:nvPr/>
        </p:nvSpPr>
        <p:spPr>
          <a:xfrm>
            <a:off x="5913696" y="3803109"/>
            <a:ext cx="74294" cy="2495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54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3000"/>
              </a:lnSpc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80</a:t>
            </a:r>
            <a:endParaRPr lang="Arial" altLang="Arial" sz="300" dirty="0"/>
          </a:p>
          <a:p>
            <a:pPr marL="38100" algn="l" rtl="0" eaLnBrk="0">
              <a:lnSpc>
                <a:spcPct val="73000"/>
              </a:lnSpc>
              <a:spcBef>
                <a:spcPts val="111"/>
              </a:spcBef>
              <a:tabLst/>
            </a:pP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</a:t>
            </a:r>
            <a:endParaRPr lang="Arial" altLang="Arial" sz="300" dirty="0"/>
          </a:p>
          <a:p>
            <a:pPr marL="12700" algn="l" rtl="0" eaLnBrk="0">
              <a:lnSpc>
                <a:spcPct val="76000"/>
              </a:lnSpc>
              <a:spcBef>
                <a:spcPts val="485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59</a:t>
            </a:r>
            <a:endParaRPr lang="Arial" altLang="Arial" sz="300" dirty="0"/>
          </a:p>
          <a:p>
            <a:pPr algn="l" rtl="0" eaLnBrk="0">
              <a:lnSpc>
                <a:spcPct val="84545"/>
              </a:lnSpc>
              <a:tabLst/>
            </a:pPr>
            <a:endParaRPr lang="Arial" altLang="Arial" sz="100" dirty="0"/>
          </a:p>
          <a:p>
            <a:pPr marL="38100" algn="l" rtl="0" eaLnBrk="0">
              <a:lnSpc>
                <a:spcPct val="73000"/>
              </a:lnSpc>
              <a:tabLst/>
            </a:pPr>
            <a:r>
              <a:rPr sz="3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</a:t>
            </a:r>
            <a:endParaRPr lang="Arial" altLang="Arial" sz="300" dirty="0"/>
          </a:p>
        </p:txBody>
      </p:sp>
      <p:sp>
        <p:nvSpPr>
          <p:cNvPr id="1166" name="textbox 1166"/>
          <p:cNvSpPr/>
          <p:nvPr/>
        </p:nvSpPr>
        <p:spPr>
          <a:xfrm>
            <a:off x="6705334" y="3803109"/>
            <a:ext cx="75564" cy="2032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54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3000"/>
              </a:lnSpc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49</a:t>
            </a:r>
            <a:endParaRPr lang="Arial" altLang="Arial" sz="300" dirty="0"/>
          </a:p>
          <a:p>
            <a:pPr marL="15875" algn="l" rtl="0" eaLnBrk="0">
              <a:lnSpc>
                <a:spcPts val="273"/>
              </a:lnSpc>
              <a:spcBef>
                <a:spcPts val="111"/>
              </a:spcBef>
              <a:tabLst/>
            </a:pPr>
            <a:r>
              <a:rPr sz="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</a:t>
            </a:r>
            <a:r>
              <a:rPr sz="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5</a:t>
            </a:r>
            <a:endParaRPr lang="Arial" altLang="Arial" sz="200" dirty="0"/>
          </a:p>
          <a:p>
            <a:pPr algn="l" rtl="0" eaLnBrk="0">
              <a:lnSpc>
                <a:spcPct val="131000"/>
              </a:lnSpc>
              <a:tabLst/>
            </a:pPr>
            <a:endParaRPr lang="Arial" altLang="Arial" sz="300" dirty="0"/>
          </a:p>
          <a:p>
            <a:pPr marL="12700" algn="l" rtl="0" eaLnBrk="0">
              <a:lnSpc>
                <a:spcPct val="76000"/>
              </a:lnSpc>
              <a:spcBef>
                <a:spcPts val="3"/>
              </a:spcBef>
              <a:tabLst/>
            </a:pPr>
            <a:r>
              <a:rPr sz="3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37</a:t>
            </a:r>
            <a:endParaRPr lang="Arial" altLang="Arial" sz="300" dirty="0"/>
          </a:p>
        </p:txBody>
      </p:sp>
      <p:sp>
        <p:nvSpPr>
          <p:cNvPr id="1168" name="rect"/>
          <p:cNvSpPr/>
          <p:nvPr/>
        </p:nvSpPr>
        <p:spPr>
          <a:xfrm>
            <a:off x="3103070" y="2525872"/>
            <a:ext cx="809567" cy="10278"/>
          </a:xfrm>
          <a:prstGeom prst="rect">
            <a:avLst/>
          </a:prstGeom>
          <a:solidFill>
            <a:srgbClr val="122F59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170" name="textbox 1170"/>
          <p:cNvSpPr/>
          <p:nvPr/>
        </p:nvSpPr>
        <p:spPr>
          <a:xfrm>
            <a:off x="4033129" y="3470344"/>
            <a:ext cx="133350" cy="1003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30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0000"/>
              </a:lnSpc>
              <a:tabLst/>
            </a:pPr>
            <a:r>
              <a:rPr sz="7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80</a:t>
            </a:r>
            <a:endParaRPr lang="Arial" altLang="Arial" sz="700" dirty="0"/>
          </a:p>
        </p:txBody>
      </p:sp>
      <p:sp>
        <p:nvSpPr>
          <p:cNvPr id="1172" name="textbox 1172"/>
          <p:cNvSpPr/>
          <p:nvPr/>
        </p:nvSpPr>
        <p:spPr>
          <a:xfrm>
            <a:off x="1655740" y="3470344"/>
            <a:ext cx="133350" cy="1003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30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0000"/>
              </a:lnSpc>
              <a:tabLst/>
            </a:pPr>
            <a:r>
              <a:rPr sz="7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</a:t>
            </a:r>
            <a:endParaRPr lang="Arial" altLang="Arial" sz="700" dirty="0"/>
          </a:p>
        </p:txBody>
      </p:sp>
      <p:sp>
        <p:nvSpPr>
          <p:cNvPr id="1174" name="textbox 1174"/>
          <p:cNvSpPr/>
          <p:nvPr/>
        </p:nvSpPr>
        <p:spPr>
          <a:xfrm>
            <a:off x="5909769" y="3470344"/>
            <a:ext cx="133350" cy="1003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30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0000"/>
              </a:lnSpc>
              <a:tabLst/>
            </a:pPr>
            <a:r>
              <a:rPr sz="7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</a:t>
            </a:r>
            <a:endParaRPr lang="Arial" altLang="Arial" sz="700" dirty="0"/>
          </a:p>
        </p:txBody>
      </p:sp>
      <p:pic>
        <p:nvPicPr>
          <p:cNvPr id="1176" name="picture 117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21600000">
            <a:off x="3254192" y="3483044"/>
            <a:ext cx="106382" cy="74510"/>
          </a:xfrm>
          <a:prstGeom prst="rect">
            <a:avLst/>
          </a:prstGeom>
        </p:spPr>
      </p:pic>
      <p:pic>
        <p:nvPicPr>
          <p:cNvPr id="1178" name="picture 1178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 rot="21600000">
            <a:off x="7508306" y="3483044"/>
            <a:ext cx="106381" cy="74510"/>
          </a:xfrm>
          <a:prstGeom prst="rect">
            <a:avLst/>
          </a:prstGeom>
        </p:spPr>
      </p:pic>
      <p:sp>
        <p:nvSpPr>
          <p:cNvPr id="1180" name="textbox 1180"/>
          <p:cNvSpPr/>
          <p:nvPr/>
        </p:nvSpPr>
        <p:spPr>
          <a:xfrm>
            <a:off x="8288610" y="3470344"/>
            <a:ext cx="132079" cy="1003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30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70000"/>
              </a:lnSpc>
              <a:tabLst/>
            </a:pPr>
            <a:r>
              <a:rPr sz="7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80</a:t>
            </a:r>
            <a:endParaRPr lang="Arial" altLang="Arial" sz="700" dirty="0"/>
          </a:p>
        </p:txBody>
      </p:sp>
      <p:pic>
        <p:nvPicPr>
          <p:cNvPr id="1182" name="picture 118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21600000">
            <a:off x="904977" y="3483044"/>
            <a:ext cx="49964" cy="74510"/>
          </a:xfrm>
          <a:prstGeom prst="rect">
            <a:avLst/>
          </a:prstGeom>
        </p:spPr>
      </p:pic>
      <p:pic>
        <p:nvPicPr>
          <p:cNvPr id="1184" name="picture 1184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 rot="21600000">
            <a:off x="5160373" y="3483044"/>
            <a:ext cx="48666" cy="74510"/>
          </a:xfrm>
          <a:prstGeom prst="rect">
            <a:avLst/>
          </a:prstGeom>
        </p:spPr>
      </p:pic>
      <p:pic>
        <p:nvPicPr>
          <p:cNvPr id="1186" name="picture 1186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 rot="21600000">
            <a:off x="6534807" y="2423098"/>
            <a:ext cx="57722" cy="41090"/>
          </a:xfrm>
          <a:prstGeom prst="rect">
            <a:avLst/>
          </a:prstGeom>
        </p:spPr>
      </p:pic>
      <p:pic>
        <p:nvPicPr>
          <p:cNvPr id="1188" name="picture 1188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 rot="21600000">
            <a:off x="1790106" y="2002944"/>
            <a:ext cx="174173" cy="10278"/>
          </a:xfrm>
          <a:prstGeom prst="rect">
            <a:avLst/>
          </a:prstGeom>
        </p:spPr>
      </p:pic>
      <p:sp>
        <p:nvSpPr>
          <p:cNvPr id="1190" name="rect"/>
          <p:cNvSpPr/>
          <p:nvPr/>
        </p:nvSpPr>
        <p:spPr>
          <a:xfrm>
            <a:off x="6402813" y="2417958"/>
            <a:ext cx="137119" cy="10278"/>
          </a:xfrm>
          <a:prstGeom prst="rect">
            <a:avLst/>
          </a:prstGeom>
          <a:solidFill>
            <a:srgbClr val="122F59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192" name="picture 1192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 rot="21600000">
            <a:off x="6721791" y="4005955"/>
            <a:ext cx="38420" cy="33398"/>
          </a:xfrm>
          <a:prstGeom prst="rect">
            <a:avLst/>
          </a:prstGeom>
        </p:spPr>
      </p:pic>
      <p:sp>
        <p:nvSpPr>
          <p:cNvPr id="1194" name="rect"/>
          <p:cNvSpPr/>
          <p:nvPr/>
        </p:nvSpPr>
        <p:spPr>
          <a:xfrm>
            <a:off x="1641545" y="2002944"/>
            <a:ext cx="119121" cy="10278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196" name="picture 119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 rot="21600000">
            <a:off x="1492951" y="2002944"/>
            <a:ext cx="119121" cy="10278"/>
          </a:xfrm>
          <a:prstGeom prst="rect">
            <a:avLst/>
          </a:prstGeom>
        </p:spPr>
      </p:pic>
      <p:sp>
        <p:nvSpPr>
          <p:cNvPr id="1198" name="rect"/>
          <p:cNvSpPr/>
          <p:nvPr/>
        </p:nvSpPr>
        <p:spPr>
          <a:xfrm>
            <a:off x="6587404" y="2459049"/>
            <a:ext cx="107577" cy="10278"/>
          </a:xfrm>
          <a:prstGeom prst="rect">
            <a:avLst/>
          </a:prstGeom>
          <a:solidFill>
            <a:srgbClr val="122F59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200" name="picture 1200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 rot="21600000">
            <a:off x="6689856" y="2464188"/>
            <a:ext cx="23057" cy="47562"/>
          </a:xfrm>
          <a:prstGeom prst="rect">
            <a:avLst/>
          </a:prstGeom>
        </p:spPr>
      </p:pic>
      <p:pic>
        <p:nvPicPr>
          <p:cNvPr id="1202" name="picture 1202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 rot="21600000">
            <a:off x="6392565" y="2382007"/>
            <a:ext cx="15373" cy="41090"/>
          </a:xfrm>
          <a:prstGeom prst="rect">
            <a:avLst/>
          </a:prstGeom>
        </p:spPr>
      </p:pic>
      <p:sp>
        <p:nvSpPr>
          <p:cNvPr id="1204" name="rect"/>
          <p:cNvSpPr/>
          <p:nvPr/>
        </p:nvSpPr>
        <p:spPr>
          <a:xfrm>
            <a:off x="3097944" y="2491188"/>
            <a:ext cx="10251" cy="39823"/>
          </a:xfrm>
          <a:prstGeom prst="rect">
            <a:avLst/>
          </a:prstGeom>
          <a:solidFill>
            <a:srgbClr val="122F59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6" name="table 1206"/>
          <p:cNvGraphicFramePr>
            <a:graphicFrameLocks noGrp="1"/>
          </p:cNvGraphicFramePr>
          <p:nvPr/>
        </p:nvGraphicFramePr>
        <p:xfrm>
          <a:off x="270002" y="974090"/>
          <a:ext cx="8145145" cy="3477259"/>
        </p:xfrm>
        <a:graphic>
          <a:graphicData uri="http://schemas.openxmlformats.org/drawingml/2006/table">
            <a:tbl>
              <a:tblPr/>
              <a:tblGrid>
                <a:gridCol w="980439"/>
                <a:gridCol w="633729"/>
                <a:gridCol w="988695"/>
                <a:gridCol w="970914"/>
                <a:gridCol w="970280"/>
                <a:gridCol w="864235"/>
                <a:gridCol w="2736850"/>
              </a:tblGrid>
              <a:tr h="2575560">
                <a:tc rowSpan="3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09854" algn="l" rtl="0" eaLnBrk="0">
                        <a:lnSpc>
                          <a:spcPts val="391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standard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time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treatme</a:t>
                      </a:r>
                      <a:r>
                        <a:rPr sz="5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Arial" altLang="Arial" sz="500" dirty="0"/>
                    </a:p>
                    <a:p>
                      <a:pPr marL="767080" algn="l" rtl="0" eaLnBrk="0">
                        <a:lnSpc>
                          <a:spcPts val="379"/>
                        </a:lnSpc>
                        <a:spcBef>
                          <a:spcPts val="152"/>
                        </a:spcBef>
                        <a:tabLst/>
                      </a:pPr>
                      <a:r>
                        <a:rPr sz="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risk</a:t>
                      </a:r>
                      <a:endParaRPr lang="Arial" altLang="Arial" sz="500" dirty="0"/>
                    </a:p>
                    <a:p>
                      <a:pPr marL="668019" algn="l" rtl="0" eaLnBrk="0">
                        <a:lnSpc>
                          <a:spcPts val="391"/>
                        </a:lnSpc>
                        <a:spcBef>
                          <a:spcPts val="139"/>
                        </a:spcBef>
                        <a:tabLst/>
                      </a:pPr>
                      <a:r>
                        <a:rPr sz="5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censored</a:t>
                      </a:r>
                      <a:endParaRPr lang="Arial" altLang="Arial" sz="500" dirty="0"/>
                    </a:p>
                    <a:p>
                      <a:pPr marL="71755" algn="l" rtl="0" eaLnBrk="0">
                        <a:lnSpc>
                          <a:spcPct val="82000"/>
                        </a:lnSpc>
                        <a:spcBef>
                          <a:spcPts val="140"/>
                        </a:spcBef>
                        <a:tabLst/>
                      </a:pP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prolonged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time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treatm</a:t>
                      </a:r>
                      <a:r>
                        <a:rPr sz="5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ent</a:t>
                      </a:r>
                      <a:endParaRPr lang="Arial" altLang="Arial" sz="500" dirty="0"/>
                    </a:p>
                    <a:p>
                      <a:pPr marL="767080" algn="l" rtl="0" eaLnBrk="0">
                        <a:lnSpc>
                          <a:spcPts val="379"/>
                        </a:lnSpc>
                        <a:spcBef>
                          <a:spcPts val="38"/>
                        </a:spcBef>
                        <a:tabLst/>
                      </a:pPr>
                      <a:r>
                        <a:rPr sz="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risk</a:t>
                      </a:r>
                      <a:endParaRPr lang="Arial" altLang="Arial" sz="500" dirty="0"/>
                    </a:p>
                    <a:p>
                      <a:pPr marL="668019" algn="l" rtl="0" eaLnBrk="0">
                        <a:lnSpc>
                          <a:spcPts val="391"/>
                        </a:lnSpc>
                        <a:spcBef>
                          <a:spcPts val="139"/>
                        </a:spcBef>
                        <a:tabLst/>
                      </a:pPr>
                      <a:r>
                        <a:rPr sz="5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censored</a:t>
                      </a:r>
                      <a:endParaRPr lang="Arial" altLang="Arial" sz="5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09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9379" indent="-635" algn="l" rtl="0" eaLnBrk="0">
                        <a:lnSpc>
                          <a:spcPct val="90000"/>
                        </a:lnSpc>
                        <a:tabLst/>
                      </a:pPr>
                      <a:r>
                        <a:rPr sz="1800" kern="0" spc="-1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Significant 2.5x worse      </a:t>
                      </a:r>
                      <a:r>
                        <a:rPr sz="1800" kern="0" spc="-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OS</a:t>
                      </a:r>
                      <a:r>
                        <a:rPr sz="1800" kern="0" spc="18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 delayed</a:t>
                      </a:r>
                      <a:r>
                        <a:rPr sz="1800" kern="0" spc="8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2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endParaRPr lang="Arial" altLang="Arial" sz="18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54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ts val="1015"/>
                        </a:lnSpc>
                        <a:tabLst/>
                      </a:pP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8822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33069" algn="l" rtl="0" eaLnBrk="0">
                        <a:lnSpc>
                          <a:spcPts val="771"/>
                        </a:lnSpc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8822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12750" algn="l" rtl="0" eaLnBrk="0">
                        <a:lnSpc>
                          <a:spcPts val="771"/>
                        </a:lnSpc>
                        <a:tabLst/>
                      </a:pPr>
                      <a:r>
                        <a:rPr sz="10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ts val="1015"/>
                        </a:lnSpc>
                        <a:tabLst/>
                      </a:pP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8822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13384" algn="l" rtl="0" eaLnBrk="0">
                        <a:lnSpc>
                          <a:spcPts val="771"/>
                        </a:lnSpc>
                        <a:tabLst/>
                      </a:pPr>
                      <a:r>
                        <a:rPr sz="10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80</a:t>
                      </a: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444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63014" algn="l" rtl="0" eaLnBrk="0">
                        <a:lnSpc>
                          <a:spcPct val="8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Time</a:t>
                      </a:r>
                      <a:r>
                        <a:rPr sz="8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since</a:t>
                      </a:r>
                      <a:r>
                        <a:rPr sz="8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randomis</a:t>
                      </a:r>
                      <a:r>
                        <a:rPr sz="8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ation</a:t>
                      </a:r>
                      <a:r>
                        <a:rPr sz="8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(months)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08" name="table 1208"/>
          <p:cNvGraphicFramePr>
            <a:graphicFrameLocks noGrp="1"/>
          </p:cNvGraphicFramePr>
          <p:nvPr/>
        </p:nvGraphicFramePr>
        <p:xfrm>
          <a:off x="1322381" y="1157673"/>
          <a:ext cx="4069079" cy="2323465"/>
        </p:xfrm>
        <a:graphic>
          <a:graphicData uri="http://schemas.openxmlformats.org/drawingml/2006/table">
            <a:tbl>
              <a:tblPr/>
              <a:tblGrid>
                <a:gridCol w="4069079"/>
              </a:tblGrid>
              <a:tr h="160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8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1131569" algn="l" rtl="0" eaLnBrk="0">
                        <a:lnSpc>
                          <a:spcPct val="8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TRG</a:t>
                      </a:r>
                      <a:r>
                        <a:rPr sz="8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r>
                        <a:rPr sz="800" kern="0" spc="-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8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&gt;50%</a:t>
                      </a:r>
                      <a:r>
                        <a:rPr sz="8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remaining</a:t>
                      </a:r>
                      <a:r>
                        <a:rPr sz="8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tumour</a:t>
                      </a:r>
                      <a:r>
                        <a:rPr sz="8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cells</a:t>
                      </a:r>
                      <a:endParaRPr lang="Arial" altLang="Arial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4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44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856864" algn="l" rtl="0" eaLnBrk="0">
                        <a:lnSpc>
                          <a:spcPts val="606"/>
                        </a:lnSpc>
                        <a:tabLst/>
                      </a:pPr>
                      <a:r>
                        <a:rPr sz="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HR</a:t>
                      </a:r>
                      <a:r>
                        <a:rPr sz="5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=</a:t>
                      </a:r>
                      <a:r>
                        <a:rPr sz="5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r>
                        <a:rPr sz="5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500" kern="0" spc="-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</a:t>
                      </a:r>
                      <a:r>
                        <a:rPr sz="5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(95%</a:t>
                      </a:r>
                      <a:r>
                        <a:rPr sz="5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CI</a:t>
                      </a:r>
                      <a:r>
                        <a:rPr sz="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;</a:t>
                      </a:r>
                      <a:r>
                        <a:rPr sz="5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5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086</a:t>
                      </a:r>
                      <a:r>
                        <a:rPr sz="500" kern="0" spc="-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-5</a:t>
                      </a:r>
                      <a:r>
                        <a:rPr sz="5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500" kern="0" spc="-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834)</a:t>
                      </a:r>
                      <a:endParaRPr lang="Arial" altLang="Arial" sz="500" dirty="0"/>
                    </a:p>
                    <a:p>
                      <a:pPr algn="l" rtl="0" eaLnBrk="0">
                        <a:lnSpc>
                          <a:spcPct val="155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83591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Log-rank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=</a:t>
                      </a:r>
                      <a:r>
                        <a:rPr sz="6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r>
                        <a:rPr sz="6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</a:t>
                      </a:r>
                      <a:r>
                        <a:rPr sz="600" kern="0" spc="-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026</a:t>
                      </a:r>
                      <a:endParaRPr lang="Arial" altLang="Arial" sz="6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FE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E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EFE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10" name="picture 12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418909" y="1396886"/>
            <a:ext cx="3510711" cy="1468764"/>
          </a:xfrm>
          <a:prstGeom prst="rect">
            <a:avLst/>
          </a:prstGeom>
        </p:spPr>
      </p:pic>
      <p:sp>
        <p:nvSpPr>
          <p:cNvPr id="1212" name="textbox 1212"/>
          <p:cNvSpPr/>
          <p:nvPr/>
        </p:nvSpPr>
        <p:spPr>
          <a:xfrm>
            <a:off x="373779" y="210424"/>
            <a:ext cx="7034530" cy="74421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3334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3: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Assumption that it’s safe to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delay surgery for &gt;10 weeks in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non-CCR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1200" dirty="0"/>
          </a:p>
          <a:p>
            <a:pPr algn="l" rtl="0" eaLnBrk="0">
              <a:lnSpc>
                <a:spcPct val="711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8000"/>
              </a:lnSpc>
              <a:tabLst/>
            </a:pP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Overall</a:t>
            </a:r>
            <a:r>
              <a:rPr sz="2700" b="1" kern="0" spc="16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survival</a:t>
            </a:r>
            <a:r>
              <a:rPr sz="2700" b="1" kern="0" spc="16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</a:t>
            </a:r>
            <a:r>
              <a:rPr sz="27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TRG</a:t>
            </a:r>
            <a:r>
              <a:rPr sz="2700" b="1" kern="0" spc="16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4 </a:t>
            </a:r>
            <a:r>
              <a:rPr sz="1500" b="1" kern="0" spc="16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</a:t>
            </a:r>
            <a:r>
              <a:rPr sz="15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path</a:t>
            </a:r>
            <a:r>
              <a:rPr sz="1500" b="1" kern="0" spc="1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non</a:t>
            </a:r>
            <a:r>
              <a:rPr sz="1500" b="1" kern="0" spc="16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-</a:t>
            </a:r>
            <a:r>
              <a:rPr sz="1500" b="1" kern="0" spc="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responders</a:t>
            </a:r>
            <a:r>
              <a:rPr sz="1500" b="1" kern="0" spc="16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</a:t>
            </a:r>
            <a:endParaRPr lang="Arial Narrow" altLang="Arial Narrow" sz="1500" dirty="0"/>
          </a:p>
        </p:txBody>
      </p:sp>
      <p:graphicFrame>
        <p:nvGraphicFramePr>
          <p:cNvPr id="1214" name="table 1214"/>
          <p:cNvGraphicFramePr>
            <a:graphicFrameLocks noGrp="1"/>
          </p:cNvGraphicFramePr>
          <p:nvPr/>
        </p:nvGraphicFramePr>
        <p:xfrm>
          <a:off x="1345514" y="4010942"/>
          <a:ext cx="3950970" cy="315594"/>
        </p:xfrm>
        <a:graphic>
          <a:graphicData uri="http://schemas.openxmlformats.org/drawingml/2006/table">
            <a:tbl>
              <a:tblPr/>
              <a:tblGrid>
                <a:gridCol w="34925"/>
                <a:gridCol w="487679"/>
                <a:gridCol w="986789"/>
                <a:gridCol w="2441575"/>
              </a:tblGrid>
              <a:tr h="3155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7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Arial" altLang="Arial" sz="4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lang="Arial" altLang="Arial" sz="400" dirty="0"/>
                    </a:p>
                  </a:txBody>
                  <a:tcPr marL="0" marR="0" marT="233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2119" algn="l" rtl="0" eaLnBrk="0">
                        <a:lnSpc>
                          <a:spcPts val="366"/>
                        </a:lnSpc>
                        <a:tabLst/>
                      </a:pPr>
                      <a:r>
                        <a:rPr sz="3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3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3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lang="Arial" altLang="Arial" sz="300" dirty="0"/>
                    </a:p>
                    <a:p>
                      <a:pPr marL="490219" algn="l" rtl="0" eaLnBrk="0">
                        <a:lnSpc>
                          <a:spcPts val="366"/>
                        </a:lnSpc>
                        <a:spcBef>
                          <a:spcPts val="164"/>
                        </a:spcBef>
                        <a:tabLst/>
                      </a:pPr>
                      <a:r>
                        <a:rPr sz="3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lang="Arial" altLang="Arial" sz="300" dirty="0"/>
                    </a:p>
                    <a:p>
                      <a:pPr marL="452119" algn="l" rtl="0" eaLnBrk="0">
                        <a:lnSpc>
                          <a:spcPts val="366"/>
                        </a:lnSpc>
                        <a:spcBef>
                          <a:spcPts val="695"/>
                        </a:spcBef>
                        <a:tabLst/>
                      </a:pPr>
                      <a:r>
                        <a:rPr sz="3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3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3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lang="Arial" altLang="Arial" sz="300" dirty="0"/>
                    </a:p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85775" algn="l" rtl="0" eaLnBrk="0">
                        <a:lnSpc>
                          <a:spcPct val="68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Arial" altLang="Arial" sz="4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eaLnBrk="0">
                        <a:lnSpc>
                          <a:spcPct val="79000"/>
                        </a:lnSpc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                                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                 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Arial" altLang="Arial" sz="400" dirty="0"/>
                    </a:p>
                    <a:p>
                      <a:pPr algn="r" rtl="0" eaLnBrk="0">
                        <a:lnSpc>
                          <a:spcPct val="79000"/>
                        </a:lnSpc>
                        <a:spcBef>
                          <a:spcPts val="152"/>
                        </a:spcBef>
                        <a:tabLst/>
                      </a:pP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                                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                   </a:t>
                      </a:r>
                      <a:r>
                        <a:rPr sz="4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</a:t>
                      </a:r>
                      <a:endParaRPr lang="Arial" altLang="Arial" sz="400" dirty="0"/>
                    </a:p>
                    <a:p>
                      <a:pPr algn="r" rtl="0" eaLnBrk="0">
                        <a:lnSpc>
                          <a:spcPts val="366"/>
                        </a:lnSpc>
                        <a:spcBef>
                          <a:spcPts val="682"/>
                        </a:spcBef>
                        <a:tabLst/>
                      </a:pPr>
                      <a:r>
                        <a:rPr sz="3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r>
                        <a:rPr sz="3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                                                    </a:t>
                      </a:r>
                      <a:r>
                        <a:rPr sz="3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3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</a:t>
                      </a:r>
                      <a:r>
                        <a:rPr sz="3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                                          </a:t>
                      </a:r>
                      <a:r>
                        <a:rPr sz="3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lang="Arial" altLang="Arial" sz="300" dirty="0"/>
                    </a:p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100" dirty="0"/>
                    </a:p>
                    <a:p>
                      <a:pPr algn="r" rtl="0" eaLnBrk="0">
                        <a:lnSpc>
                          <a:spcPct val="68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                                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r>
                        <a:rPr sz="4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</a:t>
                      </a:r>
                      <a:r>
                        <a:rPr sz="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                     </a:t>
                      </a:r>
                      <a:r>
                        <a:rPr sz="4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</a:t>
                      </a:r>
                      <a:endParaRPr lang="Arial" altLang="Arial" sz="400" dirty="0"/>
                    </a:p>
                  </a:txBody>
                  <a:tcPr marL="0" marR="0" marT="9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16" name="path"/>
          <p:cNvSpPr/>
          <p:nvPr/>
        </p:nvSpPr>
        <p:spPr>
          <a:xfrm>
            <a:off x="3941317" y="2731262"/>
            <a:ext cx="1617980" cy="587755"/>
          </a:xfrm>
          <a:custGeom>
            <a:avLst/>
            <a:gdLst/>
            <a:ahLst/>
            <a:cxnLst/>
            <a:rect l="0" t="0" r="0" b="0"/>
            <a:pathLst>
              <a:path w="2548" h="925">
                <a:moveTo>
                  <a:pt x="20" y="462"/>
                </a:moveTo>
                <a:cubicBezTo>
                  <a:pt x="20" y="218"/>
                  <a:pt x="581" y="20"/>
                  <a:pt x="1274" y="20"/>
                </a:cubicBezTo>
                <a:cubicBezTo>
                  <a:pt x="1966" y="20"/>
                  <a:pt x="2528" y="218"/>
                  <a:pt x="2528" y="462"/>
                </a:cubicBezTo>
                <a:cubicBezTo>
                  <a:pt x="2528" y="707"/>
                  <a:pt x="1966" y="905"/>
                  <a:pt x="1274" y="905"/>
                </a:cubicBezTo>
                <a:cubicBezTo>
                  <a:pt x="581" y="905"/>
                  <a:pt x="20" y="707"/>
                  <a:pt x="20" y="462"/>
                </a:cubicBezTo>
              </a:path>
            </a:pathLst>
          </a:custGeom>
          <a:noFill/>
          <a:ln w="25400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18" name="textbox 1218"/>
          <p:cNvSpPr/>
          <p:nvPr/>
        </p:nvSpPr>
        <p:spPr>
          <a:xfrm>
            <a:off x="5144986" y="4514531"/>
            <a:ext cx="3229610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Nilsson K et al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 Annals</a:t>
            </a:r>
            <a:r>
              <a:rPr sz="14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of Oncology 2023</a:t>
            </a:r>
            <a:endParaRPr lang="Arial" altLang="Arial" sz="1400" dirty="0"/>
          </a:p>
        </p:txBody>
      </p:sp>
      <p:pic>
        <p:nvPicPr>
          <p:cNvPr id="1220" name="picture 12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913055" y="1818345"/>
            <a:ext cx="300003" cy="1170105"/>
          </a:xfrm>
          <a:prstGeom prst="rect">
            <a:avLst/>
          </a:prstGeom>
        </p:spPr>
      </p:pic>
      <p:pic>
        <p:nvPicPr>
          <p:cNvPr id="1222" name="picture 12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1224" name="picture 12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1332753" y="3465982"/>
            <a:ext cx="4051571" cy="69831"/>
          </a:xfrm>
          <a:prstGeom prst="rect">
            <a:avLst/>
          </a:prstGeom>
        </p:spPr>
      </p:pic>
      <p:sp>
        <p:nvSpPr>
          <p:cNvPr id="1226" name="rect"/>
          <p:cNvSpPr/>
          <p:nvPr/>
        </p:nvSpPr>
        <p:spPr>
          <a:xfrm>
            <a:off x="8389873" y="986790"/>
            <a:ext cx="25400" cy="3451859"/>
          </a:xfrm>
          <a:prstGeom prst="rect">
            <a:avLst/>
          </a:prstGeom>
          <a:solidFill>
            <a:srgbClr val="060F2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228" name="picture 12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1114120" y="1298199"/>
            <a:ext cx="98937" cy="208615"/>
          </a:xfrm>
          <a:prstGeom prst="rect">
            <a:avLst/>
          </a:prstGeom>
        </p:spPr>
      </p:pic>
      <p:pic>
        <p:nvPicPr>
          <p:cNvPr id="1230" name="picture 12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4257771" y="3563094"/>
            <a:ext cx="142068" cy="97931"/>
          </a:xfrm>
          <a:prstGeom prst="rect">
            <a:avLst/>
          </a:prstGeom>
        </p:spPr>
      </p:pic>
      <p:pic>
        <p:nvPicPr>
          <p:cNvPr id="1232" name="picture 12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1383817" y="4010942"/>
            <a:ext cx="31901" cy="316226"/>
          </a:xfrm>
          <a:prstGeom prst="rect">
            <a:avLst/>
          </a:prstGeom>
        </p:spPr>
      </p:pic>
      <p:pic>
        <p:nvPicPr>
          <p:cNvPr id="1234" name="picture 12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1114121" y="3362460"/>
            <a:ext cx="98937" cy="65793"/>
          </a:xfrm>
          <a:prstGeom prst="rect">
            <a:avLst/>
          </a:prstGeom>
        </p:spPr>
      </p:pic>
      <p:pic>
        <p:nvPicPr>
          <p:cNvPr id="1236" name="picture 12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1385412" y="3563094"/>
            <a:ext cx="65419" cy="97931"/>
          </a:xfrm>
          <a:prstGeom prst="rect">
            <a:avLst/>
          </a:prstGeom>
        </p:spPr>
      </p:pic>
      <p:sp>
        <p:nvSpPr>
          <p:cNvPr id="1238" name="rect"/>
          <p:cNvSpPr/>
          <p:nvPr/>
        </p:nvSpPr>
        <p:spPr>
          <a:xfrm>
            <a:off x="1278478" y="1396886"/>
            <a:ext cx="54275" cy="20870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40" name="rect"/>
          <p:cNvSpPr/>
          <p:nvPr/>
        </p:nvSpPr>
        <p:spPr>
          <a:xfrm>
            <a:off x="1278478" y="3384119"/>
            <a:ext cx="54275" cy="20870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42" name="rect"/>
          <p:cNvSpPr/>
          <p:nvPr/>
        </p:nvSpPr>
        <p:spPr>
          <a:xfrm>
            <a:off x="1278478" y="2888108"/>
            <a:ext cx="54275" cy="20870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44" name="rect"/>
          <p:cNvSpPr/>
          <p:nvPr/>
        </p:nvSpPr>
        <p:spPr>
          <a:xfrm>
            <a:off x="1278478" y="2390513"/>
            <a:ext cx="54275" cy="20870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46" name="rect"/>
          <p:cNvSpPr/>
          <p:nvPr/>
        </p:nvSpPr>
        <p:spPr>
          <a:xfrm>
            <a:off x="1278478" y="1894566"/>
            <a:ext cx="54275" cy="20870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textbox 1248"/>
          <p:cNvSpPr/>
          <p:nvPr/>
        </p:nvSpPr>
        <p:spPr>
          <a:xfrm>
            <a:off x="374546" y="210424"/>
            <a:ext cx="7033894" cy="26250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3: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Assumption that it’s safe to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delay surgery for &gt;10 weeks in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non-CCR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2000"/>
              </a:lnSpc>
              <a:tabLst/>
            </a:pPr>
            <a:endParaRPr lang="Arial" altLang="Arial" sz="1000" dirty="0"/>
          </a:p>
          <a:p>
            <a:pPr marL="694690" algn="l" rtl="0" eaLnBrk="0">
              <a:lnSpc>
                <a:spcPct val="81000"/>
              </a:lnSpc>
              <a:spcBef>
                <a:spcPts val="727"/>
              </a:spcBef>
              <a:tabLst/>
            </a:pPr>
            <a:r>
              <a:rPr sz="2400" b="1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Non-complete clin</a:t>
            </a:r>
            <a:r>
              <a:rPr sz="2400" b="1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ical responders (N=535?)</a:t>
            </a:r>
            <a:endParaRPr lang="Arial" altLang="Arial" sz="2400" dirty="0"/>
          </a:p>
          <a:p>
            <a:pPr algn="l" rtl="0" eaLnBrk="0">
              <a:lnSpc>
                <a:spcPct val="187000"/>
              </a:lnSpc>
              <a:tabLst/>
            </a:pPr>
            <a:endParaRPr lang="Arial" altLang="Arial" sz="1000" dirty="0"/>
          </a:p>
          <a:p>
            <a:pPr marL="693419" algn="l" rtl="0" eaLnBrk="0">
              <a:lnSpc>
                <a:spcPct val="82000"/>
              </a:lnSpc>
              <a:spcBef>
                <a:spcPts val="603"/>
              </a:spcBef>
              <a:tabLst>
                <a:tab pos="873760" algn="l"/>
              </a:tabLst>
            </a:pP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2000" kern="0" spc="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Were operated outside t</a:t>
            </a:r>
            <a:r>
              <a:rPr sz="2000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he trial</a:t>
            </a:r>
            <a:endParaRPr lang="Arial" altLang="Arial" sz="2000" dirty="0"/>
          </a:p>
          <a:p>
            <a:pPr marL="1042035" algn="l" rtl="0" eaLnBrk="0">
              <a:lnSpc>
                <a:spcPct val="81000"/>
              </a:lnSpc>
              <a:spcBef>
                <a:spcPts val="433"/>
              </a:spcBef>
              <a:tabLst>
                <a:tab pos="1270635" algn="l"/>
              </a:tabLst>
            </a:pP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2000" kern="0" spc="-42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no control group</a:t>
            </a:r>
            <a:r>
              <a:rPr sz="2000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for these patients</a:t>
            </a:r>
            <a:endParaRPr lang="Arial" altLang="Arial" sz="2000" dirty="0"/>
          </a:p>
          <a:p>
            <a:pPr algn="l" rtl="0" eaLnBrk="0">
              <a:lnSpc>
                <a:spcPct val="188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500" dirty="0"/>
          </a:p>
          <a:p>
            <a:pPr marL="693419" algn="l" rtl="0" eaLnBrk="0">
              <a:lnSpc>
                <a:spcPct val="82000"/>
              </a:lnSpc>
              <a:spcBef>
                <a:spcPts val="1"/>
              </a:spcBef>
              <a:tabLst>
                <a:tab pos="873760" algn="l"/>
              </a:tabLst>
            </a:pP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2000" kern="0" spc="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2000" kern="0" spc="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Were operated &gt;10 weeks after com</a:t>
            </a:r>
            <a:r>
              <a:rPr sz="2000" kern="0" spc="-10" dirty="0">
                <a:solidFill>
                  <a:srgbClr val="2867AE">
                    <a:alpha val="100000"/>
                  </a:srgbClr>
                </a:solidFill>
                <a:latin typeface="Arial"/>
                <a:ea typeface="Arial"/>
                <a:cs typeface="Arial"/>
              </a:rPr>
              <a:t>pleted nCRT</a:t>
            </a:r>
            <a:endParaRPr lang="Arial" altLang="Arial" sz="2000" dirty="0"/>
          </a:p>
        </p:txBody>
      </p:sp>
      <p:pic>
        <p:nvPicPr>
          <p:cNvPr id="1250" name="picture 12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068061" y="2571631"/>
            <a:ext cx="180700" cy="186808"/>
          </a:xfrm>
          <a:prstGeom prst="rect">
            <a:avLst/>
          </a:prstGeom>
        </p:spPr>
      </p:pic>
      <p:pic>
        <p:nvPicPr>
          <p:cNvPr id="1252" name="picture 12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417134" y="1961553"/>
            <a:ext cx="228057" cy="187032"/>
          </a:xfrm>
          <a:prstGeom prst="rect">
            <a:avLst/>
          </a:prstGeom>
        </p:spPr>
      </p:pic>
      <p:pic>
        <p:nvPicPr>
          <p:cNvPr id="1254" name="picture 12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068061" y="1656977"/>
            <a:ext cx="180700" cy="186808"/>
          </a:xfrm>
          <a:prstGeom prst="rect">
            <a:avLst/>
          </a:prstGeom>
        </p:spPr>
      </p:pic>
      <p:graphicFrame>
        <p:nvGraphicFramePr>
          <p:cNvPr id="1256" name="table 1256"/>
          <p:cNvGraphicFramePr>
            <a:graphicFrameLocks noGrp="1"/>
          </p:cNvGraphicFramePr>
          <p:nvPr/>
        </p:nvGraphicFramePr>
        <p:xfrm>
          <a:off x="1164589" y="4029709"/>
          <a:ext cx="6354444" cy="610234"/>
        </p:xfrm>
        <a:graphic>
          <a:graphicData uri="http://schemas.openxmlformats.org/drawingml/2006/table">
            <a:tbl>
              <a:tblPr/>
              <a:tblGrid>
                <a:gridCol w="6354444"/>
              </a:tblGrid>
              <a:tr h="5848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07950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3200" kern="0" spc="-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Does not</a:t>
                      </a:r>
                      <a:r>
                        <a:rPr sz="3200" kern="0" spc="19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3200" kern="0" spc="-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really seem</a:t>
                      </a:r>
                      <a:r>
                        <a:rPr sz="3200" kern="0" spc="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3200" kern="0" spc="-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</a:t>
                      </a:r>
                      <a:r>
                        <a:rPr sz="3200" kern="0" spc="20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3200" kern="0" spc="-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be</a:t>
                      </a:r>
                      <a:r>
                        <a:rPr sz="3200" kern="0" spc="9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3200" kern="0" spc="-3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saf</a:t>
                      </a:r>
                      <a:r>
                        <a:rPr sz="3200" kern="0" spc="-40" dirty="0">
                          <a:solidFill>
                            <a:srgbClr val="FF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</a:t>
                      </a:r>
                      <a:endParaRPr lang="Arial" altLang="Arial" sz="32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58" name="textbox 1258"/>
          <p:cNvSpPr/>
          <p:nvPr/>
        </p:nvSpPr>
        <p:spPr>
          <a:xfrm>
            <a:off x="1213740" y="3621698"/>
            <a:ext cx="5589904" cy="4368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62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0000"/>
              </a:lnSpc>
              <a:tabLst/>
            </a:pPr>
            <a:r>
              <a:rPr sz="27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</a:t>
            </a:r>
            <a:r>
              <a:rPr sz="2700" b="1" kern="0" spc="2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7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we</a:t>
            </a:r>
            <a:r>
              <a:rPr sz="2700" b="1" kern="0" spc="2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7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assume</a:t>
            </a:r>
            <a:r>
              <a:rPr sz="2700" b="1" kern="0" spc="2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7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that</a:t>
            </a:r>
            <a:r>
              <a:rPr sz="2700" b="1" kern="0" spc="2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7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this</a:t>
            </a:r>
            <a:r>
              <a:rPr sz="2700" b="1" kern="0" spc="2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7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is</a:t>
            </a:r>
            <a:r>
              <a:rPr sz="2700" b="1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7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safe</a:t>
            </a:r>
            <a:r>
              <a:rPr sz="2700" b="1" kern="0" spc="2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?</a:t>
            </a:r>
            <a:endParaRPr lang="Arial" altLang="Arial" sz="2700" dirty="0"/>
          </a:p>
        </p:txBody>
      </p:sp>
      <p:pic>
        <p:nvPicPr>
          <p:cNvPr id="1260" name="picture 12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024371" y="1633728"/>
            <a:ext cx="2929128" cy="2929127"/>
          </a:xfrm>
          <a:prstGeom prst="rect">
            <a:avLst/>
          </a:prstGeom>
        </p:spPr>
      </p:pic>
      <p:sp>
        <p:nvSpPr>
          <p:cNvPr id="72" name="textbox 72"/>
          <p:cNvSpPr/>
          <p:nvPr/>
        </p:nvSpPr>
        <p:spPr>
          <a:xfrm>
            <a:off x="617002" y="2265783"/>
            <a:ext cx="1611630" cy="18529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9050" algn="l" rtl="0" eaLnBrk="0">
              <a:lnSpc>
                <a:spcPts val="615"/>
              </a:lnSpc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Project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leader</a:t>
            </a:r>
            <a:endParaRPr lang="Calibri" altLang="Calibri" sz="500" dirty="0"/>
          </a:p>
          <a:p>
            <a:pPr marL="12700" algn="l" rtl="0" eaLnBrk="0">
              <a:lnSpc>
                <a:spcPts val="700"/>
              </a:lnSpc>
              <a:spcBef>
                <a:spcPts val="104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J.J.B.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Lanschot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737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Prinicipal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investigato</a:t>
            </a:r>
            <a:r>
              <a:rPr sz="500" kern="0" spc="2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rs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1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B.P.L.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Wijnhoven</a:t>
            </a:r>
            <a:endParaRPr lang="Calibri" altLang="Calibri" sz="500" dirty="0"/>
          </a:p>
          <a:p>
            <a:pPr marL="14604" algn="l" rtl="0" eaLnBrk="0">
              <a:lnSpc>
                <a:spcPts val="723"/>
              </a:lnSpc>
              <a:tabLst/>
            </a:pP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S.M.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Lagarde</a:t>
            </a:r>
            <a:endParaRPr lang="Calibri" altLang="Calibri" sz="500" dirty="0"/>
          </a:p>
          <a:p>
            <a:pPr marL="15875" algn="l" rtl="0" eaLnBrk="0">
              <a:lnSpc>
                <a:spcPts val="615"/>
              </a:lnSpc>
              <a:spcBef>
                <a:spcPts val="854"/>
              </a:spcBef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Coordinatin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investigators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4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B.J.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der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Wilk</a:t>
            </a:r>
            <a:endParaRPr lang="Calibri" altLang="Calibri" sz="500" dirty="0"/>
          </a:p>
          <a:p>
            <a:pPr marL="19050" algn="l" rtl="0" eaLnBrk="0">
              <a:lnSpc>
                <a:spcPts val="719"/>
              </a:lnSpc>
              <a:tabLst/>
            </a:pP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B.M.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Eyck</a:t>
            </a:r>
            <a:endParaRPr lang="Calibri" altLang="Calibri" sz="500" dirty="0"/>
          </a:p>
          <a:p>
            <a:pPr marL="19050" algn="l" rtl="0" eaLnBrk="0">
              <a:lnSpc>
                <a:spcPts val="700"/>
              </a:lnSpc>
              <a:spcBef>
                <a:spcPts val="135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M.J.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Valkema</a:t>
            </a:r>
            <a:endParaRPr lang="Calibri" altLang="Calibri" sz="500" dirty="0"/>
          </a:p>
          <a:p>
            <a:pPr marL="19050" algn="l" rtl="0" eaLnBrk="0">
              <a:lnSpc>
                <a:spcPts val="616"/>
              </a:lnSpc>
              <a:spcBef>
                <a:spcPts val="741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Erasmus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MC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–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University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center,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Rotterdam</a:t>
            </a:r>
            <a:endParaRPr lang="Calibri" altLang="Calibri" sz="500" dirty="0"/>
          </a:p>
          <a:p>
            <a:pPr marL="19050" algn="l" rtl="0" eaLnBrk="0">
              <a:lnSpc>
                <a:spcPts val="700"/>
              </a:lnSpc>
              <a:spcBef>
                <a:spcPts val="104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</a:t>
            </a:r>
            <a:r>
              <a:rPr sz="5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Doukas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5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D. van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Klaveren</a:t>
            </a:r>
            <a:endParaRPr lang="Calibri" altLang="Calibri" sz="500" dirty="0"/>
          </a:p>
          <a:p>
            <a:pPr marL="19050" algn="l" rtl="0" eaLnBrk="0">
              <a:lnSpc>
                <a:spcPts val="725"/>
              </a:lnSpc>
              <a:tabLst/>
            </a:pP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Mostert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31"/>
              </a:spcBef>
              <a:tabLst/>
            </a:pP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M.C.W.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Spaander</a:t>
            </a:r>
            <a:endParaRPr lang="Calibri" altLang="Calibri" sz="500" dirty="0"/>
          </a:p>
          <a:p>
            <a:pPr marL="19050" algn="l" rtl="0" eaLnBrk="0">
              <a:lnSpc>
                <a:spcPts val="719"/>
              </a:lnSpc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B.J.</a:t>
            </a:r>
            <a:r>
              <a:rPr sz="500" kern="0" spc="1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Noordman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140"/>
              </a:spcBef>
              <a:tabLst/>
            </a:pP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E.</a:t>
            </a:r>
            <a:r>
              <a:rPr sz="5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Steyerberg</a:t>
            </a:r>
            <a:endParaRPr lang="Calibri" altLang="Calibri" sz="500" dirty="0"/>
          </a:p>
          <a:p>
            <a:pPr marL="19050" algn="l" rtl="0" eaLnBrk="0">
              <a:lnSpc>
                <a:spcPts val="700"/>
              </a:lnSpc>
              <a:spcBef>
                <a:spcPts val="103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R. Valkema</a:t>
            </a:r>
            <a:endParaRPr lang="Calibri" altLang="Calibri" sz="500" dirty="0"/>
          </a:p>
        </p:txBody>
      </p:sp>
      <p:sp>
        <p:nvSpPr>
          <p:cNvPr id="74" name="textbox 74"/>
          <p:cNvSpPr/>
          <p:nvPr/>
        </p:nvSpPr>
        <p:spPr>
          <a:xfrm>
            <a:off x="2369805" y="2225212"/>
            <a:ext cx="1429385" cy="18389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9050" algn="l" rtl="0" eaLnBrk="0">
              <a:lnSpc>
                <a:spcPts val="615"/>
              </a:lnSpc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Rad</a:t>
            </a:r>
            <a:r>
              <a:rPr sz="5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boud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University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Center,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Nijmegen</a:t>
            </a:r>
            <a:endParaRPr lang="Calibri" altLang="Calibri" sz="500" dirty="0"/>
          </a:p>
          <a:p>
            <a:pPr marL="15875" algn="l" rtl="0" eaLnBrk="0">
              <a:lnSpc>
                <a:spcPts val="700"/>
              </a:lnSpc>
              <a:spcBef>
                <a:spcPts val="108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C.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Rosman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6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Klarenbe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ek</a:t>
            </a:r>
            <a:endParaRPr lang="Calibri" altLang="Calibri" sz="500" dirty="0"/>
          </a:p>
          <a:p>
            <a:pPr marL="19050" algn="l" rtl="0" eaLnBrk="0">
              <a:lnSpc>
                <a:spcPts val="718"/>
              </a:lnSpc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P.D.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Siersema</a:t>
            </a:r>
            <a:endParaRPr lang="Calibri" altLang="Calibri" sz="500" dirty="0"/>
          </a:p>
          <a:p>
            <a:pPr marL="19050" algn="l" rtl="0" eaLnBrk="0">
              <a:lnSpc>
                <a:spcPts val="616"/>
              </a:lnSpc>
              <a:spcBef>
                <a:spcPts val="858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Maasstad</a:t>
            </a:r>
            <a:r>
              <a:rPr sz="5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Hospital,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Rotterdam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0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P.P.L.O.</a:t>
            </a:r>
            <a:r>
              <a:rPr sz="500" kern="0" spc="1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Coene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,</a:t>
            </a:r>
            <a:endParaRPr lang="Calibri" altLang="Calibri" sz="500" dirty="0"/>
          </a:p>
          <a:p>
            <a:pPr marL="19050" algn="l" rtl="0" eaLnBrk="0">
              <a:lnSpc>
                <a:spcPts val="720"/>
              </a:lnSpc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I.L.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Holster</a:t>
            </a:r>
            <a:endParaRPr lang="Calibri" altLang="Calibri" sz="500" dirty="0"/>
          </a:p>
          <a:p>
            <a:pPr marL="14604" algn="l" rtl="0" eaLnBrk="0">
              <a:lnSpc>
                <a:spcPts val="615"/>
              </a:lnSpc>
              <a:spcBef>
                <a:spcPts val="858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Zi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ekenhuisgroep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Twente,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Almelo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0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E.A.  Kouw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enhoven</a:t>
            </a:r>
            <a:endParaRPr lang="Calibri" altLang="Calibri" sz="500" dirty="0"/>
          </a:p>
          <a:p>
            <a:pPr marL="19050" algn="l" rtl="0" eaLnBrk="0">
              <a:lnSpc>
                <a:spcPts val="719"/>
              </a:lnSpc>
              <a:tabLst/>
            </a:pP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M.J.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Det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858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Reinier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Graaf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gasthuis,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Delf</a:t>
            </a:r>
            <a:r>
              <a:rPr sz="500" kern="0" spc="2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</a:t>
            </a:r>
            <a:endParaRPr lang="Calibri" altLang="Calibri" sz="500" dirty="0"/>
          </a:p>
          <a:p>
            <a:pPr marL="12700" algn="l" rtl="0" eaLnBrk="0">
              <a:lnSpc>
                <a:spcPct val="98000"/>
              </a:lnSpc>
              <a:spcBef>
                <a:spcPts val="100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J.W.T. 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Dekker</a:t>
            </a:r>
            <a:endParaRPr lang="Calibri" altLang="Calibri" sz="500" dirty="0"/>
          </a:p>
          <a:p>
            <a:pPr marL="14604" algn="l" rtl="0" eaLnBrk="0">
              <a:lnSpc>
                <a:spcPts val="725"/>
              </a:lnSpc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S. van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Ess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er</a:t>
            </a:r>
            <a:endParaRPr lang="Calibri" altLang="Calibri" sz="500" dirty="0"/>
          </a:p>
          <a:p>
            <a:pPr marL="19050" algn="l" rtl="0" eaLnBrk="0">
              <a:lnSpc>
                <a:spcPts val="634"/>
              </a:lnSpc>
              <a:spcBef>
                <a:spcPts val="852"/>
              </a:spcBef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Netherlands</a:t>
            </a: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Cancer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nstitute,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Amsterdam</a:t>
            </a:r>
            <a:endParaRPr lang="Calibri" altLang="Calibri" sz="500" dirty="0"/>
          </a:p>
          <a:p>
            <a:pPr marL="12700" algn="l" rtl="0" eaLnBrk="0">
              <a:lnSpc>
                <a:spcPct val="98000"/>
              </a:lnSpc>
              <a:spcBef>
                <a:spcPts val="83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J.W.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Sandick</a:t>
            </a:r>
            <a:endParaRPr lang="Calibri" altLang="Calibri" sz="500" dirty="0"/>
          </a:p>
          <a:p>
            <a:pPr marL="12700" algn="l" rtl="0" eaLnBrk="0">
              <a:lnSpc>
                <a:spcPts val="723"/>
              </a:lnSpc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J.M.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Dieren</a:t>
            </a:r>
            <a:endParaRPr lang="Calibri" altLang="Calibri" sz="500" dirty="0"/>
          </a:p>
        </p:txBody>
      </p:sp>
      <p:sp>
        <p:nvSpPr>
          <p:cNvPr id="76" name="textbox 76"/>
          <p:cNvSpPr/>
          <p:nvPr/>
        </p:nvSpPr>
        <p:spPr>
          <a:xfrm>
            <a:off x="835825" y="1729349"/>
            <a:ext cx="4890134" cy="5143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575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86000"/>
              </a:lnSpc>
              <a:tabLst/>
            </a:pPr>
            <a:r>
              <a:rPr sz="800" kern="0" spc="80" dirty="0">
                <a:ln w="3098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Wingdings"/>
                <a:ea typeface="Wingdings"/>
                <a:cs typeface="Wingdings"/>
              </a:rPr>
              <a:t>*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Wingdings"/>
                <a:ea typeface="Wingdings"/>
                <a:cs typeface="Wingdings"/>
              </a:rPr>
              <a:t> 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b.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vanderwilk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@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erasmusmc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nl</a:t>
            </a:r>
            <a:endParaRPr lang="Arial" altLang="Arial" sz="800" dirty="0"/>
          </a:p>
          <a:p>
            <a:pPr algn="l" rtl="0" eaLnBrk="0">
              <a:lnSpc>
                <a:spcPct val="103000"/>
              </a:lnSpc>
              <a:tabLst/>
            </a:pPr>
            <a:endParaRPr lang="Arial" altLang="Arial" sz="700" dirty="0"/>
          </a:p>
          <a:p>
            <a:pPr marL="12700" algn="l" rtl="0" eaLnBrk="0">
              <a:lnSpc>
                <a:spcPct val="95000"/>
              </a:lnSpc>
              <a:spcBef>
                <a:spcPts val="6"/>
              </a:spcBef>
              <a:tabLst>
                <a:tab pos="4624070" algn="l"/>
              </a:tabLst>
            </a:pPr>
            <a:r>
              <a:rPr sz="1800" u="sng" kern="0" spc="-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Acknowledgements</a:t>
            </a:r>
            <a:r>
              <a:rPr sz="18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1800" dirty="0"/>
          </a:p>
        </p:txBody>
      </p:sp>
      <p:sp>
        <p:nvSpPr>
          <p:cNvPr id="78" name="textbox 78"/>
          <p:cNvSpPr/>
          <p:nvPr/>
        </p:nvSpPr>
        <p:spPr>
          <a:xfrm>
            <a:off x="3943587" y="2199001"/>
            <a:ext cx="1200150" cy="19342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9050" algn="l" rtl="0" eaLnBrk="0">
              <a:lnSpc>
                <a:spcPts val="700"/>
              </a:lnSpc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</a:t>
            </a: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Leeuwar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den</a:t>
            </a:r>
            <a:endParaRPr lang="Calibri" altLang="Calibri" sz="500" dirty="0"/>
          </a:p>
          <a:p>
            <a:pPr marL="12700" algn="l" rtl="0" eaLnBrk="0">
              <a:lnSpc>
                <a:spcPct val="98000"/>
              </a:lnSpc>
              <a:spcBef>
                <a:spcPts val="15"/>
              </a:spcBef>
              <a:tabLst/>
            </a:pP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J.P.</a:t>
            </a:r>
            <a:r>
              <a:rPr sz="500" kern="0" spc="1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Pierie</a:t>
            </a:r>
            <a:endParaRPr lang="Calibri" altLang="Calibri" sz="500" dirty="0"/>
          </a:p>
          <a:p>
            <a:pPr marL="14604" algn="l" rtl="0" eaLnBrk="0">
              <a:lnSpc>
                <a:spcPts val="720"/>
              </a:lnSpc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W.E.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Fiets</a:t>
            </a:r>
            <a:endParaRPr lang="Calibri" altLang="Calibri" sz="500" dirty="0"/>
          </a:p>
          <a:p>
            <a:pPr marL="15875" algn="l" rtl="0" eaLnBrk="0">
              <a:lnSpc>
                <a:spcPts val="616"/>
              </a:lnSpc>
              <a:spcBef>
                <a:spcPts val="858"/>
              </a:spcBef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Gelre</a:t>
            </a: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Hosp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ital,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Apeldoorn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0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E.S.</a:t>
            </a:r>
            <a:r>
              <a:rPr sz="500" kern="0" spc="1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vander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Zaag</a:t>
            </a:r>
            <a:endParaRPr lang="Calibri" altLang="Calibri" sz="500" dirty="0"/>
          </a:p>
          <a:p>
            <a:pPr marL="19050" algn="l" rtl="0" eaLnBrk="0">
              <a:lnSpc>
                <a:spcPts val="723"/>
              </a:lnSpc>
              <a:tabLst/>
            </a:pP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E.</a:t>
            </a:r>
            <a:r>
              <a:rPr sz="5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Kouw</a:t>
            </a:r>
            <a:endParaRPr lang="Calibri" altLang="Calibri" sz="500" dirty="0"/>
          </a:p>
          <a:p>
            <a:pPr marL="15875" algn="l" rtl="0" eaLnBrk="0">
              <a:lnSpc>
                <a:spcPts val="616"/>
              </a:lnSpc>
              <a:spcBef>
                <a:spcPts val="854"/>
              </a:spcBef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Catharina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spital,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Eindhoven</a:t>
            </a:r>
            <a:endParaRPr lang="Calibri" altLang="Calibri" sz="500" dirty="0"/>
          </a:p>
          <a:p>
            <a:pPr marL="15875" algn="l" rtl="0" eaLnBrk="0">
              <a:lnSpc>
                <a:spcPct val="98000"/>
              </a:lnSpc>
              <a:spcBef>
                <a:spcPts val="104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G.A.P.  Ni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euwenhuijzen</a:t>
            </a:r>
            <a:endParaRPr lang="Calibri" altLang="Calibri" sz="500" dirty="0"/>
          </a:p>
          <a:p>
            <a:pPr marL="19050" algn="l" rtl="0" eaLnBrk="0">
              <a:lnSpc>
                <a:spcPts val="720"/>
              </a:lnSpc>
              <a:tabLst/>
            </a:pP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M.D.</a:t>
            </a:r>
            <a:r>
              <a:rPr sz="500" kern="0" spc="1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Luyer</a:t>
            </a:r>
            <a:endParaRPr lang="Calibri" altLang="Calibri" sz="500" dirty="0"/>
          </a:p>
          <a:p>
            <a:pPr marL="14604" algn="l" rtl="0" eaLnBrk="0">
              <a:lnSpc>
                <a:spcPts val="616"/>
              </a:lnSpc>
              <a:spcBef>
                <a:spcPts val="852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Zu</a:t>
            </a:r>
            <a:r>
              <a:rPr sz="500" kern="0" spc="-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yderland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Center,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Heerle</a:t>
            </a:r>
            <a:r>
              <a:rPr sz="500" kern="0" spc="2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</a:t>
            </a:r>
            <a:endParaRPr lang="Calibri" altLang="Calibri" sz="500" dirty="0"/>
          </a:p>
          <a:p>
            <a:pPr marL="19050" algn="l" rtl="0" eaLnBrk="0">
              <a:lnSpc>
                <a:spcPts val="700"/>
              </a:lnSpc>
              <a:spcBef>
                <a:spcPts val="109"/>
              </a:spcBef>
              <a:tabLst/>
            </a:pP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M.N.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Sosef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18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L.E.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Oostenbrug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828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Elisabeth-Tweesteden</a:t>
            </a:r>
            <a:r>
              <a:rPr sz="500" kern="0" spc="1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hospital,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Tilburg</a:t>
            </a:r>
            <a:endParaRPr lang="Calibri" altLang="Calibri" sz="500" dirty="0"/>
          </a:p>
          <a:p>
            <a:pPr marL="12700" algn="l" rtl="0" eaLnBrk="0">
              <a:lnSpc>
                <a:spcPts val="616"/>
              </a:lnSpc>
              <a:spcBef>
                <a:spcPts val="103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Heisterkamp</a:t>
            </a:r>
            <a:endParaRPr lang="Calibri" altLang="Calibri" sz="500" dirty="0"/>
          </a:p>
          <a:p>
            <a:pPr marL="19050" algn="l" rtl="0" eaLnBrk="0">
              <a:lnSpc>
                <a:spcPts val="616"/>
              </a:lnSpc>
              <a:spcBef>
                <a:spcPts val="827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Leiden</a:t>
            </a:r>
            <a:r>
              <a:rPr sz="500" kern="0" spc="1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University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103"/>
              </a:spcBef>
              <a:tabLst/>
            </a:pP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H.H.</a:t>
            </a:r>
            <a:r>
              <a:rPr sz="500" kern="0" spc="1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Hartgrink</a:t>
            </a:r>
            <a:endParaRPr lang="Calibri" altLang="Calibri" sz="500" dirty="0"/>
          </a:p>
        </p:txBody>
      </p:sp>
      <p:sp>
        <p:nvSpPr>
          <p:cNvPr id="80" name="textbox 80"/>
          <p:cNvSpPr/>
          <p:nvPr/>
        </p:nvSpPr>
        <p:spPr>
          <a:xfrm>
            <a:off x="459884" y="792577"/>
            <a:ext cx="5530850" cy="3689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6409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Congratulation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 to the SANO-trial team!</a:t>
            </a:r>
            <a:endParaRPr lang="Arial Narrow" altLang="Arial Narrow" sz="2700" dirty="0"/>
          </a:p>
        </p:txBody>
      </p:sp>
      <p:pic>
        <p:nvPicPr>
          <p:cNvPr id="82" name="pictur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84" name="textbox 84"/>
          <p:cNvSpPr/>
          <p:nvPr/>
        </p:nvSpPr>
        <p:spPr>
          <a:xfrm>
            <a:off x="2420092" y="4261260"/>
            <a:ext cx="2109470" cy="1403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50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4000"/>
              </a:lnSpc>
              <a:tabLst/>
            </a:pP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And</a:t>
            </a:r>
            <a:r>
              <a:rPr sz="8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all</a:t>
            </a:r>
            <a:r>
              <a:rPr sz="8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collaborators</a:t>
            </a:r>
            <a:r>
              <a:rPr sz="800" kern="0" spc="-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from</a:t>
            </a:r>
            <a:r>
              <a:rPr sz="800" kern="0" spc="-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the</a:t>
            </a:r>
            <a:r>
              <a:rPr sz="8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SANO</a:t>
            </a:r>
            <a:r>
              <a:rPr sz="8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Study</a:t>
            </a:r>
            <a:r>
              <a:rPr sz="8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Gr</a:t>
            </a:r>
            <a:r>
              <a:rPr sz="800" kern="0" spc="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oup</a:t>
            </a:r>
            <a:endParaRPr lang="Calibri" altLang="Calibri" sz="800" dirty="0"/>
          </a:p>
        </p:txBody>
      </p:sp>
      <p:pic>
        <p:nvPicPr>
          <p:cNvPr id="86" name="picture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41960" y="1633719"/>
            <a:ext cx="403341" cy="411181"/>
          </a:xfrm>
          <a:prstGeom prst="rect">
            <a:avLst/>
          </a:prstGeom>
        </p:spPr>
      </p:pic>
      <p:pic>
        <p:nvPicPr>
          <p:cNvPr id="88" name="picture 8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441959" y="4408479"/>
            <a:ext cx="4528739" cy="34325"/>
          </a:xfrm>
          <a:prstGeom prst="rect">
            <a:avLst/>
          </a:prstGeom>
        </p:spPr>
      </p:pic>
      <p:pic>
        <p:nvPicPr>
          <p:cNvPr id="90" name="picture 9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441959" y="4476941"/>
            <a:ext cx="4363454" cy="28673"/>
          </a:xfrm>
          <a:prstGeom prst="rect">
            <a:avLst/>
          </a:prstGeom>
        </p:spPr>
      </p:pic>
      <p:pic>
        <p:nvPicPr>
          <p:cNvPr id="92" name="picture 9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141753" y="4362838"/>
            <a:ext cx="524103" cy="21123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2" name="table 1262"/>
          <p:cNvGraphicFramePr>
            <a:graphicFrameLocks noGrp="1"/>
          </p:cNvGraphicFramePr>
          <p:nvPr/>
        </p:nvGraphicFramePr>
        <p:xfrm>
          <a:off x="1752854" y="2933954"/>
          <a:ext cx="3097530" cy="2039620"/>
        </p:xfrm>
        <a:graphic>
          <a:graphicData uri="http://schemas.openxmlformats.org/drawingml/2006/table">
            <a:tbl>
              <a:tblPr>
                <a:solidFill>
                  <a:srgbClr val="DDD9C3"/>
                </a:solidFill>
              </a:tblPr>
              <a:tblGrid>
                <a:gridCol w="3097530"/>
              </a:tblGrid>
              <a:tr h="20142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19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8963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4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N=535?</a:t>
                      </a:r>
                      <a:endParaRPr lang="Arial" altLang="Arial" sz="1400" dirty="0"/>
                    </a:p>
                    <a:p>
                      <a:pPr marL="889635" algn="l" rtl="0" eaLnBrk="0">
                        <a:lnSpc>
                          <a:spcPct val="81000"/>
                        </a:lnSpc>
                        <a:spcBef>
                          <a:spcPts val="321"/>
                        </a:spcBef>
                        <a:tabLst/>
                      </a:pPr>
                      <a:r>
                        <a:rPr sz="14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Non-CCR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64" name="table 1264"/>
          <p:cNvGraphicFramePr>
            <a:graphicFrameLocks noGrp="1"/>
          </p:cNvGraphicFramePr>
          <p:nvPr/>
        </p:nvGraphicFramePr>
        <p:xfrm>
          <a:off x="1978405" y="1076198"/>
          <a:ext cx="2824479" cy="732154"/>
        </p:xfrm>
        <a:graphic>
          <a:graphicData uri="http://schemas.openxmlformats.org/drawingml/2006/table">
            <a:tbl>
              <a:tblPr/>
              <a:tblGrid>
                <a:gridCol w="2824479"/>
              </a:tblGrid>
              <a:tr h="7067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74294" algn="l" rtl="0" eaLnBrk="0">
                        <a:lnSpc>
                          <a:spcPct val="8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4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N=809</a:t>
                      </a:r>
                      <a:endParaRPr lang="Arial" altLang="Arial" sz="1400" dirty="0"/>
                    </a:p>
                    <a:p>
                      <a:pPr marL="66039" indent="8254" algn="l" rtl="0" eaLnBrk="0">
                        <a:lnSpc>
                          <a:spcPct val="90000"/>
                        </a:lnSpc>
                        <a:spcBef>
                          <a:spcPts val="289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Informed consent entering the trial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algorithm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66" name="textbox 1266"/>
          <p:cNvSpPr/>
          <p:nvPr/>
        </p:nvSpPr>
        <p:spPr>
          <a:xfrm>
            <a:off x="374546" y="210424"/>
            <a:ext cx="7033894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35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3: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Assumption that it’s safe to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delay surgery for &gt;10 weeks in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non-CCR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</a:t>
            </a:r>
            <a:endParaRPr lang="Arial" altLang="Arial" sz="1400" dirty="0"/>
          </a:p>
        </p:txBody>
      </p:sp>
      <p:graphicFrame>
        <p:nvGraphicFramePr>
          <p:cNvPr id="1268" name="table 1268"/>
          <p:cNvGraphicFramePr>
            <a:graphicFrameLocks noGrp="1"/>
          </p:cNvGraphicFramePr>
          <p:nvPr/>
        </p:nvGraphicFramePr>
        <p:xfrm>
          <a:off x="87122" y="2281682"/>
          <a:ext cx="901700" cy="1172845"/>
        </p:xfrm>
        <a:graphic>
          <a:graphicData uri="http://schemas.openxmlformats.org/drawingml/2006/table">
            <a:tbl>
              <a:tblPr/>
              <a:tblGrid>
                <a:gridCol w="901700"/>
              </a:tblGrid>
              <a:tr h="11474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15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176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Locally</a:t>
                      </a:r>
                      <a:endParaRPr lang="Arial" altLang="Arial" sz="900" dirty="0"/>
                    </a:p>
                    <a:p>
                      <a:pPr marL="109220" indent="-1270" algn="l" rtl="0" eaLnBrk="0">
                        <a:lnSpc>
                          <a:spcPct val="99000"/>
                        </a:lnSpc>
                        <a:spcBef>
                          <a:spcPts val="211"/>
                        </a:spcBef>
                        <a:tabLst/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advanced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M0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Oesophageal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Cancer in</a:t>
                      </a:r>
                      <a:endParaRPr lang="Arial" altLang="Arial" sz="900" dirty="0"/>
                    </a:p>
                    <a:p>
                      <a:pPr marL="107314" algn="l" rtl="0" eaLnBrk="0">
                        <a:lnSpc>
                          <a:spcPct val="78000"/>
                        </a:lnSpc>
                        <a:spcBef>
                          <a:spcPts val="33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operable</a:t>
                      </a:r>
                      <a:endParaRPr lang="Arial" altLang="Arial" sz="900" dirty="0"/>
                    </a:p>
                    <a:p>
                      <a:pPr marL="111125" algn="l" rtl="0" eaLnBrk="0">
                        <a:lnSpc>
                          <a:spcPts val="1117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70" name="picture 12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137410" y="2237232"/>
            <a:ext cx="6301232" cy="114300"/>
          </a:xfrm>
          <a:prstGeom prst="rect">
            <a:avLst/>
          </a:prstGeom>
        </p:spPr>
      </p:pic>
      <p:graphicFrame>
        <p:nvGraphicFramePr>
          <p:cNvPr id="1272" name="table 1272"/>
          <p:cNvGraphicFramePr>
            <a:graphicFrameLocks noGrp="1"/>
          </p:cNvGraphicFramePr>
          <p:nvPr/>
        </p:nvGraphicFramePr>
        <p:xfrm>
          <a:off x="6574790" y="2985770"/>
          <a:ext cx="1459230" cy="471804"/>
        </p:xfrm>
        <a:graphic>
          <a:graphicData uri="http://schemas.openxmlformats.org/drawingml/2006/table">
            <a:tbl>
              <a:tblPr/>
              <a:tblGrid>
                <a:gridCol w="1459230"/>
              </a:tblGrid>
              <a:tr h="4464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74930" indent="6985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planned</a:t>
                      </a: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within the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74" name="table 1274"/>
          <p:cNvGraphicFramePr>
            <a:graphicFrameLocks noGrp="1"/>
          </p:cNvGraphicFramePr>
          <p:nvPr/>
        </p:nvGraphicFramePr>
        <p:xfrm>
          <a:off x="6565646" y="4092194"/>
          <a:ext cx="1459230" cy="471805"/>
        </p:xfrm>
        <a:graphic>
          <a:graphicData uri="http://schemas.openxmlformats.org/drawingml/2006/table">
            <a:tbl>
              <a:tblPr/>
              <a:tblGrid>
                <a:gridCol w="1459230"/>
              </a:tblGrid>
              <a:tr h="4464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12395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Surveillance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76" name="table 1276"/>
          <p:cNvGraphicFramePr>
            <a:graphicFrameLocks noGrp="1"/>
          </p:cNvGraphicFramePr>
          <p:nvPr/>
        </p:nvGraphicFramePr>
        <p:xfrm>
          <a:off x="3526790" y="3985514"/>
          <a:ext cx="1230629" cy="506730"/>
        </p:xfrm>
        <a:graphic>
          <a:graphicData uri="http://schemas.openxmlformats.org/drawingml/2006/table">
            <a:tbl>
              <a:tblPr/>
              <a:tblGrid>
                <a:gridCol w="1230629"/>
              </a:tblGrid>
              <a:tr h="4813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9704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endParaRPr lang="Arial" altLang="Arial" sz="1400" dirty="0"/>
                    </a:p>
                    <a:p>
                      <a:pPr marL="176529" algn="l" rtl="0" eaLnBrk="0">
                        <a:lnSpc>
                          <a:spcPct val="97000"/>
                        </a:lnSpc>
                        <a:spcBef>
                          <a:spcPts val="258"/>
                        </a:spcBef>
                        <a:tabLst/>
                      </a:pP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outside th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 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78" name="table 1278"/>
          <p:cNvGraphicFramePr>
            <a:graphicFrameLocks noGrp="1"/>
          </p:cNvGraphicFramePr>
          <p:nvPr/>
        </p:nvGraphicFramePr>
        <p:xfrm>
          <a:off x="4825238" y="3622802"/>
          <a:ext cx="1634490" cy="346710"/>
        </p:xfrm>
        <a:graphic>
          <a:graphicData uri="http://schemas.openxmlformats.org/drawingml/2006/table">
            <a:tbl>
              <a:tblPr/>
              <a:tblGrid>
                <a:gridCol w="1634490"/>
              </a:tblGrid>
              <a:tr h="3213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74930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Randomisation</a:t>
                      </a:r>
                      <a:endParaRPr lang="Arial" altLang="Arial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80" name="table 1280"/>
          <p:cNvGraphicFramePr>
            <a:graphicFrameLocks noGrp="1"/>
          </p:cNvGraphicFramePr>
          <p:nvPr/>
        </p:nvGraphicFramePr>
        <p:xfrm>
          <a:off x="4590541" y="2426461"/>
          <a:ext cx="660400" cy="532764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8763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85725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82" name="picture 12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446523" y="2941066"/>
            <a:ext cx="362585" cy="1056500"/>
          </a:xfrm>
          <a:prstGeom prst="rect">
            <a:avLst/>
          </a:prstGeom>
        </p:spPr>
      </p:pic>
      <p:graphicFrame>
        <p:nvGraphicFramePr>
          <p:cNvPr id="1284" name="table 1284"/>
          <p:cNvGraphicFramePr>
            <a:graphicFrameLocks noGrp="1"/>
          </p:cNvGraphicFramePr>
          <p:nvPr/>
        </p:nvGraphicFramePr>
        <p:xfrm>
          <a:off x="2607817" y="2426461"/>
          <a:ext cx="659129" cy="532764"/>
        </p:xfrm>
        <a:graphic>
          <a:graphicData uri="http://schemas.openxmlformats.org/drawingml/2006/table">
            <a:tbl>
              <a:tblPr/>
              <a:tblGrid>
                <a:gridCol w="659129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778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55880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86" name="textbox 1286"/>
          <p:cNvSpPr/>
          <p:nvPr/>
        </p:nvSpPr>
        <p:spPr>
          <a:xfrm>
            <a:off x="6847294" y="3466404"/>
            <a:ext cx="541019" cy="6718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28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0000"/>
              </a:lnSpc>
              <a:tabLst/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N=118</a:t>
            </a:r>
            <a:endParaRPr lang="Arial" altLang="Arial" sz="1400" dirty="0"/>
          </a:p>
          <a:p>
            <a:pPr algn="l" rtl="0" eaLnBrk="0">
              <a:lnSpc>
                <a:spcPct val="164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9000"/>
              </a:lnSpc>
              <a:tabLst/>
            </a:pPr>
            <a:endParaRPr lang="Arial" altLang="Arial" sz="300" dirty="0"/>
          </a:p>
          <a:p>
            <a:pPr marL="12700" algn="l" rtl="0" eaLnBrk="0">
              <a:lnSpc>
                <a:spcPct val="80000"/>
              </a:lnSpc>
              <a:spcBef>
                <a:spcPts val="2"/>
              </a:spcBef>
              <a:tabLst/>
            </a:pPr>
            <a:r>
              <a:rPr sz="14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N=156</a:t>
            </a:r>
            <a:endParaRPr lang="Arial" altLang="Arial" sz="1400" dirty="0"/>
          </a:p>
        </p:txBody>
      </p:sp>
      <p:pic>
        <p:nvPicPr>
          <p:cNvPr id="1288" name="picture 12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1290" name="picture 129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6460109" y="3480054"/>
            <a:ext cx="366775" cy="609295"/>
          </a:xfrm>
          <a:prstGeom prst="rect">
            <a:avLst/>
          </a:prstGeom>
        </p:spPr>
      </p:pic>
      <p:pic>
        <p:nvPicPr>
          <p:cNvPr id="1292" name="picture 129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4904232" y="2939033"/>
            <a:ext cx="318135" cy="681736"/>
          </a:xfrm>
          <a:prstGeom prst="rect">
            <a:avLst/>
          </a:prstGeom>
        </p:spPr>
      </p:pic>
      <p:sp>
        <p:nvSpPr>
          <p:cNvPr id="1294" name="textbox 1294"/>
          <p:cNvSpPr/>
          <p:nvPr/>
        </p:nvSpPr>
        <p:spPr>
          <a:xfrm>
            <a:off x="1486357" y="2498115"/>
            <a:ext cx="666115" cy="3562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75"/>
              </a:lnSpc>
              <a:tabLst/>
            </a:pPr>
            <a:endParaRPr lang="Arial" altLang="Arial" sz="100" dirty="0"/>
          </a:p>
          <a:p>
            <a:pPr marL="12700" indent="4444" algn="l" rtl="0" eaLnBrk="0">
              <a:lnSpc>
                <a:spcPct val="90000"/>
              </a:lnSpc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type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CRT</a:t>
            </a:r>
            <a:endParaRPr lang="Arial" altLang="Arial" sz="1200" dirty="0"/>
          </a:p>
        </p:txBody>
      </p:sp>
      <p:sp>
        <p:nvSpPr>
          <p:cNvPr id="1296" name="textbox 1296"/>
          <p:cNvSpPr/>
          <p:nvPr/>
        </p:nvSpPr>
        <p:spPr>
          <a:xfrm>
            <a:off x="5122545" y="3138652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99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pic>
        <p:nvPicPr>
          <p:cNvPr id="1298" name="picture 129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3831335" y="2742438"/>
            <a:ext cx="114300" cy="1187119"/>
          </a:xfrm>
          <a:prstGeom prst="rect">
            <a:avLst/>
          </a:prstGeom>
        </p:spPr>
      </p:pic>
      <p:pic>
        <p:nvPicPr>
          <p:cNvPr id="1300" name="picture 130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254502" y="2694304"/>
            <a:ext cx="1250441" cy="114300"/>
          </a:xfrm>
          <a:prstGeom prst="rect">
            <a:avLst/>
          </a:prstGeom>
        </p:spPr>
      </p:pic>
      <p:sp>
        <p:nvSpPr>
          <p:cNvPr id="1302" name="textbox 1302"/>
          <p:cNvSpPr/>
          <p:nvPr/>
        </p:nvSpPr>
        <p:spPr>
          <a:xfrm>
            <a:off x="3738753" y="2440279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932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1304" name="textbox 1304"/>
          <p:cNvSpPr/>
          <p:nvPr/>
        </p:nvSpPr>
        <p:spPr>
          <a:xfrm>
            <a:off x="3382390" y="3310407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941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7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1306" name="textbox 1306"/>
          <p:cNvSpPr/>
          <p:nvPr/>
        </p:nvSpPr>
        <p:spPr>
          <a:xfrm>
            <a:off x="4135882" y="3318662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941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7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1308" name="textbox 1308"/>
          <p:cNvSpPr/>
          <p:nvPr/>
        </p:nvSpPr>
        <p:spPr>
          <a:xfrm>
            <a:off x="4966066" y="4074482"/>
            <a:ext cx="973455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28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1000"/>
              </a:lnSpc>
              <a:tabLst/>
            </a:pP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N=274 CCR</a:t>
            </a:r>
            <a:endParaRPr lang="Arial" altLang="Arial" sz="1400" dirty="0"/>
          </a:p>
        </p:txBody>
      </p:sp>
      <p:sp>
        <p:nvSpPr>
          <p:cNvPr id="1310" name="textbox 1310"/>
          <p:cNvSpPr/>
          <p:nvPr/>
        </p:nvSpPr>
        <p:spPr>
          <a:xfrm>
            <a:off x="4470501" y="1999284"/>
            <a:ext cx="652144" cy="2032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71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7000"/>
              </a:lnSpc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12 weeks</a:t>
            </a:r>
            <a:endParaRPr lang="Arial" altLang="Arial" sz="1200" dirty="0"/>
          </a:p>
        </p:txBody>
      </p:sp>
      <p:sp>
        <p:nvSpPr>
          <p:cNvPr id="1312" name="textbox 1312"/>
          <p:cNvSpPr/>
          <p:nvPr/>
        </p:nvSpPr>
        <p:spPr>
          <a:xfrm>
            <a:off x="2892374" y="1960295"/>
            <a:ext cx="577215" cy="2032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22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7000"/>
              </a:lnSpc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 weeks</a:t>
            </a:r>
            <a:endParaRPr lang="Arial" altLang="Arial" sz="1200" dirty="0"/>
          </a:p>
        </p:txBody>
      </p:sp>
      <p:pic>
        <p:nvPicPr>
          <p:cNvPr id="1314" name="picture 13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2386583" y="1779270"/>
            <a:ext cx="114300" cy="506094"/>
          </a:xfrm>
          <a:prstGeom prst="rect">
            <a:avLst/>
          </a:prstGeom>
        </p:spPr>
      </p:pic>
      <p:pic>
        <p:nvPicPr>
          <p:cNvPr id="1316" name="picture 13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2244851" y="2631948"/>
            <a:ext cx="335026" cy="76200"/>
          </a:xfrm>
          <a:prstGeom prst="rect">
            <a:avLst/>
          </a:prstGeom>
        </p:spPr>
      </p:pic>
      <p:pic>
        <p:nvPicPr>
          <p:cNvPr id="1318" name="picture 13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1050036" y="2631948"/>
            <a:ext cx="335025" cy="76200"/>
          </a:xfrm>
          <a:prstGeom prst="rect">
            <a:avLst/>
          </a:prstGeom>
        </p:spPr>
      </p:pic>
      <p:sp>
        <p:nvSpPr>
          <p:cNvPr id="1320" name="path"/>
          <p:cNvSpPr/>
          <p:nvPr/>
        </p:nvSpPr>
        <p:spPr>
          <a:xfrm>
            <a:off x="3014472" y="2183129"/>
            <a:ext cx="38100" cy="103124"/>
          </a:xfrm>
          <a:custGeom>
            <a:avLst/>
            <a:gdLst/>
            <a:ahLst/>
            <a:cxnLst/>
            <a:rect l="0" t="0" r="0" b="0"/>
            <a:pathLst>
              <a:path w="60" h="162">
                <a:moveTo>
                  <a:pt x="30" y="0"/>
                </a:moveTo>
                <a:lnTo>
                  <a:pt x="30" y="162"/>
                </a:lnTo>
              </a:path>
            </a:pathLst>
          </a:custGeom>
          <a:noFill/>
          <a:ln w="38100" cap="flat">
            <a:solidFill>
              <a:srgbClr val="0070C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322" name="path"/>
          <p:cNvSpPr/>
          <p:nvPr/>
        </p:nvSpPr>
        <p:spPr>
          <a:xfrm>
            <a:off x="4657344" y="2198370"/>
            <a:ext cx="38100" cy="103123"/>
          </a:xfrm>
          <a:custGeom>
            <a:avLst/>
            <a:gdLst/>
            <a:ahLst/>
            <a:cxnLst/>
            <a:rect l="0" t="0" r="0" b="0"/>
            <a:pathLst>
              <a:path w="60" h="162">
                <a:moveTo>
                  <a:pt x="30" y="0"/>
                </a:moveTo>
                <a:lnTo>
                  <a:pt x="30" y="162"/>
                </a:lnTo>
              </a:path>
            </a:pathLst>
          </a:custGeom>
          <a:noFill/>
          <a:ln w="38100" cap="flat">
            <a:solidFill>
              <a:srgbClr val="0070C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textbox 1324"/>
          <p:cNvSpPr/>
          <p:nvPr/>
        </p:nvSpPr>
        <p:spPr>
          <a:xfrm>
            <a:off x="446737" y="146187"/>
            <a:ext cx="7373619" cy="13150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460"/>
              </a:lnSpc>
              <a:tabLst/>
            </a:pPr>
            <a:endParaRPr lang="Arial" altLang="Arial" sz="100" dirty="0"/>
          </a:p>
          <a:p>
            <a:pPr marL="16509" algn="l" rtl="0" eaLnBrk="0">
              <a:lnSpc>
                <a:spcPct val="97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SANO-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trial:</a:t>
            </a:r>
            <a:endParaRPr lang="Arial Narrow" altLang="Arial Narrow" sz="2000" dirty="0"/>
          </a:p>
          <a:p>
            <a:pPr marL="25400" indent="-12700" algn="l" rtl="0" eaLnBrk="0">
              <a:lnSpc>
                <a:spcPct val="91000"/>
              </a:lnSpc>
              <a:spcBef>
                <a:spcPts val="473"/>
              </a:spcBef>
              <a:tabLst/>
            </a:pP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this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actually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tellus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are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implications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clinical</a:t>
            </a:r>
            <a:r>
              <a:rPr sz="2000" b="1" kern="0" spc="3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2000" b="1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practice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lang="Arial Narrow" altLang="Arial Narrow" sz="20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1100" dirty="0"/>
          </a:p>
          <a:p>
            <a:pPr marL="93980" algn="l" rtl="0" eaLnBrk="0">
              <a:lnSpc>
                <a:spcPct val="86000"/>
              </a:lnSpc>
              <a:spcBef>
                <a:spcPts val="4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1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</a:t>
            </a:r>
            <a:r>
              <a:rPr sz="1500" b="1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huge achievement to</a:t>
            </a:r>
            <a:r>
              <a:rPr sz="1500" b="1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perform this concep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tually important and complex trial</a:t>
            </a:r>
            <a:endParaRPr lang="Arial Narrow" altLang="Arial Narrow" sz="1500" dirty="0"/>
          </a:p>
        </p:txBody>
      </p:sp>
      <p:pic>
        <p:nvPicPr>
          <p:cNvPr id="1326" name="picture 13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41307" y="1251301"/>
            <a:ext cx="144127" cy="148999"/>
          </a:xfrm>
          <a:prstGeom prst="rect">
            <a:avLst/>
          </a:prstGeom>
        </p:spPr>
      </p:pic>
      <p:pic>
        <p:nvPicPr>
          <p:cNvPr id="1328" name="picture 13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" name="textbox 1330"/>
          <p:cNvSpPr/>
          <p:nvPr/>
        </p:nvSpPr>
        <p:spPr>
          <a:xfrm>
            <a:off x="446737" y="146187"/>
            <a:ext cx="7373619" cy="20872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460"/>
              </a:lnSpc>
              <a:tabLst/>
            </a:pPr>
            <a:endParaRPr lang="Arial" altLang="Arial" sz="100" dirty="0"/>
          </a:p>
          <a:p>
            <a:pPr marL="16509" algn="l" rtl="0" eaLnBrk="0">
              <a:lnSpc>
                <a:spcPct val="97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SANO-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trial:</a:t>
            </a:r>
            <a:endParaRPr lang="Arial Narrow" altLang="Arial Narrow" sz="2000" dirty="0"/>
          </a:p>
          <a:p>
            <a:pPr marL="25400" indent="-12700" algn="l" rtl="0" eaLnBrk="0">
              <a:lnSpc>
                <a:spcPct val="91000"/>
              </a:lnSpc>
              <a:spcBef>
                <a:spcPts val="473"/>
              </a:spcBef>
              <a:tabLst/>
            </a:pP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this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actually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tellus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are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000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implications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2000" b="1" kern="0" spc="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clinical</a:t>
            </a:r>
            <a:r>
              <a:rPr sz="2000" b="1" kern="0" spc="3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2000" b="1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practice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lang="Arial Narrow" altLang="Arial Narrow" sz="2000" dirty="0"/>
          </a:p>
          <a:p>
            <a:pPr marL="93980" algn="l" rtl="0" eaLnBrk="0">
              <a:lnSpc>
                <a:spcPct val="86000"/>
              </a:lnSpc>
              <a:spcBef>
                <a:spcPts val="1430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15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</a:t>
            </a:r>
            <a:r>
              <a:rPr sz="1500" b="1" kern="0" spc="1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huge achievement to</a:t>
            </a:r>
            <a:r>
              <a:rPr sz="1500" b="1" kern="0" spc="1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perform this concep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tually important and complex trial</a:t>
            </a:r>
            <a:endParaRPr lang="Arial Narrow" altLang="Arial Narrow" sz="15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6000"/>
              </a:lnSpc>
              <a:tabLst/>
            </a:pPr>
            <a:endParaRPr lang="Arial" altLang="Arial" sz="300" dirty="0"/>
          </a:p>
          <a:p>
            <a:pPr marL="550544" indent="-456565" algn="l" rtl="0" eaLnBrk="0">
              <a:lnSpc>
                <a:spcPts val="1593"/>
              </a:lnSpc>
              <a:spcBef>
                <a:spcPts val="1"/>
              </a:spcBef>
              <a:tabLst>
                <a:tab pos="238125" algn="l"/>
                <a:tab pos="695325" algn="l"/>
              </a:tabLst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There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are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some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concerns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regarding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design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analysis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plan</a:t>
            </a:r>
            <a:r>
              <a:rPr sz="1500" b="1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:     </a:t>
            </a:r>
            <a:r>
              <a:rPr sz="1500" b="1" kern="0" spc="6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              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MS Gothic"/>
                <a:ea typeface="MS Gothic"/>
                <a:cs typeface="MS Gothic"/>
              </a:rPr>
              <a:t>	</a:t>
            </a:r>
            <a:endParaRPr lang="MS Gothic" altLang="MS Gothic" sz="1500" dirty="0"/>
          </a:p>
        </p:txBody>
      </p:sp>
      <p:pic>
        <p:nvPicPr>
          <p:cNvPr id="1332" name="picture 13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998482" y="2071691"/>
            <a:ext cx="143911" cy="148775"/>
          </a:xfrm>
          <a:prstGeom prst="rect">
            <a:avLst/>
          </a:prstGeom>
        </p:spPr>
      </p:pic>
      <p:pic>
        <p:nvPicPr>
          <p:cNvPr id="1334" name="picture 13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541282" y="1815660"/>
            <a:ext cx="143911" cy="148775"/>
          </a:xfrm>
          <a:prstGeom prst="rect">
            <a:avLst/>
          </a:prstGeom>
        </p:spPr>
      </p:pic>
      <p:pic>
        <p:nvPicPr>
          <p:cNvPr id="1336" name="picture 13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41307" y="1251301"/>
            <a:ext cx="144127" cy="148999"/>
          </a:xfrm>
          <a:prstGeom prst="rect">
            <a:avLst/>
          </a:prstGeom>
        </p:spPr>
      </p:pic>
      <p:graphicFrame>
        <p:nvGraphicFramePr>
          <p:cNvPr id="1338" name="table 1338"/>
          <p:cNvGraphicFramePr>
            <a:graphicFrameLocks noGrp="1"/>
          </p:cNvGraphicFramePr>
          <p:nvPr/>
        </p:nvGraphicFramePr>
        <p:xfrm>
          <a:off x="1137158" y="1984501"/>
          <a:ext cx="7124065" cy="509904"/>
        </p:xfrm>
        <a:graphic>
          <a:graphicData uri="http://schemas.openxmlformats.org/drawingml/2006/table">
            <a:tbl>
              <a:tblPr/>
              <a:tblGrid>
                <a:gridCol w="7124065"/>
              </a:tblGrid>
              <a:tr h="4845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5254" indent="1905" algn="l" rtl="0" eaLnBrk="0">
                        <a:lnSpc>
                          <a:spcPct val="9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400" b="1" kern="0" spc="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Contamination of the ITT analyses </a:t>
                      </a:r>
                      <a:r>
                        <a:rPr sz="1400" kern="0" spc="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with c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ross-overs and especially</a:t>
                      </a:r>
                      <a:r>
                        <a:rPr sz="1400" kern="0" spc="7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non-cluster</a:t>
                      </a:r>
                      <a:r>
                        <a:rPr sz="1400" kern="0" spc="7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randomized</a:t>
                      </a:r>
                      <a:r>
                        <a:rPr sz="1400" kern="0" spc="8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patients</a:t>
                      </a:r>
                      <a:r>
                        <a:rPr sz="1400" kern="0" spc="7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is</a:t>
                      </a:r>
                      <a:r>
                        <a:rPr sz="1400" kern="0" spc="8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not</a:t>
                      </a:r>
                      <a:r>
                        <a:rPr sz="1400" kern="0" spc="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  </a:t>
                      </a:r>
                      <a:r>
                        <a:rPr sz="1400" kern="0" spc="-2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stringent</a:t>
                      </a:r>
                      <a:r>
                        <a:rPr sz="1400" kern="0" spc="1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2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in a</a:t>
                      </a:r>
                      <a:r>
                        <a:rPr sz="1400" kern="0" spc="8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2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phase</a:t>
                      </a:r>
                      <a:r>
                        <a:rPr sz="1400" kern="0" spc="12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2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III</a:t>
                      </a:r>
                      <a:r>
                        <a:rPr sz="1400" kern="0" spc="9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2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RCT</a:t>
                      </a:r>
                      <a:endParaRPr lang="Arial Narrow" altLang="Arial Narrow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40" name="textbox 1340"/>
          <p:cNvSpPr/>
          <p:nvPr/>
        </p:nvSpPr>
        <p:spPr>
          <a:xfrm>
            <a:off x="985782" y="2524066"/>
            <a:ext cx="4526279" cy="6896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83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0000"/>
              </a:lnSpc>
              <a:tabLst>
                <a:tab pos="156210" algn="l"/>
              </a:tabLst>
            </a:pP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Mixing of histological types co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nfounds real</a:t>
            </a:r>
            <a:r>
              <a:rPr sz="1400" kern="0" spc="9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inference from</a:t>
            </a:r>
            <a:r>
              <a:rPr sz="1400" kern="0" spc="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1400" kern="0" spc="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</a:t>
            </a:r>
            <a:endParaRPr lang="Arial Narrow" altLang="Arial Narrow" sz="1400" dirty="0"/>
          </a:p>
          <a:p>
            <a:pPr marL="12700" algn="l" rtl="0" eaLnBrk="0">
              <a:lnSpc>
                <a:spcPct val="90000"/>
              </a:lnSpc>
              <a:spcBef>
                <a:spcPts val="468"/>
              </a:spcBef>
              <a:tabLst>
                <a:tab pos="156210" algn="l"/>
              </a:tabLst>
            </a:pP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Likely not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safe to delay surgery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&gt;10 weeks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non-CCR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endParaRPr lang="Arial Narrow" altLang="Arial Narrow" sz="1400" dirty="0"/>
          </a:p>
          <a:p>
            <a:pPr marL="469900" algn="l" rtl="0" eaLnBrk="0">
              <a:lnSpc>
                <a:spcPts val="1458"/>
              </a:lnSpc>
              <a:spcBef>
                <a:spcPts val="280"/>
              </a:spcBef>
              <a:tabLst>
                <a:tab pos="613409" algn="l"/>
              </a:tabLst>
            </a:pPr>
            <a:r>
              <a:rPr sz="12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200" kern="0" spc="6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2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Sets-off generalizability to cl</a:t>
            </a:r>
            <a:r>
              <a:rPr sz="12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inical practice</a:t>
            </a:r>
            <a:endParaRPr lang="Arial Narrow" altLang="Arial Narrow" sz="1200" dirty="0"/>
          </a:p>
        </p:txBody>
      </p:sp>
      <p:pic>
        <p:nvPicPr>
          <p:cNvPr id="1342" name="picture 13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1455682" y="3015301"/>
            <a:ext cx="143911" cy="148775"/>
          </a:xfrm>
          <a:prstGeom prst="rect">
            <a:avLst/>
          </a:prstGeom>
        </p:spPr>
      </p:pic>
      <p:pic>
        <p:nvPicPr>
          <p:cNvPr id="1344" name="picture 13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998482" y="2788226"/>
            <a:ext cx="143911" cy="148775"/>
          </a:xfrm>
          <a:prstGeom prst="rect">
            <a:avLst/>
          </a:prstGeom>
        </p:spPr>
      </p:pic>
      <p:pic>
        <p:nvPicPr>
          <p:cNvPr id="1346" name="picture 13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998482" y="2536766"/>
            <a:ext cx="143911" cy="148775"/>
          </a:xfrm>
          <a:prstGeom prst="rect">
            <a:avLst/>
          </a:prstGeom>
        </p:spPr>
      </p:pic>
      <p:pic>
        <p:nvPicPr>
          <p:cNvPr id="1348" name="picture 13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" name="textbox 1350"/>
          <p:cNvSpPr/>
          <p:nvPr/>
        </p:nvSpPr>
        <p:spPr>
          <a:xfrm>
            <a:off x="446737" y="146187"/>
            <a:ext cx="7628255" cy="23431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460"/>
              </a:lnSpc>
              <a:tabLst/>
            </a:pPr>
            <a:endParaRPr lang="Arial" altLang="Arial" sz="100" dirty="0"/>
          </a:p>
          <a:p>
            <a:pPr marL="16509" algn="l" rtl="0" eaLnBrk="0">
              <a:lnSpc>
                <a:spcPct val="97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SANO-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trial:</a:t>
            </a:r>
            <a:endParaRPr lang="Arial Narrow" altLang="Arial Narrow" sz="2000" dirty="0"/>
          </a:p>
          <a:p>
            <a:pPr marL="25400" indent="-12700" algn="l" rtl="0" eaLnBrk="0">
              <a:lnSpc>
                <a:spcPct val="91000"/>
              </a:lnSpc>
              <a:spcBef>
                <a:spcPts val="473"/>
              </a:spcBef>
              <a:tabLst/>
            </a:pP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 does this trial actually tellus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 what are the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implications for clinical      </a:t>
            </a:r>
            <a:r>
              <a:rPr sz="2000" b="1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practice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lang="Arial Narrow" altLang="Arial Narrow" sz="2000" dirty="0"/>
          </a:p>
          <a:p>
            <a:pPr marL="93980" algn="l" rtl="0" eaLnBrk="0">
              <a:lnSpc>
                <a:spcPct val="86000"/>
              </a:lnSpc>
              <a:spcBef>
                <a:spcPts val="1430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15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</a:t>
            </a:r>
            <a:r>
              <a:rPr sz="1500" b="1" kern="0" spc="1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huge achievement to</a:t>
            </a:r>
            <a:r>
              <a:rPr sz="1500" b="1" kern="0" spc="1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perform this concep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tually important and complex trial</a:t>
            </a:r>
            <a:endParaRPr lang="Arial Narrow" altLang="Arial Narrow" sz="15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93980" algn="l" rtl="0" eaLnBrk="0">
              <a:lnSpc>
                <a:spcPct val="86000"/>
              </a:lnSpc>
              <a:spcBef>
                <a:spcPts val="458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There are some concerns regarding t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he trial design and</a:t>
            </a:r>
            <a:r>
              <a:rPr sz="1500" b="1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analysis</a:t>
            </a:r>
            <a:r>
              <a:rPr sz="1500" b="1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plan:</a:t>
            </a:r>
            <a:endParaRPr lang="Arial Narrow" altLang="Arial Narrow" sz="1500" dirty="0"/>
          </a:p>
          <a:p>
            <a:pPr algn="l" rtl="0" eaLnBrk="0">
              <a:lnSpc>
                <a:spcPct val="128000"/>
              </a:lnSpc>
              <a:tabLst/>
            </a:pPr>
            <a:endParaRPr lang="Arial" altLang="Arial" sz="300" dirty="0"/>
          </a:p>
          <a:p>
            <a:pPr marL="824864" indent="-273684" algn="l" rtl="0" eaLnBrk="0">
              <a:lnSpc>
                <a:spcPct val="95000"/>
              </a:lnSpc>
              <a:tabLst>
                <a:tab pos="695325" algn="l"/>
              </a:tabLst>
            </a:pP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Contamination of the</a:t>
            </a:r>
            <a:r>
              <a:rPr sz="1400" kern="0" spc="1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ITT anal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yses with cross-overs and especially non-cluster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randomized</a:t>
            </a:r>
            <a:r>
              <a:rPr sz="1400" kern="0" spc="8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</a:t>
            </a:r>
            <a:r>
              <a:rPr sz="1400" kern="0" spc="8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not 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stringent</a:t>
            </a:r>
            <a:r>
              <a:rPr sz="1400" kern="0" spc="1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 a</a:t>
            </a:r>
            <a:r>
              <a:rPr sz="1400" kern="0" spc="8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phase</a:t>
            </a:r>
            <a:r>
              <a:rPr sz="1400" kern="0" spc="1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III</a:t>
            </a:r>
            <a:r>
              <a:rPr sz="1400" kern="0" spc="9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RCT</a:t>
            </a:r>
            <a:endParaRPr lang="Arial Narrow" altLang="Arial Narrow" sz="1400" dirty="0"/>
          </a:p>
        </p:txBody>
      </p:sp>
      <p:pic>
        <p:nvPicPr>
          <p:cNvPr id="1352" name="picture 13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998482" y="2071691"/>
            <a:ext cx="143911" cy="148775"/>
          </a:xfrm>
          <a:prstGeom prst="rect">
            <a:avLst/>
          </a:prstGeom>
        </p:spPr>
      </p:pic>
      <p:pic>
        <p:nvPicPr>
          <p:cNvPr id="1354" name="picture 13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541282" y="1815660"/>
            <a:ext cx="143911" cy="148775"/>
          </a:xfrm>
          <a:prstGeom prst="rect">
            <a:avLst/>
          </a:prstGeom>
        </p:spPr>
      </p:pic>
      <p:pic>
        <p:nvPicPr>
          <p:cNvPr id="1356" name="picture 13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41307" y="1251301"/>
            <a:ext cx="144127" cy="148999"/>
          </a:xfrm>
          <a:prstGeom prst="rect">
            <a:avLst/>
          </a:prstGeom>
        </p:spPr>
      </p:pic>
      <p:sp>
        <p:nvSpPr>
          <p:cNvPr id="1358" name="textbox 1358"/>
          <p:cNvSpPr/>
          <p:nvPr/>
        </p:nvSpPr>
        <p:spPr>
          <a:xfrm>
            <a:off x="985782" y="2775526"/>
            <a:ext cx="4406900" cy="4381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83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0000"/>
              </a:lnSpc>
              <a:tabLst>
                <a:tab pos="156210" algn="l"/>
              </a:tabLst>
            </a:pP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Likely not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safe to delay surgery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&gt;10 weeks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non-CCR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endParaRPr lang="Arial Narrow" altLang="Arial Narrow" sz="1400" dirty="0"/>
          </a:p>
          <a:p>
            <a:pPr marL="469900" algn="l" rtl="0" eaLnBrk="0">
              <a:lnSpc>
                <a:spcPts val="1458"/>
              </a:lnSpc>
              <a:spcBef>
                <a:spcPts val="280"/>
              </a:spcBef>
              <a:tabLst>
                <a:tab pos="613409" algn="l"/>
              </a:tabLst>
            </a:pPr>
            <a:r>
              <a:rPr sz="12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200" kern="0" spc="6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2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Sets-off generalizability to cl</a:t>
            </a:r>
            <a:r>
              <a:rPr sz="12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inical practice</a:t>
            </a:r>
            <a:endParaRPr lang="Arial Narrow" altLang="Arial Narrow" sz="1200" dirty="0"/>
          </a:p>
        </p:txBody>
      </p:sp>
      <p:pic>
        <p:nvPicPr>
          <p:cNvPr id="1360" name="picture 13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1455682" y="3015301"/>
            <a:ext cx="143911" cy="148775"/>
          </a:xfrm>
          <a:prstGeom prst="rect">
            <a:avLst/>
          </a:prstGeom>
        </p:spPr>
      </p:pic>
      <p:pic>
        <p:nvPicPr>
          <p:cNvPr id="1362" name="picture 13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998482" y="2788226"/>
            <a:ext cx="143911" cy="148775"/>
          </a:xfrm>
          <a:prstGeom prst="rect">
            <a:avLst/>
          </a:prstGeom>
        </p:spPr>
      </p:pic>
      <p:sp>
        <p:nvSpPr>
          <p:cNvPr id="1364" name="textbox 1364"/>
          <p:cNvSpPr/>
          <p:nvPr/>
        </p:nvSpPr>
        <p:spPr>
          <a:xfrm>
            <a:off x="985782" y="2524066"/>
            <a:ext cx="169545" cy="1746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171"/>
              </a:lnSpc>
              <a:tabLst>
                <a:tab pos="156210" algn="l"/>
              </a:tabLst>
            </a:pP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MS Gothic"/>
                <a:ea typeface="MS Gothic"/>
                <a:cs typeface="MS Gothic"/>
              </a:rPr>
              <a:t>	</a:t>
            </a:r>
            <a:endParaRPr lang="MS Gothic" altLang="MS Gothic" sz="1500" dirty="0"/>
          </a:p>
        </p:txBody>
      </p:sp>
      <p:pic>
        <p:nvPicPr>
          <p:cNvPr id="1366" name="picture 13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998482" y="2536766"/>
            <a:ext cx="143911" cy="148775"/>
          </a:xfrm>
          <a:prstGeom prst="rect">
            <a:avLst/>
          </a:prstGeom>
        </p:spPr>
      </p:pic>
      <p:graphicFrame>
        <p:nvGraphicFramePr>
          <p:cNvPr id="1368" name="table 1368"/>
          <p:cNvGraphicFramePr>
            <a:graphicFrameLocks noGrp="1"/>
          </p:cNvGraphicFramePr>
          <p:nvPr/>
        </p:nvGraphicFramePr>
        <p:xfrm>
          <a:off x="1137158" y="2473705"/>
          <a:ext cx="5349875" cy="319404"/>
        </p:xfrm>
        <a:graphic>
          <a:graphicData uri="http://schemas.openxmlformats.org/drawingml/2006/table">
            <a:tbl>
              <a:tblPr/>
              <a:tblGrid>
                <a:gridCol w="5349875"/>
              </a:tblGrid>
              <a:tr h="2940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40970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400" b="1" kern="0" spc="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Mixing of histological types </a:t>
                      </a:r>
                      <a:r>
                        <a:rPr sz="1400" kern="0" spc="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con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founds</a:t>
                      </a:r>
                      <a:r>
                        <a:rPr sz="1400" kern="0" spc="8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real</a:t>
                      </a:r>
                      <a:r>
                        <a:rPr sz="1400" kern="0" spc="9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inference from the trial</a:t>
                      </a:r>
                      <a:endParaRPr lang="Arial Narrow" altLang="Arial Narrow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70" name="picture 13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" name="textbox 1372"/>
          <p:cNvSpPr/>
          <p:nvPr/>
        </p:nvSpPr>
        <p:spPr>
          <a:xfrm>
            <a:off x="446737" y="146187"/>
            <a:ext cx="7628255" cy="25952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460"/>
              </a:lnSpc>
              <a:tabLst/>
            </a:pPr>
            <a:endParaRPr lang="Arial" altLang="Arial" sz="100" dirty="0"/>
          </a:p>
          <a:p>
            <a:pPr marL="16509" algn="l" rtl="0" eaLnBrk="0">
              <a:lnSpc>
                <a:spcPct val="97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SANO-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trial:</a:t>
            </a:r>
            <a:endParaRPr lang="Arial Narrow" altLang="Arial Narrow" sz="2000" dirty="0"/>
          </a:p>
          <a:p>
            <a:pPr marL="25400" indent="-12700" algn="l" rtl="0" eaLnBrk="0">
              <a:lnSpc>
                <a:spcPct val="91000"/>
              </a:lnSpc>
              <a:spcBef>
                <a:spcPts val="473"/>
              </a:spcBef>
              <a:tabLst/>
            </a:pP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 does this trial actually tellus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 what are the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implications for clinical      </a:t>
            </a:r>
            <a:r>
              <a:rPr sz="2000" b="1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practice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lang="Arial Narrow" altLang="Arial Narrow" sz="2000" dirty="0"/>
          </a:p>
          <a:p>
            <a:pPr marL="93980" algn="l" rtl="0" eaLnBrk="0">
              <a:lnSpc>
                <a:spcPct val="86000"/>
              </a:lnSpc>
              <a:spcBef>
                <a:spcPts val="1430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15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</a:t>
            </a:r>
            <a:r>
              <a:rPr sz="1500" b="1" kern="0" spc="1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huge achievement to</a:t>
            </a:r>
            <a:r>
              <a:rPr sz="1500" b="1" kern="0" spc="1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perform this concep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tually important and complex trial</a:t>
            </a:r>
            <a:endParaRPr lang="Arial Narrow" altLang="Arial Narrow" sz="15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93980" algn="l" rtl="0" eaLnBrk="0">
              <a:lnSpc>
                <a:spcPct val="86000"/>
              </a:lnSpc>
              <a:spcBef>
                <a:spcPts val="458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There are some concerns regarding t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he trial design and</a:t>
            </a:r>
            <a:r>
              <a:rPr sz="1500" b="1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analysis</a:t>
            </a:r>
            <a:r>
              <a:rPr sz="1500" b="1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plan:</a:t>
            </a:r>
            <a:endParaRPr lang="Arial Narrow" altLang="Arial Narrow" sz="1500" dirty="0"/>
          </a:p>
          <a:p>
            <a:pPr marL="824864" indent="-273684" algn="l" rtl="0" eaLnBrk="0">
              <a:lnSpc>
                <a:spcPct val="95000"/>
              </a:lnSpc>
              <a:spcBef>
                <a:spcPts val="461"/>
              </a:spcBef>
              <a:tabLst>
                <a:tab pos="695325" algn="l"/>
              </a:tabLst>
            </a:pP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Contamination of the</a:t>
            </a:r>
            <a:r>
              <a:rPr sz="1400" kern="0" spc="1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ITT anal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yses with cross-overs and especially non-cluster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randomized</a:t>
            </a:r>
            <a:r>
              <a:rPr sz="1400" kern="0" spc="8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r>
              <a:rPr sz="1400" kern="0" spc="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</a:t>
            </a:r>
            <a:r>
              <a:rPr sz="1400" kern="0" spc="8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not 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stringent</a:t>
            </a:r>
            <a:r>
              <a:rPr sz="1400" kern="0" spc="1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 a</a:t>
            </a:r>
            <a:r>
              <a:rPr sz="1400" kern="0" spc="8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phase</a:t>
            </a:r>
            <a:r>
              <a:rPr sz="1400" kern="0" spc="1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III</a:t>
            </a:r>
            <a:r>
              <a:rPr sz="1400" kern="0" spc="9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RCT</a:t>
            </a:r>
            <a:endParaRPr lang="Arial Narrow" altLang="Arial Narrow" sz="1400" dirty="0"/>
          </a:p>
          <a:p>
            <a:pPr algn="l" rtl="0" eaLnBrk="0">
              <a:lnSpc>
                <a:spcPct val="130000"/>
              </a:lnSpc>
              <a:tabLst/>
            </a:pPr>
            <a:endParaRPr lang="Arial" altLang="Arial" sz="300" dirty="0"/>
          </a:p>
          <a:p>
            <a:pPr marL="551180" algn="l" rtl="0" eaLnBrk="0">
              <a:lnSpc>
                <a:spcPct val="90000"/>
              </a:lnSpc>
              <a:spcBef>
                <a:spcPts val="2"/>
              </a:spcBef>
              <a:tabLst>
                <a:tab pos="695325" algn="l"/>
              </a:tabLst>
            </a:pP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Mixing of histological types co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nfounds real</a:t>
            </a:r>
            <a:r>
              <a:rPr sz="1400" kern="0" spc="9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inference from</a:t>
            </a:r>
            <a:r>
              <a:rPr sz="1400" kern="0" spc="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1400" kern="0" spc="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</a:t>
            </a:r>
            <a:endParaRPr lang="Arial Narrow" altLang="Arial Narrow" sz="1400" dirty="0"/>
          </a:p>
        </p:txBody>
      </p:sp>
      <p:pic>
        <p:nvPicPr>
          <p:cNvPr id="1374" name="picture 13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998482" y="2536766"/>
            <a:ext cx="143911" cy="148775"/>
          </a:xfrm>
          <a:prstGeom prst="rect">
            <a:avLst/>
          </a:prstGeom>
        </p:spPr>
      </p:pic>
      <p:pic>
        <p:nvPicPr>
          <p:cNvPr id="1376" name="picture 13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998482" y="2071691"/>
            <a:ext cx="143911" cy="148775"/>
          </a:xfrm>
          <a:prstGeom prst="rect">
            <a:avLst/>
          </a:prstGeom>
        </p:spPr>
      </p:pic>
      <p:pic>
        <p:nvPicPr>
          <p:cNvPr id="1378" name="picture 13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41282" y="1815660"/>
            <a:ext cx="143911" cy="148775"/>
          </a:xfrm>
          <a:prstGeom prst="rect">
            <a:avLst/>
          </a:prstGeom>
        </p:spPr>
      </p:pic>
      <p:pic>
        <p:nvPicPr>
          <p:cNvPr id="1380" name="picture 138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41307" y="1251301"/>
            <a:ext cx="144127" cy="148999"/>
          </a:xfrm>
          <a:prstGeom prst="rect">
            <a:avLst/>
          </a:prstGeom>
        </p:spPr>
      </p:pic>
      <p:sp>
        <p:nvSpPr>
          <p:cNvPr id="1382" name="textbox 1382"/>
          <p:cNvSpPr/>
          <p:nvPr/>
        </p:nvSpPr>
        <p:spPr>
          <a:xfrm>
            <a:off x="985782" y="2775526"/>
            <a:ext cx="169545" cy="1746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171"/>
              </a:lnSpc>
              <a:tabLst>
                <a:tab pos="156210" algn="l"/>
              </a:tabLst>
            </a:pP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MS Gothic"/>
                <a:ea typeface="MS Gothic"/>
                <a:cs typeface="MS Gothic"/>
              </a:rPr>
              <a:t>	</a:t>
            </a:r>
            <a:endParaRPr lang="MS Gothic" altLang="MS Gothic" sz="1500" dirty="0"/>
          </a:p>
        </p:txBody>
      </p:sp>
      <p:pic>
        <p:nvPicPr>
          <p:cNvPr id="1384" name="picture 138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998482" y="2788226"/>
            <a:ext cx="143911" cy="148775"/>
          </a:xfrm>
          <a:prstGeom prst="rect">
            <a:avLst/>
          </a:prstGeom>
        </p:spPr>
      </p:pic>
      <p:graphicFrame>
        <p:nvGraphicFramePr>
          <p:cNvPr id="1386" name="table 1386"/>
          <p:cNvGraphicFramePr>
            <a:graphicFrameLocks noGrp="1"/>
          </p:cNvGraphicFramePr>
          <p:nvPr/>
        </p:nvGraphicFramePr>
        <p:xfrm>
          <a:off x="1137158" y="2717546"/>
          <a:ext cx="5357495" cy="555625"/>
        </p:xfrm>
        <a:graphic>
          <a:graphicData uri="http://schemas.openxmlformats.org/drawingml/2006/table">
            <a:tbl>
              <a:tblPr/>
              <a:tblGrid>
                <a:gridCol w="5357495"/>
              </a:tblGrid>
              <a:tr h="5302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17500" indent="-175895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>
                          <a:tab pos="462280" algn="l"/>
                        </a:tabLst>
                      </a:pPr>
                      <a:r>
                        <a:rPr sz="1400" b="1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Likely</a:t>
                      </a:r>
                      <a:r>
                        <a:rPr sz="1400" b="1" kern="0" spc="7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b="1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not safe to delay surgery &gt;10 weeks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in</a:t>
                      </a:r>
                      <a:r>
                        <a:rPr sz="1400" kern="0" spc="6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non-CCR</a:t>
                      </a:r>
                      <a:r>
                        <a:rPr sz="1400" kern="0" spc="7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patients                       </a:t>
                      </a:r>
                      <a:r>
                        <a:rPr sz="1400" kern="0" spc="-2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 </a:t>
                      </a:r>
                      <a:r>
                        <a:rPr sz="1200" kern="0" spc="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	</a:t>
                      </a:r>
                      <a:r>
                        <a:rPr sz="1200" kern="0" spc="5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   </a:t>
                      </a:r>
                      <a:r>
                        <a:rPr sz="1200" kern="0" spc="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Affects generalizability to clinica</a:t>
                      </a:r>
                      <a:r>
                        <a:rPr sz="1200" kern="0" spc="-10" dirty="0">
                          <a:solidFill>
                            <a:srgbClr val="05416B">
                              <a:alpha val="100000"/>
                            </a:srgbClr>
                          </a:solidFill>
                          <a:latin typeface="Arial Narrow"/>
                          <a:ea typeface="Arial Narrow"/>
                          <a:cs typeface="Arial Narrow"/>
                        </a:rPr>
                        <a:t>l practice</a:t>
                      </a:r>
                      <a:endParaRPr lang="Arial Narrow" altLang="Arial Narrow" sz="12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88" name="picture 13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1455682" y="3015301"/>
            <a:ext cx="143911" cy="148775"/>
          </a:xfrm>
          <a:prstGeom prst="rect">
            <a:avLst/>
          </a:prstGeom>
        </p:spPr>
      </p:pic>
      <p:pic>
        <p:nvPicPr>
          <p:cNvPr id="1390" name="picture 13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textbox 1392"/>
          <p:cNvSpPr/>
          <p:nvPr/>
        </p:nvSpPr>
        <p:spPr>
          <a:xfrm>
            <a:off x="446737" y="146187"/>
            <a:ext cx="7628255" cy="36328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460"/>
              </a:lnSpc>
              <a:tabLst/>
            </a:pPr>
            <a:endParaRPr lang="Arial" altLang="Arial" sz="100" dirty="0"/>
          </a:p>
          <a:p>
            <a:pPr marL="16509" algn="l" rtl="0" eaLnBrk="0">
              <a:lnSpc>
                <a:spcPct val="97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SANO-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trial:</a:t>
            </a:r>
            <a:endParaRPr lang="Arial Narrow" altLang="Arial Narrow" sz="2000" dirty="0"/>
          </a:p>
          <a:p>
            <a:pPr marL="25400" indent="-12700" algn="l" rtl="0" eaLnBrk="0">
              <a:lnSpc>
                <a:spcPct val="91000"/>
              </a:lnSpc>
              <a:spcBef>
                <a:spcPts val="473"/>
              </a:spcBef>
              <a:tabLst/>
            </a:pP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 does this trial actually tellus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 what are the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implications for clinical      </a:t>
            </a:r>
            <a:r>
              <a:rPr sz="2000" b="1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practice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lang="Arial Narrow" altLang="Arial Narrow" sz="2000" dirty="0"/>
          </a:p>
          <a:p>
            <a:pPr marL="93980" algn="l" rtl="0" eaLnBrk="0">
              <a:lnSpc>
                <a:spcPct val="86000"/>
              </a:lnSpc>
              <a:spcBef>
                <a:spcPts val="1430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15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</a:t>
            </a:r>
            <a:r>
              <a:rPr sz="1500" b="1" kern="0" spc="1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huge achievement to</a:t>
            </a:r>
            <a:r>
              <a:rPr sz="1500" b="1" kern="0" spc="1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perform this concep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tually important and complex trial</a:t>
            </a:r>
            <a:endParaRPr lang="Arial Narrow" altLang="Arial Narrow" sz="15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93980" algn="l" rtl="0" eaLnBrk="0">
              <a:lnSpc>
                <a:spcPct val="86000"/>
              </a:lnSpc>
              <a:spcBef>
                <a:spcPts val="458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There are some concerns regarding t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he trial design and</a:t>
            </a:r>
            <a:r>
              <a:rPr sz="1500" b="1" kern="0" spc="9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analysis</a:t>
            </a:r>
            <a:r>
              <a:rPr sz="1500" b="1" kern="0" spc="8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plan:</a:t>
            </a:r>
            <a:endParaRPr lang="Arial Narrow" altLang="Arial Narrow" sz="1500" dirty="0"/>
          </a:p>
          <a:p>
            <a:pPr marL="824864" indent="-273684" algn="l" rtl="0" eaLnBrk="0">
              <a:lnSpc>
                <a:spcPct val="95000"/>
              </a:lnSpc>
              <a:spcBef>
                <a:spcPts val="461"/>
              </a:spcBef>
              <a:tabLst>
                <a:tab pos="695325" algn="l"/>
              </a:tabLst>
            </a:pP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Contamination of the</a:t>
            </a:r>
            <a:r>
              <a:rPr sz="1400" kern="0" spc="1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ITT anal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yses with cross-overs and especially non-cluster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randomized</a:t>
            </a:r>
            <a:r>
              <a:rPr sz="1400" kern="0" spc="8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</a:t>
            </a:r>
            <a:r>
              <a:rPr sz="1400" kern="0" spc="8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not 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stringent</a:t>
            </a:r>
            <a:r>
              <a:rPr sz="1400" kern="0" spc="1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 a</a:t>
            </a:r>
            <a:r>
              <a:rPr sz="1400" kern="0" spc="8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phase</a:t>
            </a:r>
            <a:r>
              <a:rPr sz="1400" kern="0" spc="1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III</a:t>
            </a:r>
            <a:r>
              <a:rPr sz="1400" kern="0" spc="9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RCT</a:t>
            </a:r>
            <a:endParaRPr lang="Arial Narrow" altLang="Arial Narrow" sz="1400" dirty="0"/>
          </a:p>
          <a:p>
            <a:pPr marL="551180" algn="l" rtl="0" eaLnBrk="0">
              <a:lnSpc>
                <a:spcPct val="90000"/>
              </a:lnSpc>
              <a:spcBef>
                <a:spcPts val="470"/>
              </a:spcBef>
              <a:tabLst>
                <a:tab pos="695325" algn="l"/>
              </a:tabLst>
            </a:pP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Mixing of histologacial types conf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ounds</a:t>
            </a:r>
            <a:r>
              <a:rPr sz="1400" kern="0" spc="9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real inference from</a:t>
            </a:r>
            <a:r>
              <a:rPr sz="1400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trial</a:t>
            </a:r>
            <a:endParaRPr lang="Arial Narrow" altLang="Arial Narrow" sz="1400" dirty="0"/>
          </a:p>
          <a:p>
            <a:pPr marL="551180" algn="l" rtl="0" eaLnBrk="0">
              <a:lnSpc>
                <a:spcPct val="90000"/>
              </a:lnSpc>
              <a:spcBef>
                <a:spcPts val="468"/>
              </a:spcBef>
              <a:tabLst>
                <a:tab pos="695325" algn="l"/>
              </a:tabLst>
            </a:pP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Likely not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safe to delay surgery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&gt;10 weeks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non-CCR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endParaRPr lang="Arial Narrow" altLang="Arial Narrow" sz="1400" dirty="0"/>
          </a:p>
          <a:p>
            <a:pPr marL="1008380" algn="l" rtl="0" eaLnBrk="0">
              <a:lnSpc>
                <a:spcPts val="1458"/>
              </a:lnSpc>
              <a:spcBef>
                <a:spcPts val="280"/>
              </a:spcBef>
              <a:tabLst>
                <a:tab pos="1152525" algn="l"/>
              </a:tabLst>
            </a:pPr>
            <a:r>
              <a:rPr sz="12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200" kern="0" spc="5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2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Affects generalizability to clinica</a:t>
            </a:r>
            <a:r>
              <a:rPr sz="12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 practice</a:t>
            </a:r>
            <a:endParaRPr lang="Arial Narrow" altLang="Arial Narrow" sz="12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6000"/>
              </a:lnSpc>
              <a:tabLst/>
            </a:pPr>
            <a:endParaRPr lang="Arial" altLang="Arial" sz="300" dirty="0"/>
          </a:p>
          <a:p>
            <a:pPr marL="93980" algn="l" rtl="0" eaLnBrk="0">
              <a:lnSpc>
                <a:spcPct val="86000"/>
              </a:lnSpc>
              <a:spcBef>
                <a:spcPts val="2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Shows feasibility of the concept of clinica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 response evaluation for surveillance selection</a:t>
            </a:r>
            <a:endParaRPr lang="Arial Narrow" altLang="Arial Narrow" sz="1500" dirty="0"/>
          </a:p>
        </p:txBody>
      </p:sp>
      <p:pic>
        <p:nvPicPr>
          <p:cNvPr id="1394" name="picture 13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41282" y="3568895"/>
            <a:ext cx="143911" cy="148775"/>
          </a:xfrm>
          <a:prstGeom prst="rect">
            <a:avLst/>
          </a:prstGeom>
        </p:spPr>
      </p:pic>
      <p:pic>
        <p:nvPicPr>
          <p:cNvPr id="1396" name="picture 13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455682" y="3015301"/>
            <a:ext cx="143911" cy="148775"/>
          </a:xfrm>
          <a:prstGeom prst="rect">
            <a:avLst/>
          </a:prstGeom>
        </p:spPr>
      </p:pic>
      <p:pic>
        <p:nvPicPr>
          <p:cNvPr id="1398" name="picture 13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998482" y="2788226"/>
            <a:ext cx="143911" cy="148775"/>
          </a:xfrm>
          <a:prstGeom prst="rect">
            <a:avLst/>
          </a:prstGeom>
        </p:spPr>
      </p:pic>
      <p:pic>
        <p:nvPicPr>
          <p:cNvPr id="1400" name="picture 140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998482" y="2536766"/>
            <a:ext cx="143911" cy="148775"/>
          </a:xfrm>
          <a:prstGeom prst="rect">
            <a:avLst/>
          </a:prstGeom>
        </p:spPr>
      </p:pic>
      <p:pic>
        <p:nvPicPr>
          <p:cNvPr id="1402" name="picture 14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998482" y="2071691"/>
            <a:ext cx="143911" cy="148775"/>
          </a:xfrm>
          <a:prstGeom prst="rect">
            <a:avLst/>
          </a:prstGeom>
        </p:spPr>
      </p:pic>
      <p:pic>
        <p:nvPicPr>
          <p:cNvPr id="1404" name="picture 140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41282" y="1815660"/>
            <a:ext cx="143911" cy="148775"/>
          </a:xfrm>
          <a:prstGeom prst="rect">
            <a:avLst/>
          </a:prstGeom>
        </p:spPr>
      </p:pic>
      <p:pic>
        <p:nvPicPr>
          <p:cNvPr id="1406" name="picture 140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541307" y="1251301"/>
            <a:ext cx="144127" cy="148999"/>
          </a:xfrm>
          <a:prstGeom prst="rect">
            <a:avLst/>
          </a:prstGeom>
        </p:spPr>
      </p:pic>
      <p:pic>
        <p:nvPicPr>
          <p:cNvPr id="1408" name="picture 140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textbox 1410"/>
          <p:cNvSpPr/>
          <p:nvPr/>
        </p:nvSpPr>
        <p:spPr>
          <a:xfrm>
            <a:off x="446737" y="146187"/>
            <a:ext cx="7927340" cy="44088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460"/>
              </a:lnSpc>
              <a:tabLst/>
            </a:pPr>
            <a:endParaRPr lang="Arial" altLang="Arial" sz="100" dirty="0"/>
          </a:p>
          <a:p>
            <a:pPr marL="16509" algn="l" rtl="0" eaLnBrk="0">
              <a:lnSpc>
                <a:spcPct val="97000"/>
              </a:lnSpc>
              <a:tabLst/>
            </a:pP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SANO-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trial:</a:t>
            </a:r>
            <a:endParaRPr lang="Arial Narrow" altLang="Arial Narrow" sz="2000" dirty="0"/>
          </a:p>
          <a:p>
            <a:pPr marL="25400" indent="-12700" algn="l" rtl="0" eaLnBrk="0">
              <a:lnSpc>
                <a:spcPct val="91000"/>
              </a:lnSpc>
              <a:spcBef>
                <a:spcPts val="473"/>
              </a:spcBef>
              <a:tabLst/>
            </a:pP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</a:t>
            </a:r>
            <a:r>
              <a:rPr sz="2000" b="1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</a:t>
            </a:r>
            <a:r>
              <a:rPr sz="2000" b="1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this</a:t>
            </a:r>
            <a:r>
              <a:rPr sz="2000" b="1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</a:t>
            </a:r>
            <a:r>
              <a:rPr sz="2000" b="1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actually</a:t>
            </a:r>
            <a:r>
              <a:rPr sz="2000" b="1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tellus</a:t>
            </a:r>
            <a:r>
              <a:rPr sz="2000" b="1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2000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</a:t>
            </a:r>
            <a:r>
              <a:rPr sz="2000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are</a:t>
            </a:r>
            <a:r>
              <a:rPr sz="2000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000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implications</a:t>
            </a:r>
            <a:r>
              <a:rPr sz="2000" b="1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2000" b="1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clinical</a:t>
            </a:r>
            <a:r>
              <a:rPr sz="2000" b="1" kern="0" spc="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</a:t>
            </a:r>
            <a:r>
              <a:rPr sz="2000" b="1" kern="0" spc="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</a:t>
            </a:r>
            <a:r>
              <a:rPr sz="2000" b="1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practice</a:t>
            </a:r>
            <a:r>
              <a:rPr sz="2000" kern="0" spc="-2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lang="Arial Narrow" altLang="Arial Narrow" sz="2000" dirty="0"/>
          </a:p>
          <a:p>
            <a:pPr marL="93980" algn="l" rtl="0" eaLnBrk="0">
              <a:lnSpc>
                <a:spcPct val="86000"/>
              </a:lnSpc>
              <a:spcBef>
                <a:spcPts val="1430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15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</a:t>
            </a:r>
            <a:r>
              <a:rPr sz="1500" b="1" kern="0" spc="1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huge achievement to</a:t>
            </a:r>
            <a:r>
              <a:rPr sz="1500" b="1" kern="0" spc="1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perform this concep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tually important and complex trial</a:t>
            </a:r>
            <a:endParaRPr lang="Arial Narrow" altLang="Arial Narrow" sz="15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93980" algn="l" rtl="0" eaLnBrk="0">
              <a:lnSpc>
                <a:spcPct val="86000"/>
              </a:lnSpc>
              <a:spcBef>
                <a:spcPts val="458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There are some major concerns regar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ding the trial</a:t>
            </a:r>
            <a:r>
              <a:rPr sz="1500" b="1" kern="0" spc="8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design and</a:t>
            </a:r>
            <a:r>
              <a:rPr sz="1500" b="1" kern="0" spc="6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analysis</a:t>
            </a:r>
            <a:r>
              <a:rPr sz="1500" b="1" kern="0" spc="8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plan:</a:t>
            </a:r>
            <a:endParaRPr lang="Arial Narrow" altLang="Arial Narrow" sz="1500" dirty="0"/>
          </a:p>
          <a:p>
            <a:pPr marL="824864" indent="-273684" algn="l" rtl="0" eaLnBrk="0">
              <a:lnSpc>
                <a:spcPct val="95000"/>
              </a:lnSpc>
              <a:spcBef>
                <a:spcPts val="461"/>
              </a:spcBef>
              <a:tabLst>
                <a:tab pos="695325" algn="l"/>
              </a:tabLst>
            </a:pP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Contamination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 the</a:t>
            </a:r>
            <a:r>
              <a:rPr sz="1400" kern="0" spc="1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ITT analyses with cross-overs and especially non-cluster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randomized</a:t>
            </a:r>
            <a:r>
              <a:rPr sz="1400" kern="0" spc="9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not         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stringent</a:t>
            </a:r>
            <a:r>
              <a:rPr sz="1400" kern="0" spc="1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 a</a:t>
            </a:r>
            <a:r>
              <a:rPr sz="1400" kern="0" spc="8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phase</a:t>
            </a:r>
            <a:r>
              <a:rPr sz="1400" kern="0" spc="1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III</a:t>
            </a:r>
            <a:r>
              <a:rPr sz="1400" kern="0" spc="9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2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RCT</a:t>
            </a:r>
            <a:endParaRPr lang="Arial Narrow" altLang="Arial Narrow" sz="1400" dirty="0"/>
          </a:p>
          <a:p>
            <a:pPr marL="551180" algn="l" rtl="0" eaLnBrk="0">
              <a:lnSpc>
                <a:spcPct val="90000"/>
              </a:lnSpc>
              <a:spcBef>
                <a:spcPts val="470"/>
              </a:spcBef>
              <a:tabLst>
                <a:tab pos="695325" algn="l"/>
              </a:tabLst>
            </a:pP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Mixing of histologacial types conf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ounds</a:t>
            </a:r>
            <a:r>
              <a:rPr sz="1400" kern="0" spc="9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real inference from</a:t>
            </a:r>
            <a:r>
              <a:rPr sz="1400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trial</a:t>
            </a:r>
            <a:endParaRPr lang="Arial Narrow" altLang="Arial Narrow" sz="1400" dirty="0"/>
          </a:p>
          <a:p>
            <a:pPr marL="551180" algn="l" rtl="0" eaLnBrk="0">
              <a:lnSpc>
                <a:spcPct val="90000"/>
              </a:lnSpc>
              <a:spcBef>
                <a:spcPts val="468"/>
              </a:spcBef>
              <a:tabLst>
                <a:tab pos="695325" algn="l"/>
              </a:tabLst>
            </a:pP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Likely not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safe to delay surgery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&gt;10 weeks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non-CCR</a:t>
            </a:r>
            <a:r>
              <a:rPr sz="1400" kern="0" spc="7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endParaRPr lang="Arial Narrow" altLang="Arial Narrow" sz="1400" dirty="0"/>
          </a:p>
          <a:p>
            <a:pPr marL="1008380" algn="l" rtl="0" eaLnBrk="0">
              <a:lnSpc>
                <a:spcPts val="1458"/>
              </a:lnSpc>
              <a:spcBef>
                <a:spcPts val="280"/>
              </a:spcBef>
              <a:tabLst>
                <a:tab pos="1152525" algn="l"/>
              </a:tabLst>
            </a:pPr>
            <a:r>
              <a:rPr sz="12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200" kern="0" spc="5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2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Affects generalizability to clinica</a:t>
            </a:r>
            <a:r>
              <a:rPr sz="1200" kern="0" spc="-1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 practice</a:t>
            </a:r>
            <a:endParaRPr lang="Arial Narrow" altLang="Arial Narrow" sz="12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93980" algn="l" rtl="0" eaLnBrk="0">
              <a:lnSpc>
                <a:spcPct val="86000"/>
              </a:lnSpc>
              <a:spcBef>
                <a:spcPts val="455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4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Shows feasibility of the concept of clinica</a:t>
            </a:r>
            <a:r>
              <a:rPr sz="1500" b="1" kern="0" spc="30" dirty="0">
                <a:solidFill>
                  <a:srgbClr val="8795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 response evaluation for surveillance selection</a:t>
            </a:r>
            <a:endParaRPr lang="Arial Narrow" altLang="Arial Narrow" sz="1500" dirty="0"/>
          </a:p>
          <a:p>
            <a:pPr marL="374650" indent="-280670" algn="l" rtl="0" eaLnBrk="0">
              <a:lnSpc>
                <a:spcPct val="97000"/>
              </a:lnSpc>
              <a:spcBef>
                <a:spcPts val="668"/>
              </a:spcBef>
              <a:tabLst>
                <a:tab pos="238125" algn="l"/>
              </a:tabLst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Suggests that survival maybe non-inferior in surveillance compared to</a:t>
            </a:r>
            <a:r>
              <a:rPr sz="1500" b="1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planned s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urgery</a:t>
            </a:r>
            <a:r>
              <a:rPr sz="1500" b="1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500" b="1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CCR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b="1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endParaRPr lang="Arial Narrow" altLang="Arial Narrow" sz="1500" dirty="0"/>
          </a:p>
          <a:p>
            <a:pPr algn="l" rtl="0" eaLnBrk="0">
              <a:lnSpc>
                <a:spcPct val="122000"/>
              </a:lnSpc>
              <a:tabLst/>
            </a:pPr>
            <a:endParaRPr lang="Arial" altLang="Arial" sz="300" dirty="0"/>
          </a:p>
          <a:p>
            <a:pPr marL="551180" algn="l" rtl="0" eaLnBrk="0">
              <a:lnSpc>
                <a:spcPct val="90000"/>
              </a:lnSpc>
              <a:spcBef>
                <a:spcPts val="2"/>
              </a:spcBef>
              <a:tabLst>
                <a:tab pos="695325" algn="l"/>
              </a:tabLst>
            </a:pP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400" kern="0" spc="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Pending more stringent</a:t>
            </a:r>
            <a:r>
              <a:rPr sz="1400" kern="0" spc="13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ITT and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histological subtype-stratified</a:t>
            </a:r>
            <a:r>
              <a:rPr sz="1400" kern="0" spc="5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4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analyses</a:t>
            </a:r>
            <a:endParaRPr lang="Arial Narrow" altLang="Arial Narrow" sz="1400" dirty="0"/>
          </a:p>
        </p:txBody>
      </p:sp>
      <p:pic>
        <p:nvPicPr>
          <p:cNvPr id="1412" name="picture 14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998482" y="4350681"/>
            <a:ext cx="143911" cy="148775"/>
          </a:xfrm>
          <a:prstGeom prst="rect">
            <a:avLst/>
          </a:prstGeom>
        </p:spPr>
      </p:pic>
      <p:pic>
        <p:nvPicPr>
          <p:cNvPr id="1414" name="picture 14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541282" y="3850809"/>
            <a:ext cx="143911" cy="148775"/>
          </a:xfrm>
          <a:prstGeom prst="rect">
            <a:avLst/>
          </a:prstGeom>
        </p:spPr>
      </p:pic>
      <p:pic>
        <p:nvPicPr>
          <p:cNvPr id="1416" name="picture 14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41282" y="3568895"/>
            <a:ext cx="143911" cy="148775"/>
          </a:xfrm>
          <a:prstGeom prst="rect">
            <a:avLst/>
          </a:prstGeom>
        </p:spPr>
      </p:pic>
      <p:pic>
        <p:nvPicPr>
          <p:cNvPr id="1418" name="picture 14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1455682" y="3015301"/>
            <a:ext cx="143911" cy="148775"/>
          </a:xfrm>
          <a:prstGeom prst="rect">
            <a:avLst/>
          </a:prstGeom>
        </p:spPr>
      </p:pic>
      <p:pic>
        <p:nvPicPr>
          <p:cNvPr id="1420" name="picture 14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998482" y="2788226"/>
            <a:ext cx="143911" cy="148775"/>
          </a:xfrm>
          <a:prstGeom prst="rect">
            <a:avLst/>
          </a:prstGeom>
        </p:spPr>
      </p:pic>
      <p:pic>
        <p:nvPicPr>
          <p:cNvPr id="1422" name="picture 14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998482" y="2536766"/>
            <a:ext cx="143911" cy="148775"/>
          </a:xfrm>
          <a:prstGeom prst="rect">
            <a:avLst/>
          </a:prstGeom>
        </p:spPr>
      </p:pic>
      <p:pic>
        <p:nvPicPr>
          <p:cNvPr id="1424" name="picture 14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998482" y="2071691"/>
            <a:ext cx="143911" cy="148775"/>
          </a:xfrm>
          <a:prstGeom prst="rect">
            <a:avLst/>
          </a:prstGeom>
        </p:spPr>
      </p:pic>
      <p:pic>
        <p:nvPicPr>
          <p:cNvPr id="1426" name="picture 14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541282" y="1815660"/>
            <a:ext cx="143911" cy="148775"/>
          </a:xfrm>
          <a:prstGeom prst="rect">
            <a:avLst/>
          </a:prstGeom>
        </p:spPr>
      </p:pic>
      <p:pic>
        <p:nvPicPr>
          <p:cNvPr id="1428" name="picture 14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541307" y="1251301"/>
            <a:ext cx="144127" cy="148999"/>
          </a:xfrm>
          <a:prstGeom prst="rect">
            <a:avLst/>
          </a:prstGeom>
        </p:spPr>
      </p:pic>
      <p:pic>
        <p:nvPicPr>
          <p:cNvPr id="1430" name="picture 14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2" name="picture 14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024371" y="1633728"/>
            <a:ext cx="2929128" cy="2929127"/>
          </a:xfrm>
          <a:prstGeom prst="rect">
            <a:avLst/>
          </a:prstGeom>
        </p:spPr>
      </p:pic>
      <p:sp>
        <p:nvSpPr>
          <p:cNvPr id="1434" name="textbox 1434"/>
          <p:cNvSpPr/>
          <p:nvPr/>
        </p:nvSpPr>
        <p:spPr>
          <a:xfrm>
            <a:off x="617002" y="2265783"/>
            <a:ext cx="1611630" cy="18529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9050" algn="l" rtl="0" eaLnBrk="0">
              <a:lnSpc>
                <a:spcPts val="615"/>
              </a:lnSpc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Project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leader</a:t>
            </a:r>
            <a:endParaRPr lang="Calibri" altLang="Calibri" sz="500" dirty="0"/>
          </a:p>
          <a:p>
            <a:pPr marL="12700" algn="l" rtl="0" eaLnBrk="0">
              <a:lnSpc>
                <a:spcPts val="700"/>
              </a:lnSpc>
              <a:spcBef>
                <a:spcPts val="104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J.J.B.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Lanschot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737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Prinicipal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investigato</a:t>
            </a:r>
            <a:r>
              <a:rPr sz="500" kern="0" spc="2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rs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1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B.P.L.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Wijnhoven</a:t>
            </a:r>
            <a:endParaRPr lang="Calibri" altLang="Calibri" sz="500" dirty="0"/>
          </a:p>
          <a:p>
            <a:pPr marL="14604" algn="l" rtl="0" eaLnBrk="0">
              <a:lnSpc>
                <a:spcPts val="723"/>
              </a:lnSpc>
              <a:tabLst/>
            </a:pP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S.M.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Lagarde</a:t>
            </a:r>
            <a:endParaRPr lang="Calibri" altLang="Calibri" sz="500" dirty="0"/>
          </a:p>
          <a:p>
            <a:pPr marL="15875" algn="l" rtl="0" eaLnBrk="0">
              <a:lnSpc>
                <a:spcPts val="615"/>
              </a:lnSpc>
              <a:spcBef>
                <a:spcPts val="854"/>
              </a:spcBef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Coordinatin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investigators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4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B.J.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der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Wilk</a:t>
            </a:r>
            <a:endParaRPr lang="Calibri" altLang="Calibri" sz="500" dirty="0"/>
          </a:p>
          <a:p>
            <a:pPr marL="19050" algn="l" rtl="0" eaLnBrk="0">
              <a:lnSpc>
                <a:spcPts val="719"/>
              </a:lnSpc>
              <a:tabLst/>
            </a:pP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B.M.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Eyck</a:t>
            </a:r>
            <a:endParaRPr lang="Calibri" altLang="Calibri" sz="500" dirty="0"/>
          </a:p>
          <a:p>
            <a:pPr marL="19050" algn="l" rtl="0" eaLnBrk="0">
              <a:lnSpc>
                <a:spcPts val="700"/>
              </a:lnSpc>
              <a:spcBef>
                <a:spcPts val="135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M.J.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Valkema</a:t>
            </a:r>
            <a:endParaRPr lang="Calibri" altLang="Calibri" sz="500" dirty="0"/>
          </a:p>
          <a:p>
            <a:pPr marL="19050" algn="l" rtl="0" eaLnBrk="0">
              <a:lnSpc>
                <a:spcPts val="616"/>
              </a:lnSpc>
              <a:spcBef>
                <a:spcPts val="741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Erasmus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MC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–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University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center,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Rotterdam</a:t>
            </a:r>
            <a:endParaRPr lang="Calibri" altLang="Calibri" sz="500" dirty="0"/>
          </a:p>
          <a:p>
            <a:pPr marL="19050" algn="l" rtl="0" eaLnBrk="0">
              <a:lnSpc>
                <a:spcPts val="700"/>
              </a:lnSpc>
              <a:spcBef>
                <a:spcPts val="104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</a:t>
            </a:r>
            <a:r>
              <a:rPr sz="5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Doukas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5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D. van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Klaveren</a:t>
            </a:r>
            <a:endParaRPr lang="Calibri" altLang="Calibri" sz="500" dirty="0"/>
          </a:p>
          <a:p>
            <a:pPr marL="19050" algn="l" rtl="0" eaLnBrk="0">
              <a:lnSpc>
                <a:spcPts val="725"/>
              </a:lnSpc>
              <a:tabLst/>
            </a:pP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Mostert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31"/>
              </a:spcBef>
              <a:tabLst/>
            </a:pP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M.C.W.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Spaander</a:t>
            </a:r>
            <a:endParaRPr lang="Calibri" altLang="Calibri" sz="500" dirty="0"/>
          </a:p>
          <a:p>
            <a:pPr marL="19050" algn="l" rtl="0" eaLnBrk="0">
              <a:lnSpc>
                <a:spcPts val="719"/>
              </a:lnSpc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B.J.</a:t>
            </a:r>
            <a:r>
              <a:rPr sz="500" kern="0" spc="1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Noordman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140"/>
              </a:spcBef>
              <a:tabLst/>
            </a:pP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E.</a:t>
            </a:r>
            <a:r>
              <a:rPr sz="5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Steyerberg</a:t>
            </a:r>
            <a:endParaRPr lang="Calibri" altLang="Calibri" sz="500" dirty="0"/>
          </a:p>
          <a:p>
            <a:pPr marL="19050" algn="l" rtl="0" eaLnBrk="0">
              <a:lnSpc>
                <a:spcPts val="700"/>
              </a:lnSpc>
              <a:spcBef>
                <a:spcPts val="103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R. Valkema</a:t>
            </a:r>
            <a:endParaRPr lang="Calibri" altLang="Calibri" sz="500" dirty="0"/>
          </a:p>
        </p:txBody>
      </p:sp>
      <p:sp>
        <p:nvSpPr>
          <p:cNvPr id="1436" name="textbox 1436"/>
          <p:cNvSpPr/>
          <p:nvPr/>
        </p:nvSpPr>
        <p:spPr>
          <a:xfrm>
            <a:off x="2369805" y="2225212"/>
            <a:ext cx="1429385" cy="18389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9050" algn="l" rtl="0" eaLnBrk="0">
              <a:lnSpc>
                <a:spcPts val="615"/>
              </a:lnSpc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Rad</a:t>
            </a:r>
            <a:r>
              <a:rPr sz="5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boud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University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Center,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Nijmegen</a:t>
            </a:r>
            <a:endParaRPr lang="Calibri" altLang="Calibri" sz="500" dirty="0"/>
          </a:p>
          <a:p>
            <a:pPr marL="15875" algn="l" rtl="0" eaLnBrk="0">
              <a:lnSpc>
                <a:spcPts val="700"/>
              </a:lnSpc>
              <a:spcBef>
                <a:spcPts val="108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C.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Rosman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6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B.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Klarenbe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ek</a:t>
            </a:r>
            <a:endParaRPr lang="Calibri" altLang="Calibri" sz="500" dirty="0"/>
          </a:p>
          <a:p>
            <a:pPr marL="19050" algn="l" rtl="0" eaLnBrk="0">
              <a:lnSpc>
                <a:spcPts val="718"/>
              </a:lnSpc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P.D.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Siersema</a:t>
            </a:r>
            <a:endParaRPr lang="Calibri" altLang="Calibri" sz="500" dirty="0"/>
          </a:p>
          <a:p>
            <a:pPr marL="19050" algn="l" rtl="0" eaLnBrk="0">
              <a:lnSpc>
                <a:spcPts val="616"/>
              </a:lnSpc>
              <a:spcBef>
                <a:spcPts val="858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Maasstad</a:t>
            </a:r>
            <a:r>
              <a:rPr sz="5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Hospital,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Rotterdam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0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P.P.L.O.</a:t>
            </a:r>
            <a:r>
              <a:rPr sz="500" kern="0" spc="1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Coene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,</a:t>
            </a:r>
            <a:endParaRPr lang="Calibri" altLang="Calibri" sz="500" dirty="0"/>
          </a:p>
          <a:p>
            <a:pPr marL="19050" algn="l" rtl="0" eaLnBrk="0">
              <a:lnSpc>
                <a:spcPts val="720"/>
              </a:lnSpc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I.L.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Holster</a:t>
            </a:r>
            <a:endParaRPr lang="Calibri" altLang="Calibri" sz="500" dirty="0"/>
          </a:p>
          <a:p>
            <a:pPr marL="14604" algn="l" rtl="0" eaLnBrk="0">
              <a:lnSpc>
                <a:spcPts val="615"/>
              </a:lnSpc>
              <a:spcBef>
                <a:spcPts val="858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Zi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ekenhuisgroep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Twente,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Almelo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0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E.A.  Kouw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enhoven</a:t>
            </a:r>
            <a:endParaRPr lang="Calibri" altLang="Calibri" sz="500" dirty="0"/>
          </a:p>
          <a:p>
            <a:pPr marL="19050" algn="l" rtl="0" eaLnBrk="0">
              <a:lnSpc>
                <a:spcPts val="719"/>
              </a:lnSpc>
              <a:tabLst/>
            </a:pP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M.J.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Det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858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Reinier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Graaf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gasthuis,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Delf</a:t>
            </a:r>
            <a:r>
              <a:rPr sz="500" kern="0" spc="2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</a:t>
            </a:r>
            <a:endParaRPr lang="Calibri" altLang="Calibri" sz="500" dirty="0"/>
          </a:p>
          <a:p>
            <a:pPr marL="12700" algn="l" rtl="0" eaLnBrk="0">
              <a:lnSpc>
                <a:spcPct val="98000"/>
              </a:lnSpc>
              <a:spcBef>
                <a:spcPts val="100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J.W.T. 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Dekker</a:t>
            </a:r>
            <a:endParaRPr lang="Calibri" altLang="Calibri" sz="500" dirty="0"/>
          </a:p>
          <a:p>
            <a:pPr marL="14604" algn="l" rtl="0" eaLnBrk="0">
              <a:lnSpc>
                <a:spcPts val="725"/>
              </a:lnSpc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S. van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Ess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er</a:t>
            </a:r>
            <a:endParaRPr lang="Calibri" altLang="Calibri" sz="500" dirty="0"/>
          </a:p>
          <a:p>
            <a:pPr marL="19050" algn="l" rtl="0" eaLnBrk="0">
              <a:lnSpc>
                <a:spcPts val="634"/>
              </a:lnSpc>
              <a:spcBef>
                <a:spcPts val="852"/>
              </a:spcBef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Netherlands</a:t>
            </a: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Cancer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nstitute,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Amsterdam</a:t>
            </a:r>
            <a:endParaRPr lang="Calibri" altLang="Calibri" sz="500" dirty="0"/>
          </a:p>
          <a:p>
            <a:pPr marL="12700" algn="l" rtl="0" eaLnBrk="0">
              <a:lnSpc>
                <a:spcPct val="98000"/>
              </a:lnSpc>
              <a:spcBef>
                <a:spcPts val="83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J.W.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Sandick</a:t>
            </a:r>
            <a:endParaRPr lang="Calibri" altLang="Calibri" sz="500" dirty="0"/>
          </a:p>
          <a:p>
            <a:pPr marL="12700" algn="l" rtl="0" eaLnBrk="0">
              <a:lnSpc>
                <a:spcPts val="723"/>
              </a:lnSpc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J.M.</a:t>
            </a:r>
            <a:r>
              <a:rPr sz="500" kern="0" spc="9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Dieren</a:t>
            </a:r>
            <a:endParaRPr lang="Calibri" altLang="Calibri" sz="500" dirty="0"/>
          </a:p>
        </p:txBody>
      </p:sp>
      <p:sp>
        <p:nvSpPr>
          <p:cNvPr id="1438" name="textbox 1438"/>
          <p:cNvSpPr/>
          <p:nvPr/>
        </p:nvSpPr>
        <p:spPr>
          <a:xfrm>
            <a:off x="835825" y="1729349"/>
            <a:ext cx="4890134" cy="5143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575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86000"/>
              </a:lnSpc>
              <a:tabLst/>
            </a:pPr>
            <a:r>
              <a:rPr sz="800" kern="0" spc="80" dirty="0">
                <a:ln w="3098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Wingdings"/>
                <a:ea typeface="Wingdings"/>
                <a:cs typeface="Wingdings"/>
              </a:rPr>
              <a:t>*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Wingdings"/>
                <a:ea typeface="Wingdings"/>
                <a:cs typeface="Wingdings"/>
              </a:rPr>
              <a:t> 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b.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vanderwilk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@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erasmusmc</a:t>
            </a:r>
            <a:r>
              <a:rPr sz="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.</a:t>
            </a: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nl</a:t>
            </a:r>
            <a:endParaRPr lang="Arial" altLang="Arial" sz="800" dirty="0"/>
          </a:p>
          <a:p>
            <a:pPr algn="l" rtl="0" eaLnBrk="0">
              <a:lnSpc>
                <a:spcPct val="103000"/>
              </a:lnSpc>
              <a:tabLst/>
            </a:pPr>
            <a:endParaRPr lang="Arial" altLang="Arial" sz="700" dirty="0"/>
          </a:p>
          <a:p>
            <a:pPr marL="12700" algn="l" rtl="0" eaLnBrk="0">
              <a:lnSpc>
                <a:spcPct val="95000"/>
              </a:lnSpc>
              <a:spcBef>
                <a:spcPts val="6"/>
              </a:spcBef>
              <a:tabLst>
                <a:tab pos="4624070" algn="l"/>
              </a:tabLst>
            </a:pPr>
            <a:r>
              <a:rPr sz="1800" u="sng" kern="0" spc="-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Acknowledgements</a:t>
            </a:r>
            <a:r>
              <a:rPr sz="18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1800" dirty="0"/>
          </a:p>
        </p:txBody>
      </p:sp>
      <p:sp>
        <p:nvSpPr>
          <p:cNvPr id="1440" name="textbox 1440"/>
          <p:cNvSpPr/>
          <p:nvPr/>
        </p:nvSpPr>
        <p:spPr>
          <a:xfrm>
            <a:off x="3943587" y="2199001"/>
            <a:ext cx="1200150" cy="19342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9050" algn="l" rtl="0" eaLnBrk="0">
              <a:lnSpc>
                <a:spcPts val="700"/>
              </a:lnSpc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</a:t>
            </a: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Leeuwar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den</a:t>
            </a:r>
            <a:endParaRPr lang="Calibri" altLang="Calibri" sz="500" dirty="0"/>
          </a:p>
          <a:p>
            <a:pPr marL="12700" algn="l" rtl="0" eaLnBrk="0">
              <a:lnSpc>
                <a:spcPct val="98000"/>
              </a:lnSpc>
              <a:spcBef>
                <a:spcPts val="15"/>
              </a:spcBef>
              <a:tabLst/>
            </a:pP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J.P.</a:t>
            </a:r>
            <a:r>
              <a:rPr sz="500" kern="0" spc="1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Pierie</a:t>
            </a:r>
            <a:endParaRPr lang="Calibri" altLang="Calibri" sz="500" dirty="0"/>
          </a:p>
          <a:p>
            <a:pPr marL="14604" algn="l" rtl="0" eaLnBrk="0">
              <a:lnSpc>
                <a:spcPts val="720"/>
              </a:lnSpc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W.E.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Fiets</a:t>
            </a:r>
            <a:endParaRPr lang="Calibri" altLang="Calibri" sz="500" dirty="0"/>
          </a:p>
          <a:p>
            <a:pPr marL="15875" algn="l" rtl="0" eaLnBrk="0">
              <a:lnSpc>
                <a:spcPts val="616"/>
              </a:lnSpc>
              <a:spcBef>
                <a:spcPts val="858"/>
              </a:spcBef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Gelre</a:t>
            </a: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Hosp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ital,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Apeldoorn</a:t>
            </a:r>
            <a:endParaRPr lang="Calibri" altLang="Calibri" sz="500" dirty="0"/>
          </a:p>
          <a:p>
            <a:pPr marL="19050" algn="l" rtl="0" eaLnBrk="0">
              <a:lnSpc>
                <a:spcPct val="98000"/>
              </a:lnSpc>
              <a:spcBef>
                <a:spcPts val="100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E.S.</a:t>
            </a:r>
            <a:r>
              <a:rPr sz="500" kern="0" spc="1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vander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Zaag</a:t>
            </a:r>
            <a:endParaRPr lang="Calibri" altLang="Calibri" sz="500" dirty="0"/>
          </a:p>
          <a:p>
            <a:pPr marL="19050" algn="l" rtl="0" eaLnBrk="0">
              <a:lnSpc>
                <a:spcPts val="723"/>
              </a:lnSpc>
              <a:tabLst/>
            </a:pP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E.</a:t>
            </a:r>
            <a:r>
              <a:rPr sz="5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Kouw</a:t>
            </a:r>
            <a:endParaRPr lang="Calibri" altLang="Calibri" sz="500" dirty="0"/>
          </a:p>
          <a:p>
            <a:pPr marL="15875" algn="l" rtl="0" eaLnBrk="0">
              <a:lnSpc>
                <a:spcPts val="616"/>
              </a:lnSpc>
              <a:spcBef>
                <a:spcPts val="854"/>
              </a:spcBef>
              <a:tabLst/>
            </a:pP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Catharina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4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spital,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Eindhoven</a:t>
            </a:r>
            <a:endParaRPr lang="Calibri" altLang="Calibri" sz="500" dirty="0"/>
          </a:p>
          <a:p>
            <a:pPr marL="15875" algn="l" rtl="0" eaLnBrk="0">
              <a:lnSpc>
                <a:spcPct val="98000"/>
              </a:lnSpc>
              <a:spcBef>
                <a:spcPts val="104"/>
              </a:spcBef>
              <a:tabLst/>
            </a:pP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G.A.P.  Ni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euwenhuijzen</a:t>
            </a:r>
            <a:endParaRPr lang="Calibri" altLang="Calibri" sz="500" dirty="0"/>
          </a:p>
          <a:p>
            <a:pPr marL="19050" algn="l" rtl="0" eaLnBrk="0">
              <a:lnSpc>
                <a:spcPts val="720"/>
              </a:lnSpc>
              <a:tabLst/>
            </a:pPr>
            <a:r>
              <a:rPr sz="500" kern="0" spc="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M.D.</a:t>
            </a:r>
            <a:r>
              <a:rPr sz="500" kern="0" spc="1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Luyer</a:t>
            </a:r>
            <a:endParaRPr lang="Calibri" altLang="Calibri" sz="500" dirty="0"/>
          </a:p>
          <a:p>
            <a:pPr marL="14604" algn="l" rtl="0" eaLnBrk="0">
              <a:lnSpc>
                <a:spcPts val="616"/>
              </a:lnSpc>
              <a:spcBef>
                <a:spcPts val="852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Zu</a:t>
            </a:r>
            <a:r>
              <a:rPr sz="500" kern="0" spc="-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yderland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Center,</a:t>
            </a:r>
            <a:r>
              <a:rPr sz="500" kern="0" spc="1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Heerle</a:t>
            </a:r>
            <a:r>
              <a:rPr sz="500" kern="0" spc="2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</a:t>
            </a:r>
            <a:endParaRPr lang="Calibri" altLang="Calibri" sz="500" dirty="0"/>
          </a:p>
          <a:p>
            <a:pPr marL="19050" algn="l" rtl="0" eaLnBrk="0">
              <a:lnSpc>
                <a:spcPts val="700"/>
              </a:lnSpc>
              <a:spcBef>
                <a:spcPts val="109"/>
              </a:spcBef>
              <a:tabLst/>
            </a:pP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M.N.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Sosef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18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L.E.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Oostenbrug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828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Elisabeth-Tweesteden</a:t>
            </a:r>
            <a:r>
              <a:rPr sz="500" kern="0" spc="1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hospital,</a:t>
            </a:r>
            <a:r>
              <a:rPr sz="5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Tilburg</a:t>
            </a:r>
            <a:endParaRPr lang="Calibri" altLang="Calibri" sz="500" dirty="0"/>
          </a:p>
          <a:p>
            <a:pPr marL="12700" algn="l" rtl="0" eaLnBrk="0">
              <a:lnSpc>
                <a:spcPts val="616"/>
              </a:lnSpc>
              <a:spcBef>
                <a:spcPts val="103"/>
              </a:spcBef>
              <a:tabLst/>
            </a:pP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J.</a:t>
            </a:r>
            <a:r>
              <a:rPr sz="5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Heisterkamp</a:t>
            </a:r>
            <a:endParaRPr lang="Calibri" altLang="Calibri" sz="500" dirty="0"/>
          </a:p>
          <a:p>
            <a:pPr marL="19050" algn="l" rtl="0" eaLnBrk="0">
              <a:lnSpc>
                <a:spcPts val="616"/>
              </a:lnSpc>
              <a:spcBef>
                <a:spcPts val="827"/>
              </a:spcBef>
              <a:tabLst/>
            </a:pP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Leiden</a:t>
            </a:r>
            <a:r>
              <a:rPr sz="500" kern="0" spc="1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University</a:t>
            </a:r>
            <a:r>
              <a:rPr sz="500" kern="0" spc="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Medical</a:t>
            </a:r>
            <a:r>
              <a:rPr sz="500" kern="0" spc="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30" dirty="0">
                <a:ln w="2123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Center</a:t>
            </a:r>
            <a:endParaRPr lang="Calibri" altLang="Calibri" sz="500" dirty="0"/>
          </a:p>
          <a:p>
            <a:pPr marL="19050" algn="l" rtl="0" eaLnBrk="0">
              <a:lnSpc>
                <a:spcPts val="615"/>
              </a:lnSpc>
              <a:spcBef>
                <a:spcPts val="103"/>
              </a:spcBef>
              <a:tabLst/>
            </a:pPr>
            <a:r>
              <a:rPr sz="500" kern="0" spc="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H.H.</a:t>
            </a:r>
            <a:r>
              <a:rPr sz="500" kern="0" spc="1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5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Hartgrink</a:t>
            </a:r>
            <a:endParaRPr lang="Calibri" altLang="Calibri" sz="500" dirty="0"/>
          </a:p>
        </p:txBody>
      </p:sp>
      <p:sp>
        <p:nvSpPr>
          <p:cNvPr id="1442" name="textbox 1442"/>
          <p:cNvSpPr/>
          <p:nvPr/>
        </p:nvSpPr>
        <p:spPr>
          <a:xfrm>
            <a:off x="459884" y="792577"/>
            <a:ext cx="5433695" cy="3689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6409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4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Congratulations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to the SANO-trial team</a:t>
            </a:r>
            <a:endParaRPr lang="Arial Narrow" altLang="Arial Narrow" sz="2700" dirty="0"/>
          </a:p>
        </p:txBody>
      </p:sp>
      <p:pic>
        <p:nvPicPr>
          <p:cNvPr id="1444" name="picture 14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sp>
        <p:nvSpPr>
          <p:cNvPr id="1446" name="textbox 1446"/>
          <p:cNvSpPr/>
          <p:nvPr/>
        </p:nvSpPr>
        <p:spPr>
          <a:xfrm>
            <a:off x="2420092" y="4261260"/>
            <a:ext cx="2109470" cy="1403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50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4000"/>
              </a:lnSpc>
              <a:tabLst/>
            </a:pP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And</a:t>
            </a:r>
            <a:r>
              <a:rPr sz="8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all</a:t>
            </a:r>
            <a:r>
              <a:rPr sz="8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collaborators</a:t>
            </a:r>
            <a:r>
              <a:rPr sz="800" kern="0" spc="-4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from</a:t>
            </a:r>
            <a:r>
              <a:rPr sz="800" kern="0" spc="-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the</a:t>
            </a:r>
            <a:r>
              <a:rPr sz="8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SANO</a:t>
            </a:r>
            <a:r>
              <a:rPr sz="8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Study</a:t>
            </a:r>
            <a:r>
              <a:rPr sz="800" kern="0" spc="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800" kern="0" spc="1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Gr</a:t>
            </a:r>
            <a:r>
              <a:rPr sz="800" kern="0" spc="0" dirty="0">
                <a:ln w="3098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oup</a:t>
            </a:r>
            <a:endParaRPr lang="Calibri" altLang="Calibri" sz="800" dirty="0"/>
          </a:p>
        </p:txBody>
      </p:sp>
      <p:pic>
        <p:nvPicPr>
          <p:cNvPr id="1448" name="picture 14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41960" y="1633719"/>
            <a:ext cx="403341" cy="411181"/>
          </a:xfrm>
          <a:prstGeom prst="rect">
            <a:avLst/>
          </a:prstGeom>
        </p:spPr>
      </p:pic>
      <p:pic>
        <p:nvPicPr>
          <p:cNvPr id="1450" name="picture 14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441959" y="4408479"/>
            <a:ext cx="4528739" cy="34325"/>
          </a:xfrm>
          <a:prstGeom prst="rect">
            <a:avLst/>
          </a:prstGeom>
        </p:spPr>
      </p:pic>
      <p:pic>
        <p:nvPicPr>
          <p:cNvPr id="1452" name="picture 14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441959" y="4476941"/>
            <a:ext cx="4363454" cy="28673"/>
          </a:xfrm>
          <a:prstGeom prst="rect">
            <a:avLst/>
          </a:prstGeom>
        </p:spPr>
      </p:pic>
      <p:pic>
        <p:nvPicPr>
          <p:cNvPr id="1454" name="picture 14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141753" y="4362838"/>
            <a:ext cx="524103" cy="2112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137410" y="2183129"/>
            <a:ext cx="6301232" cy="168402"/>
          </a:xfrm>
          <a:prstGeom prst="rect">
            <a:avLst/>
          </a:prstGeom>
        </p:spPr>
      </p:pic>
      <p:graphicFrame>
        <p:nvGraphicFramePr>
          <p:cNvPr id="96" name="table 96"/>
          <p:cNvGraphicFramePr>
            <a:graphicFrameLocks noGrp="1"/>
          </p:cNvGraphicFramePr>
          <p:nvPr/>
        </p:nvGraphicFramePr>
        <p:xfrm>
          <a:off x="87122" y="2281682"/>
          <a:ext cx="901700" cy="1172845"/>
        </p:xfrm>
        <a:graphic>
          <a:graphicData uri="http://schemas.openxmlformats.org/drawingml/2006/table">
            <a:tbl>
              <a:tblPr/>
              <a:tblGrid>
                <a:gridCol w="901700"/>
              </a:tblGrid>
              <a:tr h="11474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15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176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Locally</a:t>
                      </a:r>
                      <a:endParaRPr lang="Arial" altLang="Arial" sz="900" dirty="0"/>
                    </a:p>
                    <a:p>
                      <a:pPr marL="109220" indent="-1270" algn="l" rtl="0" eaLnBrk="0">
                        <a:lnSpc>
                          <a:spcPct val="99000"/>
                        </a:lnSpc>
                        <a:spcBef>
                          <a:spcPts val="211"/>
                        </a:spcBef>
                        <a:tabLst/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advanced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M0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Oesophageal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Cancer in</a:t>
                      </a:r>
                      <a:endParaRPr lang="Arial" altLang="Arial" sz="900" dirty="0"/>
                    </a:p>
                    <a:p>
                      <a:pPr marL="107314" algn="l" rtl="0" eaLnBrk="0">
                        <a:lnSpc>
                          <a:spcPct val="78000"/>
                        </a:lnSpc>
                        <a:spcBef>
                          <a:spcPts val="33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operable</a:t>
                      </a:r>
                      <a:endParaRPr lang="Arial" altLang="Arial" sz="900" dirty="0"/>
                    </a:p>
                    <a:p>
                      <a:pPr marL="111125" algn="l" rtl="0" eaLnBrk="0">
                        <a:lnSpc>
                          <a:spcPts val="1117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8" name="textbox 98"/>
          <p:cNvSpPr/>
          <p:nvPr/>
        </p:nvSpPr>
        <p:spPr>
          <a:xfrm>
            <a:off x="452421" y="412847"/>
            <a:ext cx="2964179" cy="3689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6409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Sano trial</a:t>
            </a:r>
            <a:r>
              <a:rPr sz="2700" b="1" kern="0" spc="10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desi</a:t>
            </a:r>
            <a:r>
              <a:rPr sz="2700" b="1" kern="0" spc="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gn</a:t>
            </a:r>
            <a:endParaRPr lang="Arial Narrow" altLang="Arial Narrow" sz="2700" dirty="0"/>
          </a:p>
        </p:txBody>
      </p:sp>
      <p:graphicFrame>
        <p:nvGraphicFramePr>
          <p:cNvPr id="100" name="table 100"/>
          <p:cNvGraphicFramePr>
            <a:graphicFrameLocks noGrp="1"/>
          </p:cNvGraphicFramePr>
          <p:nvPr/>
        </p:nvGraphicFramePr>
        <p:xfrm>
          <a:off x="6574790" y="2985770"/>
          <a:ext cx="1459230" cy="471804"/>
        </p:xfrm>
        <a:graphic>
          <a:graphicData uri="http://schemas.openxmlformats.org/drawingml/2006/table">
            <a:tbl>
              <a:tblPr/>
              <a:tblGrid>
                <a:gridCol w="1459230"/>
              </a:tblGrid>
              <a:tr h="4464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76835" indent="5080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within the   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table 102"/>
          <p:cNvGraphicFramePr>
            <a:graphicFrameLocks noGrp="1"/>
          </p:cNvGraphicFramePr>
          <p:nvPr/>
        </p:nvGraphicFramePr>
        <p:xfrm>
          <a:off x="6565646" y="4092194"/>
          <a:ext cx="1459230" cy="471805"/>
        </p:xfrm>
        <a:graphic>
          <a:graphicData uri="http://schemas.openxmlformats.org/drawingml/2006/table">
            <a:tbl>
              <a:tblPr/>
              <a:tblGrid>
                <a:gridCol w="1459230"/>
              </a:tblGrid>
              <a:tr h="4464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12395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Surveillance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4" name="table 104"/>
          <p:cNvGraphicFramePr>
            <a:graphicFrameLocks noGrp="1"/>
          </p:cNvGraphicFramePr>
          <p:nvPr/>
        </p:nvGraphicFramePr>
        <p:xfrm>
          <a:off x="3526790" y="3985514"/>
          <a:ext cx="1230629" cy="506730"/>
        </p:xfrm>
        <a:graphic>
          <a:graphicData uri="http://schemas.openxmlformats.org/drawingml/2006/table">
            <a:tbl>
              <a:tblPr/>
              <a:tblGrid>
                <a:gridCol w="1230629"/>
              </a:tblGrid>
              <a:tr h="4813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9704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endParaRPr lang="Arial" altLang="Arial" sz="1400" dirty="0"/>
                    </a:p>
                    <a:p>
                      <a:pPr marL="176529" algn="l" rtl="0" eaLnBrk="0">
                        <a:lnSpc>
                          <a:spcPct val="97000"/>
                        </a:lnSpc>
                        <a:spcBef>
                          <a:spcPts val="258"/>
                        </a:spcBef>
                        <a:tabLst/>
                      </a:pP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outside th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 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6" name="table 106"/>
          <p:cNvGraphicFramePr>
            <a:graphicFrameLocks noGrp="1"/>
          </p:cNvGraphicFramePr>
          <p:nvPr/>
        </p:nvGraphicFramePr>
        <p:xfrm>
          <a:off x="4825238" y="3622802"/>
          <a:ext cx="1634490" cy="346710"/>
        </p:xfrm>
        <a:graphic>
          <a:graphicData uri="http://schemas.openxmlformats.org/drawingml/2006/table">
            <a:tbl>
              <a:tblPr/>
              <a:tblGrid>
                <a:gridCol w="1634490"/>
              </a:tblGrid>
              <a:tr h="3213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74930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Randomisation</a:t>
                      </a:r>
                      <a:endParaRPr lang="Arial" altLang="Arial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8" name="table 108"/>
          <p:cNvGraphicFramePr>
            <a:graphicFrameLocks noGrp="1"/>
          </p:cNvGraphicFramePr>
          <p:nvPr/>
        </p:nvGraphicFramePr>
        <p:xfrm>
          <a:off x="4590541" y="2426461"/>
          <a:ext cx="660400" cy="532764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8763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85725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0" name="picture 1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446523" y="2941066"/>
            <a:ext cx="362585" cy="1056500"/>
          </a:xfrm>
          <a:prstGeom prst="rect">
            <a:avLst/>
          </a:prstGeom>
        </p:spPr>
      </p:pic>
      <p:graphicFrame>
        <p:nvGraphicFramePr>
          <p:cNvPr id="112" name="table 112"/>
          <p:cNvGraphicFramePr>
            <a:graphicFrameLocks noGrp="1"/>
          </p:cNvGraphicFramePr>
          <p:nvPr/>
        </p:nvGraphicFramePr>
        <p:xfrm>
          <a:off x="2607817" y="2426461"/>
          <a:ext cx="659129" cy="532764"/>
        </p:xfrm>
        <a:graphic>
          <a:graphicData uri="http://schemas.openxmlformats.org/drawingml/2006/table">
            <a:tbl>
              <a:tblPr/>
              <a:tblGrid>
                <a:gridCol w="659129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778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55880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4" name="picture 1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116" name="picture 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4904232" y="2939033"/>
            <a:ext cx="318135" cy="681736"/>
          </a:xfrm>
          <a:prstGeom prst="rect">
            <a:avLst/>
          </a:prstGeom>
        </p:spPr>
      </p:pic>
      <p:sp>
        <p:nvSpPr>
          <p:cNvPr id="118" name="textbox 118"/>
          <p:cNvSpPr/>
          <p:nvPr/>
        </p:nvSpPr>
        <p:spPr>
          <a:xfrm>
            <a:off x="1486357" y="2498115"/>
            <a:ext cx="666115" cy="3562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75"/>
              </a:lnSpc>
              <a:tabLst/>
            </a:pPr>
            <a:endParaRPr lang="Arial" altLang="Arial" sz="100" dirty="0"/>
          </a:p>
          <a:p>
            <a:pPr marL="12700" indent="4444" algn="l" rtl="0" eaLnBrk="0">
              <a:lnSpc>
                <a:spcPct val="90000"/>
              </a:lnSpc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type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CRT</a:t>
            </a:r>
            <a:endParaRPr lang="Arial" altLang="Arial" sz="1200" dirty="0"/>
          </a:p>
        </p:txBody>
      </p:sp>
      <p:sp>
        <p:nvSpPr>
          <p:cNvPr id="120" name="textbox 120"/>
          <p:cNvSpPr/>
          <p:nvPr/>
        </p:nvSpPr>
        <p:spPr>
          <a:xfrm>
            <a:off x="5122545" y="3138652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99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pic>
        <p:nvPicPr>
          <p:cNvPr id="122" name="picture 1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3831335" y="2742438"/>
            <a:ext cx="114300" cy="1187119"/>
          </a:xfrm>
          <a:prstGeom prst="rect">
            <a:avLst/>
          </a:prstGeom>
        </p:spPr>
      </p:pic>
      <p:pic>
        <p:nvPicPr>
          <p:cNvPr id="124" name="picture 1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3254502" y="2694304"/>
            <a:ext cx="1250441" cy="114300"/>
          </a:xfrm>
          <a:prstGeom prst="rect">
            <a:avLst/>
          </a:prstGeom>
        </p:spPr>
      </p:pic>
      <p:sp>
        <p:nvSpPr>
          <p:cNvPr id="126" name="textbox 126"/>
          <p:cNvSpPr/>
          <p:nvPr/>
        </p:nvSpPr>
        <p:spPr>
          <a:xfrm>
            <a:off x="3738753" y="2440279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932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128" name="textbox 128"/>
          <p:cNvSpPr/>
          <p:nvPr/>
        </p:nvSpPr>
        <p:spPr>
          <a:xfrm>
            <a:off x="3382390" y="3310407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49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endParaRPr lang="Arial" altLang="Arial" sz="900" dirty="0"/>
          </a:p>
          <a:p>
            <a:pPr algn="l" rtl="0" eaLnBrk="0">
              <a:lnSpc>
                <a:spcPct val="115000"/>
              </a:lnSpc>
              <a:tabLst/>
            </a:pPr>
            <a:endParaRPr lang="Arial" altLang="Arial" sz="200" dirty="0"/>
          </a:p>
          <a:p>
            <a:pPr marL="13970" algn="l" rtl="0" eaLnBrk="0">
              <a:lnSpc>
                <a:spcPct val="82000"/>
              </a:lnSpc>
              <a:spcBef>
                <a:spcPts val="2"/>
              </a:spcBef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130" name="textbox 130"/>
          <p:cNvSpPr/>
          <p:nvPr/>
        </p:nvSpPr>
        <p:spPr>
          <a:xfrm>
            <a:off x="4135882" y="3318662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941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7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pic>
        <p:nvPicPr>
          <p:cNvPr id="132" name="picture 1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6460109" y="3803269"/>
            <a:ext cx="366775" cy="286080"/>
          </a:xfrm>
          <a:prstGeom prst="rect">
            <a:avLst/>
          </a:prstGeom>
        </p:spPr>
      </p:pic>
      <p:pic>
        <p:nvPicPr>
          <p:cNvPr id="134" name="picture 1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6470903" y="3480054"/>
            <a:ext cx="345059" cy="264033"/>
          </a:xfrm>
          <a:prstGeom prst="rect">
            <a:avLst/>
          </a:prstGeom>
        </p:spPr>
      </p:pic>
      <p:sp>
        <p:nvSpPr>
          <p:cNvPr id="136" name="textbox 136"/>
          <p:cNvSpPr/>
          <p:nvPr/>
        </p:nvSpPr>
        <p:spPr>
          <a:xfrm>
            <a:off x="4470501" y="1999284"/>
            <a:ext cx="652144" cy="2032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710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7000"/>
              </a:lnSpc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12 weeks</a:t>
            </a:r>
            <a:endParaRPr lang="Arial" altLang="Arial" sz="1200" dirty="0"/>
          </a:p>
        </p:txBody>
      </p:sp>
      <p:sp>
        <p:nvSpPr>
          <p:cNvPr id="138" name="textbox 138"/>
          <p:cNvSpPr/>
          <p:nvPr/>
        </p:nvSpPr>
        <p:spPr>
          <a:xfrm>
            <a:off x="2892374" y="1960295"/>
            <a:ext cx="577215" cy="2032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22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7000"/>
              </a:lnSpc>
              <a:tabLst/>
            </a:pP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 weeks</a:t>
            </a:r>
            <a:endParaRPr lang="Arial" altLang="Arial" sz="1200" dirty="0"/>
          </a:p>
        </p:txBody>
      </p:sp>
      <p:pic>
        <p:nvPicPr>
          <p:cNvPr id="140" name="picture 14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2244851" y="2631948"/>
            <a:ext cx="335026" cy="76200"/>
          </a:xfrm>
          <a:prstGeom prst="rect">
            <a:avLst/>
          </a:prstGeom>
        </p:spPr>
      </p:pic>
      <p:pic>
        <p:nvPicPr>
          <p:cNvPr id="142" name="picture 1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1050036" y="2631948"/>
            <a:ext cx="335025" cy="76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table 144"/>
          <p:cNvGraphicFramePr>
            <a:graphicFrameLocks noGrp="1"/>
          </p:cNvGraphicFramePr>
          <p:nvPr/>
        </p:nvGraphicFramePr>
        <p:xfrm>
          <a:off x="4777994" y="2964433"/>
          <a:ext cx="3446779" cy="1759584"/>
        </p:xfrm>
        <a:graphic>
          <a:graphicData uri="http://schemas.openxmlformats.org/drawingml/2006/table">
            <a:tbl>
              <a:tblPr>
                <a:solidFill>
                  <a:srgbClr val="DDD9C3"/>
                </a:solidFill>
              </a:tblPr>
              <a:tblGrid>
                <a:gridCol w="1669414"/>
                <a:gridCol w="140335"/>
                <a:gridCol w="1433830"/>
                <a:gridCol w="203200"/>
              </a:tblGrid>
              <a:tr h="480694">
                <a:tc gridSpan="2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61594" indent="6985" algn="l" rtl="0" eaLnBrk="0">
                        <a:lnSpc>
                          <a:spcPct val="97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planned      </a:t>
                      </a: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within the 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90500">
                <a:tc gridSpan="2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71779" algn="l" rtl="0" eaLnBrk="0">
                        <a:lnSpc>
                          <a:spcPct val="7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4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N=118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3213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21920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Randomisation</a:t>
                      </a:r>
                      <a:endParaRPr lang="Arial" altLang="Arial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7670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0660" algn="l" rtl="0" eaLnBrk="0">
                        <a:lnSpc>
                          <a:spcPct val="8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4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N=274 CCR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54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12115" algn="l" rtl="0" eaLnBrk="0">
                        <a:lnSpc>
                          <a:spcPct val="78000"/>
                        </a:lnSpc>
                        <a:tabLst/>
                      </a:pPr>
                      <a:r>
                        <a:rPr sz="14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N=156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table 146"/>
          <p:cNvGraphicFramePr>
            <a:graphicFrameLocks noGrp="1"/>
          </p:cNvGraphicFramePr>
          <p:nvPr/>
        </p:nvGraphicFramePr>
        <p:xfrm>
          <a:off x="1978405" y="1076198"/>
          <a:ext cx="2824479" cy="732154"/>
        </p:xfrm>
        <a:graphic>
          <a:graphicData uri="http://schemas.openxmlformats.org/drawingml/2006/table">
            <a:tbl>
              <a:tblPr/>
              <a:tblGrid>
                <a:gridCol w="2824479"/>
              </a:tblGrid>
              <a:tr h="7067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74294" algn="l" rtl="0" eaLnBrk="0">
                        <a:lnSpc>
                          <a:spcPct val="8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4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N=809</a:t>
                      </a:r>
                      <a:endParaRPr lang="Arial" altLang="Arial" sz="1400" dirty="0"/>
                    </a:p>
                    <a:p>
                      <a:pPr marL="66039" indent="8254" algn="l" rtl="0" eaLnBrk="0">
                        <a:lnSpc>
                          <a:spcPct val="90000"/>
                        </a:lnSpc>
                        <a:spcBef>
                          <a:spcPts val="289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Informed consent entering the trial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algorithm</a:t>
                      </a:r>
                      <a:endParaRPr lang="Arial" altLang="Arial" sz="12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8" name="picture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137410" y="2183129"/>
            <a:ext cx="6301232" cy="168402"/>
          </a:xfrm>
          <a:prstGeom prst="rect">
            <a:avLst/>
          </a:prstGeom>
        </p:spPr>
      </p:pic>
      <p:sp>
        <p:nvSpPr>
          <p:cNvPr id="150" name="textbox 150"/>
          <p:cNvSpPr/>
          <p:nvPr/>
        </p:nvSpPr>
        <p:spPr>
          <a:xfrm>
            <a:off x="2373883" y="1766570"/>
            <a:ext cx="2748279" cy="5314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35000"/>
              </a:lnSpc>
              <a:tabLst/>
            </a:pPr>
            <a:endParaRPr lang="Arial" altLang="Arial" sz="1000" dirty="0"/>
          </a:p>
          <a:p>
            <a:pPr marL="127000" algn="l" rtl="0" eaLnBrk="0">
              <a:lnSpc>
                <a:spcPts val="1432"/>
              </a:lnSpc>
              <a:spcBef>
                <a:spcPts val="6"/>
              </a:spcBef>
              <a:tabLst>
                <a:tab pos="530859" algn="l"/>
              </a:tabLst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	</a:t>
            </a:r>
            <a:r>
              <a:rPr sz="1800" kern="0" spc="10" baseline="9633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6</a:t>
            </a:r>
            <a:r>
              <a:rPr sz="11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0" baseline="9633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weeks</a:t>
            </a:r>
            <a:r>
              <a:rPr sz="11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</a:t>
            </a:r>
            <a:r>
              <a:rPr sz="1800" kern="0" spc="10" baseline="-4835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12</a:t>
            </a:r>
            <a:r>
              <a:rPr sz="11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0" baseline="-4835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weeks</a:t>
            </a:r>
            <a:endParaRPr lang="Arial" altLang="Arial" sz="1800" baseline="-4835" dirty="0"/>
          </a:p>
        </p:txBody>
      </p:sp>
      <p:pic>
        <p:nvPicPr>
          <p:cNvPr id="152" name="picture 1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386583" y="1779270"/>
            <a:ext cx="114300" cy="506094"/>
          </a:xfrm>
          <a:prstGeom prst="rect">
            <a:avLst/>
          </a:prstGeom>
        </p:spPr>
      </p:pic>
      <p:graphicFrame>
        <p:nvGraphicFramePr>
          <p:cNvPr id="154" name="table 154"/>
          <p:cNvGraphicFramePr>
            <a:graphicFrameLocks noGrp="1"/>
          </p:cNvGraphicFramePr>
          <p:nvPr/>
        </p:nvGraphicFramePr>
        <p:xfrm>
          <a:off x="87122" y="2281682"/>
          <a:ext cx="901700" cy="1172845"/>
        </p:xfrm>
        <a:graphic>
          <a:graphicData uri="http://schemas.openxmlformats.org/drawingml/2006/table">
            <a:tbl>
              <a:tblPr/>
              <a:tblGrid>
                <a:gridCol w="901700"/>
              </a:tblGrid>
              <a:tr h="11474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15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176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Locally</a:t>
                      </a:r>
                      <a:endParaRPr lang="Arial" altLang="Arial" sz="900" dirty="0"/>
                    </a:p>
                    <a:p>
                      <a:pPr marL="109220" indent="-1270" algn="l" rtl="0" eaLnBrk="0">
                        <a:lnSpc>
                          <a:spcPct val="99000"/>
                        </a:lnSpc>
                        <a:spcBef>
                          <a:spcPts val="211"/>
                        </a:spcBef>
                        <a:tabLst/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advanced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M0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Oesophageal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Cancer in</a:t>
                      </a:r>
                      <a:endParaRPr lang="Arial" altLang="Arial" sz="900" dirty="0"/>
                    </a:p>
                    <a:p>
                      <a:pPr marL="107314" algn="l" rtl="0" eaLnBrk="0">
                        <a:lnSpc>
                          <a:spcPct val="78000"/>
                        </a:lnSpc>
                        <a:spcBef>
                          <a:spcPts val="33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operable</a:t>
                      </a:r>
                      <a:endParaRPr lang="Arial" altLang="Arial" sz="900" dirty="0"/>
                    </a:p>
                    <a:p>
                      <a:pPr marL="111125" algn="l" rtl="0" eaLnBrk="0">
                        <a:lnSpc>
                          <a:spcPts val="1117"/>
                        </a:lnSpc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6" name="textbox 156"/>
          <p:cNvSpPr/>
          <p:nvPr/>
        </p:nvSpPr>
        <p:spPr>
          <a:xfrm>
            <a:off x="452421" y="412847"/>
            <a:ext cx="2964179" cy="3689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6409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Sano trial</a:t>
            </a:r>
            <a:r>
              <a:rPr sz="2700" b="1" kern="0" spc="10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desi</a:t>
            </a:r>
            <a:r>
              <a:rPr sz="2700" b="1" kern="0" spc="20" dirty="0">
                <a:solidFill>
                  <a:srgbClr val="026C72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gn</a:t>
            </a:r>
            <a:endParaRPr lang="Arial Narrow" altLang="Arial Narrow" sz="2700" dirty="0"/>
          </a:p>
        </p:txBody>
      </p:sp>
      <p:graphicFrame>
        <p:nvGraphicFramePr>
          <p:cNvPr id="158" name="table 158"/>
          <p:cNvGraphicFramePr>
            <a:graphicFrameLocks noGrp="1"/>
          </p:cNvGraphicFramePr>
          <p:nvPr/>
        </p:nvGraphicFramePr>
        <p:xfrm>
          <a:off x="6565646" y="4092194"/>
          <a:ext cx="1459230" cy="471805"/>
        </p:xfrm>
        <a:graphic>
          <a:graphicData uri="http://schemas.openxmlformats.org/drawingml/2006/table">
            <a:tbl>
              <a:tblPr/>
              <a:tblGrid>
                <a:gridCol w="1459230"/>
              </a:tblGrid>
              <a:tr h="4464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12395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Surveillance</a:t>
                      </a:r>
                      <a:endParaRPr lang="Arial" altLang="Arial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0" name="table 160"/>
          <p:cNvGraphicFramePr>
            <a:graphicFrameLocks noGrp="1"/>
          </p:cNvGraphicFramePr>
          <p:nvPr/>
        </p:nvGraphicFramePr>
        <p:xfrm>
          <a:off x="3526790" y="3985514"/>
          <a:ext cx="1230629" cy="506730"/>
        </p:xfrm>
        <a:graphic>
          <a:graphicData uri="http://schemas.openxmlformats.org/drawingml/2006/table">
            <a:tbl>
              <a:tblPr/>
              <a:tblGrid>
                <a:gridCol w="1230629"/>
              </a:tblGrid>
              <a:tr h="4813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79704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Surgery</a:t>
                      </a:r>
                      <a:endParaRPr lang="Arial" altLang="Arial" sz="1400" dirty="0"/>
                    </a:p>
                    <a:p>
                      <a:pPr marL="176529" algn="l" rtl="0" eaLnBrk="0">
                        <a:lnSpc>
                          <a:spcPct val="97000"/>
                        </a:lnSpc>
                        <a:spcBef>
                          <a:spcPts val="258"/>
                        </a:spcBef>
                        <a:tabLst/>
                      </a:pPr>
                      <a:r>
                        <a:rPr sz="11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outside th</a:t>
                      </a:r>
                      <a:r>
                        <a:rPr sz="11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 trial</a:t>
                      </a:r>
                      <a:endParaRPr lang="Arial" altLang="Arial" sz="11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2" name="table 162"/>
          <p:cNvGraphicFramePr>
            <a:graphicFrameLocks noGrp="1"/>
          </p:cNvGraphicFramePr>
          <p:nvPr/>
        </p:nvGraphicFramePr>
        <p:xfrm>
          <a:off x="4590541" y="2426461"/>
          <a:ext cx="660400" cy="532764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8763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85725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4" name="picture 1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446523" y="2941066"/>
            <a:ext cx="362585" cy="1056500"/>
          </a:xfrm>
          <a:prstGeom prst="rect">
            <a:avLst/>
          </a:prstGeom>
        </p:spPr>
      </p:pic>
      <p:graphicFrame>
        <p:nvGraphicFramePr>
          <p:cNvPr id="166" name="table 166"/>
          <p:cNvGraphicFramePr>
            <a:graphicFrameLocks noGrp="1"/>
          </p:cNvGraphicFramePr>
          <p:nvPr/>
        </p:nvGraphicFramePr>
        <p:xfrm>
          <a:off x="2607817" y="2426461"/>
          <a:ext cx="659129" cy="532764"/>
        </p:xfrm>
        <a:graphic>
          <a:graphicData uri="http://schemas.openxmlformats.org/drawingml/2006/table">
            <a:tbl>
              <a:tblPr/>
              <a:tblGrid>
                <a:gridCol w="659129"/>
              </a:tblGrid>
              <a:tr h="507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5778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</a:t>
                      </a:r>
                      <a:endParaRPr lang="Arial" altLang="Arial" sz="900" dirty="0"/>
                    </a:p>
                    <a:p>
                      <a:pPr marL="55880" indent="3175" algn="l" rtl="0" eaLnBrk="0">
                        <a:lnSpc>
                          <a:spcPct val="99000"/>
                        </a:lnSpc>
                        <a:spcBef>
                          <a:spcPts val="201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evaluation</a:t>
                      </a:r>
                      <a:endParaRPr lang="Arial" altLang="Arial" sz="9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8" name="picture 1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170" name="picture 1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6460109" y="3480054"/>
            <a:ext cx="366775" cy="609295"/>
          </a:xfrm>
          <a:prstGeom prst="rect">
            <a:avLst/>
          </a:prstGeom>
        </p:spPr>
      </p:pic>
      <p:pic>
        <p:nvPicPr>
          <p:cNvPr id="172" name="picture 17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4904232" y="2939033"/>
            <a:ext cx="318135" cy="681736"/>
          </a:xfrm>
          <a:prstGeom prst="rect">
            <a:avLst/>
          </a:prstGeom>
        </p:spPr>
      </p:pic>
      <p:sp>
        <p:nvSpPr>
          <p:cNvPr id="174" name="textbox 174"/>
          <p:cNvSpPr/>
          <p:nvPr/>
        </p:nvSpPr>
        <p:spPr>
          <a:xfrm>
            <a:off x="1486357" y="2498115"/>
            <a:ext cx="666115" cy="3562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75"/>
              </a:lnSpc>
              <a:tabLst/>
            </a:pPr>
            <a:endParaRPr lang="Arial" altLang="Arial" sz="100" dirty="0"/>
          </a:p>
          <a:p>
            <a:pPr marL="12700" indent="4444" algn="l" rtl="0" eaLnBrk="0">
              <a:lnSpc>
                <a:spcPct val="90000"/>
              </a:lnSpc>
              <a:tabLst/>
            </a:pP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</a:t>
            </a:r>
            <a:r>
              <a:rPr sz="12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type</a:t>
            </a:r>
            <a:r>
              <a:rPr sz="12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2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CRT</a:t>
            </a:r>
            <a:endParaRPr lang="Arial" altLang="Arial" sz="1200" dirty="0"/>
          </a:p>
        </p:txBody>
      </p:sp>
      <p:sp>
        <p:nvSpPr>
          <p:cNvPr id="176" name="textbox 176"/>
          <p:cNvSpPr/>
          <p:nvPr/>
        </p:nvSpPr>
        <p:spPr>
          <a:xfrm>
            <a:off x="5122545" y="3138652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99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pic>
        <p:nvPicPr>
          <p:cNvPr id="178" name="picture 17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831335" y="2742438"/>
            <a:ext cx="114300" cy="1187119"/>
          </a:xfrm>
          <a:prstGeom prst="rect">
            <a:avLst/>
          </a:prstGeom>
        </p:spPr>
      </p:pic>
      <p:pic>
        <p:nvPicPr>
          <p:cNvPr id="180" name="picture 18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3254502" y="2694304"/>
            <a:ext cx="1250441" cy="114300"/>
          </a:xfrm>
          <a:prstGeom prst="rect">
            <a:avLst/>
          </a:prstGeom>
        </p:spPr>
      </p:pic>
      <p:sp>
        <p:nvSpPr>
          <p:cNvPr id="182" name="textbox 182"/>
          <p:cNvSpPr/>
          <p:nvPr/>
        </p:nvSpPr>
        <p:spPr>
          <a:xfrm>
            <a:off x="3738753" y="2440279"/>
            <a:ext cx="610234" cy="2749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932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1000"/>
              </a:lnSpc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neg</a:t>
            </a: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184" name="textbox 184"/>
          <p:cNvSpPr/>
          <p:nvPr/>
        </p:nvSpPr>
        <p:spPr>
          <a:xfrm>
            <a:off x="3382390" y="3310407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49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endParaRPr lang="Arial" altLang="Arial" sz="900" dirty="0"/>
          </a:p>
          <a:p>
            <a:pPr algn="l" rtl="0" eaLnBrk="0">
              <a:lnSpc>
                <a:spcPct val="115000"/>
              </a:lnSpc>
              <a:tabLst/>
            </a:pPr>
            <a:endParaRPr lang="Arial" altLang="Arial" sz="200" dirty="0"/>
          </a:p>
          <a:p>
            <a:pPr marL="13970" algn="l" rtl="0" eaLnBrk="0">
              <a:lnSpc>
                <a:spcPct val="82000"/>
              </a:lnSpc>
              <a:spcBef>
                <a:spcPts val="2"/>
              </a:spcBef>
              <a:tabLst/>
            </a:pP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sp>
        <p:nvSpPr>
          <p:cNvPr id="186" name="textbox 186"/>
          <p:cNvSpPr/>
          <p:nvPr/>
        </p:nvSpPr>
        <p:spPr>
          <a:xfrm>
            <a:off x="4135882" y="3318662"/>
            <a:ext cx="508000" cy="2901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941"/>
              </a:lnSpc>
              <a:tabLst/>
            </a:pPr>
            <a:endParaRPr lang="Arial" altLang="Arial" sz="100" dirty="0"/>
          </a:p>
          <a:p>
            <a:pPr marL="13970" indent="-1270" algn="l" rtl="0" eaLnBrk="0">
              <a:lnSpc>
                <a:spcPct val="97000"/>
              </a:lnSpc>
              <a:tabLst/>
            </a:pP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+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9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biopsies</a:t>
            </a:r>
            <a:endParaRPr lang="Arial" altLang="Arial" sz="900" dirty="0"/>
          </a:p>
        </p:txBody>
      </p:sp>
      <p:pic>
        <p:nvPicPr>
          <p:cNvPr id="188" name="picture 18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2244851" y="2631948"/>
            <a:ext cx="335026" cy="76200"/>
          </a:xfrm>
          <a:prstGeom prst="rect">
            <a:avLst/>
          </a:prstGeom>
        </p:spPr>
      </p:pic>
      <p:pic>
        <p:nvPicPr>
          <p:cNvPr id="190" name="picture 19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1050036" y="2631948"/>
            <a:ext cx="335025" cy="76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box 192"/>
          <p:cNvSpPr/>
          <p:nvPr/>
        </p:nvSpPr>
        <p:spPr>
          <a:xfrm>
            <a:off x="684334" y="1961709"/>
            <a:ext cx="7833359" cy="159511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6466"/>
              </a:lnSpc>
              <a:tabLst/>
            </a:pPr>
            <a:endParaRPr lang="Arial" altLang="Arial" sz="100" dirty="0"/>
          </a:p>
          <a:p>
            <a:pPr marL="292100" indent="-280034" algn="l" rtl="0" eaLnBrk="0">
              <a:lnSpc>
                <a:spcPct val="96000"/>
              </a:lnSpc>
              <a:tabLst>
                <a:tab pos="156210" algn="l"/>
              </a:tabLst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Contamination of stepped-wedge cluster randomis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ed ITT</a:t>
            </a:r>
            <a:r>
              <a:rPr sz="1500" b="1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(with cross-over</a:t>
            </a:r>
            <a:r>
              <a:rPr sz="15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pre-SANO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patients)</a:t>
            </a:r>
            <a:endParaRPr lang="Arial Narrow" altLang="Arial Narrow" sz="15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12700" algn="l" rtl="0" eaLnBrk="0">
              <a:lnSpc>
                <a:spcPct val="86000"/>
              </a:lnSpc>
              <a:spcBef>
                <a:spcPts val="459"/>
              </a:spcBef>
              <a:tabLst>
                <a:tab pos="156210" algn="l"/>
              </a:tabLst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6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Mixing histologi</a:t>
            </a:r>
            <a:r>
              <a:rPr sz="1500" b="1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es </a:t>
            </a:r>
            <a:r>
              <a:rPr sz="15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(SCCandadenocarcinomas)</a:t>
            </a:r>
            <a:endParaRPr lang="Arial Narrow" altLang="Arial Narrow" sz="1500" dirty="0"/>
          </a:p>
          <a:p>
            <a:pPr algn="l" rtl="0" eaLnBrk="0">
              <a:lnSpc>
                <a:spcPct val="101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27000"/>
              </a:lnSpc>
              <a:tabLst/>
            </a:pPr>
            <a:endParaRPr lang="Arial" altLang="Arial" sz="300" dirty="0"/>
          </a:p>
          <a:p>
            <a:pPr marL="12700" algn="l" rtl="0" eaLnBrk="0">
              <a:lnSpc>
                <a:spcPct val="86000"/>
              </a:lnSpc>
              <a:spcBef>
                <a:spcPts val="1"/>
              </a:spcBef>
              <a:tabLst>
                <a:tab pos="156210" algn="l"/>
              </a:tabLst>
            </a:pP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	</a:t>
            </a:r>
            <a:r>
              <a:rPr sz="1500" b="1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Assumption that</a:t>
            </a:r>
            <a:r>
              <a:rPr sz="1500" b="1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it’s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safe to delay surgery for &gt;10 weeks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non-CCR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endParaRPr lang="Arial Narrow" altLang="Arial Narrow" sz="1500" dirty="0"/>
          </a:p>
        </p:txBody>
      </p:sp>
      <p:pic>
        <p:nvPicPr>
          <p:cNvPr id="194" name="picture 1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97034" y="3346644"/>
            <a:ext cx="143911" cy="148775"/>
          </a:xfrm>
          <a:prstGeom prst="rect">
            <a:avLst/>
          </a:prstGeom>
        </p:spPr>
      </p:pic>
      <p:pic>
        <p:nvPicPr>
          <p:cNvPr id="196" name="picture 1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97034" y="2782510"/>
            <a:ext cx="143911" cy="148775"/>
          </a:xfrm>
          <a:prstGeom prst="rect">
            <a:avLst/>
          </a:prstGeom>
        </p:spPr>
      </p:pic>
      <p:pic>
        <p:nvPicPr>
          <p:cNvPr id="198" name="picture 1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697034" y="1974409"/>
            <a:ext cx="143911" cy="148775"/>
          </a:xfrm>
          <a:prstGeom prst="rect">
            <a:avLst/>
          </a:prstGeom>
        </p:spPr>
      </p:pic>
      <p:sp>
        <p:nvSpPr>
          <p:cNvPr id="200" name="textbox 200"/>
          <p:cNvSpPr/>
          <p:nvPr/>
        </p:nvSpPr>
        <p:spPr>
          <a:xfrm>
            <a:off x="444053" y="855102"/>
            <a:ext cx="1974850" cy="3225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602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7000"/>
              </a:lnSpc>
              <a:tabLst/>
            </a:pP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Three main</a:t>
            </a:r>
            <a:r>
              <a:rPr sz="2000" kern="0" spc="8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3D9DA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concerns</a:t>
            </a:r>
            <a:endParaRPr lang="Arial Narrow" altLang="Arial Narrow" sz="2000" dirty="0"/>
          </a:p>
        </p:txBody>
      </p:sp>
      <p:pic>
        <p:nvPicPr>
          <p:cNvPr id="202" name="picture 2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box 204"/>
          <p:cNvSpPr/>
          <p:nvPr/>
        </p:nvSpPr>
        <p:spPr>
          <a:xfrm>
            <a:off x="492199" y="272654"/>
            <a:ext cx="7771130" cy="12960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5490"/>
              </a:lnSpc>
              <a:tabLst/>
            </a:pPr>
            <a:endParaRPr lang="Arial" altLang="Arial" sz="100" dirty="0"/>
          </a:p>
          <a:p>
            <a:pPr marL="15875" indent="-3175" algn="l" rtl="0" eaLnBrk="0">
              <a:lnSpc>
                <a:spcPct val="90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1: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Contamination of stepped-wedge clu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ster randomised ITT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 (with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cross-over and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pre-SANO patients)</a:t>
            </a:r>
            <a:endParaRPr lang="Arial" altLang="Arial" sz="1400" dirty="0"/>
          </a:p>
          <a:p>
            <a:pPr marL="296545" algn="l" rtl="0" eaLnBrk="0">
              <a:lnSpc>
                <a:spcPct val="96000"/>
              </a:lnSpc>
              <a:spcBef>
                <a:spcPts val="1487"/>
              </a:spcBef>
              <a:tabLst>
                <a:tab pos="6442075" algn="l"/>
              </a:tabLst>
            </a:pPr>
            <a:r>
              <a:rPr sz="2700" u="sng" kern="0" spc="-9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Analysis</a:t>
            </a:r>
            <a:r>
              <a:rPr sz="27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700" dirty="0"/>
          </a:p>
          <a:p>
            <a:pPr algn="l" rtl="0" eaLnBrk="0">
              <a:lnSpc>
                <a:spcPct val="116000"/>
              </a:lnSpc>
              <a:tabLst/>
            </a:pPr>
            <a:endParaRPr lang="Arial" altLang="Arial" sz="600" dirty="0"/>
          </a:p>
          <a:p>
            <a:pPr marL="353059" algn="l" rtl="0" eaLnBrk="0">
              <a:lnSpc>
                <a:spcPct val="91000"/>
              </a:lnSpc>
              <a:spcBef>
                <a:spcPts val="3"/>
              </a:spcBef>
              <a:tabLst/>
            </a:pP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(Mixed</a:t>
            </a:r>
            <a:r>
              <a:rPr sz="14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effect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s)  cox</a:t>
            </a:r>
            <a:r>
              <a:rPr sz="1400" kern="0" spc="17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models</a:t>
            </a:r>
            <a:endParaRPr lang="Calibri" altLang="Calibri" sz="1400" dirty="0"/>
          </a:p>
        </p:txBody>
      </p:sp>
      <p:sp>
        <p:nvSpPr>
          <p:cNvPr id="206" name="textbox 206"/>
          <p:cNvSpPr/>
          <p:nvPr/>
        </p:nvSpPr>
        <p:spPr>
          <a:xfrm>
            <a:off x="832781" y="2231834"/>
            <a:ext cx="3766820" cy="22180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862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0000"/>
              </a:lnSpc>
              <a:tabLst/>
            </a:pP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400" kern="0" spc="0" dirty="0">
                <a:ln w="5185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Primary</a:t>
            </a: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0" dirty="0">
                <a:ln w="5185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endpo</a:t>
            </a:r>
            <a:r>
              <a:rPr sz="1400" kern="0" spc="-10" dirty="0">
                <a:ln w="5185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int: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overall</a:t>
            </a:r>
            <a:r>
              <a:rPr sz="1400" kern="0" spc="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survival</a:t>
            </a:r>
            <a:endParaRPr lang="Calibri" altLang="Calibri" sz="1400" dirty="0"/>
          </a:p>
          <a:p>
            <a:pPr algn="r" rtl="0" eaLnBrk="0">
              <a:lnSpc>
                <a:spcPct val="90000"/>
              </a:lnSpc>
              <a:spcBef>
                <a:spcPts val="266"/>
              </a:spcBef>
              <a:tabLst/>
            </a:pP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Noninferiority:  &lt;15%</a:t>
            </a:r>
            <a:r>
              <a:rPr sz="1400" kern="0" spc="1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diff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erence</a:t>
            </a:r>
            <a:r>
              <a:rPr sz="1400" kern="0" spc="2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at</a:t>
            </a:r>
            <a:r>
              <a:rPr sz="1400" kern="0" spc="1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2</a:t>
            </a:r>
            <a:r>
              <a:rPr sz="14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years</a:t>
            </a:r>
            <a:endParaRPr lang="Calibri" altLang="Calibri" sz="1400" dirty="0"/>
          </a:p>
          <a:p>
            <a:pPr algn="l" rtl="0" eaLnBrk="0">
              <a:lnSpc>
                <a:spcPct val="138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38000"/>
              </a:lnSpc>
              <a:tabLst/>
            </a:pPr>
            <a:endParaRPr lang="Arial" altLang="Arial" sz="1000" dirty="0"/>
          </a:p>
          <a:p>
            <a:pPr marL="12700" algn="l" rtl="0" eaLnBrk="0">
              <a:lnSpc>
                <a:spcPct val="90000"/>
              </a:lnSpc>
              <a:spcBef>
                <a:spcPts val="422"/>
              </a:spcBef>
              <a:tabLst/>
            </a:pP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400" kern="0" spc="0" dirty="0">
                <a:ln w="5185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Secondary</a:t>
            </a: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0" dirty="0">
                <a:ln w="5185" cap="flat" cmpd="sng">
                  <a:solidFill>
                    <a:srgbClr val="0C207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endpoints:</a:t>
            </a:r>
            <a:endParaRPr lang="Calibri" altLang="Calibri" sz="1400" dirty="0"/>
          </a:p>
          <a:p>
            <a:pPr marL="426084" algn="l" rtl="0" eaLnBrk="0">
              <a:lnSpc>
                <a:spcPts val="1751"/>
              </a:lnSpc>
              <a:spcBef>
                <a:spcPts val="192"/>
              </a:spcBef>
              <a:tabLst/>
            </a:pP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400" kern="0" spc="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Disease-free</a:t>
            </a:r>
            <a:r>
              <a:rPr sz="1400" kern="0" spc="2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surviva</a:t>
            </a:r>
            <a:r>
              <a:rPr sz="14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</a:t>
            </a:r>
            <a:endParaRPr lang="Calibri" altLang="Calibri" sz="1400" dirty="0"/>
          </a:p>
          <a:p>
            <a:pPr marL="426084" algn="l" rtl="0" eaLnBrk="0">
              <a:lnSpc>
                <a:spcPct val="90000"/>
              </a:lnSpc>
              <a:spcBef>
                <a:spcPts val="20"/>
              </a:spcBef>
              <a:tabLst/>
            </a:pP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Operative-</a:t>
            </a:r>
            <a:r>
              <a:rPr sz="1400" kern="0" spc="2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and</a:t>
            </a:r>
            <a:r>
              <a:rPr sz="1400" kern="0" spc="1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patho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logical outcomes</a:t>
            </a:r>
            <a:endParaRPr lang="Calibri" altLang="Calibri" sz="1400" dirty="0"/>
          </a:p>
          <a:p>
            <a:pPr marL="426084" algn="l" rtl="0" eaLnBrk="0">
              <a:lnSpc>
                <a:spcPct val="90000"/>
              </a:lnSpc>
              <a:spcBef>
                <a:spcPts val="259"/>
              </a:spcBef>
              <a:tabLst/>
            </a:pP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400" kern="0" spc="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Postoperative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 complications</a:t>
            </a:r>
            <a:endParaRPr lang="Calibri" altLang="Calibri" sz="1400" dirty="0"/>
          </a:p>
          <a:p>
            <a:pPr marL="426084" algn="l" rtl="0" eaLnBrk="0">
              <a:lnSpc>
                <a:spcPts val="1751"/>
              </a:lnSpc>
              <a:spcBef>
                <a:spcPts val="192"/>
              </a:spcBef>
              <a:tabLst/>
            </a:pP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Distant</a:t>
            </a:r>
            <a:r>
              <a:rPr sz="1400" kern="0" spc="16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dissemination</a:t>
            </a:r>
            <a:r>
              <a:rPr sz="1400" kern="0" spc="1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rate</a:t>
            </a:r>
            <a:endParaRPr lang="Calibri" altLang="Calibri" sz="1400" dirty="0"/>
          </a:p>
          <a:p>
            <a:pPr marL="426084" algn="l" rtl="0" eaLnBrk="0">
              <a:lnSpc>
                <a:spcPct val="90000"/>
              </a:lnSpc>
              <a:spcBef>
                <a:spcPts val="21"/>
              </a:spcBef>
              <a:tabLst/>
            </a:pP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Global</a:t>
            </a:r>
            <a:r>
              <a:rPr sz="1400" kern="0" spc="15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1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health-related  qualit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y</a:t>
            </a:r>
            <a:r>
              <a:rPr sz="1400" kern="0" spc="8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of</a:t>
            </a:r>
            <a:r>
              <a:rPr sz="1400" kern="0" spc="10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life</a:t>
            </a:r>
            <a:endParaRPr lang="Calibri" altLang="Calibri" sz="1400" dirty="0"/>
          </a:p>
        </p:txBody>
      </p:sp>
      <p:graphicFrame>
        <p:nvGraphicFramePr>
          <p:cNvPr id="208" name="table 208"/>
          <p:cNvGraphicFramePr>
            <a:graphicFrameLocks noGrp="1"/>
          </p:cNvGraphicFramePr>
          <p:nvPr/>
        </p:nvGraphicFramePr>
        <p:xfrm>
          <a:off x="684530" y="1486153"/>
          <a:ext cx="5455285" cy="365125"/>
        </p:xfrm>
        <a:graphic>
          <a:graphicData uri="http://schemas.openxmlformats.org/drawingml/2006/table">
            <a:tbl>
              <a:tblPr/>
              <a:tblGrid>
                <a:gridCol w="5455285"/>
              </a:tblGrid>
              <a:tr h="3397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60654" algn="l" rtl="0" eaLnBrk="0">
                        <a:lnSpc>
                          <a:spcPts val="1751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    </a:t>
                      </a:r>
                      <a:r>
                        <a:rPr sz="14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Modified</a:t>
                      </a:r>
                      <a:r>
                        <a:rPr sz="1400" kern="0" spc="17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intention-to-treat:  one-cross  over</a:t>
                      </a:r>
                      <a:r>
                        <a:rPr sz="1400" kern="0" spc="19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moment</a:t>
                      </a:r>
                      <a:r>
                        <a:rPr sz="1400" kern="0" spc="1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allowed</a:t>
                      </a:r>
                      <a:endParaRPr lang="Calibri" altLang="Calibri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0" name="picture 2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box 212"/>
          <p:cNvSpPr/>
          <p:nvPr/>
        </p:nvSpPr>
        <p:spPr>
          <a:xfrm>
            <a:off x="492199" y="272654"/>
            <a:ext cx="7771130" cy="10845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5490"/>
              </a:lnSpc>
              <a:tabLst/>
            </a:pPr>
            <a:endParaRPr lang="Arial" altLang="Arial" sz="100" dirty="0"/>
          </a:p>
          <a:p>
            <a:pPr marL="15875" indent="-3175" algn="l" rtl="0" eaLnBrk="0">
              <a:lnSpc>
                <a:spcPct val="90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1: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Contamination of stepped-wedge clu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ster randomised ITT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 (with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cross-over and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pre-SANO patients)</a:t>
            </a:r>
            <a:endParaRPr lang="Arial" altLang="Arial" sz="1400" dirty="0"/>
          </a:p>
          <a:p>
            <a:pPr algn="l" rtl="0" eaLnBrk="0">
              <a:lnSpc>
                <a:spcPct val="105000"/>
              </a:lnSpc>
              <a:tabLst/>
            </a:pPr>
            <a:endParaRPr lang="Arial" altLang="Arial" sz="1500" dirty="0"/>
          </a:p>
          <a:p>
            <a:pPr algn="l" rtl="0" eaLnBrk="0">
              <a:lnSpc>
                <a:spcPct val="6230"/>
              </a:lnSpc>
              <a:tabLst/>
            </a:pPr>
            <a:endParaRPr lang="Arial" altLang="Arial" sz="100" dirty="0"/>
          </a:p>
          <a:p>
            <a:pPr marL="1222375" algn="l" rtl="0" eaLnBrk="0">
              <a:lnSpc>
                <a:spcPct val="110000"/>
              </a:lnSpc>
              <a:tabLst>
                <a:tab pos="1280160" algn="l"/>
                <a:tab pos="7747000" algn="l"/>
              </a:tabLst>
            </a:pP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Patient</a:t>
            </a:r>
            <a:r>
              <a:rPr sz="2500" u="sng" kern="0" spc="-1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 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flowch</a:t>
            </a:r>
            <a:r>
              <a:rPr sz="2500" u="sng" kern="0" spc="-8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art</a:t>
            </a: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500" dirty="0"/>
          </a:p>
        </p:txBody>
      </p:sp>
      <p:graphicFrame>
        <p:nvGraphicFramePr>
          <p:cNvPr id="214" name="table 214"/>
          <p:cNvGraphicFramePr>
            <a:graphicFrameLocks noGrp="1"/>
          </p:cNvGraphicFramePr>
          <p:nvPr/>
        </p:nvGraphicFramePr>
        <p:xfrm>
          <a:off x="3307450" y="3851834"/>
          <a:ext cx="1090295" cy="344805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254" indent="3619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b="1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</a:t>
                      </a:r>
                      <a:r>
                        <a:rPr sz="900" b="1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6" name="picture 2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816561" y="1736671"/>
            <a:ext cx="1588890" cy="369229"/>
          </a:xfrm>
          <a:prstGeom prst="rect">
            <a:avLst/>
          </a:prstGeom>
        </p:spPr>
      </p:pic>
      <p:pic>
        <p:nvPicPr>
          <p:cNvPr id="218" name="picture 2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076218" y="1728449"/>
            <a:ext cx="982709" cy="2137696"/>
          </a:xfrm>
          <a:prstGeom prst="rect">
            <a:avLst/>
          </a:prstGeom>
        </p:spPr>
      </p:pic>
      <p:graphicFrame>
        <p:nvGraphicFramePr>
          <p:cNvPr id="220" name="table 220"/>
          <p:cNvGraphicFramePr>
            <a:graphicFrameLocks noGrp="1"/>
          </p:cNvGraphicFramePr>
          <p:nvPr/>
        </p:nvGraphicFramePr>
        <p:xfrm>
          <a:off x="7293723" y="1379268"/>
          <a:ext cx="1090294" cy="353059"/>
        </p:xfrm>
        <a:graphic>
          <a:graphicData uri="http://schemas.openxmlformats.org/drawingml/2006/table">
            <a:tbl>
              <a:tblPr/>
              <a:tblGrid>
                <a:gridCol w="1090294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24484" indent="-242570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1115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were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screened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2" name="table 222"/>
          <p:cNvGraphicFramePr>
            <a:graphicFrameLocks noGrp="1"/>
          </p:cNvGraphicFramePr>
          <p:nvPr/>
        </p:nvGraphicFramePr>
        <p:xfrm>
          <a:off x="5641383" y="1379268"/>
          <a:ext cx="1082675" cy="353059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11760" indent="100964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809</a:t>
                      </a:r>
                      <a:r>
                        <a:rPr sz="9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provided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informed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nsent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4" name="table 224"/>
          <p:cNvGraphicFramePr>
            <a:graphicFrameLocks noGrp="1"/>
          </p:cNvGraphicFramePr>
          <p:nvPr/>
        </p:nvGraphicFramePr>
        <p:xfrm>
          <a:off x="2537391" y="1379268"/>
          <a:ext cx="1082039" cy="353059"/>
        </p:xfrm>
        <a:graphic>
          <a:graphicData uri="http://schemas.openxmlformats.org/drawingml/2006/table">
            <a:tbl>
              <a:tblPr/>
              <a:tblGrid>
                <a:gridCol w="1082039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3025" indent="-2794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with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CCR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from preSAN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trial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6" name="table 226"/>
          <p:cNvGraphicFramePr>
            <a:graphicFrameLocks noGrp="1"/>
          </p:cNvGraphicFramePr>
          <p:nvPr/>
        </p:nvGraphicFramePr>
        <p:xfrm>
          <a:off x="3307450" y="2968620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64135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83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8" name="table 228"/>
          <p:cNvGraphicFramePr>
            <a:graphicFrameLocks noGrp="1"/>
          </p:cNvGraphicFramePr>
          <p:nvPr/>
        </p:nvGraphicFramePr>
        <p:xfrm>
          <a:off x="3307450" y="2101924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36830" algn="l" rtl="0" eaLnBrk="0">
                        <a:lnSpc>
                          <a:spcPct val="9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118</a:t>
                      </a:r>
                      <a:r>
                        <a:rPr sz="900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0" name="table 230"/>
          <p:cNvGraphicFramePr>
            <a:graphicFrameLocks noGrp="1"/>
          </p:cNvGraphicFramePr>
          <p:nvPr/>
        </p:nvGraphicFramePr>
        <p:xfrm>
          <a:off x="4061251" y="1395498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5109" algn="l" rtl="0" eaLnBrk="0">
                        <a:lnSpc>
                          <a:spcPts val="1155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274</a:t>
                      </a:r>
                      <a:r>
                        <a:rPr sz="9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had CCR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2" name="table 232"/>
          <p:cNvGraphicFramePr>
            <a:graphicFrameLocks noGrp="1"/>
          </p:cNvGraphicFramePr>
          <p:nvPr/>
        </p:nvGraphicFramePr>
        <p:xfrm>
          <a:off x="4061251" y="3402289"/>
          <a:ext cx="1082675" cy="344805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28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80339" algn="l" rtl="0" eaLnBrk="0">
                        <a:lnSpc>
                          <a:spcPts val="1155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 crossed-over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4" name="table 234"/>
          <p:cNvGraphicFramePr>
            <a:graphicFrameLocks noGrp="1"/>
          </p:cNvGraphicFramePr>
          <p:nvPr/>
        </p:nvGraphicFramePr>
        <p:xfrm>
          <a:off x="4831396" y="2976842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191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36" name="picture 2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340507" y="2442990"/>
            <a:ext cx="64089" cy="1416001"/>
          </a:xfrm>
          <a:prstGeom prst="rect">
            <a:avLst/>
          </a:prstGeom>
        </p:spPr>
      </p:pic>
      <p:graphicFrame>
        <p:nvGraphicFramePr>
          <p:cNvPr id="238" name="table 238"/>
          <p:cNvGraphicFramePr>
            <a:graphicFrameLocks noGrp="1"/>
          </p:cNvGraphicFramePr>
          <p:nvPr/>
        </p:nvGraphicFramePr>
        <p:xfrm>
          <a:off x="4831396" y="3851834"/>
          <a:ext cx="1082040" cy="344805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3819" indent="84455" algn="l" rtl="0" eaLnBrk="0">
                        <a:lnSpc>
                          <a:spcPct val="10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198</a:t>
                      </a:r>
                      <a:r>
                        <a:rPr sz="900" b="1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0" name="table 240"/>
          <p:cNvGraphicFramePr>
            <a:graphicFrameLocks noGrp="1"/>
          </p:cNvGraphicFramePr>
          <p:nvPr/>
        </p:nvGraphicFramePr>
        <p:xfrm>
          <a:off x="4831396" y="2101924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156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2" name="table 242"/>
          <p:cNvGraphicFramePr>
            <a:graphicFrameLocks noGrp="1"/>
          </p:cNvGraphicFramePr>
          <p:nvPr/>
        </p:nvGraphicFramePr>
        <p:xfrm>
          <a:off x="4061251" y="2519309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8589" algn="l" rtl="0" eaLnBrk="0">
                        <a:lnSpc>
                          <a:spcPts val="1155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crossed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4" name="picture 2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246" name="picture 2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6720145" y="1519810"/>
            <a:ext cx="580652" cy="64172"/>
          </a:xfrm>
          <a:prstGeom prst="rect">
            <a:avLst/>
          </a:prstGeom>
        </p:spPr>
      </p:pic>
      <p:pic>
        <p:nvPicPr>
          <p:cNvPr id="248" name="picture 2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140013" y="1519810"/>
            <a:ext cx="514961" cy="64172"/>
          </a:xfrm>
          <a:prstGeom prst="rect">
            <a:avLst/>
          </a:prstGeom>
        </p:spPr>
      </p:pic>
      <p:pic>
        <p:nvPicPr>
          <p:cNvPr id="250" name="picture 2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5140013" y="2659531"/>
            <a:ext cx="231684" cy="64491"/>
          </a:xfrm>
          <a:prstGeom prst="rect">
            <a:avLst/>
          </a:prstGeom>
        </p:spPr>
      </p:pic>
      <p:pic>
        <p:nvPicPr>
          <p:cNvPr id="252" name="picture 25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5140013" y="3542766"/>
            <a:ext cx="231684" cy="641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4"/>
          <p:cNvSpPr/>
          <p:nvPr/>
        </p:nvSpPr>
        <p:spPr>
          <a:xfrm>
            <a:off x="492199" y="272654"/>
            <a:ext cx="7771130" cy="10845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5490"/>
              </a:lnSpc>
              <a:tabLst/>
            </a:pPr>
            <a:endParaRPr lang="Arial" altLang="Arial" sz="100" dirty="0"/>
          </a:p>
          <a:p>
            <a:pPr marL="15875" indent="-3175" algn="l" rtl="0" eaLnBrk="0">
              <a:lnSpc>
                <a:spcPct val="90000"/>
              </a:lnSpc>
              <a:tabLst/>
            </a:pPr>
            <a:r>
              <a:rPr sz="14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Concern 1: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Contamination of stepped-wedge clu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ster randomised ITT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patients (with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cross-over and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pre-SANO patients)</a:t>
            </a:r>
            <a:endParaRPr lang="Arial" altLang="Arial" sz="1400" dirty="0"/>
          </a:p>
          <a:p>
            <a:pPr algn="l" rtl="0" eaLnBrk="0">
              <a:lnSpc>
                <a:spcPct val="105000"/>
              </a:lnSpc>
              <a:tabLst/>
            </a:pPr>
            <a:endParaRPr lang="Arial" altLang="Arial" sz="1500" dirty="0"/>
          </a:p>
          <a:p>
            <a:pPr algn="l" rtl="0" eaLnBrk="0">
              <a:lnSpc>
                <a:spcPct val="6230"/>
              </a:lnSpc>
              <a:tabLst/>
            </a:pPr>
            <a:endParaRPr lang="Arial" altLang="Arial" sz="100" dirty="0"/>
          </a:p>
          <a:p>
            <a:pPr marL="1222375" algn="l" rtl="0" eaLnBrk="0">
              <a:lnSpc>
                <a:spcPct val="110000"/>
              </a:lnSpc>
              <a:tabLst>
                <a:tab pos="1280160" algn="l"/>
                <a:tab pos="7747000" algn="l"/>
              </a:tabLst>
            </a:pP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Patient</a:t>
            </a:r>
            <a:r>
              <a:rPr sz="2500" u="sng" kern="0" spc="-15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 </a:t>
            </a:r>
            <a:r>
              <a:rPr sz="2500" u="sng" kern="0" spc="-7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flowch</a:t>
            </a:r>
            <a:r>
              <a:rPr sz="2500" u="sng" kern="0" spc="-8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art</a:t>
            </a:r>
            <a:r>
              <a:rPr sz="2500" u="sng" kern="0" spc="0" dirty="0">
                <a:solidFill>
                  <a:srgbClr val="182075">
                    <a:alpha val="100000"/>
                  </a:srgbClr>
                </a:solidFill>
                <a:uFill>
                  <a:solidFill>
                    <a:srgbClr val="4472C4"/>
                  </a:solidFill>
                </a:uFill>
                <a:latin typeface="Calibri"/>
                <a:ea typeface="Calibri"/>
                <a:cs typeface="Calibri"/>
              </a:rPr>
              <a:t>	</a:t>
            </a:r>
            <a:endParaRPr lang="Calibri" altLang="Calibri" sz="2500" dirty="0"/>
          </a:p>
        </p:txBody>
      </p:sp>
      <p:pic>
        <p:nvPicPr>
          <p:cNvPr id="256" name="picture 2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816561" y="1736671"/>
            <a:ext cx="1588890" cy="369229"/>
          </a:xfrm>
          <a:prstGeom prst="rect">
            <a:avLst/>
          </a:prstGeom>
        </p:spPr>
      </p:pic>
      <p:graphicFrame>
        <p:nvGraphicFramePr>
          <p:cNvPr id="258" name="table 258"/>
          <p:cNvGraphicFramePr>
            <a:graphicFrameLocks noGrp="1"/>
          </p:cNvGraphicFramePr>
          <p:nvPr/>
        </p:nvGraphicFramePr>
        <p:xfrm>
          <a:off x="4831396" y="2101924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156</a:t>
                      </a:r>
                      <a:r>
                        <a:rPr sz="9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0" name="textbox 260"/>
          <p:cNvSpPr/>
          <p:nvPr/>
        </p:nvSpPr>
        <p:spPr>
          <a:xfrm>
            <a:off x="5606846" y="2424491"/>
            <a:ext cx="1595755" cy="1663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68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2000"/>
              </a:lnSpc>
              <a:tabLst/>
            </a:pP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000" kern="0" spc="-2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(Mixed  effects)  cox  </a:t>
            </a:r>
            <a:r>
              <a:rPr sz="1000" kern="0" spc="-30" dirty="0">
                <a:solidFill>
                  <a:srgbClr val="0C2074">
                    <a:alpha val="100000"/>
                  </a:srgbClr>
                </a:solidFill>
                <a:latin typeface="Calibri"/>
                <a:ea typeface="Calibri"/>
                <a:cs typeface="Calibri"/>
              </a:rPr>
              <a:t>models</a:t>
            </a:r>
            <a:endParaRPr lang="Calibri" altLang="Calibri" sz="1000" dirty="0"/>
          </a:p>
        </p:txBody>
      </p:sp>
      <p:graphicFrame>
        <p:nvGraphicFramePr>
          <p:cNvPr id="262" name="table 262"/>
          <p:cNvGraphicFramePr>
            <a:graphicFrameLocks noGrp="1"/>
          </p:cNvGraphicFramePr>
          <p:nvPr/>
        </p:nvGraphicFramePr>
        <p:xfrm>
          <a:off x="5510315" y="2530050"/>
          <a:ext cx="3633469" cy="253364"/>
        </p:xfrm>
        <a:graphic>
          <a:graphicData uri="http://schemas.openxmlformats.org/drawingml/2006/table">
            <a:tbl>
              <a:tblPr/>
              <a:tblGrid>
                <a:gridCol w="3633469"/>
              </a:tblGrid>
              <a:tr h="2470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09220" algn="l" rtl="0" eaLnBrk="0">
                        <a:lnSpc>
                          <a:spcPts val="1267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•    </a:t>
                      </a:r>
                      <a:r>
                        <a:rPr sz="1000" kern="0" spc="-1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Modified  intention-to-treat:  o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ne-cross  over  moment</a:t>
                      </a:r>
                      <a:r>
                        <a:rPr sz="1000" kern="0" spc="1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1000" kern="0" spc="-20" dirty="0">
                          <a:solidFill>
                            <a:srgbClr val="0C2074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allowed</a:t>
                      </a:r>
                      <a:endParaRPr lang="Calibri" altLang="Calibri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4" name="table 264"/>
          <p:cNvGraphicFramePr>
            <a:graphicFrameLocks noGrp="1"/>
          </p:cNvGraphicFramePr>
          <p:nvPr/>
        </p:nvGraphicFramePr>
        <p:xfrm>
          <a:off x="7293723" y="1379268"/>
          <a:ext cx="1090294" cy="353059"/>
        </p:xfrm>
        <a:graphic>
          <a:graphicData uri="http://schemas.openxmlformats.org/drawingml/2006/table">
            <a:tbl>
              <a:tblPr/>
              <a:tblGrid>
                <a:gridCol w="1090294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24484" indent="-242570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1115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were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screened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6" name="table 266"/>
          <p:cNvGraphicFramePr>
            <a:graphicFrameLocks noGrp="1"/>
          </p:cNvGraphicFramePr>
          <p:nvPr/>
        </p:nvGraphicFramePr>
        <p:xfrm>
          <a:off x="5641383" y="1379268"/>
          <a:ext cx="1082675" cy="353059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11760" indent="100964" algn="l" rtl="0" eaLnBrk="0">
                        <a:lnSpc>
                          <a:spcPct val="10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809</a:t>
                      </a:r>
                      <a:r>
                        <a:rPr sz="900" kern="0" spc="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provided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informed</a:t>
                      </a:r>
                      <a:r>
                        <a:rPr sz="9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nsent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8" name="table 268"/>
          <p:cNvGraphicFramePr>
            <a:graphicFrameLocks noGrp="1"/>
          </p:cNvGraphicFramePr>
          <p:nvPr/>
        </p:nvGraphicFramePr>
        <p:xfrm>
          <a:off x="2537391" y="1379268"/>
          <a:ext cx="1082039" cy="353059"/>
        </p:xfrm>
        <a:graphic>
          <a:graphicData uri="http://schemas.openxmlformats.org/drawingml/2006/table">
            <a:tbl>
              <a:tblPr/>
              <a:tblGrid>
                <a:gridCol w="1082039"/>
              </a:tblGrid>
              <a:tr h="3467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3025" indent="-2794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</a:t>
                      </a: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patients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with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CCR   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from preSAN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trial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0" name="table 270"/>
          <p:cNvGraphicFramePr>
            <a:graphicFrameLocks noGrp="1"/>
          </p:cNvGraphicFramePr>
          <p:nvPr/>
        </p:nvGraphicFramePr>
        <p:xfrm>
          <a:off x="3307450" y="2968620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64135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83</a:t>
                      </a:r>
                      <a:r>
                        <a:rPr sz="9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2" name="table 272"/>
          <p:cNvGraphicFramePr>
            <a:graphicFrameLocks noGrp="1"/>
          </p:cNvGraphicFramePr>
          <p:nvPr/>
        </p:nvGraphicFramePr>
        <p:xfrm>
          <a:off x="3307450" y="3851834"/>
          <a:ext cx="1090295" cy="344805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254" indent="3619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b="1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111</a:t>
                      </a:r>
                      <a:r>
                        <a:rPr sz="900" b="1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4" name="table 274"/>
          <p:cNvGraphicFramePr>
            <a:graphicFrameLocks noGrp="1"/>
          </p:cNvGraphicFramePr>
          <p:nvPr/>
        </p:nvGraphicFramePr>
        <p:xfrm>
          <a:off x="3307450" y="2101924"/>
          <a:ext cx="1090295" cy="344804"/>
        </p:xfrm>
        <a:graphic>
          <a:graphicData uri="http://schemas.openxmlformats.org/drawingml/2006/table">
            <a:tbl>
              <a:tblPr/>
              <a:tblGrid>
                <a:gridCol w="109029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5889" indent="36830" algn="l" rtl="0" eaLnBrk="0">
                        <a:lnSpc>
                          <a:spcPct val="96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118</a:t>
                      </a:r>
                      <a:r>
                        <a:rPr sz="900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assigned</a:t>
                      </a:r>
                      <a:r>
                        <a:rPr sz="9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to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standard</a:t>
                      </a: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6" name="table 276"/>
          <p:cNvGraphicFramePr>
            <a:graphicFrameLocks noGrp="1"/>
          </p:cNvGraphicFramePr>
          <p:nvPr/>
        </p:nvGraphicFramePr>
        <p:xfrm>
          <a:off x="4061251" y="1395498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5109" algn="l" rtl="0" eaLnBrk="0">
                        <a:lnSpc>
                          <a:spcPts val="1155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274</a:t>
                      </a:r>
                      <a:r>
                        <a:rPr sz="9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had CCR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8" name="table 278"/>
          <p:cNvGraphicFramePr>
            <a:graphicFrameLocks noGrp="1"/>
          </p:cNvGraphicFramePr>
          <p:nvPr/>
        </p:nvGraphicFramePr>
        <p:xfrm>
          <a:off x="4061251" y="3402289"/>
          <a:ext cx="1082675" cy="344805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28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80339" algn="l" rtl="0" eaLnBrk="0">
                        <a:lnSpc>
                          <a:spcPts val="1155"/>
                        </a:lnSpc>
                        <a:tabLst/>
                      </a:pPr>
                      <a:r>
                        <a:rPr sz="9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7 crossed-over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0" name="table 280"/>
          <p:cNvGraphicFramePr>
            <a:graphicFrameLocks noGrp="1"/>
          </p:cNvGraphicFramePr>
          <p:nvPr/>
        </p:nvGraphicFramePr>
        <p:xfrm>
          <a:off x="4831396" y="2976842"/>
          <a:ext cx="1082040" cy="344804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93344" indent="76835" algn="l" rtl="0" eaLnBrk="0">
                        <a:lnSpc>
                          <a:spcPct val="103000"/>
                        </a:lnSpc>
                        <a:tabLst/>
                      </a:pP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191</a:t>
                      </a:r>
                      <a:r>
                        <a:rPr sz="9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sz="9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2" name="picture 2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5140013" y="3317993"/>
            <a:ext cx="264583" cy="540998"/>
          </a:xfrm>
          <a:prstGeom prst="rect">
            <a:avLst/>
          </a:prstGeom>
        </p:spPr>
      </p:pic>
      <p:graphicFrame>
        <p:nvGraphicFramePr>
          <p:cNvPr id="284" name="table 284"/>
          <p:cNvGraphicFramePr>
            <a:graphicFrameLocks noGrp="1"/>
          </p:cNvGraphicFramePr>
          <p:nvPr/>
        </p:nvGraphicFramePr>
        <p:xfrm>
          <a:off x="4831396" y="3851834"/>
          <a:ext cx="1082040" cy="344805"/>
        </p:xfrm>
        <a:graphic>
          <a:graphicData uri="http://schemas.openxmlformats.org/drawingml/2006/table">
            <a:tbl>
              <a:tblPr/>
              <a:tblGrid>
                <a:gridCol w="1082040"/>
              </a:tblGrid>
              <a:tr h="338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3819" indent="84455" algn="l" rtl="0" eaLnBrk="0">
                        <a:lnSpc>
                          <a:spcPct val="10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198</a:t>
                      </a:r>
                      <a:r>
                        <a:rPr sz="900" b="1" kern="0" spc="1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underwent       </a:t>
                      </a:r>
                      <a:r>
                        <a:rPr sz="9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active surveillance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6" name="table 286"/>
          <p:cNvGraphicFramePr>
            <a:graphicFrameLocks noGrp="1"/>
          </p:cNvGraphicFramePr>
          <p:nvPr/>
        </p:nvGraphicFramePr>
        <p:xfrm>
          <a:off x="4061251" y="2519309"/>
          <a:ext cx="1082675" cy="344804"/>
        </p:xfrm>
        <a:graphic>
          <a:graphicData uri="http://schemas.openxmlformats.org/drawingml/2006/table">
            <a:tbl>
              <a:tblPr/>
              <a:tblGrid>
                <a:gridCol w="1082675"/>
              </a:tblGrid>
              <a:tr h="3384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8589" algn="l" rtl="0" eaLnBrk="0">
                        <a:lnSpc>
                          <a:spcPts val="1155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35 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crossed</a:t>
                      </a: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ea typeface="Calibri"/>
                          <a:cs typeface="Calibri"/>
                        </a:rPr>
                        <a:t>over</a:t>
                      </a:r>
                      <a:endParaRPr lang="Calibri" altLang="Calibri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8" name="picture 2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7284" y="4686300"/>
            <a:ext cx="1243583" cy="236220"/>
          </a:xfrm>
          <a:prstGeom prst="rect">
            <a:avLst/>
          </a:prstGeom>
        </p:spPr>
      </p:pic>
      <p:pic>
        <p:nvPicPr>
          <p:cNvPr id="290" name="picture 29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140013" y="2442990"/>
            <a:ext cx="326447" cy="536225"/>
          </a:xfrm>
          <a:prstGeom prst="rect">
            <a:avLst/>
          </a:prstGeom>
        </p:spPr>
      </p:pic>
      <p:pic>
        <p:nvPicPr>
          <p:cNvPr id="292" name="picture 29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5140013" y="1519810"/>
            <a:ext cx="2160784" cy="64172"/>
          </a:xfrm>
          <a:prstGeom prst="rect">
            <a:avLst/>
          </a:prstGeom>
        </p:spPr>
      </p:pic>
      <p:pic>
        <p:nvPicPr>
          <p:cNvPr id="294" name="picture 29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3824786" y="3309782"/>
            <a:ext cx="234141" cy="556363"/>
          </a:xfrm>
          <a:prstGeom prst="rect">
            <a:avLst/>
          </a:prstGeom>
        </p:spPr>
      </p:pic>
      <p:pic>
        <p:nvPicPr>
          <p:cNvPr id="296" name="picture 29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816561" y="2442990"/>
            <a:ext cx="64196" cy="529605"/>
          </a:xfrm>
          <a:prstGeom prst="rect">
            <a:avLst/>
          </a:prstGeom>
        </p:spPr>
      </p:pic>
      <p:pic>
        <p:nvPicPr>
          <p:cNvPr id="298" name="picture 29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3846255" y="2442990"/>
            <a:ext cx="212671" cy="2841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Application>Microsoft® PowerPoint® 2016</ap:Applicat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Daura MELLA - ESMO</dc:creator>
  <dcterms:created xsi:type="dcterms:W3CDTF">2023-10-30T05:12:51Z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2023-12-27T23:30:57</vt:filetime>
  </property>
</Properties>
</file>