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67660" autoAdjust="0"/>
  </p:normalViewPr>
  <p:slideViewPr>
    <p:cSldViewPr>
      <p:cViewPr>
        <p:scale>
          <a:sx n="30" d="100"/>
          <a:sy n="30" d="100"/>
        </p:scale>
        <p:origin x="1507" y="91"/>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aidu.com/link?url=7zHLvluBNLUC4ehwHhrocLb8Y8RsRakvbZCGpn2NOpQJ8rGY6S99eF5IUunGRRCnjoNCRn0DA3o0D_kWFQ9T_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baidu.com/link?url=-wObx6w5AKufJsheg8fWolOm1QL_pB_zhUqGvs4qIqh16U2qcXuuhTnQjLT5I42_0BAx3Xg2i_pbnRyTOF8uYa&amp;wd=&amp;eqid=b1065884000c09500000000665facde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aidu.com/link?url=-wObx6w5AKufJsheg8fWolOm1QL_pB_zhUqGvs4qIqh16U2qcXuuhTnQjLT5I42_0BAx3Xg2i_pbnRyTOF8uYa&amp;wd=&amp;eqid=b1065884000c09500000000665facde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sci.cn/search?q=%E7%BB%9F%E8%AE%A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aidu.com/link?url=n51aFErzXkgqNCMb1ZBaCXbQHnXQn7YHHDE2MeSc5lXnx5b2Bo7o02Nf5jAInF0FNe4KN4lNeHg5LdKgmkdKl_&amp;wd=&amp;eqid=ac1d6732001452720000000665fad22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aidu.com/link?url=n51aFErzXkgqNCMb1ZBaCXbQHnXQn7YHHDE2MeSc5lXnx5b2Bo7o02Nf5jAInF0FNe4KN4lNeHg5LdKgmkdKl_&amp;wd=&amp;eqid=ac1d6732001452720000000665fad22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大家晚上好，今天我跟大家分享的是</a:t>
            </a:r>
            <a:endParaRPr lang="en-US" altLang="zh-CN" dirty="0"/>
          </a:p>
          <a:p>
            <a:r>
              <a:rPr lang="zh-CN" altLang="en-US" dirty="0"/>
              <a:t>免疫治疗在食管癌和胃食管结合部癌中应用的现状和前景</a:t>
            </a:r>
            <a:endParaRPr lang="en-US" altLang="zh-CN" dirty="0"/>
          </a:p>
          <a:p>
            <a:r>
              <a:rPr lang="zh-CN" altLang="en-US" dirty="0"/>
              <a:t>分享者是来自印第安纳大学西蒙综合癌症中心的阿希克</a:t>
            </a:r>
            <a:r>
              <a:rPr lang="en-US" altLang="zh-CN" dirty="0"/>
              <a:t>·</a:t>
            </a:r>
            <a:r>
              <a:rPr lang="zh-CN" altLang="en-US" dirty="0"/>
              <a:t>马苏德教授</a:t>
            </a:r>
          </a:p>
        </p:txBody>
      </p:sp>
    </p:spTree>
    <p:extLst>
      <p:ext uri="{BB962C8B-B14F-4D97-AF65-F5344CB8AC3E}">
        <p14:creationId xmlns:p14="http://schemas.microsoft.com/office/powerpoint/2010/main" val="3564731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再进一步讲到</a:t>
            </a:r>
            <a:r>
              <a:rPr lang="en-US" altLang="zh-CN" b="0" i="0" dirty="0" err="1">
                <a:solidFill>
                  <a:srgbClr val="2E3238"/>
                </a:solidFill>
                <a:effectLst/>
                <a:latin typeface="SF Pro Display"/>
              </a:rPr>
              <a:t>CheckMate</a:t>
            </a:r>
            <a:r>
              <a:rPr lang="en-US" altLang="zh-CN" b="0" i="0" dirty="0">
                <a:solidFill>
                  <a:srgbClr val="2E3238"/>
                </a:solidFill>
                <a:effectLst/>
                <a:latin typeface="SF Pro Display"/>
              </a:rPr>
              <a:t> 577</a:t>
            </a:r>
            <a:r>
              <a:rPr lang="zh-CN" altLang="en-US" b="0" i="0" dirty="0">
                <a:solidFill>
                  <a:srgbClr val="2E3238"/>
                </a:solidFill>
                <a:effectLst/>
                <a:latin typeface="SF Pro Display"/>
              </a:rPr>
              <a:t>，作者们最近，比如去年，发表了生物标志物方面的研究。他们进行了全外显子组测序、批量</a:t>
            </a:r>
            <a:r>
              <a:rPr lang="en-US" altLang="zh-CN" b="0" i="0" dirty="0">
                <a:solidFill>
                  <a:srgbClr val="2E3238"/>
                </a:solidFill>
                <a:effectLst/>
                <a:latin typeface="SF Pro Display"/>
              </a:rPr>
              <a:t>RNA</a:t>
            </a:r>
            <a:r>
              <a:rPr lang="zh-CN" altLang="en-US" b="0" i="0" dirty="0">
                <a:solidFill>
                  <a:srgbClr val="2E3238"/>
                </a:solidFill>
                <a:effectLst/>
                <a:latin typeface="SF Pro Display"/>
              </a:rPr>
              <a:t>测序和</a:t>
            </a:r>
            <a:r>
              <a:rPr lang="en-US" altLang="zh-CN" b="0" i="0" dirty="0">
                <a:solidFill>
                  <a:srgbClr val="2E3238"/>
                </a:solidFill>
                <a:effectLst/>
                <a:latin typeface="SF Pro Display"/>
              </a:rPr>
              <a:t>MSI</a:t>
            </a:r>
            <a:r>
              <a:rPr lang="zh-CN" altLang="en-US" b="0" i="0" dirty="0">
                <a:solidFill>
                  <a:srgbClr val="2E3238"/>
                </a:solidFill>
                <a:effectLst/>
                <a:latin typeface="SF Pro Display"/>
              </a:rPr>
              <a:t>状态的研究，并根据这些特征将患者分组</a:t>
            </a:r>
            <a:r>
              <a:rPr lang="en-US" altLang="zh-CN" b="0" i="0" dirty="0">
                <a:solidFill>
                  <a:srgbClr val="2E3238"/>
                </a:solidFill>
                <a:effectLst/>
                <a:latin typeface="SF Pro Display"/>
              </a:rPr>
              <a:t>——</a:t>
            </a:r>
            <a:r>
              <a:rPr lang="zh-CN" altLang="en-US" b="0" i="0" dirty="0">
                <a:solidFill>
                  <a:srgbClr val="2E3238"/>
                </a:solidFill>
                <a:effectLst/>
                <a:latin typeface="SF Pro Display"/>
              </a:rPr>
              <a:t>炎性、增殖性和巨噬细胞的，内皮和成纤维细胞的特征。他们发现，如果是热肿瘤（免疫活跃的），这些患者有更好的</a:t>
            </a:r>
            <a:r>
              <a:rPr lang="en-US" altLang="zh-CN" b="0" i="0" dirty="0">
                <a:solidFill>
                  <a:srgbClr val="2E3238"/>
                </a:solidFill>
                <a:effectLst/>
                <a:latin typeface="SF Pro Display"/>
              </a:rPr>
              <a:t>DFS</a:t>
            </a:r>
            <a:r>
              <a:rPr lang="zh-CN" altLang="en-US" b="0" i="0" dirty="0">
                <a:solidFill>
                  <a:srgbClr val="2E3238"/>
                </a:solidFill>
                <a:effectLst/>
                <a:latin typeface="SF Pro Display"/>
              </a:rPr>
              <a:t>。</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如果肿瘤高度增殖，他们的</a:t>
            </a:r>
            <a:r>
              <a:rPr lang="en-US" altLang="zh-CN" b="0" i="0" dirty="0">
                <a:solidFill>
                  <a:srgbClr val="2E3238"/>
                </a:solidFill>
                <a:effectLst/>
                <a:latin typeface="SF Pro Display"/>
              </a:rPr>
              <a:t>DFS</a:t>
            </a:r>
            <a:r>
              <a:rPr lang="zh-CN" altLang="en-US" b="0" i="0" dirty="0">
                <a:solidFill>
                  <a:srgbClr val="2E3238"/>
                </a:solidFill>
                <a:effectLst/>
                <a:latin typeface="SF Pro Display"/>
              </a:rPr>
              <a:t>更好。如果有免疫抑制的微环境，比如</a:t>
            </a:r>
            <a:r>
              <a:rPr lang="en-US" altLang="zh-CN" b="0" i="0" dirty="0">
                <a:solidFill>
                  <a:srgbClr val="2E3238"/>
                </a:solidFill>
                <a:effectLst/>
                <a:latin typeface="SF Pro Display"/>
              </a:rPr>
              <a:t>M2</a:t>
            </a:r>
            <a:r>
              <a:rPr lang="zh-CN" altLang="en-US" b="0" i="0" dirty="0">
                <a:solidFill>
                  <a:srgbClr val="2E3238"/>
                </a:solidFill>
                <a:effectLst/>
                <a:latin typeface="SF Pro Display"/>
              </a:rPr>
              <a:t>型或成纤维细胞，这些患者的</a:t>
            </a:r>
            <a:r>
              <a:rPr lang="en-US" altLang="zh-CN" b="0" i="0" dirty="0">
                <a:solidFill>
                  <a:srgbClr val="2E3238"/>
                </a:solidFill>
                <a:effectLst/>
                <a:latin typeface="SF Pro Display"/>
              </a:rPr>
              <a:t>DFS</a:t>
            </a:r>
            <a:r>
              <a:rPr lang="zh-CN" altLang="en-US" b="0" i="0" dirty="0">
                <a:solidFill>
                  <a:srgbClr val="2E3238"/>
                </a:solidFill>
                <a:effectLst/>
                <a:latin typeface="SF Pro Display"/>
              </a:rPr>
              <a:t>就不如预期的好。。”</a:t>
            </a:r>
            <a:endParaRPr lang="zh-CN" altLang="en-US" dirty="0"/>
          </a:p>
        </p:txBody>
      </p:sp>
    </p:spTree>
    <p:extLst>
      <p:ext uri="{BB962C8B-B14F-4D97-AF65-F5344CB8AC3E}">
        <p14:creationId xmlns:p14="http://schemas.microsoft.com/office/powerpoint/2010/main" val="148169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但同样引起假设的是</a:t>
            </a:r>
            <a:r>
              <a:rPr lang="en-US" altLang="zh-CN" b="0" i="0" dirty="0">
                <a:solidFill>
                  <a:srgbClr val="2E3238"/>
                </a:solidFill>
                <a:effectLst/>
                <a:latin typeface="SF Pro Display"/>
              </a:rPr>
              <a:t>——</a:t>
            </a:r>
            <a:r>
              <a:rPr lang="zh-CN" altLang="en-US" b="0" i="0" dirty="0">
                <a:solidFill>
                  <a:srgbClr val="2E3238"/>
                </a:solidFill>
                <a:effectLst/>
                <a:latin typeface="SF Pro Display"/>
              </a:rPr>
              <a:t>有一部分患者在接受化放疗前后检查了</a:t>
            </a:r>
            <a:r>
              <a:rPr lang="en-US" altLang="zh-CN" b="0" i="0" dirty="0">
                <a:solidFill>
                  <a:srgbClr val="2E3238"/>
                </a:solidFill>
                <a:effectLst/>
                <a:latin typeface="SF Pro Display"/>
              </a:rPr>
              <a:t>PD-L1</a:t>
            </a:r>
            <a:r>
              <a:rPr lang="zh-CN" altLang="en-US" b="0" i="0" dirty="0">
                <a:solidFill>
                  <a:srgbClr val="2E3238"/>
                </a:solidFill>
                <a:effectLst/>
                <a:latin typeface="SF Pro Display"/>
              </a:rPr>
              <a:t>，发现那些</a:t>
            </a:r>
            <a:r>
              <a:rPr lang="en-US" altLang="zh-CN" b="0" i="0" dirty="0">
                <a:solidFill>
                  <a:srgbClr val="2E3238"/>
                </a:solidFill>
                <a:effectLst/>
                <a:latin typeface="SF Pro Display"/>
              </a:rPr>
              <a:t>PD-L1</a:t>
            </a:r>
            <a:r>
              <a:rPr lang="zh-CN" altLang="en-US" b="0" i="0" dirty="0">
                <a:solidFill>
                  <a:srgbClr val="2E3238"/>
                </a:solidFill>
                <a:effectLst/>
                <a:latin typeface="SF Pro Display"/>
              </a:rPr>
              <a:t>上调的患者有更好的无病生存率</a:t>
            </a:r>
            <a:r>
              <a:rPr lang="en-US" altLang="zh-CN" b="0" i="0" dirty="0">
                <a:solidFill>
                  <a:srgbClr val="2E3238"/>
                </a:solidFill>
                <a:effectLst/>
                <a:latin typeface="SF Pro Display"/>
              </a:rPr>
              <a:t>(DFS)</a:t>
            </a:r>
            <a:r>
              <a:rPr lang="zh-CN" altLang="en-US" b="0" i="0" dirty="0">
                <a:solidFill>
                  <a:srgbClr val="2E3238"/>
                </a:solidFill>
                <a:effectLst/>
                <a:latin typeface="SF Pro Display"/>
              </a:rPr>
              <a:t>，这是未来研究可以探索的内容。</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现在，从包括</a:t>
            </a:r>
            <a:r>
              <a:rPr lang="en-US" altLang="zh-CN" b="0" i="0" dirty="0" err="1">
                <a:solidFill>
                  <a:srgbClr val="2E3238"/>
                </a:solidFill>
                <a:effectLst/>
                <a:latin typeface="SF Pro Display"/>
              </a:rPr>
              <a:t>CheckMate</a:t>
            </a:r>
            <a:r>
              <a:rPr lang="en-US" altLang="zh-CN" b="0" i="0" dirty="0">
                <a:solidFill>
                  <a:srgbClr val="2E3238"/>
                </a:solidFill>
                <a:effectLst/>
                <a:latin typeface="SF Pro Display"/>
              </a:rPr>
              <a:t> 557</a:t>
            </a:r>
            <a:r>
              <a:rPr lang="zh-CN" altLang="en-US" b="0" i="0" dirty="0">
                <a:solidFill>
                  <a:srgbClr val="2E3238"/>
                </a:solidFill>
                <a:effectLst/>
                <a:latin typeface="SF Pro Display"/>
              </a:rPr>
              <a:t>在内的多项研究中可以非常清楚地看到，食管癌是异质性的。但两个主要亚型，腺癌和鳞状细胞癌，完全不同。我们知道，病因学上其中一个和上消化道疾病更为相似，而腺癌具有不同的生物学特征。</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p:txBody>
      </p:sp>
    </p:spTree>
    <p:extLst>
      <p:ext uri="{BB962C8B-B14F-4D97-AF65-F5344CB8AC3E}">
        <p14:creationId xmlns:p14="http://schemas.microsoft.com/office/powerpoint/2010/main" val="349995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E3238"/>
                </a:solidFill>
                <a:effectLst/>
                <a:latin typeface="SF Pro Display"/>
              </a:rPr>
              <a:t>在基因组学上，观察所有表达、</a:t>
            </a:r>
            <a:r>
              <a:rPr lang="en-US" altLang="zh-CN" b="0" i="0" dirty="0">
                <a:solidFill>
                  <a:srgbClr val="2E3238"/>
                </a:solidFill>
                <a:effectLst/>
                <a:latin typeface="SF Pro Display"/>
              </a:rPr>
              <a:t>mRNA</a:t>
            </a:r>
            <a:r>
              <a:rPr lang="zh-CN" altLang="en-US" b="0" i="0" dirty="0">
                <a:solidFill>
                  <a:srgbClr val="2E3238"/>
                </a:solidFill>
                <a:effectLst/>
                <a:latin typeface="SF Pro Display"/>
              </a:rPr>
              <a:t>拷贝数和</a:t>
            </a:r>
            <a:r>
              <a:rPr lang="en-US" altLang="zh-CN" b="0" i="0" dirty="0">
                <a:solidFill>
                  <a:srgbClr val="2E3238"/>
                </a:solidFill>
                <a:effectLst/>
                <a:latin typeface="SF Pro Display"/>
              </a:rPr>
              <a:t>microRNA</a:t>
            </a:r>
            <a:r>
              <a:rPr lang="zh-CN" altLang="en-US" b="0" i="0" dirty="0">
                <a:solidFill>
                  <a:srgbClr val="2E3238"/>
                </a:solidFill>
                <a:effectLst/>
                <a:latin typeface="SF Pro Display"/>
              </a:rPr>
              <a:t>分析，二者是完全不同的</a:t>
            </a:r>
            <a:r>
              <a:rPr lang="en-US" altLang="zh-CN" b="0" i="0" dirty="0">
                <a:solidFill>
                  <a:srgbClr val="2E3238"/>
                </a:solidFill>
                <a:effectLst/>
                <a:latin typeface="SF Pro Display"/>
              </a:rPr>
              <a:t>——</a:t>
            </a:r>
            <a:r>
              <a:rPr lang="zh-CN" altLang="en-US" b="0" i="0" dirty="0">
                <a:solidFill>
                  <a:srgbClr val="2E3238"/>
                </a:solidFill>
                <a:effectLst/>
                <a:latin typeface="SF Pro Display"/>
              </a:rPr>
              <a:t>两者之间完全对立。所以问题是，在辅助治疗有效的情况下，我们为什么还要给予新辅助治疗呢？我们知道，至少从临床前数据和其他肿瘤类型的研究中，例如肺癌和黑色素瘤，我们知道如果肿瘤完整，淋巴结完整，淋巴结中有</a:t>
            </a:r>
            <a:r>
              <a:rPr lang="en-US" altLang="zh-CN" b="0" i="0" dirty="0">
                <a:solidFill>
                  <a:srgbClr val="2E3238"/>
                </a:solidFill>
                <a:effectLst/>
                <a:latin typeface="SF Pro Display"/>
              </a:rPr>
              <a:t>T</a:t>
            </a:r>
            <a:r>
              <a:rPr lang="zh-CN" altLang="en-US" b="0" i="0" dirty="0">
                <a:solidFill>
                  <a:srgbClr val="2E3238"/>
                </a:solidFill>
                <a:effectLst/>
                <a:latin typeface="SF Pro Display"/>
              </a:rPr>
              <a:t>反应性细胞，会有强烈的免疫反应。</a:t>
            </a:r>
            <a:r>
              <a:rPr lang="en-US" altLang="zh-CN" b="0" i="0" dirty="0">
                <a:solidFill>
                  <a:srgbClr val="2E3238"/>
                </a:solidFill>
                <a:effectLst/>
                <a:latin typeface="SF Pro Display"/>
              </a:rPr>
              <a:t>"</a:t>
            </a:r>
            <a:endParaRPr lang="zh-CN" altLang="en-US" dirty="0"/>
          </a:p>
          <a:p>
            <a:endParaRPr lang="zh-CN" altLang="en-US" dirty="0"/>
          </a:p>
        </p:txBody>
      </p:sp>
    </p:spTree>
    <p:extLst>
      <p:ext uri="{BB962C8B-B14F-4D97-AF65-F5344CB8AC3E}">
        <p14:creationId xmlns:p14="http://schemas.microsoft.com/office/powerpoint/2010/main" val="184849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我们还可以评估这些患者的免疫治疗反应。 我们还可能关注微转移性疾病，因为许多接受手术的患者可能会延迟治疗。 那么我们有什么数据呢？ 首先我们谈论的是没有争议的 </a:t>
            </a:r>
            <a:r>
              <a:rPr lang="en-US" altLang="zh-CN" dirty="0"/>
              <a:t>NEONIPIGA </a:t>
            </a:r>
            <a:r>
              <a:rPr lang="zh-CN" altLang="en-US" dirty="0"/>
              <a:t>数据。</a:t>
            </a:r>
            <a:endParaRPr lang="en-US" altLang="zh-CN" dirty="0"/>
          </a:p>
          <a:p>
            <a:endParaRPr lang="en-US" altLang="zh-CN" dirty="0"/>
          </a:p>
          <a:p>
            <a:r>
              <a:rPr lang="zh-CN" altLang="en-US" dirty="0"/>
              <a:t>我们知道，本研究中的微卫星不稳定肿瘤被随机分配至 </a:t>
            </a:r>
            <a:r>
              <a:rPr lang="en-US" altLang="zh-CN" dirty="0" err="1"/>
              <a:t>nivo</a:t>
            </a:r>
            <a:r>
              <a:rPr lang="en-US" altLang="zh-CN" dirty="0"/>
              <a:t>/</a:t>
            </a:r>
            <a:r>
              <a:rPr lang="en-US" altLang="zh-CN" dirty="0" err="1"/>
              <a:t>ipi</a:t>
            </a:r>
            <a:r>
              <a:rPr lang="en-US" altLang="zh-CN" dirty="0"/>
              <a:t> </a:t>
            </a:r>
            <a:r>
              <a:rPr lang="zh-CN" altLang="en-US" dirty="0"/>
              <a:t>组合（</a:t>
            </a:r>
            <a:r>
              <a:rPr lang="en-US" altLang="zh-CN" dirty="0"/>
              <a:t>PD-1 </a:t>
            </a:r>
            <a:r>
              <a:rPr lang="zh-CN" altLang="en-US" dirty="0"/>
              <a:t>和 </a:t>
            </a:r>
            <a:r>
              <a:rPr lang="en-US" altLang="zh-CN" dirty="0"/>
              <a:t>CTLA4 </a:t>
            </a:r>
            <a:r>
              <a:rPr lang="zh-CN" altLang="en-US" dirty="0"/>
              <a:t>轴），研究显示</a:t>
            </a:r>
            <a:r>
              <a:rPr lang="en-US" altLang="zh-CN" dirty="0" err="1"/>
              <a:t>pCR</a:t>
            </a:r>
            <a:r>
              <a:rPr lang="zh-CN" altLang="en-US" dirty="0"/>
              <a:t>率约为 </a:t>
            </a:r>
            <a:r>
              <a:rPr lang="en-US" altLang="zh-CN" dirty="0"/>
              <a:t>60%</a:t>
            </a:r>
            <a:endParaRPr lang="zh-CN" altLang="en-US" dirty="0"/>
          </a:p>
        </p:txBody>
      </p:sp>
    </p:spTree>
    <p:extLst>
      <p:ext uri="{BB962C8B-B14F-4D97-AF65-F5344CB8AC3E}">
        <p14:creationId xmlns:p14="http://schemas.microsoft.com/office/powerpoint/2010/main" val="492229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 同样，</a:t>
            </a:r>
            <a:r>
              <a:rPr lang="en-US" altLang="zh-CN" dirty="0"/>
              <a:t>INFINITY</a:t>
            </a:r>
            <a:r>
              <a:rPr lang="zh-CN" altLang="en-US" dirty="0"/>
              <a:t>（队列一、队列二正在进行中）也应用了另一种非常相似的联合用药，先使用</a:t>
            </a:r>
            <a:r>
              <a:rPr lang="zh-CN" altLang="en-US" b="0" u="sng" dirty="0">
                <a:solidFill>
                  <a:srgbClr val="315EFB"/>
                </a:solidFill>
                <a:effectLst/>
                <a:latin typeface="Arial" panose="020B0604020202020204" pitchFamily="34" charset="0"/>
                <a:hlinkClick r:id="rId3"/>
              </a:rPr>
              <a:t>曲美木单抗</a:t>
            </a:r>
            <a:r>
              <a:rPr lang="en-US" altLang="zh-CN" b="0" u="sng" dirty="0">
                <a:solidFill>
                  <a:srgbClr val="315EFB"/>
                </a:solidFill>
                <a:effectLst/>
                <a:latin typeface="Arial" panose="020B0604020202020204" pitchFamily="34" charset="0"/>
              </a:rPr>
              <a:t>/</a:t>
            </a:r>
            <a:r>
              <a:rPr lang="zh-CN" altLang="en-US" b="0" u="sng" dirty="0">
                <a:solidFill>
                  <a:srgbClr val="315EFB"/>
                </a:solidFill>
                <a:effectLst/>
                <a:latin typeface="Arial" panose="020B0604020202020204" pitchFamily="34" charset="0"/>
                <a:hlinkClick r:id="rId4"/>
              </a:rPr>
              <a:t>度伐利尤单抗</a:t>
            </a:r>
            <a:endParaRPr lang="zh-CN" altLang="en-US" b="0" dirty="0">
              <a:solidFill>
                <a:srgbClr val="333333"/>
              </a:solidFill>
              <a:effectLst/>
              <a:latin typeface="Arial" panose="020B0604020202020204" pitchFamily="34" charset="0"/>
            </a:endParaRPr>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，然后使用</a:t>
            </a:r>
            <a:r>
              <a:rPr lang="zh-CN" altLang="en-US" b="0" u="sng" dirty="0">
                <a:solidFill>
                  <a:srgbClr val="315EFB"/>
                </a:solidFill>
                <a:effectLst/>
                <a:latin typeface="Arial" panose="020B0604020202020204" pitchFamily="34" charset="0"/>
                <a:hlinkClick r:id="rId4"/>
              </a:rPr>
              <a:t>度伐利尤单抗</a:t>
            </a:r>
            <a:endParaRPr lang="zh-CN" altLang="en-US" b="0" dirty="0">
              <a:solidFill>
                <a:srgbClr val="333333"/>
              </a:solidFill>
              <a:effectLst/>
              <a:latin typeface="Arial" panose="020B0604020202020204" pitchFamily="34" charset="0"/>
            </a:endParaRPr>
          </a:p>
          <a:p>
            <a:r>
              <a:rPr lang="zh-CN" altLang="en-US" dirty="0"/>
              <a:t>。</a:t>
            </a:r>
          </a:p>
        </p:txBody>
      </p:sp>
    </p:spTree>
    <p:extLst>
      <p:ext uri="{BB962C8B-B14F-4D97-AF65-F5344CB8AC3E}">
        <p14:creationId xmlns:p14="http://schemas.microsoft.com/office/powerpoint/2010/main" val="60518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这项研究实际上再次显示了这些患者的缓解率为 </a:t>
            </a:r>
            <a:r>
              <a:rPr lang="en-US" altLang="zh-CN" dirty="0"/>
              <a:t>60%</a:t>
            </a:r>
            <a:r>
              <a:rPr lang="zh-CN" altLang="en-US" dirty="0"/>
              <a:t>。</a:t>
            </a:r>
          </a:p>
        </p:txBody>
      </p:sp>
    </p:spTree>
    <p:extLst>
      <p:ext uri="{BB962C8B-B14F-4D97-AF65-F5344CB8AC3E}">
        <p14:creationId xmlns:p14="http://schemas.microsoft.com/office/powerpoint/2010/main" val="222778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基于此，我们还发现，</a:t>
            </a:r>
            <a:r>
              <a:rPr lang="en-US" altLang="zh-CN" dirty="0"/>
              <a:t>TMB-H</a:t>
            </a:r>
            <a:r>
              <a:rPr lang="zh-CN" altLang="en-US" dirty="0"/>
              <a:t>的患者对免疫治疗的反应比</a:t>
            </a:r>
            <a:r>
              <a:rPr lang="en-US" altLang="zh-CN" dirty="0"/>
              <a:t>TMB-L</a:t>
            </a:r>
            <a:r>
              <a:rPr lang="zh-CN" altLang="en-US" dirty="0"/>
              <a:t>的患者更好。 而且，如果</a:t>
            </a:r>
            <a:r>
              <a:rPr lang="en-US" altLang="zh-CN" dirty="0"/>
              <a:t>T</a:t>
            </a:r>
            <a:r>
              <a:rPr lang="zh-CN" altLang="en-US" dirty="0"/>
              <a:t>分期较早，这些患者也具有较高的</a:t>
            </a:r>
            <a:r>
              <a:rPr lang="en-US" altLang="zh-CN" dirty="0" err="1"/>
              <a:t>PcR</a:t>
            </a:r>
            <a:r>
              <a:rPr lang="zh-CN" altLang="en-US" dirty="0"/>
              <a:t>率。</a:t>
            </a:r>
            <a:endParaRPr lang="en-US" altLang="zh-CN" dirty="0"/>
          </a:p>
          <a:p>
            <a:r>
              <a:rPr lang="zh-CN" altLang="en-US" b="0" i="0" dirty="0">
                <a:solidFill>
                  <a:srgbClr val="2E3238"/>
                </a:solidFill>
                <a:effectLst/>
                <a:latin typeface="SF Pro Display"/>
              </a:rPr>
              <a:t>而这也取决于使用哪种检测方法。比如，如果使用的是小基因组的检测面板，</a:t>
            </a:r>
            <a:r>
              <a:rPr lang="en-US" altLang="zh-CN" b="0" i="0" dirty="0">
                <a:solidFill>
                  <a:srgbClr val="2E3238"/>
                </a:solidFill>
                <a:effectLst/>
                <a:latin typeface="SF Pro Display"/>
              </a:rPr>
              <a:t>TMB</a:t>
            </a:r>
            <a:r>
              <a:rPr lang="zh-CN" altLang="en-US" b="0" i="0" dirty="0">
                <a:solidFill>
                  <a:srgbClr val="2E3238"/>
                </a:solidFill>
                <a:effectLst/>
                <a:latin typeface="SF Pro Display"/>
              </a:rPr>
              <a:t>就会显示得高。如果使用全外显子组测序，</a:t>
            </a:r>
            <a:r>
              <a:rPr lang="en-US" altLang="zh-CN" b="0" i="0" dirty="0">
                <a:solidFill>
                  <a:srgbClr val="2E3238"/>
                </a:solidFill>
                <a:effectLst/>
                <a:latin typeface="SF Pro Display"/>
              </a:rPr>
              <a:t>TMB</a:t>
            </a:r>
            <a:r>
              <a:rPr lang="zh-CN" altLang="en-US" b="0" i="0" dirty="0">
                <a:solidFill>
                  <a:srgbClr val="2E3238"/>
                </a:solidFill>
                <a:effectLst/>
                <a:latin typeface="SF Pro Display"/>
              </a:rPr>
              <a:t>就会显示得低</a:t>
            </a:r>
            <a:endParaRPr lang="zh-CN" altLang="en-US" dirty="0"/>
          </a:p>
        </p:txBody>
      </p:sp>
    </p:spTree>
    <p:extLst>
      <p:ext uri="{BB962C8B-B14F-4D97-AF65-F5344CB8AC3E}">
        <p14:creationId xmlns:p14="http://schemas.microsoft.com/office/powerpoint/2010/main" val="2901171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但请记住，当我们谈论</a:t>
            </a:r>
            <a:r>
              <a:rPr lang="en-US" altLang="zh-CN" b="0" i="0" dirty="0">
                <a:solidFill>
                  <a:srgbClr val="000000"/>
                </a:solidFill>
                <a:effectLst/>
                <a:latin typeface="PingFangSC-Regular"/>
              </a:rPr>
              <a:t>MSI</a:t>
            </a:r>
            <a:r>
              <a:rPr lang="zh-CN" altLang="en-US" b="0" i="0" dirty="0">
                <a:solidFill>
                  <a:srgbClr val="000000"/>
                </a:solidFill>
                <a:effectLst/>
                <a:latin typeface="PingFangSC-Regular"/>
              </a:rPr>
              <a:t>状态时，没有二分法。我们不能说病人</a:t>
            </a:r>
            <a:r>
              <a:rPr lang="en-US" altLang="zh-CN" b="0" i="0" dirty="0">
                <a:solidFill>
                  <a:srgbClr val="000000"/>
                </a:solidFill>
                <a:effectLst/>
                <a:latin typeface="PingFangSC-Regular"/>
              </a:rPr>
              <a:t>MSI-L</a:t>
            </a:r>
            <a:r>
              <a:rPr lang="zh-CN" altLang="en-US" b="0" i="0" dirty="0">
                <a:solidFill>
                  <a:srgbClr val="000000"/>
                </a:solidFill>
                <a:effectLst/>
                <a:latin typeface="PingFangSC-Regular"/>
              </a:rPr>
              <a:t>或</a:t>
            </a:r>
            <a:r>
              <a:rPr lang="en-US" altLang="zh-CN" b="0" i="0" dirty="0">
                <a:solidFill>
                  <a:srgbClr val="000000"/>
                </a:solidFill>
                <a:effectLst/>
                <a:latin typeface="PingFangSC-Regular"/>
              </a:rPr>
              <a:t>MSI-H</a:t>
            </a:r>
            <a:r>
              <a:rPr lang="zh-CN" altLang="en-US" b="0" i="0" dirty="0">
                <a:solidFill>
                  <a:srgbClr val="000000"/>
                </a:solidFill>
                <a:effectLst/>
                <a:latin typeface="PingFangSC-Regular"/>
              </a:rPr>
              <a:t>。这实际上是一个连续变量。</a:t>
            </a:r>
            <a:endParaRPr lang="zh-CN" altLang="en-US" dirty="0"/>
          </a:p>
        </p:txBody>
      </p:sp>
    </p:spTree>
    <p:extLst>
      <p:ext uri="{BB962C8B-B14F-4D97-AF65-F5344CB8AC3E}">
        <p14:creationId xmlns:p14="http://schemas.microsoft.com/office/powerpoint/2010/main" val="83364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所以，我将继续介绍两个主要研究，这两个研究招募了食管胃交界处肿瘤和胃肿瘤，分别是</a:t>
            </a:r>
            <a:r>
              <a:rPr lang="en-US" altLang="zh-CN" b="0" i="0" dirty="0">
                <a:solidFill>
                  <a:srgbClr val="2E3238"/>
                </a:solidFill>
                <a:effectLst/>
                <a:latin typeface="SF Pro Display"/>
              </a:rPr>
              <a:t>KEYNOTE-585</a:t>
            </a:r>
            <a:r>
              <a:rPr lang="zh-CN" altLang="en-US" b="0" i="0" dirty="0">
                <a:solidFill>
                  <a:srgbClr val="2E3238"/>
                </a:solidFill>
                <a:effectLst/>
                <a:latin typeface="SF Pro Display"/>
              </a:rPr>
              <a:t>和</a:t>
            </a:r>
            <a:r>
              <a:rPr lang="en-US" altLang="zh-CN" b="0" i="0" dirty="0">
                <a:solidFill>
                  <a:srgbClr val="2E3238"/>
                </a:solidFill>
                <a:effectLst/>
                <a:latin typeface="SF Pro Display"/>
              </a:rPr>
              <a:t>MATTERHORN</a:t>
            </a:r>
            <a:r>
              <a:rPr lang="zh-CN" altLang="en-US" b="0" i="0" dirty="0">
                <a:solidFill>
                  <a:srgbClr val="2E3238"/>
                </a:solidFill>
                <a:effectLst/>
                <a:latin typeface="SF Pro Display"/>
              </a:rPr>
              <a:t>。如我所述，两项研究都招募了食管胃交界处的肿瘤患者，但两者之间有显著差异。</a:t>
            </a:r>
            <a:r>
              <a:rPr lang="en-US" altLang="zh-CN" b="0" i="0" dirty="0">
                <a:solidFill>
                  <a:srgbClr val="2E3238"/>
                </a:solidFill>
                <a:effectLst/>
                <a:latin typeface="SF Pro Display"/>
              </a:rPr>
              <a:t>KEYNOTE-585</a:t>
            </a:r>
            <a:r>
              <a:rPr lang="zh-CN" altLang="en-US" b="0" i="0" dirty="0">
                <a:solidFill>
                  <a:srgbClr val="2E3238"/>
                </a:solidFill>
                <a:effectLst/>
                <a:latin typeface="SF Pro Display"/>
              </a:rPr>
              <a:t>入组了</a:t>
            </a:r>
            <a:r>
              <a:rPr lang="en-US" altLang="zh-CN" b="0" i="0" dirty="0">
                <a:solidFill>
                  <a:srgbClr val="2E3238"/>
                </a:solidFill>
                <a:effectLst/>
                <a:latin typeface="SF Pro Display"/>
              </a:rPr>
              <a:t>T3</a:t>
            </a:r>
            <a:r>
              <a:rPr lang="zh-CN" altLang="en-US" b="0" i="0" dirty="0">
                <a:solidFill>
                  <a:srgbClr val="2E3238"/>
                </a:solidFill>
                <a:effectLst/>
                <a:latin typeface="SF Pro Display"/>
              </a:rPr>
              <a:t>及以上的患者，根据</a:t>
            </a:r>
            <a:r>
              <a:rPr lang="en-US" altLang="zh-CN" b="0" i="0" dirty="0">
                <a:solidFill>
                  <a:srgbClr val="2E3238"/>
                </a:solidFill>
                <a:effectLst/>
                <a:latin typeface="SF Pro Display"/>
              </a:rPr>
              <a:t>II</a:t>
            </a:r>
            <a:r>
              <a:rPr lang="zh-CN" altLang="en-US" b="0" i="0" dirty="0">
                <a:solidFill>
                  <a:srgbClr val="2E3238"/>
                </a:solidFill>
                <a:effectLst/>
                <a:latin typeface="SF Pro Display"/>
              </a:rPr>
              <a:t>期 </a:t>
            </a:r>
            <a:r>
              <a:rPr lang="en-US" altLang="zh-CN" b="0" i="0" dirty="0">
                <a:solidFill>
                  <a:srgbClr val="2E3238"/>
                </a:solidFill>
                <a:effectLst/>
                <a:latin typeface="SF Pro Display"/>
              </a:rPr>
              <a:t>III</a:t>
            </a:r>
            <a:r>
              <a:rPr lang="zh-CN" altLang="en-US" b="0" i="0" dirty="0">
                <a:solidFill>
                  <a:srgbClr val="2E3238"/>
                </a:solidFill>
                <a:effectLst/>
                <a:latin typeface="SF Pro Display"/>
              </a:rPr>
              <a:t>期和</a:t>
            </a:r>
            <a:r>
              <a:rPr lang="en-US" altLang="zh-CN" b="0" i="0" dirty="0">
                <a:solidFill>
                  <a:srgbClr val="2E3238"/>
                </a:solidFill>
                <a:effectLst/>
                <a:latin typeface="SF Pro Display"/>
              </a:rPr>
              <a:t>Iva</a:t>
            </a:r>
            <a:r>
              <a:rPr lang="zh-CN" altLang="en-US" b="0" i="0" dirty="0">
                <a:solidFill>
                  <a:srgbClr val="2E3238"/>
                </a:solidFill>
                <a:effectLst/>
                <a:latin typeface="SF Pro Display"/>
              </a:rPr>
              <a:t>期进行分层；而</a:t>
            </a:r>
            <a:r>
              <a:rPr lang="en-US" altLang="zh-CN" b="0" i="0" dirty="0">
                <a:solidFill>
                  <a:srgbClr val="2E3238"/>
                </a:solidFill>
                <a:effectLst/>
                <a:latin typeface="SF Pro Display"/>
              </a:rPr>
              <a:t>MATTERHORN</a:t>
            </a:r>
            <a:r>
              <a:rPr lang="zh-CN" altLang="en-US" b="0" i="0" dirty="0">
                <a:solidFill>
                  <a:srgbClr val="2E3238"/>
                </a:solidFill>
                <a:effectLst/>
                <a:latin typeface="SF Pro Display"/>
              </a:rPr>
              <a:t>是</a:t>
            </a:r>
            <a:r>
              <a:rPr lang="en-US" altLang="zh-CN" b="0" i="0" dirty="0">
                <a:solidFill>
                  <a:srgbClr val="2E3238"/>
                </a:solidFill>
                <a:effectLst/>
                <a:latin typeface="SF Pro Display"/>
              </a:rPr>
              <a:t>T2</a:t>
            </a:r>
            <a:r>
              <a:rPr lang="zh-CN" altLang="en-US" b="0" i="0" dirty="0">
                <a:solidFill>
                  <a:srgbClr val="2E3238"/>
                </a:solidFill>
                <a:effectLst/>
                <a:latin typeface="SF Pro Display"/>
              </a:rPr>
              <a:t>及以上分期。根据颈部淋巴结是否阳性进行分层”</a:t>
            </a:r>
            <a:endParaRPr lang="en-US" altLang="zh-CN" b="0" i="0" dirty="0">
              <a:solidFill>
                <a:srgbClr val="2E3238"/>
              </a:solidFill>
              <a:effectLst/>
              <a:latin typeface="SF Pro Display"/>
            </a:endParaRPr>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E3238"/>
                </a:solidFill>
                <a:effectLst/>
                <a:latin typeface="SF Pro Display"/>
              </a:rPr>
              <a:t>在</a:t>
            </a:r>
            <a:r>
              <a:rPr lang="en-US" altLang="zh-CN" b="0" i="0" dirty="0">
                <a:solidFill>
                  <a:srgbClr val="2E3238"/>
                </a:solidFill>
                <a:effectLst/>
                <a:latin typeface="SF Pro Display"/>
              </a:rPr>
              <a:t>KEYNOTE-585</a:t>
            </a:r>
            <a:r>
              <a:rPr lang="zh-CN" altLang="en-US" b="0" i="0" dirty="0">
                <a:solidFill>
                  <a:srgbClr val="2E3238"/>
                </a:solidFill>
                <a:effectLst/>
                <a:latin typeface="SF Pro Display"/>
              </a:rPr>
              <a:t>中，他们在大多数患者中使用双药化疗。那时，</a:t>
            </a:r>
            <a:r>
              <a:rPr lang="en-US" altLang="zh-CN" b="0" i="0" dirty="0">
                <a:solidFill>
                  <a:srgbClr val="2E3238"/>
                </a:solidFill>
                <a:effectLst/>
                <a:latin typeface="SF Pro Display"/>
              </a:rPr>
              <a:t>FLOT</a:t>
            </a:r>
            <a:r>
              <a:rPr lang="zh-CN" altLang="en-US" b="0" i="0" dirty="0">
                <a:solidFill>
                  <a:srgbClr val="2E3238"/>
                </a:solidFill>
                <a:effectLst/>
                <a:latin typeface="SF Pro Display"/>
              </a:rPr>
              <a:t>还不是标准治疗，而</a:t>
            </a:r>
            <a:r>
              <a:rPr lang="en-US" altLang="zh-CN" b="0" i="0" dirty="0">
                <a:solidFill>
                  <a:srgbClr val="2E3238"/>
                </a:solidFill>
                <a:effectLst/>
                <a:latin typeface="SF Pro Display"/>
              </a:rPr>
              <a:t>MATTERHORN</a:t>
            </a:r>
            <a:r>
              <a:rPr lang="zh-CN" altLang="en-US" b="0" i="0" dirty="0">
                <a:solidFill>
                  <a:srgbClr val="2E3238"/>
                </a:solidFill>
                <a:effectLst/>
                <a:latin typeface="SF Pro Display"/>
              </a:rPr>
              <a:t>则使用</a:t>
            </a:r>
            <a:r>
              <a:rPr lang="en-US" altLang="zh-CN" b="0" i="0" dirty="0">
                <a:solidFill>
                  <a:srgbClr val="2E3238"/>
                </a:solidFill>
                <a:effectLst/>
                <a:latin typeface="SF Pro Display"/>
              </a:rPr>
              <a:t>FLOT</a:t>
            </a:r>
            <a:r>
              <a:rPr lang="zh-CN" altLang="en-US" b="0" i="0" dirty="0">
                <a:solidFill>
                  <a:srgbClr val="2E3238"/>
                </a:solidFill>
                <a:effectLst/>
                <a:latin typeface="SF Pro Display"/>
              </a:rPr>
              <a:t>加</a:t>
            </a:r>
            <a:r>
              <a:rPr lang="en-US" altLang="zh-CN" b="0" i="0" dirty="0">
                <a:solidFill>
                  <a:srgbClr val="2E3238"/>
                </a:solidFill>
                <a:effectLst/>
                <a:latin typeface="SF Pro Display"/>
              </a:rPr>
              <a:t>durvalumab</a:t>
            </a:r>
            <a:r>
              <a:rPr lang="zh-CN" altLang="en-US" b="0" u="sng" dirty="0">
                <a:solidFill>
                  <a:srgbClr val="315EFB"/>
                </a:solidFill>
                <a:effectLst/>
                <a:latin typeface="Arial" panose="020B0604020202020204" pitchFamily="34" charset="0"/>
                <a:hlinkClick r:id="rId3"/>
              </a:rPr>
              <a:t>度伐利尤单抗</a:t>
            </a:r>
            <a:endParaRPr lang="zh-CN" altLang="en-US" b="0" dirty="0">
              <a:solidFill>
                <a:srgbClr val="333333"/>
              </a:solidFill>
              <a:effectLst/>
              <a:latin typeface="Arial" panose="020B0604020202020204" pitchFamily="34" charset="0"/>
            </a:endParaRPr>
          </a:p>
          <a:p>
            <a:r>
              <a:rPr lang="zh-CN" altLang="en-US" b="0" i="0" dirty="0">
                <a:solidFill>
                  <a:srgbClr val="2E3238"/>
                </a:solidFill>
                <a:effectLst/>
                <a:latin typeface="SF Pro Display"/>
              </a:rPr>
              <a:t>。</a:t>
            </a:r>
            <a:endParaRPr lang="zh-CN" altLang="en-US" dirty="0"/>
          </a:p>
        </p:txBody>
      </p:sp>
    </p:spTree>
    <p:extLst>
      <p:ext uri="{BB962C8B-B14F-4D97-AF65-F5344CB8AC3E}">
        <p14:creationId xmlns:p14="http://schemas.microsoft.com/office/powerpoint/2010/main" val="232144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我们可以看看病理完全缓解的差异，在</a:t>
            </a:r>
            <a:r>
              <a:rPr lang="en-US" altLang="zh-CN" b="0" i="0" dirty="0">
                <a:solidFill>
                  <a:srgbClr val="2E3238"/>
                </a:solidFill>
                <a:effectLst/>
                <a:latin typeface="SF Pro Display"/>
              </a:rPr>
              <a:t>KEYNOTE-585</a:t>
            </a:r>
            <a:r>
              <a:rPr lang="zh-CN" altLang="en-US" b="0" i="0" dirty="0">
                <a:solidFill>
                  <a:srgbClr val="2E3238"/>
                </a:solidFill>
                <a:effectLst/>
                <a:latin typeface="SF Pro Display"/>
              </a:rPr>
              <a:t>中是</a:t>
            </a:r>
            <a:r>
              <a:rPr lang="en-US" altLang="zh-CN" b="0" i="0" dirty="0">
                <a:solidFill>
                  <a:srgbClr val="2E3238"/>
                </a:solidFill>
                <a:effectLst/>
                <a:latin typeface="SF Pro Display"/>
              </a:rPr>
              <a:t>12.9%</a:t>
            </a:r>
            <a:r>
              <a:rPr lang="zh-CN" altLang="en-US" b="0" i="0" dirty="0">
                <a:solidFill>
                  <a:srgbClr val="2E3238"/>
                </a:solidFill>
                <a:effectLst/>
                <a:latin typeface="SF Pro Display"/>
              </a:rPr>
              <a:t>对比</a:t>
            </a:r>
            <a:r>
              <a:rPr lang="en-US" altLang="zh-CN" b="0" i="0" dirty="0">
                <a:solidFill>
                  <a:srgbClr val="2E3238"/>
                </a:solidFill>
                <a:effectLst/>
                <a:latin typeface="SF Pro Display"/>
              </a:rPr>
              <a:t>2%</a:t>
            </a:r>
            <a:r>
              <a:rPr lang="zh-CN" altLang="en-US" b="0" i="0" dirty="0">
                <a:solidFill>
                  <a:srgbClr val="2E3238"/>
                </a:solidFill>
                <a:effectLst/>
                <a:latin typeface="SF Pro Display"/>
              </a:rPr>
              <a:t>，</a:t>
            </a:r>
            <a:r>
              <a:rPr lang="zh-CN" altLang="en-US" b="0" i="0" dirty="0">
                <a:solidFill>
                  <a:srgbClr val="232323"/>
                </a:solidFill>
                <a:effectLst/>
                <a:latin typeface="Helvetica Neue"/>
              </a:rPr>
              <a:t>达到了</a:t>
            </a:r>
            <a:r>
              <a:rPr lang="zh-CN" altLang="en-US" b="0" i="0" u="none" strike="noStrike" dirty="0">
                <a:solidFill>
                  <a:srgbClr val="2F92EE"/>
                </a:solidFill>
                <a:effectLst/>
                <a:latin typeface="Helvetica Neue"/>
                <a:hlinkClick r:id="rId3"/>
              </a:rPr>
              <a:t>统计</a:t>
            </a:r>
            <a:r>
              <a:rPr lang="zh-CN" altLang="en-US" b="0" i="0" dirty="0">
                <a:solidFill>
                  <a:srgbClr val="232323"/>
                </a:solidFill>
                <a:effectLst/>
                <a:latin typeface="Helvetica Neue"/>
              </a:rPr>
              <a:t>学显著水平。</a:t>
            </a:r>
            <a:r>
              <a:rPr lang="zh-CN" altLang="en-US" b="0" i="0" dirty="0">
                <a:solidFill>
                  <a:srgbClr val="2E3238"/>
                </a:solidFill>
                <a:effectLst/>
                <a:latin typeface="SF Pro Display"/>
              </a:rPr>
              <a:t>我们通常会看到</a:t>
            </a:r>
            <a:r>
              <a:rPr lang="en-US" altLang="zh-CN" b="0" i="0" dirty="0">
                <a:solidFill>
                  <a:srgbClr val="2E3238"/>
                </a:solidFill>
                <a:effectLst/>
                <a:latin typeface="SF Pro Display"/>
              </a:rPr>
              <a:t>FLOT</a:t>
            </a:r>
            <a:r>
              <a:rPr lang="zh-CN" altLang="en-US" b="0" i="0" dirty="0">
                <a:solidFill>
                  <a:srgbClr val="2E3238"/>
                </a:solidFill>
                <a:effectLst/>
                <a:latin typeface="SF Pro Display"/>
              </a:rPr>
              <a:t>方案的</a:t>
            </a:r>
            <a:r>
              <a:rPr lang="en-US" altLang="zh-CN" b="0" i="0" dirty="0" err="1">
                <a:solidFill>
                  <a:srgbClr val="2E3238"/>
                </a:solidFill>
                <a:effectLst/>
                <a:latin typeface="SF Pro Display"/>
              </a:rPr>
              <a:t>pCR</a:t>
            </a:r>
            <a:r>
              <a:rPr lang="zh-CN" altLang="en-US" b="0" i="0" dirty="0">
                <a:solidFill>
                  <a:srgbClr val="2E3238"/>
                </a:solidFill>
                <a:effectLst/>
                <a:latin typeface="SF Pro Display"/>
              </a:rPr>
              <a:t>率在十几</a:t>
            </a:r>
            <a:r>
              <a:rPr lang="en-US" altLang="zh-CN" b="0" i="0" dirty="0">
                <a:solidFill>
                  <a:srgbClr val="2E3238"/>
                </a:solidFill>
                <a:effectLst/>
                <a:latin typeface="SF Pro Display"/>
              </a:rPr>
              <a:t>%</a:t>
            </a:r>
            <a:r>
              <a:rPr lang="zh-CN" altLang="en-US" b="0" i="0" dirty="0">
                <a:solidFill>
                  <a:srgbClr val="2E3238"/>
                </a:solidFill>
                <a:effectLst/>
                <a:latin typeface="SF Pro Display"/>
              </a:rPr>
              <a:t>，但在这里我们没有看到。</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同样，如果我们看</a:t>
            </a:r>
            <a:r>
              <a:rPr lang="en-US" altLang="zh-CN" b="0" i="0" dirty="0">
                <a:solidFill>
                  <a:srgbClr val="2E3238"/>
                </a:solidFill>
                <a:effectLst/>
                <a:latin typeface="SF Pro Display"/>
              </a:rPr>
              <a:t>MATTERHORN</a:t>
            </a:r>
            <a:r>
              <a:rPr lang="zh-CN" altLang="en-US" b="0" i="0" dirty="0">
                <a:solidFill>
                  <a:srgbClr val="2E3238"/>
                </a:solidFill>
                <a:effectLst/>
                <a:latin typeface="SF Pro Display"/>
              </a:rPr>
              <a:t>，</a:t>
            </a:r>
            <a:r>
              <a:rPr lang="zh-CN" altLang="en-US" b="0" i="0" dirty="0">
                <a:solidFill>
                  <a:srgbClr val="404040"/>
                </a:solidFill>
                <a:effectLst/>
                <a:latin typeface="Arial" panose="020B0604020202020204" pitchFamily="34" charset="0"/>
              </a:rPr>
              <a:t>与安慰剂联合</a:t>
            </a:r>
            <a:r>
              <a:rPr lang="en-US" altLang="zh-CN" b="0" i="0" dirty="0">
                <a:solidFill>
                  <a:srgbClr val="404040"/>
                </a:solidFill>
                <a:effectLst/>
                <a:latin typeface="Arial" panose="020B0604020202020204" pitchFamily="34" charset="0"/>
              </a:rPr>
              <a:t>FLOT</a:t>
            </a:r>
            <a:r>
              <a:rPr lang="zh-CN" altLang="en-US" b="0" i="0" dirty="0">
                <a:solidFill>
                  <a:srgbClr val="404040"/>
                </a:solidFill>
                <a:effectLst/>
                <a:latin typeface="Arial" panose="020B0604020202020204" pitchFamily="34" charset="0"/>
              </a:rPr>
              <a:t>相比，度伐利尤单抗联合</a:t>
            </a:r>
            <a:r>
              <a:rPr lang="en-US" altLang="zh-CN" b="0" i="0" dirty="0">
                <a:solidFill>
                  <a:srgbClr val="404040"/>
                </a:solidFill>
                <a:effectLst/>
                <a:latin typeface="Arial" panose="020B0604020202020204" pitchFamily="34" charset="0"/>
              </a:rPr>
              <a:t>FLOT</a:t>
            </a:r>
            <a:r>
              <a:rPr lang="zh-CN" altLang="en-US" b="0" i="0" dirty="0">
                <a:solidFill>
                  <a:srgbClr val="404040"/>
                </a:solidFill>
                <a:effectLst/>
                <a:latin typeface="Arial" panose="020B0604020202020204" pitchFamily="34" charset="0"/>
              </a:rPr>
              <a:t>围手术期治疗</a:t>
            </a:r>
            <a:r>
              <a:rPr lang="en-US" altLang="zh-CN" b="0" i="0" dirty="0">
                <a:solidFill>
                  <a:srgbClr val="404040"/>
                </a:solidFill>
                <a:effectLst/>
                <a:latin typeface="Arial" panose="020B0604020202020204" pitchFamily="34" charset="0"/>
              </a:rPr>
              <a:t>GC/GEJC</a:t>
            </a:r>
            <a:r>
              <a:rPr lang="zh-CN" altLang="en-US" b="0" i="0" dirty="0">
                <a:solidFill>
                  <a:srgbClr val="404040"/>
                </a:solidFill>
                <a:effectLst/>
                <a:latin typeface="Arial" panose="020B0604020202020204" pitchFamily="34" charset="0"/>
              </a:rPr>
              <a:t>患者的</a:t>
            </a:r>
            <a:r>
              <a:rPr lang="en-US" altLang="zh-CN" b="0" i="0" dirty="0" err="1">
                <a:solidFill>
                  <a:srgbClr val="404040"/>
                </a:solidFill>
                <a:effectLst/>
                <a:latin typeface="Arial" panose="020B0604020202020204" pitchFamily="34" charset="0"/>
              </a:rPr>
              <a:t>pCR</a:t>
            </a:r>
            <a:r>
              <a:rPr lang="zh-CN" altLang="en-US" b="0" i="0" dirty="0">
                <a:solidFill>
                  <a:srgbClr val="404040"/>
                </a:solidFill>
                <a:effectLst/>
                <a:latin typeface="Arial" panose="020B0604020202020204" pitchFamily="34" charset="0"/>
              </a:rPr>
              <a:t>率改善；</a:t>
            </a:r>
            <a:r>
              <a:rPr lang="zh-CN" altLang="en-US" b="0" i="0" dirty="0">
                <a:solidFill>
                  <a:srgbClr val="2E3238"/>
                </a:solidFill>
                <a:effectLst/>
                <a:latin typeface="SF Pro Display"/>
              </a:rPr>
              <a:t>。它达到了中期分析的目标。</a:t>
            </a:r>
            <a:r>
              <a:rPr lang="zh-CN" altLang="en-US" b="0" i="0" dirty="0">
                <a:solidFill>
                  <a:srgbClr val="404040"/>
                </a:solidFill>
                <a:effectLst/>
                <a:latin typeface="Arial" panose="020B0604020202020204" pitchFamily="34" charset="0"/>
              </a:rPr>
              <a:t>该研究仍在进行中，期待主要研究终点无事件生存期（</a:t>
            </a:r>
            <a:r>
              <a:rPr lang="en-US" altLang="zh-CN" b="0" i="0" dirty="0">
                <a:solidFill>
                  <a:srgbClr val="404040"/>
                </a:solidFill>
                <a:effectLst/>
                <a:latin typeface="Arial" panose="020B0604020202020204" pitchFamily="34" charset="0"/>
              </a:rPr>
              <a:t>EFS</a:t>
            </a:r>
            <a:r>
              <a:rPr lang="zh-CN" altLang="en-US" b="0" i="0" dirty="0">
                <a:solidFill>
                  <a:srgbClr val="404040"/>
                </a:solidFill>
                <a:effectLst/>
                <a:latin typeface="Arial" panose="020B0604020202020204" pitchFamily="34" charset="0"/>
              </a:rPr>
              <a:t>）和总生存期（</a:t>
            </a:r>
            <a:r>
              <a:rPr lang="en-US" altLang="zh-CN" b="0" i="0" dirty="0">
                <a:solidFill>
                  <a:srgbClr val="404040"/>
                </a:solidFill>
                <a:effectLst/>
                <a:latin typeface="Arial" panose="020B0604020202020204" pitchFamily="34" charset="0"/>
              </a:rPr>
              <a:t>OS</a:t>
            </a:r>
            <a:r>
              <a:rPr lang="zh-CN" altLang="en-US" b="0" i="0" dirty="0">
                <a:solidFill>
                  <a:srgbClr val="404040"/>
                </a:solidFill>
                <a:effectLst/>
                <a:latin typeface="Arial" panose="020B0604020202020204" pitchFamily="34" charset="0"/>
              </a:rPr>
              <a:t>）结果的公布。</a:t>
            </a:r>
            <a:endParaRPr lang="zh-CN" altLang="en-US" dirty="0"/>
          </a:p>
        </p:txBody>
      </p:sp>
    </p:spTree>
    <p:extLst>
      <p:ext uri="{BB962C8B-B14F-4D97-AF65-F5344CB8AC3E}">
        <p14:creationId xmlns:p14="http://schemas.microsoft.com/office/powerpoint/2010/main" val="27060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鉴于我在生物信息学和计算机方面的背景，我会稍微谈谈基因组学，</a:t>
            </a:r>
            <a:endParaRPr lang="en-US" altLang="zh-CN" b="0" i="0" dirty="0">
              <a:solidFill>
                <a:srgbClr val="2E3238"/>
              </a:solidFill>
              <a:effectLst/>
              <a:latin typeface="SF Pro Display"/>
            </a:endParaRPr>
          </a:p>
          <a:p>
            <a:r>
              <a:rPr lang="zh-CN" altLang="en-US" b="0" i="0" dirty="0">
                <a:solidFill>
                  <a:srgbClr val="2E3238"/>
                </a:solidFill>
                <a:effectLst/>
                <a:latin typeface="SF Pro Display"/>
              </a:rPr>
              <a:t>而古德曼博士和托雷斯博士在解释</a:t>
            </a:r>
            <a:r>
              <a:rPr lang="en-US" altLang="zh-CN" b="0" i="0" dirty="0">
                <a:solidFill>
                  <a:srgbClr val="2E3238"/>
                </a:solidFill>
                <a:effectLst/>
                <a:latin typeface="SF Pro Display"/>
              </a:rPr>
              <a:t>FLOT</a:t>
            </a:r>
            <a:r>
              <a:rPr lang="zh-CN" altLang="en-US" b="0" i="0" dirty="0">
                <a:solidFill>
                  <a:srgbClr val="2E3238"/>
                </a:solidFill>
                <a:effectLst/>
                <a:latin typeface="SF Pro Display"/>
              </a:rPr>
              <a:t>、</a:t>
            </a:r>
            <a:r>
              <a:rPr lang="en-US" altLang="zh-CN" b="0" i="0" dirty="0">
                <a:solidFill>
                  <a:srgbClr val="2E3238"/>
                </a:solidFill>
                <a:effectLst/>
                <a:latin typeface="SF Pro Display"/>
              </a:rPr>
              <a:t>CROSS</a:t>
            </a:r>
            <a:r>
              <a:rPr lang="zh-CN" altLang="en-US" b="0" i="0" dirty="0">
                <a:solidFill>
                  <a:srgbClr val="2E3238"/>
                </a:solidFill>
                <a:effectLst/>
                <a:latin typeface="SF Pro Display"/>
              </a:rPr>
              <a:t>以及</a:t>
            </a:r>
            <a:r>
              <a:rPr lang="en-US" altLang="zh-CN" b="0" i="0" dirty="0">
                <a:solidFill>
                  <a:srgbClr val="2E3238"/>
                </a:solidFill>
                <a:effectLst/>
                <a:latin typeface="SF Pro Display"/>
              </a:rPr>
              <a:t>MSKCC</a:t>
            </a:r>
            <a:r>
              <a:rPr lang="zh-CN" altLang="en-US" b="0" i="0" dirty="0">
                <a:solidFill>
                  <a:srgbClr val="2E3238"/>
                </a:solidFill>
                <a:effectLst/>
                <a:latin typeface="SF Pro Display"/>
              </a:rPr>
              <a:t>等研究方面做得很好</a:t>
            </a:r>
            <a:endParaRPr lang="zh-CN" altLang="en-US" dirty="0"/>
          </a:p>
        </p:txBody>
      </p:sp>
    </p:spTree>
    <p:extLst>
      <p:ext uri="{BB962C8B-B14F-4D97-AF65-F5344CB8AC3E}">
        <p14:creationId xmlns:p14="http://schemas.microsoft.com/office/powerpoint/2010/main" val="27633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同样，如图所示，</a:t>
            </a:r>
            <a:r>
              <a:rPr lang="en-US" altLang="zh-CN" dirty="0"/>
              <a:t>CPS </a:t>
            </a:r>
            <a:r>
              <a:rPr lang="zh-CN" altLang="en-US" dirty="0"/>
              <a:t>评分高以及</a:t>
            </a:r>
            <a:r>
              <a:rPr lang="en-US" altLang="zh-CN" dirty="0"/>
              <a:t>MSI H</a:t>
            </a:r>
            <a:r>
              <a:rPr lang="zh-CN" altLang="en-US" dirty="0"/>
              <a:t>的患者免疫治疗反应较好。</a:t>
            </a:r>
          </a:p>
        </p:txBody>
      </p:sp>
    </p:spTree>
    <p:extLst>
      <p:ext uri="{BB962C8B-B14F-4D97-AF65-F5344CB8AC3E}">
        <p14:creationId xmlns:p14="http://schemas.microsoft.com/office/powerpoint/2010/main" val="180961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但在</a:t>
            </a:r>
            <a:r>
              <a:rPr lang="en-US" altLang="zh-CN" b="0" i="0" dirty="0">
                <a:solidFill>
                  <a:srgbClr val="2E3238"/>
                </a:solidFill>
                <a:effectLst/>
                <a:latin typeface="SF Pro Display"/>
              </a:rPr>
              <a:t>MATTERHORN</a:t>
            </a:r>
            <a:r>
              <a:rPr lang="zh-CN" altLang="en-US" b="0" i="0" dirty="0">
                <a:solidFill>
                  <a:srgbClr val="2E3238"/>
                </a:solidFill>
                <a:effectLst/>
                <a:latin typeface="SF Pro Display"/>
              </a:rPr>
              <a:t>中，一个显著的不同是德国组做得非常好。</a:t>
            </a:r>
            <a:r>
              <a:rPr lang="en-US" altLang="zh-CN" b="0" i="0" dirty="0" err="1">
                <a:solidFill>
                  <a:srgbClr val="2E3238"/>
                </a:solidFill>
                <a:effectLst/>
                <a:latin typeface="SF Pro Display"/>
              </a:rPr>
              <a:t>pCR</a:t>
            </a:r>
            <a:r>
              <a:rPr lang="zh-CN" altLang="en-US" b="0" i="0" dirty="0">
                <a:solidFill>
                  <a:srgbClr val="2E3238"/>
                </a:solidFill>
                <a:effectLst/>
                <a:latin typeface="SF Pro Display"/>
              </a:rPr>
              <a:t>率为</a:t>
            </a:r>
            <a:r>
              <a:rPr lang="en-US" altLang="zh-CN" b="0" i="0" dirty="0">
                <a:solidFill>
                  <a:srgbClr val="2E3238"/>
                </a:solidFill>
                <a:effectLst/>
                <a:latin typeface="SF Pro Display"/>
              </a:rPr>
              <a:t>30%</a:t>
            </a:r>
            <a:r>
              <a:rPr lang="zh-CN" altLang="en-US" b="0" i="0" dirty="0">
                <a:solidFill>
                  <a:srgbClr val="2E3238"/>
                </a:solidFill>
                <a:effectLst/>
                <a:latin typeface="SF Pro Display"/>
              </a:rPr>
              <a:t>对比</a:t>
            </a:r>
            <a:r>
              <a:rPr lang="en-US" altLang="zh-CN" b="0" i="0" dirty="0">
                <a:solidFill>
                  <a:srgbClr val="2E3238"/>
                </a:solidFill>
                <a:effectLst/>
                <a:latin typeface="SF Pro Display"/>
              </a:rPr>
              <a:t>13%</a:t>
            </a:r>
            <a:r>
              <a:rPr lang="zh-CN" altLang="en-US" b="0" i="0" dirty="0">
                <a:solidFill>
                  <a:srgbClr val="2E3238"/>
                </a:solidFill>
                <a:effectLst/>
                <a:latin typeface="SF Pro Display"/>
              </a:rPr>
              <a:t>。</a:t>
            </a:r>
            <a:endParaRPr lang="zh-CN" altLang="en-US" dirty="0"/>
          </a:p>
        </p:txBody>
      </p:sp>
    </p:spTree>
    <p:extLst>
      <p:ext uri="{BB962C8B-B14F-4D97-AF65-F5344CB8AC3E}">
        <p14:creationId xmlns:p14="http://schemas.microsoft.com/office/powerpoint/2010/main" val="3340403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可能是德国人在做腹腔镜手术方面非常擅长，</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dirty="0"/>
              <a:t>有可能德国人非常擅长做腹腔镜检查，然后他们可能在选取患者方面较为明智。 总的来说，免疫治疗不会影响我们的</a:t>
            </a:r>
            <a:r>
              <a:rPr lang="en-US" altLang="zh-CN" dirty="0"/>
              <a:t>R0</a:t>
            </a:r>
            <a:r>
              <a:rPr lang="zh-CN" altLang="en-US" dirty="0"/>
              <a:t>切除率。</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dirty="0"/>
              <a:t>但是超过</a:t>
            </a:r>
            <a:r>
              <a:rPr lang="en-US" altLang="zh-CN" dirty="0"/>
              <a:t>10%</a:t>
            </a:r>
            <a:r>
              <a:rPr lang="zh-CN" altLang="en-US" dirty="0"/>
              <a:t>的患者仍存在</a:t>
            </a:r>
            <a:r>
              <a:rPr lang="en-US" altLang="zh-CN" dirty="0"/>
              <a:t>3</a:t>
            </a:r>
            <a:r>
              <a:rPr lang="zh-CN" altLang="en-US" dirty="0"/>
              <a:t>至</a:t>
            </a:r>
            <a:r>
              <a:rPr lang="en-US" altLang="zh-CN" dirty="0"/>
              <a:t>4</a:t>
            </a:r>
            <a:r>
              <a:rPr lang="zh-CN" altLang="en-US" dirty="0"/>
              <a:t>级毒性需要观察。 而且也许这些疗法有助于治疗转移性患者，尽管是在较小的患者群体中。</a:t>
            </a:r>
          </a:p>
        </p:txBody>
      </p:sp>
    </p:spTree>
    <p:extLst>
      <p:ext uri="{BB962C8B-B14F-4D97-AF65-F5344CB8AC3E}">
        <p14:creationId xmlns:p14="http://schemas.microsoft.com/office/powerpoint/2010/main" val="3216092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这是一项非常有趣的研究，上周由</a:t>
            </a:r>
            <a:r>
              <a:rPr lang="en-US" altLang="zh-CN" b="0" i="0" dirty="0">
                <a:solidFill>
                  <a:srgbClr val="2E3238"/>
                </a:solidFill>
                <a:effectLst/>
                <a:latin typeface="SF Pro Display"/>
              </a:rPr>
              <a:t>Chalabi</a:t>
            </a:r>
            <a:r>
              <a:rPr lang="zh-CN" altLang="en-US" b="0" i="0" dirty="0">
                <a:solidFill>
                  <a:srgbClr val="2E3238"/>
                </a:solidFill>
                <a:effectLst/>
                <a:latin typeface="SF Pro Display"/>
              </a:rPr>
              <a:t>医生进行分享，。你可能听说过她关于结直肠癌的</a:t>
            </a:r>
            <a:r>
              <a:rPr lang="en-US" altLang="zh-CN" b="0" i="0" dirty="0">
                <a:solidFill>
                  <a:srgbClr val="2E3238"/>
                </a:solidFill>
                <a:effectLst/>
                <a:latin typeface="SF Pro Display"/>
              </a:rPr>
              <a:t>niche</a:t>
            </a:r>
            <a:r>
              <a:rPr lang="zh-CN" altLang="en-US" b="0" i="0" dirty="0">
                <a:solidFill>
                  <a:srgbClr val="2E3238"/>
                </a:solidFill>
                <a:effectLst/>
                <a:latin typeface="SF Pro Display"/>
              </a:rPr>
              <a:t>研究。这项研究的设计与她的研究非常相似，她在这项研究中提供了完整的新辅助免疫治疗</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E3238"/>
                </a:solidFill>
                <a:effectLst/>
                <a:latin typeface="SF Pro Display"/>
              </a:rPr>
              <a:t>她从</a:t>
            </a:r>
            <a:r>
              <a:rPr lang="en-US" altLang="zh-CN" b="0" i="0" dirty="0">
                <a:solidFill>
                  <a:srgbClr val="2E3238"/>
                </a:solidFill>
                <a:effectLst/>
                <a:latin typeface="SF Pro Display"/>
              </a:rPr>
              <a:t>atezolizumab</a:t>
            </a:r>
            <a:r>
              <a:rPr lang="zh-CN" altLang="en-US" b="0" u="sng" dirty="0">
                <a:solidFill>
                  <a:srgbClr val="315EFB"/>
                </a:solidFill>
                <a:effectLst/>
                <a:latin typeface="Arial" panose="020B0604020202020204" pitchFamily="34" charset="0"/>
                <a:hlinkClick r:id="rId3"/>
              </a:rPr>
              <a:t>阿替利珠单抗</a:t>
            </a:r>
            <a:endParaRPr lang="zh-CN" altLang="en-US" b="0" dirty="0">
              <a:solidFill>
                <a:srgbClr val="333333"/>
              </a:solidFill>
              <a:effectLst/>
              <a:latin typeface="Arial" panose="020B0604020202020204" pitchFamily="34" charset="0"/>
            </a:endParaRPr>
          </a:p>
          <a:p>
            <a:r>
              <a:rPr lang="zh-CN" altLang="en-US" b="0" i="0" dirty="0">
                <a:solidFill>
                  <a:srgbClr val="2E3238"/>
                </a:solidFill>
                <a:effectLst/>
                <a:latin typeface="SF Pro Display"/>
              </a:rPr>
              <a:t>开始，接着是三药化疗。只有</a:t>
            </a:r>
            <a:r>
              <a:rPr lang="en-US" altLang="zh-CN" b="0" i="0" dirty="0">
                <a:solidFill>
                  <a:srgbClr val="2E3238"/>
                </a:solidFill>
                <a:effectLst/>
                <a:latin typeface="SF Pro Display"/>
              </a:rPr>
              <a:t>21</a:t>
            </a:r>
            <a:r>
              <a:rPr lang="zh-CN" altLang="en-US" b="0" i="0" dirty="0">
                <a:solidFill>
                  <a:srgbClr val="2E3238"/>
                </a:solidFill>
                <a:effectLst/>
                <a:latin typeface="SF Pro Display"/>
              </a:rPr>
              <a:t>个患者参与了。他们中的大多数是肠型胃癌的，其中</a:t>
            </a:r>
            <a:r>
              <a:rPr lang="en-US" altLang="zh-CN" b="0" i="0" dirty="0">
                <a:solidFill>
                  <a:srgbClr val="2E3238"/>
                </a:solidFill>
                <a:effectLst/>
                <a:latin typeface="SF Pro Display"/>
              </a:rPr>
              <a:t>16</a:t>
            </a:r>
            <a:r>
              <a:rPr lang="zh-CN" altLang="en-US" b="0" i="0" dirty="0">
                <a:solidFill>
                  <a:srgbClr val="2E3238"/>
                </a:solidFill>
                <a:effectLst/>
                <a:latin typeface="SF Pro Display"/>
              </a:rPr>
              <a:t>个是胃肠交界处的肿瘤。</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endParaRPr lang="zh-CN" altLang="en-US" dirty="0"/>
          </a:p>
        </p:txBody>
      </p:sp>
    </p:spTree>
    <p:extLst>
      <p:ext uri="{BB962C8B-B14F-4D97-AF65-F5344CB8AC3E}">
        <p14:creationId xmlns:p14="http://schemas.microsoft.com/office/powerpoint/2010/main" val="969581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非常引人注目的是</a:t>
            </a:r>
            <a:r>
              <a:rPr lang="en-US" altLang="zh-CN" b="0" i="0" dirty="0">
                <a:solidFill>
                  <a:srgbClr val="2E3238"/>
                </a:solidFill>
                <a:effectLst/>
                <a:latin typeface="SF Pro Display"/>
              </a:rPr>
              <a:t>——</a:t>
            </a:r>
            <a:r>
              <a:rPr lang="zh-CN" altLang="en-US" b="0" i="0" dirty="0">
                <a:solidFill>
                  <a:srgbClr val="2E3238"/>
                </a:solidFill>
                <a:effectLst/>
                <a:latin typeface="SF Pro Display"/>
              </a:rPr>
              <a:t>研究观察到</a:t>
            </a:r>
            <a:r>
              <a:rPr lang="en-US" altLang="zh-CN" b="0" i="0" dirty="0">
                <a:solidFill>
                  <a:srgbClr val="2E3238"/>
                </a:solidFill>
                <a:effectLst/>
                <a:latin typeface="SF Pro Display"/>
              </a:rPr>
              <a:t>80%</a:t>
            </a:r>
            <a:r>
              <a:rPr lang="zh-CN" altLang="en-US" b="0" i="0" dirty="0">
                <a:solidFill>
                  <a:srgbClr val="2E3238"/>
                </a:solidFill>
                <a:effectLst/>
                <a:latin typeface="SF Pro Display"/>
              </a:rPr>
              <a:t>的患者获得</a:t>
            </a:r>
            <a:r>
              <a:rPr lang="en-US" altLang="zh-CN" b="0" i="0" dirty="0">
                <a:solidFill>
                  <a:srgbClr val="2E3238"/>
                </a:solidFill>
                <a:effectLst/>
                <a:latin typeface="SF Pro Display"/>
              </a:rPr>
              <a:t>MPR</a:t>
            </a:r>
            <a:r>
              <a:rPr lang="zh-CN" altLang="en-US" b="0" i="0" dirty="0">
                <a:solidFill>
                  <a:srgbClr val="0E0E0E"/>
                </a:solidFill>
                <a:effectLst/>
                <a:latin typeface="system-ui"/>
              </a:rPr>
              <a:t>（剩余</a:t>
            </a:r>
            <a:r>
              <a:rPr lang="en-US" altLang="zh-CN" b="0" i="0" dirty="0">
                <a:solidFill>
                  <a:srgbClr val="0E0E0E"/>
                </a:solidFill>
                <a:effectLst/>
                <a:latin typeface="system-ui"/>
              </a:rPr>
              <a:t>10%</a:t>
            </a:r>
            <a:r>
              <a:rPr lang="zh-CN" altLang="en-US" b="0" i="0" dirty="0">
                <a:solidFill>
                  <a:srgbClr val="0E0E0E"/>
                </a:solidFill>
                <a:effectLst/>
                <a:latin typeface="system-ui"/>
              </a:rPr>
              <a:t>存活肿瘤）</a:t>
            </a:r>
            <a:r>
              <a:rPr lang="zh-CN" altLang="en-US" b="0" i="0" dirty="0">
                <a:solidFill>
                  <a:srgbClr val="2E3238"/>
                </a:solidFill>
                <a:effectLst/>
                <a:latin typeface="SF Pro Display"/>
              </a:rPr>
              <a:t>，大约</a:t>
            </a:r>
            <a:r>
              <a:rPr lang="en-US" altLang="zh-CN" b="0" i="0" dirty="0">
                <a:solidFill>
                  <a:srgbClr val="2E3238"/>
                </a:solidFill>
                <a:effectLst/>
                <a:latin typeface="SF Pro Display"/>
              </a:rPr>
              <a:t>40%</a:t>
            </a:r>
            <a:r>
              <a:rPr lang="zh-CN" altLang="en-US" b="0" i="0" dirty="0">
                <a:solidFill>
                  <a:srgbClr val="2E3238"/>
                </a:solidFill>
                <a:effectLst/>
                <a:latin typeface="SF Pro Display"/>
              </a:rPr>
              <a:t>获得</a:t>
            </a:r>
            <a:r>
              <a:rPr lang="en-US" altLang="zh-CN" b="0" i="0" dirty="0">
                <a:solidFill>
                  <a:srgbClr val="2E3238"/>
                </a:solidFill>
                <a:effectLst/>
                <a:latin typeface="SF Pro Display"/>
              </a:rPr>
              <a:t>PCR</a:t>
            </a:r>
            <a:r>
              <a:rPr lang="zh-CN" altLang="en-US" b="0" i="0" dirty="0">
                <a:solidFill>
                  <a:srgbClr val="2E3238"/>
                </a:solidFill>
                <a:effectLst/>
                <a:latin typeface="SF Pro Display"/>
              </a:rPr>
              <a:t>。有趣的是</a:t>
            </a:r>
            <a:r>
              <a:rPr lang="en-US" altLang="zh-CN" b="0" i="0" dirty="0">
                <a:solidFill>
                  <a:srgbClr val="2E3238"/>
                </a:solidFill>
                <a:effectLst/>
                <a:latin typeface="SF Pro Display"/>
              </a:rPr>
              <a:t>——</a:t>
            </a:r>
            <a:r>
              <a:rPr lang="zh-CN" altLang="en-US" b="0" i="0" dirty="0">
                <a:solidFill>
                  <a:srgbClr val="2E3238"/>
                </a:solidFill>
                <a:effectLst/>
                <a:latin typeface="SF Pro Display"/>
              </a:rPr>
              <a:t>如果患者术前清除了</a:t>
            </a:r>
            <a:r>
              <a:rPr lang="en-US" altLang="zh-CN" b="0" i="0" dirty="0" err="1">
                <a:solidFill>
                  <a:srgbClr val="2E3238"/>
                </a:solidFill>
                <a:effectLst/>
                <a:latin typeface="SF Pro Display"/>
              </a:rPr>
              <a:t>ctDNA</a:t>
            </a:r>
            <a:r>
              <a:rPr lang="zh-CN" altLang="en-US" b="0" i="0" dirty="0">
                <a:solidFill>
                  <a:srgbClr val="2E3238"/>
                </a:solidFill>
                <a:effectLst/>
                <a:latin typeface="SF Pro Display"/>
              </a:rPr>
              <a:t>，他们大多数也有病理学缓解。这意味着这两者之间是相辅相成的。</a:t>
            </a:r>
            <a:endParaRPr lang="zh-CN" altLang="en-US" dirty="0"/>
          </a:p>
        </p:txBody>
      </p:sp>
    </p:spTree>
    <p:extLst>
      <p:ext uri="{BB962C8B-B14F-4D97-AF65-F5344CB8AC3E}">
        <p14:creationId xmlns:p14="http://schemas.microsoft.com/office/powerpoint/2010/main" val="4164141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E3238"/>
                </a:solidFill>
                <a:effectLst/>
                <a:latin typeface="SF Pro Display"/>
              </a:rPr>
              <a:t>该研究观察到</a:t>
            </a:r>
            <a:r>
              <a:rPr lang="en-US" altLang="zh-CN" b="0" i="0" dirty="0">
                <a:solidFill>
                  <a:srgbClr val="2E3238"/>
                </a:solidFill>
                <a:effectLst/>
                <a:latin typeface="SF Pro Display"/>
              </a:rPr>
              <a:t>70%</a:t>
            </a:r>
            <a:r>
              <a:rPr lang="zh-CN" altLang="en-US" b="0" i="0" dirty="0">
                <a:solidFill>
                  <a:srgbClr val="2E3238"/>
                </a:solidFill>
                <a:effectLst/>
                <a:latin typeface="SF Pro Display"/>
              </a:rPr>
              <a:t>的患者获得</a:t>
            </a:r>
            <a:r>
              <a:rPr lang="en-US" altLang="zh-CN" b="0" i="0" dirty="0">
                <a:solidFill>
                  <a:srgbClr val="2E3238"/>
                </a:solidFill>
                <a:effectLst/>
                <a:latin typeface="SF Pro Display"/>
              </a:rPr>
              <a:t>MPR</a:t>
            </a:r>
            <a:r>
              <a:rPr lang="zh-CN" altLang="en-US" b="0" i="0" dirty="0">
                <a:solidFill>
                  <a:srgbClr val="0E0E0E"/>
                </a:solidFill>
                <a:effectLst/>
                <a:latin typeface="system-ui"/>
              </a:rPr>
              <a:t>（剩余</a:t>
            </a:r>
            <a:r>
              <a:rPr lang="en-US" altLang="zh-CN" b="0" i="0" dirty="0">
                <a:solidFill>
                  <a:srgbClr val="0E0E0E"/>
                </a:solidFill>
                <a:effectLst/>
                <a:latin typeface="system-ui"/>
              </a:rPr>
              <a:t>10%</a:t>
            </a:r>
            <a:r>
              <a:rPr lang="zh-CN" altLang="en-US" b="0" i="0" dirty="0">
                <a:solidFill>
                  <a:srgbClr val="0E0E0E"/>
                </a:solidFill>
                <a:effectLst/>
                <a:latin typeface="system-ui"/>
              </a:rPr>
              <a:t>存活肿瘤），</a:t>
            </a:r>
            <a:r>
              <a:rPr lang="zh-CN" altLang="en-US" b="0" i="0" dirty="0">
                <a:solidFill>
                  <a:srgbClr val="2E3238"/>
                </a:solidFill>
                <a:effectLst/>
                <a:latin typeface="SF Pro Display"/>
              </a:rPr>
              <a:t>肠型胃癌组则有</a:t>
            </a:r>
            <a:r>
              <a:rPr lang="en-US" altLang="zh-CN" b="0" i="0" dirty="0">
                <a:solidFill>
                  <a:srgbClr val="2E3238"/>
                </a:solidFill>
                <a:effectLst/>
                <a:latin typeface="SF Pro Display"/>
              </a:rPr>
              <a:t>80%</a:t>
            </a:r>
            <a:r>
              <a:rPr lang="zh-CN" altLang="en-US" b="0" i="0" dirty="0">
                <a:solidFill>
                  <a:srgbClr val="2E3238"/>
                </a:solidFill>
                <a:effectLst/>
                <a:latin typeface="SF Pro Display"/>
              </a:rPr>
              <a:t>的患者获得</a:t>
            </a:r>
            <a:r>
              <a:rPr lang="en-US" altLang="zh-CN" b="0" i="0" dirty="0">
                <a:solidFill>
                  <a:srgbClr val="2E3238"/>
                </a:solidFill>
                <a:effectLst/>
                <a:latin typeface="SF Pro Display"/>
              </a:rPr>
              <a:t>MPR</a:t>
            </a:r>
            <a:r>
              <a:rPr lang="zh-CN" altLang="en-US" b="0" i="0" dirty="0">
                <a:solidFill>
                  <a:srgbClr val="2E3238"/>
                </a:solidFill>
                <a:effectLst/>
                <a:latin typeface="SF Pro Display"/>
              </a:rPr>
              <a:t>，大约</a:t>
            </a:r>
            <a:r>
              <a:rPr lang="en-US" altLang="zh-CN" b="0" i="0" dirty="0">
                <a:solidFill>
                  <a:srgbClr val="2E3238"/>
                </a:solidFill>
                <a:effectLst/>
                <a:latin typeface="SF Pro Display"/>
              </a:rPr>
              <a:t>40%</a:t>
            </a:r>
            <a:r>
              <a:rPr lang="zh-CN" altLang="en-US" b="0" i="0" dirty="0">
                <a:solidFill>
                  <a:srgbClr val="2E3238"/>
                </a:solidFill>
                <a:effectLst/>
                <a:latin typeface="SF Pro Display"/>
              </a:rPr>
              <a:t>的患者获得</a:t>
            </a:r>
            <a:r>
              <a:rPr lang="en-US" altLang="zh-CN" b="0" i="0" dirty="0">
                <a:solidFill>
                  <a:srgbClr val="2E3238"/>
                </a:solidFill>
                <a:effectLst/>
                <a:latin typeface="SF Pro Display"/>
              </a:rPr>
              <a:t>PCR</a:t>
            </a:r>
            <a:r>
              <a:rPr lang="zh-CN" altLang="en-US" b="0" i="0" dirty="0">
                <a:solidFill>
                  <a:srgbClr val="2E3238"/>
                </a:solidFill>
                <a:effectLst/>
                <a:latin typeface="SF Pro Display"/>
              </a:rPr>
              <a:t>。有趣的是</a:t>
            </a:r>
            <a:r>
              <a:rPr lang="en-US" altLang="zh-CN" b="0" i="0" dirty="0">
                <a:solidFill>
                  <a:srgbClr val="2E3238"/>
                </a:solidFill>
                <a:effectLst/>
                <a:latin typeface="SF Pro Display"/>
              </a:rPr>
              <a:t>——</a:t>
            </a:r>
            <a:r>
              <a:rPr lang="zh-CN" altLang="en-US" b="0" i="0" dirty="0">
                <a:solidFill>
                  <a:srgbClr val="2E3238"/>
                </a:solidFill>
                <a:effectLst/>
                <a:latin typeface="SF Pro Display"/>
              </a:rPr>
              <a:t>如果患者术前清除了</a:t>
            </a:r>
            <a:r>
              <a:rPr lang="en-US" altLang="zh-CN" b="0" i="0" dirty="0" err="1">
                <a:solidFill>
                  <a:srgbClr val="2E3238"/>
                </a:solidFill>
                <a:effectLst/>
                <a:latin typeface="SF Pro Display"/>
              </a:rPr>
              <a:t>ctDNA</a:t>
            </a:r>
            <a:r>
              <a:rPr lang="zh-CN" altLang="en-US" b="0" i="0" dirty="0">
                <a:solidFill>
                  <a:srgbClr val="2E3238"/>
                </a:solidFill>
                <a:effectLst/>
                <a:latin typeface="SF Pro Display"/>
              </a:rPr>
              <a:t>，他们大多数也有病理学缓解。这意味着这两者之间是相辅相成的。</a:t>
            </a:r>
            <a:endParaRPr lang="zh-CN" altLang="en-US" dirty="0"/>
          </a:p>
          <a:p>
            <a:pPr algn="l"/>
            <a:endParaRPr lang="en-US" altLang="zh-CN" b="0" i="0" dirty="0">
              <a:solidFill>
                <a:srgbClr val="2E3238"/>
              </a:solidFill>
              <a:effectLst/>
              <a:latin typeface="SF Pro Display"/>
            </a:endParaRPr>
          </a:p>
          <a:p>
            <a:pPr algn="l"/>
            <a:endParaRPr lang="en-US" altLang="zh-CN" b="0" i="0" dirty="0">
              <a:solidFill>
                <a:srgbClr val="2E3238"/>
              </a:solidFill>
              <a:effectLst/>
              <a:latin typeface="SF Pro Display"/>
            </a:endParaRPr>
          </a:p>
          <a:p>
            <a:pPr algn="l"/>
            <a:endParaRPr lang="en-US" altLang="zh-CN" b="0" i="0" dirty="0">
              <a:solidFill>
                <a:srgbClr val="2E3238"/>
              </a:solidFill>
              <a:effectLst/>
              <a:latin typeface="SF Pro Display"/>
            </a:endParaRPr>
          </a:p>
          <a:p>
            <a:pPr algn="l"/>
            <a:r>
              <a:rPr lang="zh-CN" altLang="en-US" b="0" i="0" dirty="0">
                <a:solidFill>
                  <a:srgbClr val="2E3238"/>
                </a:solidFill>
                <a:effectLst/>
                <a:latin typeface="SF Pro Display"/>
              </a:rPr>
              <a:t>同样有趣的是</a:t>
            </a:r>
            <a:r>
              <a:rPr lang="en-US" altLang="zh-CN" b="0" i="0" dirty="0">
                <a:solidFill>
                  <a:srgbClr val="2E3238"/>
                </a:solidFill>
                <a:effectLst/>
                <a:latin typeface="SF Pro Display"/>
              </a:rPr>
              <a:t>——</a:t>
            </a:r>
            <a:r>
              <a:rPr lang="zh-CN" altLang="en-US" b="0" i="0" dirty="0">
                <a:solidFill>
                  <a:srgbClr val="2E3238"/>
                </a:solidFill>
                <a:effectLst/>
                <a:latin typeface="SF Pro Display"/>
              </a:rPr>
              <a:t>在</a:t>
            </a:r>
            <a:r>
              <a:rPr lang="en-US" altLang="zh-CN" b="0" i="0" dirty="0">
                <a:solidFill>
                  <a:srgbClr val="2E3238"/>
                </a:solidFill>
                <a:effectLst/>
                <a:latin typeface="SF Pro Display"/>
              </a:rPr>
              <a:t>atezolizumab</a:t>
            </a:r>
            <a:r>
              <a:rPr lang="zh-CN" altLang="en-US" b="0" u="sng" dirty="0">
                <a:solidFill>
                  <a:srgbClr val="315EFB"/>
                </a:solidFill>
                <a:effectLst/>
                <a:latin typeface="Arial" panose="020B0604020202020204" pitchFamily="34" charset="0"/>
                <a:hlinkClick r:id="rId3"/>
              </a:rPr>
              <a:t>阿替利珠单抗</a:t>
            </a:r>
            <a:r>
              <a:rPr lang="zh-CN" altLang="en-US" b="0" i="0" dirty="0">
                <a:solidFill>
                  <a:srgbClr val="2E3238"/>
                </a:solidFill>
                <a:effectLst/>
                <a:latin typeface="SF Pro Display"/>
              </a:rPr>
              <a:t>之后，在</a:t>
            </a:r>
            <a:r>
              <a:rPr lang="en-US" altLang="zh-CN" b="0" i="0" dirty="0">
                <a:solidFill>
                  <a:srgbClr val="2E3238"/>
                </a:solidFill>
                <a:effectLst/>
                <a:latin typeface="SF Pro Display"/>
              </a:rPr>
              <a:t>CD8+</a:t>
            </a:r>
            <a:r>
              <a:rPr lang="en-US" altLang="zh-CN" b="0" i="0" dirty="0">
                <a:solidFill>
                  <a:srgbClr val="0E0E0E"/>
                </a:solidFill>
                <a:effectLst/>
                <a:latin typeface="system-ui"/>
              </a:rPr>
              <a:t>T</a:t>
            </a:r>
            <a:r>
              <a:rPr lang="zh-CN" altLang="en-US" b="0" i="0" dirty="0">
                <a:solidFill>
                  <a:srgbClr val="0E0E0E"/>
                </a:solidFill>
                <a:effectLst/>
                <a:latin typeface="system-ui"/>
              </a:rPr>
              <a:t>细胞</a:t>
            </a:r>
            <a:r>
              <a:rPr lang="zh-CN" altLang="en-US" b="0" i="0" dirty="0">
                <a:solidFill>
                  <a:srgbClr val="2E3238"/>
                </a:solidFill>
                <a:effectLst/>
                <a:latin typeface="SF Pro Display"/>
              </a:rPr>
              <a:t>数量上升之前，这些患者反应非常好。明显可以看到这些肿瘤的二分性。那些有反应的患者多数为热肿瘤。</a:t>
            </a:r>
          </a:p>
          <a:p>
            <a:pPr algn="l"/>
            <a:br>
              <a:rPr lang="zh-CN" altLang="en-US" dirty="0"/>
            </a:br>
            <a:r>
              <a:rPr lang="zh-CN" altLang="en-US" b="0" i="0" dirty="0">
                <a:solidFill>
                  <a:srgbClr val="2E3238"/>
                </a:solidFill>
                <a:effectLst/>
                <a:latin typeface="SF Pro Display"/>
              </a:rPr>
              <a:t>最后，我今天的分享就到这里，。非常感谢。我非常感激。”</a:t>
            </a:r>
          </a:p>
          <a:p>
            <a:endParaRPr lang="zh-CN" altLang="en-US" dirty="0"/>
          </a:p>
        </p:txBody>
      </p:sp>
    </p:spTree>
    <p:extLst>
      <p:ext uri="{BB962C8B-B14F-4D97-AF65-F5344CB8AC3E}">
        <p14:creationId xmlns:p14="http://schemas.microsoft.com/office/powerpoint/2010/main" val="243546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新辅助或辅助免疫治疗的目标是什么？</a:t>
            </a:r>
            <a:endParaRPr lang="en-US" altLang="zh-CN" b="0" i="0" dirty="0">
              <a:solidFill>
                <a:srgbClr val="2E3238"/>
              </a:solidFill>
              <a:effectLst/>
              <a:latin typeface="SF Pro Display"/>
            </a:endParaRPr>
          </a:p>
          <a:p>
            <a:r>
              <a:rPr lang="zh-CN" altLang="en-US" b="0" i="0" dirty="0">
                <a:solidFill>
                  <a:srgbClr val="2E3238"/>
                </a:solidFill>
                <a:effectLst/>
                <a:latin typeface="SF Pro Display"/>
              </a:rPr>
              <a:t>我们将讨论当前的形势，新辅助角色是什么，</a:t>
            </a:r>
            <a:r>
              <a:rPr lang="en-US" altLang="zh-CN" b="0" i="0" dirty="0">
                <a:solidFill>
                  <a:srgbClr val="2E3238"/>
                </a:solidFill>
                <a:effectLst/>
                <a:latin typeface="SF Pro Display"/>
              </a:rPr>
              <a:t>——</a:t>
            </a:r>
            <a:r>
              <a:rPr lang="zh-CN" altLang="en-US" b="0" i="0" dirty="0">
                <a:solidFill>
                  <a:srgbClr val="2E3238"/>
                </a:solidFill>
                <a:effectLst/>
                <a:latin typeface="SF Pro Display"/>
              </a:rPr>
              <a:t>我们是否准备好迎接免疫治疗高峰时期，未来的方向是什么。</a:t>
            </a:r>
            <a:endParaRPr lang="en-US" altLang="zh-CN" b="0" i="0" dirty="0">
              <a:solidFill>
                <a:srgbClr val="2E3238"/>
              </a:solidFill>
              <a:effectLst/>
              <a:latin typeface="SF Pro Display"/>
            </a:endParaRPr>
          </a:p>
          <a:p>
            <a:r>
              <a:rPr lang="zh-CN" altLang="en-US" b="0" i="0" dirty="0">
                <a:solidFill>
                  <a:srgbClr val="2E3238"/>
                </a:solidFill>
                <a:effectLst/>
                <a:latin typeface="SF Pro Display"/>
              </a:rPr>
              <a:t>为什么尽管使用了全身化疗或化疗加放疗（</a:t>
            </a:r>
            <a:r>
              <a:rPr lang="en-US" altLang="zh-CN" b="0" i="0" dirty="0">
                <a:solidFill>
                  <a:srgbClr val="2E3238"/>
                </a:solidFill>
                <a:effectLst/>
                <a:latin typeface="SF Pro Display"/>
              </a:rPr>
              <a:t>RT</a:t>
            </a:r>
            <a:r>
              <a:rPr lang="zh-CN" altLang="en-US" b="0" i="0" dirty="0">
                <a:solidFill>
                  <a:srgbClr val="2E3238"/>
                </a:solidFill>
                <a:effectLst/>
                <a:latin typeface="SF Pro Display"/>
              </a:rPr>
              <a:t>），我们还想使用新型疗法呢？</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我们知道病理完全缓解（</a:t>
            </a:r>
            <a:r>
              <a:rPr lang="en-US" altLang="zh-CN" b="0" i="0" dirty="0" err="1">
                <a:solidFill>
                  <a:srgbClr val="2E3238"/>
                </a:solidFill>
                <a:effectLst/>
                <a:latin typeface="SF Pro Display"/>
              </a:rPr>
              <a:t>pCR</a:t>
            </a:r>
            <a:r>
              <a:rPr lang="zh-CN" altLang="en-US" b="0" i="0" dirty="0">
                <a:solidFill>
                  <a:srgbClr val="2E3238"/>
                </a:solidFill>
                <a:effectLst/>
                <a:latin typeface="SF Pro Display"/>
              </a:rPr>
              <a:t>）率并不理想，复发率仍然非常高。我们可能已经用尽了化疗方法。</a:t>
            </a:r>
            <a:endParaRPr lang="en-US" altLang="zh-CN" b="0" i="0" dirty="0">
              <a:solidFill>
                <a:srgbClr val="2E3238"/>
              </a:solidFill>
              <a:effectLst/>
              <a:latin typeface="SF Pro Display"/>
            </a:endParaRPr>
          </a:p>
          <a:p>
            <a:r>
              <a:rPr lang="zh-CN" altLang="en-US" b="0" i="0" dirty="0">
                <a:solidFill>
                  <a:srgbClr val="2E3238"/>
                </a:solidFill>
                <a:effectLst/>
                <a:latin typeface="SF Pro Display"/>
              </a:rPr>
              <a:t>如果三药化疗，如</a:t>
            </a:r>
            <a:r>
              <a:rPr lang="en-US" altLang="zh-CN" b="0" i="0" dirty="0">
                <a:solidFill>
                  <a:srgbClr val="2E3238"/>
                </a:solidFill>
                <a:effectLst/>
                <a:latin typeface="SF Pro Display"/>
              </a:rPr>
              <a:t>FLOT</a:t>
            </a:r>
            <a:r>
              <a:rPr lang="zh-CN" altLang="en-US" b="0" i="0" dirty="0">
                <a:solidFill>
                  <a:srgbClr val="2E3238"/>
                </a:solidFill>
                <a:effectLst/>
                <a:latin typeface="SF Pro Display"/>
              </a:rPr>
              <a:t>并没有达到效果，再增加一个化疗药可能不会改善</a:t>
            </a:r>
            <a:r>
              <a:rPr lang="en-US" altLang="zh-CN" b="0" i="0" dirty="0" err="1">
                <a:solidFill>
                  <a:srgbClr val="2E3238"/>
                </a:solidFill>
                <a:effectLst/>
                <a:latin typeface="SF Pro Display"/>
              </a:rPr>
              <a:t>pCR</a:t>
            </a:r>
            <a:r>
              <a:rPr lang="zh-CN" altLang="en-US" b="0" i="0" dirty="0">
                <a:solidFill>
                  <a:srgbClr val="2E3238"/>
                </a:solidFill>
                <a:effectLst/>
                <a:latin typeface="SF Pro Display"/>
              </a:rPr>
              <a:t>率。因此，我们需要使用新型疗法。”</a:t>
            </a:r>
            <a:endParaRPr lang="zh-CN" altLang="en-US" dirty="0"/>
          </a:p>
        </p:txBody>
      </p:sp>
    </p:spTree>
    <p:extLst>
      <p:ext uri="{BB962C8B-B14F-4D97-AF65-F5344CB8AC3E}">
        <p14:creationId xmlns:p14="http://schemas.microsoft.com/office/powerpoint/2010/main" val="109598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“在过去的</a:t>
            </a:r>
            <a:r>
              <a:rPr lang="en-US" altLang="zh-CN" b="0" i="0" dirty="0">
                <a:solidFill>
                  <a:srgbClr val="2E3238"/>
                </a:solidFill>
                <a:effectLst/>
                <a:latin typeface="SF Pro Display"/>
              </a:rPr>
              <a:t>10-15</a:t>
            </a:r>
            <a:r>
              <a:rPr lang="zh-CN" altLang="en-US" b="0" i="0" dirty="0">
                <a:solidFill>
                  <a:srgbClr val="2E3238"/>
                </a:solidFill>
                <a:effectLst/>
                <a:latin typeface="SF Pro Display"/>
              </a:rPr>
              <a:t>年里，我们已经看到了遵循癌症基因组图谱的趋势，这是一个划时代的时刻</a:t>
            </a:r>
            <a:r>
              <a:rPr lang="en-US" altLang="zh-CN" b="0" i="0" dirty="0">
                <a:solidFill>
                  <a:srgbClr val="2E3238"/>
                </a:solidFill>
                <a:effectLst/>
                <a:latin typeface="SF Pro Display"/>
              </a:rPr>
              <a:t>——</a:t>
            </a:r>
            <a:r>
              <a:rPr lang="zh-CN" altLang="en-US" b="0" i="0" dirty="0">
                <a:solidFill>
                  <a:srgbClr val="2E3238"/>
                </a:solidFill>
                <a:effectLst/>
                <a:latin typeface="SF Pro Display"/>
              </a:rPr>
              <a:t>我们使用下一代测序技术，在前所未有的层面上理解了肿瘤生物学，而最近还使用了单细胞和空间转录组学。所以，当我们观察癌症时，癌症是一个非常繁茂的生态系统，由肿瘤细胞和肿瘤微环境组成</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想象一下，肿瘤生活在一个非常恶劣的环境中，它调节宿主</a:t>
            </a:r>
            <a:r>
              <a:rPr lang="en-US" altLang="zh-CN" b="0" i="0" dirty="0">
                <a:solidFill>
                  <a:srgbClr val="2E3238"/>
                </a:solidFill>
                <a:effectLst/>
                <a:latin typeface="SF Pro Display"/>
              </a:rPr>
              <a:t>——</a:t>
            </a:r>
            <a:r>
              <a:rPr lang="zh-CN" altLang="en-US" b="0" i="0" dirty="0">
                <a:solidFill>
                  <a:srgbClr val="2E3238"/>
                </a:solidFill>
                <a:effectLst/>
                <a:latin typeface="SF Pro Display"/>
              </a:rPr>
              <a:t>也就是患者</a:t>
            </a:r>
            <a:r>
              <a:rPr lang="en-US" altLang="zh-CN" b="0" i="0" dirty="0">
                <a:solidFill>
                  <a:srgbClr val="2E3238"/>
                </a:solidFill>
                <a:effectLst/>
                <a:latin typeface="SF Pro Display"/>
              </a:rPr>
              <a:t>——</a:t>
            </a:r>
            <a:r>
              <a:rPr lang="zh-CN" altLang="en-US" b="0" i="0" dirty="0">
                <a:solidFill>
                  <a:srgbClr val="2E3238"/>
                </a:solidFill>
                <a:effectLst/>
                <a:latin typeface="SF Pro Display"/>
              </a:rPr>
              <a:t>的微环境以生存和繁衍。而且，原发肿瘤和转移性肿瘤可能有所不同，因为它们处于不同的环境中。”</a:t>
            </a:r>
            <a:endParaRPr lang="en-US" altLang="zh-CN" b="0" i="0" dirty="0">
              <a:solidFill>
                <a:srgbClr val="2E3238"/>
              </a:solidFill>
              <a:effectLst/>
              <a:latin typeface="SF Pro Display"/>
            </a:endParaRPr>
          </a:p>
          <a:p>
            <a:r>
              <a:rPr lang="zh-CN" altLang="en-US" b="0" i="0" dirty="0">
                <a:solidFill>
                  <a:srgbClr val="2E3238"/>
                </a:solidFill>
                <a:effectLst/>
                <a:latin typeface="SF Pro Display"/>
              </a:rPr>
              <a:t>那么我们能做什么呢？众所周知，微环境是由多种不同的细胞类型组成的。到目前为止，在临床和临床试验中，我们主要使用的是基于</a:t>
            </a:r>
            <a:r>
              <a:rPr lang="en-US" altLang="zh-CN" b="0" i="0" dirty="0">
                <a:solidFill>
                  <a:srgbClr val="2E3238"/>
                </a:solidFill>
                <a:effectLst/>
                <a:latin typeface="SF Pro Display"/>
              </a:rPr>
              <a:t>T</a:t>
            </a:r>
            <a:r>
              <a:rPr lang="zh-CN" altLang="en-US" b="0" i="0" dirty="0">
                <a:solidFill>
                  <a:srgbClr val="2E3238"/>
                </a:solidFill>
                <a:effectLst/>
                <a:latin typeface="SF Pro Display"/>
              </a:rPr>
              <a:t>细胞的疗法，但请记住，微环境要复杂得多。这个列表绝不是详尽的。我们在</a:t>
            </a:r>
            <a:r>
              <a:rPr lang="en-US" altLang="zh-CN" b="0" i="0" dirty="0">
                <a:solidFill>
                  <a:srgbClr val="2E3238"/>
                </a:solidFill>
                <a:effectLst/>
                <a:latin typeface="SF Pro Display"/>
              </a:rPr>
              <a:t>T</a:t>
            </a:r>
            <a:r>
              <a:rPr lang="zh-CN" altLang="en-US" b="0" i="0" dirty="0">
                <a:solidFill>
                  <a:srgbClr val="2E3238"/>
                </a:solidFill>
                <a:effectLst/>
                <a:latin typeface="SF Pro Display"/>
              </a:rPr>
              <a:t>细胞、</a:t>
            </a:r>
            <a:r>
              <a:rPr lang="en-US" altLang="zh-CN" b="0" i="0" dirty="0">
                <a:solidFill>
                  <a:srgbClr val="2E3238"/>
                </a:solidFill>
                <a:effectLst/>
                <a:latin typeface="SF Pro Display"/>
              </a:rPr>
              <a:t>B</a:t>
            </a:r>
            <a:r>
              <a:rPr lang="zh-CN" altLang="en-US" b="0" i="0" dirty="0">
                <a:solidFill>
                  <a:srgbClr val="2E3238"/>
                </a:solidFill>
                <a:effectLst/>
                <a:latin typeface="SF Pro Display"/>
              </a:rPr>
              <a:t>细胞、髓系和</a:t>
            </a:r>
            <a:r>
              <a:rPr lang="en-US" altLang="zh-CN" b="0" i="0" dirty="0">
                <a:solidFill>
                  <a:srgbClr val="2E3238"/>
                </a:solidFill>
                <a:effectLst/>
                <a:latin typeface="SF Pro Display"/>
              </a:rPr>
              <a:t>CAF</a:t>
            </a:r>
            <a:r>
              <a:rPr lang="zh-CN" altLang="en-US" b="0" i="0" dirty="0">
                <a:solidFill>
                  <a:srgbClr val="2E3238"/>
                </a:solidFill>
                <a:effectLst/>
                <a:latin typeface="SF Pro Display"/>
              </a:rPr>
              <a:t>中看到了更多的异质性，</a:t>
            </a:r>
            <a:r>
              <a:rPr lang="en-US" altLang="zh-CN" b="0" i="0" dirty="0">
                <a:solidFill>
                  <a:srgbClr val="2E3238"/>
                </a:solidFill>
                <a:effectLst/>
                <a:latin typeface="SF Pro Display"/>
              </a:rPr>
              <a:t>CAF</a:t>
            </a:r>
            <a:r>
              <a:rPr lang="zh-CN" altLang="en-US" b="0" i="0" dirty="0">
                <a:solidFill>
                  <a:srgbClr val="2E3238"/>
                </a:solidFill>
                <a:effectLst/>
                <a:latin typeface="SF Pro Display"/>
              </a:rPr>
              <a:t>正作为一个非常新颖的靶点出现在临床试验中。</a:t>
            </a:r>
            <a:endParaRPr lang="zh-CN" altLang="en-US" dirty="0"/>
          </a:p>
        </p:txBody>
      </p:sp>
    </p:spTree>
    <p:extLst>
      <p:ext uri="{BB962C8B-B14F-4D97-AF65-F5344CB8AC3E}">
        <p14:creationId xmlns:p14="http://schemas.microsoft.com/office/powerpoint/2010/main" val="33655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已经没有太多的时间来详细讲解这个了，但我要感谢古德曼博士和托雷斯博士。他们已经谈到了</a:t>
            </a:r>
            <a:r>
              <a:rPr lang="en-US" altLang="zh-CN" b="0" i="0" dirty="0" err="1">
                <a:solidFill>
                  <a:srgbClr val="2E3238"/>
                </a:solidFill>
                <a:effectLst/>
                <a:latin typeface="SF Pro Display"/>
              </a:rPr>
              <a:t>CheckMate</a:t>
            </a:r>
            <a:r>
              <a:rPr lang="en-US" altLang="zh-CN" b="0" i="0" dirty="0">
                <a:solidFill>
                  <a:srgbClr val="2E3238"/>
                </a:solidFill>
                <a:effectLst/>
                <a:latin typeface="SF Pro Display"/>
              </a:rPr>
              <a:t> 577</a:t>
            </a:r>
            <a:r>
              <a:rPr lang="zh-CN" altLang="en-US" b="0" i="0" dirty="0">
                <a:solidFill>
                  <a:srgbClr val="2E3238"/>
                </a:solidFill>
                <a:effectLst/>
                <a:latin typeface="SF Pro Display"/>
              </a:rPr>
              <a:t>研究。我们知道这项研究是如何进行的。”</a:t>
            </a:r>
            <a:endParaRPr lang="zh-CN" altLang="en-US" dirty="0"/>
          </a:p>
        </p:txBody>
      </p:sp>
    </p:spTree>
    <p:extLst>
      <p:ext uri="{BB962C8B-B14F-4D97-AF65-F5344CB8AC3E}">
        <p14:creationId xmlns:p14="http://schemas.microsoft.com/office/powerpoint/2010/main" val="371882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该研究在全球</a:t>
            </a:r>
            <a:r>
              <a:rPr lang="en-US" altLang="zh-CN" dirty="0"/>
              <a:t>170</a:t>
            </a:r>
            <a:r>
              <a:rPr lang="zh-CN" altLang="en-US" dirty="0"/>
              <a:t>个医学中心进行，</a:t>
            </a:r>
            <a:r>
              <a:rPr lang="zh-CN" altLang="en-US" b="0" i="0" dirty="0">
                <a:solidFill>
                  <a:srgbClr val="333333"/>
                </a:solidFill>
                <a:effectLst/>
                <a:latin typeface="Tahoma" panose="020B0604030504040204" pitchFamily="34" charset="0"/>
              </a:rPr>
              <a:t>该试验在食管癌或胃食管结合部癌患者中评价了检查点抑制剂辅助治疗，以</a:t>
            </a:r>
            <a:r>
              <a:rPr lang="en-US" altLang="zh-CN" b="0" i="0" dirty="0">
                <a:solidFill>
                  <a:srgbClr val="333333"/>
                </a:solidFill>
                <a:effectLst/>
                <a:latin typeface="Tahoma" panose="020B0604030504040204" pitchFamily="34" charset="0"/>
              </a:rPr>
              <a:t>2</a:t>
            </a:r>
            <a:r>
              <a:rPr lang="zh-CN" altLang="en-US" b="0" i="0" dirty="0">
                <a:solidFill>
                  <a:srgbClr val="333333"/>
                </a:solidFill>
                <a:effectLst/>
                <a:latin typeface="Tahoma" panose="020B0604030504040204" pitchFamily="34" charset="0"/>
              </a:rPr>
              <a:t>比</a:t>
            </a:r>
            <a:r>
              <a:rPr lang="en-US" altLang="zh-CN" b="0" i="0" dirty="0">
                <a:solidFill>
                  <a:srgbClr val="333333"/>
                </a:solidFill>
                <a:effectLst/>
                <a:latin typeface="Tahoma" panose="020B0604030504040204" pitchFamily="34" charset="0"/>
              </a:rPr>
              <a:t>1</a:t>
            </a:r>
            <a:r>
              <a:rPr lang="zh-CN" altLang="en-US" b="0" i="0" dirty="0">
                <a:solidFill>
                  <a:srgbClr val="333333"/>
                </a:solidFill>
                <a:effectLst/>
                <a:latin typeface="Tahoma" panose="020B0604030504040204" pitchFamily="34" charset="0"/>
              </a:rPr>
              <a:t>的比例将接受过新辅助放化疗，并且仍有残留病变的切除术后（</a:t>
            </a:r>
            <a:r>
              <a:rPr lang="en-US" altLang="zh-CN" b="0" i="0" dirty="0">
                <a:solidFill>
                  <a:srgbClr val="333333"/>
                </a:solidFill>
                <a:effectLst/>
                <a:latin typeface="Tahoma" panose="020B0604030504040204" pitchFamily="34" charset="0"/>
              </a:rPr>
              <a:t>R0</a:t>
            </a:r>
            <a:r>
              <a:rPr lang="zh-CN" altLang="en-US" b="0" i="0" dirty="0">
                <a:solidFill>
                  <a:srgbClr val="333333"/>
                </a:solidFill>
                <a:effectLst/>
                <a:latin typeface="Tahoma" panose="020B0604030504040204" pitchFamily="34" charset="0"/>
              </a:rPr>
              <a:t>）</a:t>
            </a:r>
            <a:r>
              <a:rPr lang="en-US" altLang="zh-CN" b="0" i="0" dirty="0">
                <a:solidFill>
                  <a:srgbClr val="333333"/>
                </a:solidFill>
                <a:effectLst/>
                <a:latin typeface="Tahoma" panose="020B0604030504040204" pitchFamily="34" charset="0"/>
              </a:rPr>
              <a:t>Ⅱ</a:t>
            </a:r>
            <a:r>
              <a:rPr lang="zh-CN" altLang="en-US" b="0" i="0" dirty="0">
                <a:solidFill>
                  <a:srgbClr val="333333"/>
                </a:solidFill>
                <a:effectLst/>
                <a:latin typeface="Tahoma" panose="020B0604030504040204" pitchFamily="34" charset="0"/>
              </a:rPr>
              <a:t>期或</a:t>
            </a:r>
            <a:r>
              <a:rPr lang="en-US" altLang="zh-CN" b="0" i="0" dirty="0">
                <a:solidFill>
                  <a:srgbClr val="333333"/>
                </a:solidFill>
                <a:effectLst/>
                <a:latin typeface="Tahoma" panose="020B0604030504040204" pitchFamily="34" charset="0"/>
              </a:rPr>
              <a:t>Ⅲ</a:t>
            </a:r>
            <a:r>
              <a:rPr lang="zh-CN" altLang="en-US" b="0" i="0" dirty="0">
                <a:solidFill>
                  <a:srgbClr val="333333"/>
                </a:solidFill>
                <a:effectLst/>
                <a:latin typeface="Tahoma" panose="020B0604030504040204" pitchFamily="34" charset="0"/>
              </a:rPr>
              <a:t>期食管癌或胃食管结合部癌患者随机分组，两组分别接受纳武利尤单抗（以每</a:t>
            </a:r>
            <a:r>
              <a:rPr lang="en-US" altLang="zh-CN" b="0" i="0" dirty="0">
                <a:solidFill>
                  <a:srgbClr val="333333"/>
                </a:solidFill>
                <a:effectLst/>
                <a:latin typeface="Tahoma" panose="020B0604030504040204" pitchFamily="34" charset="0"/>
              </a:rPr>
              <a:t>2</a:t>
            </a:r>
            <a:r>
              <a:rPr lang="zh-CN" altLang="en-US" b="0" i="0" dirty="0">
                <a:solidFill>
                  <a:srgbClr val="333333"/>
                </a:solidFill>
                <a:effectLst/>
                <a:latin typeface="Tahoma" panose="020B0604030504040204" pitchFamily="34" charset="0"/>
              </a:rPr>
              <a:t>周</a:t>
            </a:r>
            <a:r>
              <a:rPr lang="en-US" altLang="zh-CN" b="0" i="0" dirty="0">
                <a:solidFill>
                  <a:srgbClr val="333333"/>
                </a:solidFill>
                <a:effectLst/>
                <a:latin typeface="Tahoma" panose="020B0604030504040204" pitchFamily="34" charset="0"/>
              </a:rPr>
              <a:t>240 mg</a:t>
            </a:r>
            <a:r>
              <a:rPr lang="zh-CN" altLang="en-US" b="0" i="0" dirty="0">
                <a:solidFill>
                  <a:srgbClr val="333333"/>
                </a:solidFill>
                <a:effectLst/>
                <a:latin typeface="Tahoma" panose="020B0604030504040204" pitchFamily="34" charset="0"/>
              </a:rPr>
              <a:t>的剂量给药</a:t>
            </a:r>
            <a:r>
              <a:rPr lang="en-US" altLang="zh-CN" b="0" i="0" dirty="0">
                <a:solidFill>
                  <a:srgbClr val="333333"/>
                </a:solidFill>
                <a:effectLst/>
                <a:latin typeface="Tahoma" panose="020B0604030504040204" pitchFamily="34" charset="0"/>
              </a:rPr>
              <a:t>16</a:t>
            </a:r>
            <a:r>
              <a:rPr lang="zh-CN" altLang="en-US" b="0" i="0" dirty="0">
                <a:solidFill>
                  <a:srgbClr val="333333"/>
                </a:solidFill>
                <a:effectLst/>
                <a:latin typeface="Tahoma" panose="020B0604030504040204" pitchFamily="34" charset="0"/>
              </a:rPr>
              <a:t>周，之后以每</a:t>
            </a:r>
            <a:r>
              <a:rPr lang="en-US" altLang="zh-CN" b="0" i="0" dirty="0">
                <a:solidFill>
                  <a:srgbClr val="333333"/>
                </a:solidFill>
                <a:effectLst/>
                <a:latin typeface="Tahoma" panose="020B0604030504040204" pitchFamily="34" charset="0"/>
              </a:rPr>
              <a:t>4</a:t>
            </a:r>
            <a:r>
              <a:rPr lang="zh-CN" altLang="en-US" b="0" i="0" dirty="0">
                <a:solidFill>
                  <a:srgbClr val="333333"/>
                </a:solidFill>
                <a:effectLst/>
                <a:latin typeface="Tahoma" panose="020B0604030504040204" pitchFamily="34" charset="0"/>
              </a:rPr>
              <a:t>周</a:t>
            </a:r>
            <a:r>
              <a:rPr lang="en-US" altLang="zh-CN" b="0" i="0" dirty="0">
                <a:solidFill>
                  <a:srgbClr val="333333"/>
                </a:solidFill>
                <a:effectLst/>
                <a:latin typeface="Tahoma" panose="020B0604030504040204" pitchFamily="34" charset="0"/>
              </a:rPr>
              <a:t>480 mg</a:t>
            </a:r>
            <a:r>
              <a:rPr lang="zh-CN" altLang="en-US" b="0" i="0" dirty="0">
                <a:solidFill>
                  <a:srgbClr val="333333"/>
                </a:solidFill>
                <a:effectLst/>
                <a:latin typeface="Tahoma" panose="020B0604030504040204" pitchFamily="34" charset="0"/>
              </a:rPr>
              <a:t>的剂量给药）或匹配安慰剂治疗。试验干预期的最长持续时间为</a:t>
            </a:r>
            <a:r>
              <a:rPr lang="en-US" altLang="zh-CN" b="0" i="0" dirty="0">
                <a:solidFill>
                  <a:srgbClr val="333333"/>
                </a:solidFill>
                <a:effectLst/>
                <a:latin typeface="Tahoma" panose="020B0604030504040204" pitchFamily="34" charset="0"/>
              </a:rPr>
              <a:t>1</a:t>
            </a:r>
            <a:r>
              <a:rPr lang="zh-CN" altLang="en-US" b="0" i="0" dirty="0">
                <a:solidFill>
                  <a:srgbClr val="333333"/>
                </a:solidFill>
                <a:effectLst/>
                <a:latin typeface="Tahoma" panose="020B0604030504040204" pitchFamily="34" charset="0"/>
              </a:rPr>
              <a:t>年。主要终点是</a:t>
            </a:r>
            <a:r>
              <a:rPr lang="en-US" altLang="zh-CN" b="0" i="0" dirty="0">
                <a:solidFill>
                  <a:srgbClr val="333333"/>
                </a:solidFill>
                <a:effectLst/>
                <a:latin typeface="Tahoma" panose="020B0604030504040204" pitchFamily="34" charset="0"/>
              </a:rPr>
              <a:t>DFS</a:t>
            </a:r>
            <a:r>
              <a:rPr lang="zh-CN" altLang="en-US" b="0" i="0" dirty="0">
                <a:solidFill>
                  <a:srgbClr val="333333"/>
                </a:solidFill>
                <a:effectLst/>
                <a:latin typeface="Tahoma" panose="020B0604030504040204" pitchFamily="34" charset="0"/>
              </a:rPr>
              <a:t>。</a:t>
            </a:r>
            <a:endParaRPr lang="en-US" altLang="zh-CN" b="0" i="0" dirty="0">
              <a:solidFill>
                <a:srgbClr val="333333"/>
              </a:solidFill>
              <a:effectLst/>
              <a:latin typeface="Tahoma" panose="020B0604030504040204" pitchFamily="34" charset="0"/>
            </a:endParaRPr>
          </a:p>
          <a:p>
            <a:r>
              <a:rPr lang="zh-CN" altLang="en-US" b="0" i="0" dirty="0">
                <a:solidFill>
                  <a:srgbClr val="333333"/>
                </a:solidFill>
                <a:effectLst/>
                <a:latin typeface="Tahoma" panose="020B0604030504040204" pitchFamily="34" charset="0"/>
              </a:rPr>
              <a:t>中位随访时间为</a:t>
            </a:r>
            <a:r>
              <a:rPr lang="en-US" altLang="zh-CN" b="0" i="0" dirty="0">
                <a:solidFill>
                  <a:srgbClr val="333333"/>
                </a:solidFill>
                <a:effectLst/>
                <a:latin typeface="Tahoma" panose="020B0604030504040204" pitchFamily="34" charset="0"/>
              </a:rPr>
              <a:t>24.4</a:t>
            </a:r>
            <a:r>
              <a:rPr lang="zh-CN" altLang="en-US" b="0" i="0" dirty="0">
                <a:solidFill>
                  <a:srgbClr val="333333"/>
                </a:solidFill>
                <a:effectLst/>
                <a:latin typeface="Tahoma" panose="020B0604030504040204" pitchFamily="34" charset="0"/>
              </a:rPr>
              <a:t>个月。</a:t>
            </a:r>
            <a:endParaRPr lang="zh-CN" altLang="en-US" dirty="0"/>
          </a:p>
        </p:txBody>
      </p:sp>
    </p:spTree>
    <p:extLst>
      <p:ext uri="{BB962C8B-B14F-4D97-AF65-F5344CB8AC3E}">
        <p14:creationId xmlns:p14="http://schemas.microsoft.com/office/powerpoint/2010/main" val="2467447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Tahoma" panose="020B0604030504040204" pitchFamily="34" charset="0"/>
              </a:rPr>
              <a:t>接受纳武利尤单抗的患者的中位</a:t>
            </a:r>
            <a:r>
              <a:rPr lang="en-US" altLang="zh-CN" b="0" i="0" dirty="0">
                <a:solidFill>
                  <a:srgbClr val="333333"/>
                </a:solidFill>
                <a:effectLst/>
                <a:latin typeface="Tahoma" panose="020B0604030504040204" pitchFamily="34" charset="0"/>
              </a:rPr>
              <a:t>DFS</a:t>
            </a:r>
            <a:r>
              <a:rPr lang="zh-CN" altLang="en-US" b="0" i="0" dirty="0">
                <a:solidFill>
                  <a:srgbClr val="333333"/>
                </a:solidFill>
                <a:effectLst/>
                <a:latin typeface="Tahoma" panose="020B0604030504040204" pitchFamily="34" charset="0"/>
              </a:rPr>
              <a:t>为</a:t>
            </a:r>
            <a:r>
              <a:rPr lang="en-US" altLang="zh-CN" b="0" i="0" dirty="0">
                <a:solidFill>
                  <a:srgbClr val="333333"/>
                </a:solidFill>
                <a:effectLst/>
                <a:latin typeface="Tahoma" panose="020B0604030504040204" pitchFamily="34" charset="0"/>
              </a:rPr>
              <a:t>22.4</a:t>
            </a:r>
            <a:r>
              <a:rPr lang="zh-CN" altLang="en-US" b="0" i="0" dirty="0">
                <a:solidFill>
                  <a:srgbClr val="333333"/>
                </a:solidFill>
                <a:effectLst/>
                <a:latin typeface="Tahoma" panose="020B0604030504040204" pitchFamily="34" charset="0"/>
              </a:rPr>
              <a:t>个月，而接受安慰剂的患者的中位</a:t>
            </a:r>
            <a:r>
              <a:rPr lang="en-US" altLang="zh-CN" b="0" i="0" dirty="0">
                <a:solidFill>
                  <a:srgbClr val="333333"/>
                </a:solidFill>
                <a:effectLst/>
                <a:latin typeface="Tahoma" panose="020B0604030504040204" pitchFamily="34" charset="0"/>
              </a:rPr>
              <a:t>DFS</a:t>
            </a:r>
            <a:r>
              <a:rPr lang="zh-CN" altLang="en-US" b="0" i="0" dirty="0">
                <a:solidFill>
                  <a:srgbClr val="333333"/>
                </a:solidFill>
                <a:effectLst/>
                <a:latin typeface="Tahoma" panose="020B0604030504040204" pitchFamily="34" charset="0"/>
              </a:rPr>
              <a:t>为</a:t>
            </a:r>
            <a:r>
              <a:rPr lang="en-US" altLang="zh-CN" b="0" i="0" dirty="0">
                <a:solidFill>
                  <a:srgbClr val="333333"/>
                </a:solidFill>
                <a:effectLst/>
                <a:latin typeface="Tahoma" panose="020B0604030504040204" pitchFamily="34" charset="0"/>
              </a:rPr>
              <a:t>11.0</a:t>
            </a:r>
            <a:r>
              <a:rPr lang="zh-CN" altLang="en-US" b="0" i="0" dirty="0">
                <a:solidFill>
                  <a:srgbClr val="333333"/>
                </a:solidFill>
                <a:effectLst/>
                <a:latin typeface="Tahoma" panose="020B0604030504040204" pitchFamily="34" charset="0"/>
              </a:rPr>
              <a:t>个月。该研究达到主要研究终点。</a:t>
            </a:r>
            <a:endParaRPr lang="en-US" altLang="zh-CN" b="0" i="0" dirty="0">
              <a:solidFill>
                <a:srgbClr val="333333"/>
              </a:solidFill>
              <a:effectLst/>
              <a:latin typeface="Tahoma" panose="020B0604030504040204" pitchFamily="34" charset="0"/>
            </a:endParaRPr>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右侧的生存曲线图我们可以看看鳞状细胞癌和腺癌</a:t>
            </a:r>
            <a:r>
              <a:rPr lang="en-US" altLang="zh-CN" dirty="0"/>
              <a:t>DFS</a:t>
            </a:r>
            <a:r>
              <a:rPr lang="zh-CN" altLang="en-US" dirty="0"/>
              <a:t>的差异。</a:t>
            </a:r>
            <a:endParaRPr lang="en-US" altLang="zh-CN" dirty="0"/>
          </a:p>
          <a:p>
            <a:endParaRPr lang="zh-CN" altLang="en-US" dirty="0"/>
          </a:p>
        </p:txBody>
      </p:sp>
    </p:spTree>
    <p:extLst>
      <p:ext uri="{BB962C8B-B14F-4D97-AF65-F5344CB8AC3E}">
        <p14:creationId xmlns:p14="http://schemas.microsoft.com/office/powerpoint/2010/main" val="400926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这些是其他结果。 </a:t>
            </a:r>
            <a:r>
              <a:rPr lang="en-US" altLang="zh-CN" dirty="0"/>
              <a:t>70%</a:t>
            </a:r>
            <a:r>
              <a:rPr lang="zh-CN" altLang="en-US" dirty="0"/>
              <a:t>的患者实际上接受了紫杉醇联合卡铂治疗。 </a:t>
            </a:r>
            <a:r>
              <a:rPr lang="en-US" altLang="zh-CN" dirty="0"/>
              <a:t>43% </a:t>
            </a:r>
            <a:r>
              <a:rPr lang="zh-CN" altLang="en-US" dirty="0"/>
              <a:t>的患者完成了一年的纳武利尤单抗治疗。</a:t>
            </a:r>
            <a:endParaRPr lang="en-US" altLang="zh-CN" dirty="0"/>
          </a:p>
          <a:p>
            <a:r>
              <a:rPr lang="zh-CN" altLang="en-US" b="0" i="0" dirty="0">
                <a:solidFill>
                  <a:srgbClr val="000000"/>
                </a:solidFill>
                <a:effectLst/>
                <a:latin typeface="PingFangSC-Regular"/>
              </a:rPr>
              <a:t>服用安慰剂的患者中有</a:t>
            </a:r>
            <a:r>
              <a:rPr lang="en-US" altLang="zh-CN" b="0" i="0" dirty="0">
                <a:solidFill>
                  <a:srgbClr val="000000"/>
                </a:solidFill>
                <a:effectLst/>
                <a:latin typeface="PingFangSC-Regular"/>
              </a:rPr>
              <a:t>7%</a:t>
            </a:r>
            <a:r>
              <a:rPr lang="zh-CN" altLang="en-US" b="0" i="0" dirty="0">
                <a:solidFill>
                  <a:srgbClr val="000000"/>
                </a:solidFill>
                <a:effectLst/>
                <a:latin typeface="PingFangSC-Regular"/>
              </a:rPr>
              <a:t>最终接受了免疫治疗。这对生活质量没有影响，毒性也在意料之中。</a:t>
            </a:r>
            <a:endParaRPr lang="zh-CN" altLang="en-US" dirty="0"/>
          </a:p>
        </p:txBody>
      </p:sp>
    </p:spTree>
    <p:extLst>
      <p:ext uri="{BB962C8B-B14F-4D97-AF65-F5344CB8AC3E}">
        <p14:creationId xmlns:p14="http://schemas.microsoft.com/office/powerpoint/2010/main" val="950379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那么我的问题 是关于 </a:t>
            </a:r>
            <a:r>
              <a:rPr lang="en-US" altLang="zh-CN" dirty="0" err="1"/>
              <a:t>CheckMate</a:t>
            </a:r>
            <a:r>
              <a:rPr lang="en-US" altLang="zh-CN" dirty="0"/>
              <a:t> 577</a:t>
            </a:r>
            <a:r>
              <a:rPr lang="zh-CN" altLang="en-US" dirty="0"/>
              <a:t>与 </a:t>
            </a:r>
            <a:r>
              <a:rPr lang="en-US" altLang="zh-CN" dirty="0"/>
              <a:t>CROSS </a:t>
            </a:r>
            <a:r>
              <a:rPr lang="zh-CN" altLang="en-US" dirty="0"/>
              <a:t>研究的一些问题</a:t>
            </a:r>
            <a:endParaRPr lang="en-US" altLang="zh-CN" dirty="0"/>
          </a:p>
          <a:p>
            <a:r>
              <a:rPr lang="zh-CN" altLang="en-US" dirty="0"/>
              <a:t>如您所知，</a:t>
            </a:r>
            <a:r>
              <a:rPr lang="en-US" altLang="zh-CN" dirty="0" err="1"/>
              <a:t>CheckMate</a:t>
            </a:r>
            <a:r>
              <a:rPr lang="en-US" altLang="zh-CN" dirty="0"/>
              <a:t> 577</a:t>
            </a:r>
            <a:r>
              <a:rPr lang="zh-CN" altLang="en-US" dirty="0"/>
              <a:t>随机化与 </a:t>
            </a:r>
            <a:r>
              <a:rPr lang="en-US" altLang="zh-CN" dirty="0"/>
              <a:t>CROSS </a:t>
            </a:r>
            <a:r>
              <a:rPr lang="zh-CN" altLang="en-US" dirty="0"/>
              <a:t>研究随机化处于不同的时间点。 我们知道化放疗相当宽松。 如果我们查看 </a:t>
            </a:r>
            <a:r>
              <a:rPr lang="en-US" altLang="zh-CN" dirty="0"/>
              <a:t>CROSS </a:t>
            </a:r>
            <a:r>
              <a:rPr lang="zh-CN" altLang="en-US" dirty="0"/>
              <a:t>的历史队列和 </a:t>
            </a:r>
            <a:r>
              <a:rPr lang="en-US" altLang="zh-CN" dirty="0" err="1"/>
              <a:t>CheckMate</a:t>
            </a:r>
            <a:r>
              <a:rPr lang="en-US" altLang="zh-CN" dirty="0"/>
              <a:t> 577</a:t>
            </a:r>
            <a:r>
              <a:rPr lang="zh-CN" altLang="en-US" dirty="0"/>
              <a:t>安慰剂组，这些接受化放疗 的患者，我们会发现鳞状细胞癌与腺癌患者</a:t>
            </a:r>
            <a:r>
              <a:rPr lang="en-US" altLang="zh-CN" dirty="0"/>
              <a:t>DFS</a:t>
            </a:r>
            <a:r>
              <a:rPr lang="zh-CN" altLang="en-US" dirty="0"/>
              <a:t>完全相同，那这两者有什么区别 ？</a:t>
            </a:r>
            <a:endParaRPr lang="en-US" altLang="zh-CN" dirty="0"/>
          </a:p>
          <a:p>
            <a:r>
              <a:rPr lang="zh-CN" altLang="en-US" dirty="0"/>
              <a:t>有很多论文我们可以上网查，但没有人知道。 所有作者都做了出色的工作，在 </a:t>
            </a:r>
            <a:r>
              <a:rPr lang="en-US" altLang="zh-CN" dirty="0"/>
              <a:t>32 </a:t>
            </a:r>
            <a:r>
              <a:rPr lang="zh-CN" altLang="en-US" dirty="0"/>
              <a:t>个月时为我们提供了更新。</a:t>
            </a:r>
            <a:endParaRPr lang="en-US" altLang="zh-CN" dirty="0"/>
          </a:p>
          <a:p>
            <a:r>
              <a:rPr lang="zh-CN" altLang="en-US" b="0" i="0" dirty="0">
                <a:solidFill>
                  <a:srgbClr val="2E3238"/>
                </a:solidFill>
                <a:effectLst/>
                <a:latin typeface="SF Pro Display"/>
              </a:rPr>
              <a:t>我们仍在等待</a:t>
            </a:r>
            <a:r>
              <a:rPr lang="en-US" altLang="zh-CN" b="0" i="0" dirty="0">
                <a:solidFill>
                  <a:srgbClr val="2E3238"/>
                </a:solidFill>
                <a:effectLst/>
                <a:latin typeface="SF Pro Display"/>
              </a:rPr>
              <a:t>OS</a:t>
            </a:r>
            <a:r>
              <a:rPr lang="zh-CN" altLang="en-US" b="0" i="0" dirty="0">
                <a:solidFill>
                  <a:srgbClr val="2E3238"/>
                </a:solidFill>
                <a:effectLst/>
                <a:latin typeface="SF Pro Display"/>
              </a:rPr>
              <a:t>的数据，但是有一些显著的差异。当我们提供辅助免疫疗治疗时需要记住的事情。”</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我跟你谈到的随机分配就是这个。</a:t>
            </a:r>
            <a:r>
              <a:rPr lang="en-US" altLang="zh-CN" b="0" i="0" dirty="0">
                <a:solidFill>
                  <a:srgbClr val="2E3238"/>
                </a:solidFill>
                <a:effectLst/>
                <a:latin typeface="SF Pro Display"/>
              </a:rPr>
              <a:t>CROSS</a:t>
            </a:r>
            <a:r>
              <a:rPr lang="zh-CN" altLang="en-US" b="0" i="0" dirty="0">
                <a:solidFill>
                  <a:srgbClr val="2E3238"/>
                </a:solidFill>
                <a:effectLst/>
                <a:latin typeface="SF Pro Display"/>
              </a:rPr>
              <a:t>研究随机分配是在新辅助治疗之前，而在</a:t>
            </a:r>
            <a:r>
              <a:rPr lang="en-US" altLang="zh-CN" b="0" i="0" dirty="0" err="1">
                <a:solidFill>
                  <a:srgbClr val="2E3238"/>
                </a:solidFill>
                <a:effectLst/>
                <a:latin typeface="SF Pro Display"/>
              </a:rPr>
              <a:t>CheckMate</a:t>
            </a:r>
            <a:r>
              <a:rPr lang="en-US" altLang="zh-CN" b="0" i="0" dirty="0">
                <a:solidFill>
                  <a:srgbClr val="2E3238"/>
                </a:solidFill>
                <a:effectLst/>
                <a:latin typeface="SF Pro Display"/>
              </a:rPr>
              <a:t> 577</a:t>
            </a:r>
            <a:r>
              <a:rPr lang="zh-CN" altLang="en-US" b="0" i="0" dirty="0">
                <a:solidFill>
                  <a:srgbClr val="2E3238"/>
                </a:solidFill>
                <a:effectLst/>
                <a:latin typeface="SF Pro Display"/>
              </a:rPr>
              <a:t>中，随机分配是在术后四到十六周后进行。我怀疑这会是导致这两个试验之间那些显著差异的原因</a:t>
            </a:r>
            <a:endParaRPr lang="zh-CN" altLang="en-US" dirty="0"/>
          </a:p>
        </p:txBody>
      </p:sp>
    </p:spTree>
    <p:extLst>
      <p:ext uri="{BB962C8B-B14F-4D97-AF65-F5344CB8AC3E}">
        <p14:creationId xmlns:p14="http://schemas.microsoft.com/office/powerpoint/2010/main" val="249116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Current and Future Role of Immunotherapy in Esophageal and Gastroesophageal Junction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Genomic sequencing of MSI-H tumors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Objectives&lt;br /&gt;&lt;br /&gt;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 y="857683"/>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 y="-1017369"/>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KEYNOTE-585 Subgroup Analysis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Do MATTERHORN and KEYNOTE meet the goal for successful Neoadjuvant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Neoadjuvant therapy in GEJ Junction/gastric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13" y="106680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7" y="476683"/>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Current standard of Care is not optimal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Tumor regression histopathologically based on tumor location and Lauren's classification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2024 Current Status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Role of tumor microenvironment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Other Results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2949</Words>
  <Application>Microsoft Office PowerPoint</Application>
  <PresentationFormat>自定义</PresentationFormat>
  <Paragraphs>143</Paragraphs>
  <Slides>36</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Helvetica Neue</vt:lpstr>
      <vt:lpstr>PingFangSC-Regular</vt:lpstr>
      <vt:lpstr>SF Pro Display</vt:lpstr>
      <vt:lpstr>StarSymbol</vt:lpstr>
      <vt:lpstr>system-ui</vt:lpstr>
      <vt:lpstr>Arial</vt:lpstr>
      <vt:lpstr>Tahoma</vt:lpstr>
      <vt:lpstr>Times New Roman</vt:lpstr>
      <vt:lpstr>Default Design</vt:lpstr>
      <vt:lpstr>Current and Future Role of Immunotherapy in Esophageal and Gastroesophageal Junction Cancer</vt:lpstr>
      <vt:lpstr>Objectives&lt;br /&gt;&lt;br /&gt; </vt:lpstr>
      <vt:lpstr>Current standard of Care is not optimal :</vt:lpstr>
      <vt:lpstr>Role of tumor microenvironment</vt:lpstr>
      <vt:lpstr>Slide 5</vt:lpstr>
      <vt:lpstr>Slide 6</vt:lpstr>
      <vt:lpstr>Slide 7</vt:lpstr>
      <vt:lpstr>Other Results</vt:lpstr>
      <vt:lpstr>Slide 9</vt:lpstr>
      <vt:lpstr>Slide 10</vt:lpstr>
      <vt:lpstr>Slide 11</vt:lpstr>
      <vt:lpstr>Slide 12</vt:lpstr>
      <vt:lpstr>Slide 13</vt:lpstr>
      <vt:lpstr>Slide 14</vt:lpstr>
      <vt:lpstr>Slide 15</vt:lpstr>
      <vt:lpstr>Slide 16</vt:lpstr>
      <vt:lpstr>Slide 17</vt:lpstr>
      <vt:lpstr>Slide 18</vt:lpstr>
      <vt:lpstr>Genomic sequencing of MSI-H tumors</vt:lpstr>
      <vt:lpstr>Slide 20</vt:lpstr>
      <vt:lpstr>Slide 21</vt:lpstr>
      <vt:lpstr>Slide 22</vt:lpstr>
      <vt:lpstr>KEYNOTE-585 Subgroup Analysis</vt:lpstr>
      <vt:lpstr>Slide 24</vt:lpstr>
      <vt:lpstr>Do MATTERHORN and KEYNOTE meet the goal for successful Neoadjuvant therapy?</vt:lpstr>
      <vt:lpstr>Neoadjuvant therapy in GEJ Junction/gastric cancer</vt:lpstr>
      <vt:lpstr>Slide 27</vt:lpstr>
      <vt:lpstr>Slide 28</vt:lpstr>
      <vt:lpstr>Slide 29</vt:lpstr>
      <vt:lpstr>Tumor regression histopathologically based on tumor location and Lauren's classification</vt:lpstr>
      <vt:lpstr>Slide 31</vt:lpstr>
      <vt:lpstr>Slide 32</vt:lpstr>
      <vt:lpstr>Slide 33</vt:lpstr>
      <vt:lpstr>Slide 34</vt:lpstr>
      <vt:lpstr>2024 Current Status</vt:lpstr>
      <vt:lpstr>Slide 36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liyu su</cp:lastModifiedBy>
  <cp:revision>39</cp:revision>
  <dcterms:modified xsi:type="dcterms:W3CDTF">2024-03-20T14:46:19Z</dcterms:modified>
</cp:coreProperties>
</file>