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8" Type="http://schemas.openxmlformats.org/officeDocument/2006/relationships/viewProps" Target="viewProps.xml"/><Relationship Id="rId37" Type="http://schemas.openxmlformats.org/officeDocument/2006/relationships/tableStyles" Target="tableStyles.xml"/><Relationship Id="rId36" Type="http://schemas.openxmlformats.org/officeDocument/2006/relationships/presProps" Target="presProps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48.jpe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72.jpeg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76.jpe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52644" y="274319"/>
            <a:ext cx="3991355" cy="486765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757681" y="1274161"/>
            <a:ext cx="4377690" cy="3081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3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25400" algn="l" rtl="0" eaLnBrk="0">
              <a:lnSpc>
                <a:spcPct val="97000"/>
              </a:lnSpc>
              <a:tabLst/>
            </a:pPr>
            <a:r>
              <a:rPr sz="2700" kern="0" spc="5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Neoadjuva</a:t>
            </a:r>
            <a:r>
              <a:rPr sz="2700" kern="0" spc="4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nt chemotherapy</a:t>
            </a:r>
            <a:r>
              <a:rPr sz="2700" kern="0" spc="-1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4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700" kern="0" spc="24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4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MSS colon cancer:</a:t>
            </a:r>
            <a:r>
              <a:rPr sz="2700" kern="0" spc="6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4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</a:t>
            </a:r>
            <a:r>
              <a:rPr sz="2700" kern="0" spc="3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o,</a:t>
            </a:r>
            <a:r>
              <a:rPr sz="2700" kern="0" spc="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</a:t>
            </a:r>
            <a:r>
              <a:rPr sz="2700" kern="0" spc="22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2700" kern="0" spc="22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2700" kern="0" spc="17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</a:t>
            </a:r>
            <a:r>
              <a:rPr sz="2700" kern="0" spc="22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700" kern="0" spc="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long</a:t>
            </a:r>
            <a:r>
              <a:rPr sz="2700" kern="0" spc="220" dirty="0">
                <a:solidFill>
                  <a:srgbClr val="212121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endParaRPr sz="2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6000"/>
              </a:lnSpc>
              <a:spcBef>
                <a:spcPts val="452"/>
              </a:spcBef>
              <a:tabLst/>
            </a:pPr>
            <a:r>
              <a:rPr sz="1500" b="1" kern="0" spc="4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 Seligmann</a:t>
            </a:r>
            <a:endParaRPr sz="15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12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Leeds,</a:t>
            </a:r>
            <a:r>
              <a:rPr sz="12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Unite</a:t>
            </a:r>
            <a:r>
              <a:rPr sz="1200" kern="0" spc="-2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</a:t>
            </a:r>
            <a:r>
              <a:rPr sz="1200" kern="0" spc="8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2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Kingom</a:t>
            </a:r>
            <a:endParaRPr sz="12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332232"/>
            <a:ext cx="2535936" cy="435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able 110"/>
          <p:cNvGraphicFramePr>
            <a:graphicFrameLocks noGrp="1"/>
          </p:cNvGraphicFramePr>
          <p:nvPr/>
        </p:nvGraphicFramePr>
        <p:xfrm>
          <a:off x="352564" y="821055"/>
          <a:ext cx="7761604" cy="3870325"/>
        </p:xfrm>
        <a:graphic>
          <a:graphicData uri="http://schemas.openxmlformats.org/drawingml/2006/table">
            <a:tbl>
              <a:tblPr/>
              <a:tblGrid>
                <a:gridCol w="1193164"/>
                <a:gridCol w="1093469"/>
                <a:gridCol w="1093469"/>
                <a:gridCol w="1093469"/>
                <a:gridCol w="1094105"/>
                <a:gridCol w="1270635"/>
                <a:gridCol w="923289"/>
              </a:tblGrid>
              <a:tr h="1196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49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7659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Study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354" indent="128904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</a:t>
                      </a:r>
                      <a:r>
                        <a:rPr sz="1500" b="1" kern="0" spc="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5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patients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6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9729" indent="-167639" algn="l" rtl="0" eaLnBrk="0">
                        <a:lnSpc>
                          <a:spcPct val="106000"/>
                        </a:lnSpc>
                        <a:tabLst/>
                      </a:pP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Median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age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7479" indent="128270" algn="l" rtl="0" eaLnBrk="0">
                        <a:lnSpc>
                          <a:spcPct val="104000"/>
                        </a:lnSpc>
                        <a:tabLst/>
                      </a:pPr>
                      <a:r>
                        <a:rPr sz="15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500" b="1" kern="0" spc="1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pts      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</a:t>
                      </a:r>
                      <a:r>
                        <a:rPr sz="1500" b="1" kern="0" spc="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rT4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2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6384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15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5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pts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834" algn="l" rtl="0" eaLnBrk="0">
                        <a:lnSpc>
                          <a:spcPts val="1839"/>
                        </a:lnSpc>
                        <a:spcBef>
                          <a:spcPts val="359"/>
                        </a:spcBef>
                        <a:tabLst/>
                      </a:pP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</a:t>
                      </a:r>
                      <a:r>
                        <a:rPr sz="1500" b="1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rN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6715" algn="l" rtl="0" eaLnBrk="0">
                        <a:lnSpc>
                          <a:spcPts val="1841"/>
                        </a:lnSpc>
                        <a:spcBef>
                          <a:spcPts val="79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ve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4975" indent="-311784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Completed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NAC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6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354" indent="-48894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5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Peri-op</a:t>
                      </a:r>
                      <a:r>
                        <a:rPr sz="15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safety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2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160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FOxTROT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A3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0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1052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1959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670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25.5%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0509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75.3%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259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90%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679" algn="l" rtl="0" eaLnBrk="0">
                        <a:lnSpc>
                          <a:spcPct val="8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5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3550" indent="-317500" algn="l" rtl="0" eaLnBrk="0">
                        <a:lnSpc>
                          <a:spcPct val="106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PRODIGE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-22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A3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9415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104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8140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63.5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257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11.5%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0509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76.9%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259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96%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679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5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37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OPTICAL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A3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0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671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738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2594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875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75.4%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0509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77.2%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1959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62%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679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5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161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NEOCOL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A3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2904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250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195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0520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26%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0700" algn="l" rtl="0" eaLnBrk="0">
                        <a:lnSpc>
                          <a:spcPts val="82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9600" algn="l" rtl="0" eaLnBrk="0">
                        <a:lnSpc>
                          <a:spcPts val="82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679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5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" name="textbox 112"/>
          <p:cNvSpPr/>
          <p:nvPr/>
        </p:nvSpPr>
        <p:spPr>
          <a:xfrm>
            <a:off x="435356" y="246380"/>
            <a:ext cx="3698875" cy="427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94460" algn="l" rtl="0" eaLnBrk="0">
              <a:lnSpc>
                <a:spcPct val="83000"/>
              </a:lnSpc>
              <a:spcBef>
                <a:spcPts val="5"/>
              </a:spcBef>
              <a:tabLst>
                <a:tab pos="1505585" algn="l"/>
              </a:tabLst>
            </a:pPr>
            <a:r>
              <a:rPr sz="27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	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Delivery of</a:t>
            </a:r>
            <a:r>
              <a:rPr sz="2700" b="1" kern="0" spc="1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</a:t>
            </a:r>
            <a:r>
              <a:rPr sz="2700" b="1" kern="0" spc="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AC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8056" y="259080"/>
            <a:ext cx="1382268" cy="237744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2542375" y="4904780"/>
            <a:ext cx="6246495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9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Morton et al, JCO 2023; Karoui et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 Ann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2020;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2024, Jensen, ASCO Annual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Meeting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2023</a:t>
            </a:r>
            <a:endParaRPr sz="9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18"/>
          <p:cNvGraphicFramePr>
            <a:graphicFrameLocks noGrp="1"/>
          </p:cNvGraphicFramePr>
          <p:nvPr/>
        </p:nvGraphicFramePr>
        <p:xfrm>
          <a:off x="463486" y="639698"/>
          <a:ext cx="7481569" cy="3966844"/>
        </p:xfrm>
        <a:graphic>
          <a:graphicData uri="http://schemas.openxmlformats.org/drawingml/2006/table">
            <a:tbl>
              <a:tblPr/>
              <a:tblGrid>
                <a:gridCol w="1320165"/>
                <a:gridCol w="673100"/>
                <a:gridCol w="992505"/>
                <a:gridCol w="1242694"/>
                <a:gridCol w="1623695"/>
                <a:gridCol w="1629410"/>
              </a:tblGrid>
              <a:tr h="28829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545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Study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765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Downstagin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330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R0</a:t>
                      </a:r>
                      <a:r>
                        <a:rPr sz="14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resection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5750" algn="l" rtl="0" eaLnBrk="0">
                        <a:lnSpc>
                          <a:spcPct val="81000"/>
                        </a:lnSpc>
                        <a:spcBef>
                          <a:spcPts val="42"/>
                        </a:spcBef>
                        <a:tabLst/>
                      </a:pP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(NAC</a:t>
                      </a:r>
                      <a:r>
                        <a:rPr sz="14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4815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STS)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 year</a:t>
                      </a:r>
                      <a:r>
                        <a:rPr sz="1400" b="1" kern="0" spc="1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DFS (NAC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8315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4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STS)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1325" indent="-219075" algn="l" rtl="0" eaLnBrk="0">
                        <a:lnSpc>
                          <a:spcPct val="9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MSI/MMR dat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available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63880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0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8454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3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7975" indent="-4635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FOxTROT</a:t>
                      </a:r>
                      <a:r>
                        <a:rPr sz="1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(n=1052)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4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8940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9385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93%vs 88%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76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80.7% vs 75.8%,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9890" algn="l" rtl="0" eaLnBrk="0">
                        <a:lnSpc>
                          <a:spcPct val="81000"/>
                        </a:lnSpc>
                        <a:spcBef>
                          <a:spcPts val="223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(HR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0.73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9900" algn="l" rtl="0" eaLnBrk="0">
                        <a:lnSpc>
                          <a:spcPct val="81000"/>
                        </a:lnSpc>
                        <a:spcBef>
                          <a:spcPts val="320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p=0.030)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5805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7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652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PRODIGE-2</a:t>
                      </a: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8140" algn="l" rtl="0" eaLnBrk="0">
                        <a:lnSpc>
                          <a:spcPct val="81000"/>
                        </a:lnSpc>
                        <a:spcBef>
                          <a:spcPts val="323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(n=104)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4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3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894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4620" algn="l" rtl="0" eaLnBrk="0">
                        <a:lnSpc>
                          <a:spcPct val="9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94% vs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98%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8435" algn="l" rtl="0" eaLnBrk="0">
                        <a:lnSpc>
                          <a:spcPct val="9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76.8% vs 69.2%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907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940" algn="l" rtl="0" eaLnBrk="0">
                        <a:lnSpc>
                          <a:spcPts val="103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OPTICAL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8140" algn="l" rtl="0" eaLnBrk="0">
                        <a:lnSpc>
                          <a:spcPts val="1959"/>
                        </a:lnSpc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(n=744)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4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894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7184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98% vs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0840" algn="l" rtl="0" eaLnBrk="0">
                        <a:lnSpc>
                          <a:spcPts val="1719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98%%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843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77.5% vs 82.1%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759" algn="l" rtl="0" eaLnBrk="0">
                        <a:lnSpc>
                          <a:spcPct val="81000"/>
                        </a:lnSpc>
                        <a:spcBef>
                          <a:spcPts val="62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(HR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0.74,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8794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p=0.07)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580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5275" algn="l" rtl="0" eaLnBrk="0">
                        <a:lnSpc>
                          <a:spcPts val="103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NEOCOL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8140" algn="l" rtl="0" eaLnBrk="0">
                        <a:lnSpc>
                          <a:spcPts val="1959"/>
                        </a:lnSpc>
                        <a:tabLst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(n=250)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74C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8940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egoe UI Emoji"/>
                          <a:ea typeface="Segoe UI Emoji"/>
                          <a:cs typeface="Segoe UI Emoji"/>
                        </a:rPr>
                        <a:t>✅</a:t>
                      </a:r>
                      <a:endParaRPr sz="1400" dirty="0">
                        <a:latin typeface="Segoe UI Emoji"/>
                        <a:ea typeface="Segoe UI Emoji"/>
                        <a:cs typeface="Segoe UI Emoji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66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462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93% vs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90%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3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4669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400" i="1" kern="0" spc="-10" dirty="0">
                          <a:solidFill>
                            <a:srgbClr val="7D823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P=0.98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32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120" name="textbox 120"/>
          <p:cNvSpPr/>
          <p:nvPr/>
        </p:nvSpPr>
        <p:spPr>
          <a:xfrm>
            <a:off x="2561336" y="928103"/>
            <a:ext cx="888364" cy="638809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15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94334" algn="l" rtl="0" eaLnBrk="0">
              <a:lnSpc>
                <a:spcPct val="80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37716" y="1217676"/>
            <a:ext cx="5847588" cy="2947415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355792" y="205878"/>
            <a:ext cx="5622290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Randomized trials of neoadjuvant chemo in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LACC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126" name="textbox 126"/>
          <p:cNvSpPr/>
          <p:nvPr/>
        </p:nvSpPr>
        <p:spPr>
          <a:xfrm>
            <a:off x="2542375" y="4904780"/>
            <a:ext cx="6246495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9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Morton et al, JCO 2023; Karoui et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 Ann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2020;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2024, Jensen, ASCO Annual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Meeting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2023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9327" y="2270760"/>
            <a:ext cx="3797807" cy="2278379"/>
          </a:xfrm>
          <a:prstGeom prst="rect">
            <a:avLst/>
          </a:prstGeom>
        </p:spPr>
      </p:pic>
      <p:sp>
        <p:nvSpPr>
          <p:cNvPr id="132" name="rect 132"/>
          <p:cNvSpPr/>
          <p:nvPr/>
        </p:nvSpPr>
        <p:spPr>
          <a:xfrm>
            <a:off x="3182111" y="2700527"/>
            <a:ext cx="635508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4" name="table 134"/>
          <p:cNvGraphicFramePr>
            <a:graphicFrameLocks noGrp="1"/>
          </p:cNvGraphicFramePr>
          <p:nvPr/>
        </p:nvGraphicFramePr>
        <p:xfrm>
          <a:off x="709803" y="2261234"/>
          <a:ext cx="3816350" cy="2297429"/>
        </p:xfrm>
        <a:graphic>
          <a:graphicData uri="http://schemas.openxmlformats.org/drawingml/2006/table">
            <a:tbl>
              <a:tblPr/>
              <a:tblGrid>
                <a:gridCol w="1229994"/>
                <a:gridCol w="2586354"/>
              </a:tblGrid>
              <a:tr h="22974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69439" algn="l" rtl="0" eaLnBrk="0">
                        <a:lnSpc>
                          <a:spcPts val="1059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44%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4206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>
                          <a:tab pos="1336675" algn="l"/>
                        </a:tabLst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40%    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 rot="21600000">
            <a:off x="5788152" y="2017776"/>
            <a:ext cx="3092195" cy="2316479"/>
            <a:chOff x="0" y="0"/>
            <a:chExt cx="3092195" cy="2316479"/>
          </a:xfrm>
        </p:grpSpPr>
        <p:pic>
          <p:nvPicPr>
            <p:cNvPr id="136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092195" cy="2316479"/>
            </a:xfrm>
            <a:prstGeom prst="rect">
              <a:avLst/>
            </a:prstGeom>
          </p:spPr>
        </p:pic>
        <p:sp>
          <p:nvSpPr>
            <p:cNvPr id="138" name="textbox 138"/>
            <p:cNvSpPr/>
            <p:nvPr/>
          </p:nvSpPr>
          <p:spPr>
            <a:xfrm>
              <a:off x="-12700" y="-12700"/>
              <a:ext cx="3117850" cy="234696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136014" algn="l" rtl="0" eaLnBrk="0">
                <a:lnSpc>
                  <a:spcPct val="81000"/>
                </a:lnSpc>
                <a:spcBef>
                  <a:spcPts val="2"/>
                </a:spcBef>
                <a:tabLst/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HR=0.68 (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0.51-0.92)</a:t>
              </a:r>
              <a:endParaRPr sz="12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0" name="textbox 140"/>
          <p:cNvSpPr/>
          <p:nvPr/>
        </p:nvSpPr>
        <p:spPr>
          <a:xfrm>
            <a:off x="156843" y="1039190"/>
            <a:ext cx="2882264" cy="1153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1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1800" kern="0" spc="-1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MMR status available</a:t>
            </a:r>
            <a:r>
              <a:rPr sz="1800" kern="0" spc="7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algn="r" rtl="0" eaLnBrk="0">
              <a:lnSpc>
                <a:spcPct val="81000"/>
              </a:lnSpc>
              <a:spcBef>
                <a:spcPts val="54"/>
              </a:spcBef>
              <a:tabLst/>
            </a:pPr>
            <a:r>
              <a:rPr sz="1800" kern="0" spc="-1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914/1052</a:t>
            </a:r>
            <a:r>
              <a:rPr sz="1800" kern="0" spc="14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(86.8%)</a:t>
            </a:r>
            <a:r>
              <a:rPr sz="1800" kern="0" spc="10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of patients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464184" indent="-452119" algn="l" rtl="0" eaLnBrk="0">
              <a:lnSpc>
                <a:spcPct val="99000"/>
              </a:lnSpc>
              <a:spcBef>
                <a:spcPts val="6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20.2% dMMR;</a:t>
            </a:r>
            <a:r>
              <a:rPr sz="1800" kern="0" spc="1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79.8%</a:t>
            </a:r>
            <a:r>
              <a:rPr sz="1800" kern="0" spc="13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pMMR</a:t>
            </a:r>
            <a:r>
              <a:rPr sz="1800" kern="0" spc="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or</a:t>
            </a:r>
            <a:r>
              <a:rPr sz="1800" kern="0" spc="8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56639D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unknown</a:t>
            </a:r>
            <a:endParaRPr sz="18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460369" y="313120"/>
            <a:ext cx="6284595" cy="373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2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FOxTROT Trial: Outcomes for pMMR</a:t>
            </a:r>
            <a:r>
              <a:rPr sz="2700" b="1" kern="0" spc="2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patients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graphicFrame>
        <p:nvGraphicFramePr>
          <p:cNvPr id="144" name="table 144"/>
          <p:cNvGraphicFramePr>
            <a:graphicFrameLocks noGrp="1"/>
          </p:cNvGraphicFramePr>
          <p:nvPr/>
        </p:nvGraphicFramePr>
        <p:xfrm>
          <a:off x="5710682" y="1271270"/>
          <a:ext cx="3103245" cy="518795"/>
        </p:xfrm>
        <a:graphic>
          <a:graphicData uri="http://schemas.openxmlformats.org/drawingml/2006/table">
            <a:tbl>
              <a:tblPr>
                <a:solidFill>
                  <a:srgbClr val="1E325F"/>
                </a:solidFill>
              </a:tblPr>
              <a:tblGrid>
                <a:gridCol w="3103245"/>
              </a:tblGrid>
              <a:tr h="4933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809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 year</a:t>
                      </a:r>
                      <a:r>
                        <a:rPr sz="14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DFS:</a:t>
                      </a:r>
                      <a:r>
                        <a:rPr sz="14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NAC vs</a:t>
                      </a:r>
                      <a:r>
                        <a:rPr sz="14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Upfront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3189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surgery MSS pts</a:t>
                      </a:r>
                      <a:r>
                        <a:rPr sz="14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(80.7% vs</a:t>
                      </a:r>
                      <a:r>
                        <a:rPr sz="14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75.8%)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</a:tbl>
          </a:graphicData>
        </a:graphic>
      </p:graphicFrame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5406757" y="4727890"/>
            <a:ext cx="1896110" cy="2101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6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Morton et al, JCO,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2023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150" name="textbox 150"/>
          <p:cNvSpPr/>
          <p:nvPr/>
        </p:nvSpPr>
        <p:spPr>
          <a:xfrm>
            <a:off x="1982724" y="3410711"/>
            <a:ext cx="635634" cy="30670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99060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3%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152" name="textbox 152"/>
          <p:cNvSpPr/>
          <p:nvPr/>
        </p:nvSpPr>
        <p:spPr>
          <a:xfrm>
            <a:off x="2555747" y="3172967"/>
            <a:ext cx="635634" cy="30797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11760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10%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1261872" y="3410711"/>
            <a:ext cx="635634" cy="30670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99694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3%</a:t>
            </a:r>
            <a:endParaRPr sz="1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66815" y="2304288"/>
            <a:ext cx="3377184" cy="2729482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4324451" y="2813989"/>
            <a:ext cx="32004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6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11%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74847" y="2689860"/>
            <a:ext cx="2516123" cy="1958339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69152" y="109728"/>
            <a:ext cx="2758440" cy="1097279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451492" y="313120"/>
            <a:ext cx="4063365" cy="715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4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indent="-6985" algn="l" rtl="0" eaLnBrk="0">
              <a:lnSpc>
                <a:spcPct val="84000"/>
              </a:lnSpc>
              <a:tabLst/>
            </a:pP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OPTICAL Trial: Ou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tcomes for</a:t>
            </a:r>
            <a:r>
              <a:rPr sz="2700" b="1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pMMR</a:t>
            </a:r>
            <a:r>
              <a:rPr sz="2700" b="1" kern="0" spc="2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patients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graphicFrame>
        <p:nvGraphicFramePr>
          <p:cNvPr id="166" name="table 166"/>
          <p:cNvGraphicFramePr>
            <a:graphicFrameLocks noGrp="1"/>
          </p:cNvGraphicFramePr>
          <p:nvPr/>
        </p:nvGraphicFramePr>
        <p:xfrm>
          <a:off x="5838698" y="1460246"/>
          <a:ext cx="3101974" cy="718185"/>
        </p:xfrm>
        <a:graphic>
          <a:graphicData uri="http://schemas.openxmlformats.org/drawingml/2006/table">
            <a:tbl>
              <a:tblPr>
                <a:solidFill>
                  <a:srgbClr val="1E325F"/>
                </a:solidFill>
              </a:tblPr>
              <a:tblGrid>
                <a:gridCol w="3101974"/>
              </a:tblGrid>
              <a:tr h="692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6225" indent="381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 year</a:t>
                      </a:r>
                      <a:r>
                        <a:rPr sz="14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DFS for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NAC</a:t>
                      </a:r>
                      <a:r>
                        <a:rPr sz="14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4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upfront</a:t>
                      </a:r>
                      <a:r>
                        <a:rPr sz="14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surgery in</a:t>
                      </a:r>
                      <a:r>
                        <a:rPr sz="14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MSS pts</a:t>
                      </a:r>
                      <a:r>
                        <a:rPr sz="14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14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9.9% vs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1950" algn="l" rtl="0" eaLnBrk="0">
                        <a:lnSpc>
                          <a:spcPct val="81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74.0% (HR =</a:t>
                      </a:r>
                      <a:r>
                        <a:rPr sz="14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0.68</a:t>
                      </a:r>
                      <a:r>
                        <a:rPr sz="14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[0.61-0.99])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" name="table 168"/>
          <p:cNvGraphicFramePr>
            <a:graphicFrameLocks noGrp="1"/>
          </p:cNvGraphicFramePr>
          <p:nvPr/>
        </p:nvGraphicFramePr>
        <p:xfrm>
          <a:off x="2677922" y="1661414"/>
          <a:ext cx="3101974" cy="517525"/>
        </p:xfrm>
        <a:graphic>
          <a:graphicData uri="http://schemas.openxmlformats.org/drawingml/2006/table">
            <a:tbl>
              <a:tblPr>
                <a:solidFill>
                  <a:srgbClr val="1E325F"/>
                </a:solidFill>
              </a:tblPr>
              <a:tblGrid>
                <a:gridCol w="3101974"/>
              </a:tblGrid>
              <a:tr h="492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1145" indent="10541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Pathological response rates</a:t>
                      </a:r>
                      <a:r>
                        <a:rPr sz="1400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</a:t>
                      </a:r>
                      <a:r>
                        <a:rPr sz="14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pMMR patients treated with</a:t>
                      </a:r>
                      <a:r>
                        <a:rPr sz="1400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60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</a:tbl>
          </a:graphicData>
        </a:graphic>
      </p:graphicFrame>
      <p:sp>
        <p:nvSpPr>
          <p:cNvPr id="170" name="textbox 170"/>
          <p:cNvSpPr/>
          <p:nvPr/>
        </p:nvSpPr>
        <p:spPr>
          <a:xfrm>
            <a:off x="305281" y="1600657"/>
            <a:ext cx="1740535" cy="7981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1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MMR status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294004" algn="l" rtl="0" eaLnBrk="0">
              <a:lnSpc>
                <a:spcPct val="91000"/>
              </a:lnSpc>
              <a:spcBef>
                <a:spcPts val="55"/>
              </a:spcBef>
              <a:tabLst/>
            </a:pP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available for</a:t>
            </a:r>
            <a:r>
              <a:rPr sz="1800" kern="0" spc="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87%</a:t>
            </a:r>
            <a:r>
              <a:rPr sz="18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of patients</a:t>
            </a:r>
            <a:endParaRPr sz="18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2290358" y="4903760"/>
            <a:ext cx="1238250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5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 et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024</a:t>
            </a:r>
            <a:endParaRPr sz="1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225552" y="1708403"/>
            <a:ext cx="3799332" cy="2846832"/>
            <a:chOff x="0" y="0"/>
            <a:chExt cx="3799332" cy="2846832"/>
          </a:xfrm>
        </p:grpSpPr>
        <p:pic>
          <p:nvPicPr>
            <p:cNvPr id="176" name="picture 1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799332" cy="2846832"/>
            </a:xfrm>
            <a:prstGeom prst="rect">
              <a:avLst/>
            </a:prstGeom>
          </p:spPr>
        </p:pic>
        <p:sp>
          <p:nvSpPr>
            <p:cNvPr id="178" name="textbox 178"/>
            <p:cNvSpPr/>
            <p:nvPr/>
          </p:nvSpPr>
          <p:spPr>
            <a:xfrm>
              <a:off x="-12700" y="-12700"/>
              <a:ext cx="3825240" cy="28784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659254" algn="l" rtl="0" eaLnBrk="0">
                <a:lnSpc>
                  <a:spcPct val="86000"/>
                </a:lnSpc>
                <a:spcBef>
                  <a:spcPts val="1"/>
                </a:spcBef>
                <a:tabLst/>
              </a:pPr>
              <a:r>
                <a:rPr sz="1500" kern="0" spc="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HR</a:t>
              </a:r>
              <a:r>
                <a:rPr sz="1500" kern="0" spc="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=0.68</a:t>
              </a:r>
              <a:r>
                <a:rPr sz="1500" kern="0" spc="1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500" kern="0" spc="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(0.51-</a:t>
              </a:r>
              <a:r>
                <a:rPr sz="1500" kern="0" spc="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0.92)</a:t>
              </a:r>
              <a:endParaRPr sz="15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80" name="picture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11267" y="1545335"/>
            <a:ext cx="3726179" cy="2845308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1908504" y="305118"/>
            <a:ext cx="5913754" cy="710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effect</a:t>
            </a:r>
            <a:r>
              <a:rPr sz="2700" b="1" kern="0" spc="17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needed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to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change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practice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–</a:t>
            </a:r>
            <a:endParaRPr sz="2700" dirty="0">
              <a:latin typeface="Arial Narrow"/>
              <a:ea typeface="Arial Narrow"/>
              <a:cs typeface="Arial Narrow"/>
            </a:endParaRPr>
          </a:p>
          <a:p>
            <a:pPr marL="22859" algn="l" rtl="0" eaLnBrk="0">
              <a:lnSpc>
                <a:spcPct val="83000"/>
              </a:lnSpc>
              <a:spcBef>
                <a:spcPts val="13"/>
              </a:spcBef>
              <a:tabLst/>
            </a:pP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3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yr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DFS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270763" y="1151998"/>
            <a:ext cx="3583304" cy="480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7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4444" algn="l" rtl="0" eaLnBrk="0">
              <a:lnSpc>
                <a:spcPct val="83000"/>
              </a:lnSpc>
              <a:tabLst/>
            </a:pP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NAC vs</a:t>
            </a:r>
            <a:r>
              <a:rPr sz="1800" b="1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Upfront surgery</a:t>
            </a:r>
            <a:r>
              <a:rPr sz="1800" b="1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MSS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ts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(5.3%)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4875021" y="1182065"/>
            <a:ext cx="3933190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7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Addition of oxaliplatin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to 5FU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(5.3%)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06457" y="2399188"/>
            <a:ext cx="521183" cy="773933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8056" y="259080"/>
            <a:ext cx="1382268" cy="237744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6748443" y="4923432"/>
            <a:ext cx="2259329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8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1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Mortonetal</a:t>
            </a:r>
            <a:r>
              <a:rPr sz="1100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1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JCO</a:t>
            </a:r>
            <a:r>
              <a:rPr sz="1100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2023, </a:t>
            </a:r>
            <a:r>
              <a:rPr sz="11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Andre</a:t>
            </a:r>
            <a:r>
              <a:rPr sz="1100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1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NEJM</a:t>
            </a:r>
            <a:r>
              <a:rPr sz="1100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2004</a:t>
            </a:r>
            <a:endParaRPr sz="1100" dirty="0">
              <a:latin typeface="Arial Narrow"/>
              <a:ea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6719" y="2694432"/>
            <a:ext cx="7258811" cy="1859279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6719" y="1655064"/>
            <a:ext cx="7594092" cy="961644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455440" y="313120"/>
            <a:ext cx="5879465" cy="1242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2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5000"/>
              </a:lnSpc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Do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some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patients</a:t>
            </a:r>
            <a:r>
              <a:rPr sz="2700" b="1" kern="0" spc="17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benefit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more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from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7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1463"/>
              </a:spcBef>
              <a:tabLst/>
            </a:pPr>
            <a:r>
              <a:rPr sz="20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Subgroup analysis</a:t>
            </a: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from OPTICAL and</a:t>
            </a:r>
            <a:r>
              <a:rPr sz="2000" kern="0" spc="1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FOxTROT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6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41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651125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600" kern="0" spc="0" baseline="-325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Favours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kern="0" spc="0" baseline="-3255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NAC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Favours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upfront surgery</a:t>
            </a:r>
            <a:endParaRPr sz="1100" dirty="0">
              <a:latin typeface="Arial"/>
              <a:ea typeface="Arial"/>
              <a:cs typeface="Arial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7164323" y="292608"/>
            <a:ext cx="1888489" cy="1108075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9064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Highest risk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clinically</a:t>
            </a:r>
            <a:endParaRPr sz="1700" dirty="0">
              <a:latin typeface="Arial Narrow"/>
              <a:ea typeface="Arial Narrow"/>
              <a:cs typeface="Arial Narrow"/>
            </a:endParaRPr>
          </a:p>
          <a:p>
            <a:pPr marL="388620" algn="l" rtl="0" eaLnBrk="0">
              <a:lnSpc>
                <a:spcPct val="81000"/>
              </a:lnSpc>
              <a:spcBef>
                <a:spcPts val="184"/>
              </a:spcBef>
              <a:tabLst/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staged tumors</a:t>
            </a:r>
            <a:endParaRPr sz="1700" dirty="0">
              <a:latin typeface="Arial Narrow"/>
              <a:ea typeface="Arial Narrow"/>
              <a:cs typeface="Arial Narrow"/>
            </a:endParaRPr>
          </a:p>
          <a:p>
            <a:pPr marL="285750" algn="l" rtl="0" eaLnBrk="0">
              <a:lnSpc>
                <a:spcPct val="82000"/>
              </a:lnSpc>
              <a:spcBef>
                <a:spcPts val="183"/>
              </a:spcBef>
              <a:tabLst/>
            </a:pP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appear to 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benefit</a:t>
            </a:r>
            <a:endParaRPr sz="1700" dirty="0">
              <a:latin typeface="Arial Narrow"/>
              <a:ea typeface="Arial Narrow"/>
              <a:cs typeface="Arial Narrow"/>
            </a:endParaRPr>
          </a:p>
          <a:p>
            <a:pPr marL="289559" algn="l" rtl="0" eaLnBrk="0">
              <a:lnSpc>
                <a:spcPct val="97000"/>
              </a:lnSpc>
              <a:spcBef>
                <a:spcPts val="174"/>
              </a:spcBef>
              <a:tabLst/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MOST from NAC</a:t>
            </a:r>
            <a:endParaRPr sz="1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488" y="2325624"/>
            <a:ext cx="6170676" cy="2046731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488" y="810768"/>
            <a:ext cx="4995671" cy="1266443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80631" y="2525267"/>
            <a:ext cx="2468879" cy="1786128"/>
          </a:xfrm>
          <a:prstGeom prst="rect">
            <a:avLst/>
          </a:prstGeom>
        </p:spPr>
      </p:pic>
      <p:sp>
        <p:nvSpPr>
          <p:cNvPr id="210" name="textbox 210"/>
          <p:cNvSpPr/>
          <p:nvPr/>
        </p:nvSpPr>
        <p:spPr>
          <a:xfrm>
            <a:off x="272529" y="181453"/>
            <a:ext cx="5876925" cy="374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Do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some</a:t>
            </a:r>
            <a:r>
              <a:rPr sz="2700" b="1" kern="0" spc="20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patients</a:t>
            </a:r>
            <a:r>
              <a:rPr sz="2700" b="1" kern="0" spc="17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benefit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more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from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212" name="textbox 212"/>
          <p:cNvSpPr/>
          <p:nvPr/>
        </p:nvSpPr>
        <p:spPr>
          <a:xfrm>
            <a:off x="6765580" y="2114568"/>
            <a:ext cx="1879600" cy="412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8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indent="-6350" algn="l" rtl="0" eaLnBrk="0">
              <a:lnSpc>
                <a:spcPct val="91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Same effect not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see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FOxTROT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3592626" y="2257475"/>
            <a:ext cx="2682239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Pathologi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cal response post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NAC by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sex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pic>
        <p:nvPicPr>
          <p:cNvPr id="216" name="picture 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7319558" y="4865660"/>
            <a:ext cx="1276985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5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 et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202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4;</a:t>
            </a:r>
            <a:endParaRPr sz="1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9580" y="2721864"/>
            <a:ext cx="7772400" cy="1062227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7363" y="961644"/>
            <a:ext cx="3692652" cy="146913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337813" y="387350"/>
            <a:ext cx="3203575" cy="549655"/>
            <a:chOff x="0" y="0"/>
            <a:chExt cx="3203575" cy="549655"/>
          </a:xfrm>
        </p:grpSpPr>
        <p:sp>
          <p:nvSpPr>
            <p:cNvPr id="224" name="path 224"/>
            <p:cNvSpPr/>
            <p:nvPr/>
          </p:nvSpPr>
          <p:spPr>
            <a:xfrm>
              <a:off x="1527556" y="12700"/>
              <a:ext cx="1663319" cy="524255"/>
            </a:xfrm>
            <a:custGeom>
              <a:avLst/>
              <a:gdLst/>
              <a:ahLst/>
              <a:cxnLst/>
              <a:rect l="0" t="0" r="0" b="0"/>
              <a:pathLst>
                <a:path w="2619" h="825">
                  <a:moveTo>
                    <a:pt x="2488" y="825"/>
                  </a:moveTo>
                  <a:lnTo>
                    <a:pt x="2206" y="619"/>
                  </a:lnTo>
                  <a:lnTo>
                    <a:pt x="2309" y="619"/>
                  </a:lnTo>
                  <a:cubicBezTo>
                    <a:pt x="2037" y="254"/>
                    <a:pt x="1087" y="0"/>
                    <a:pt x="0" y="0"/>
                  </a:cubicBezTo>
                  <a:lnTo>
                    <a:pt x="206" y="0"/>
                  </a:lnTo>
                  <a:cubicBezTo>
                    <a:pt x="1294" y="0"/>
                    <a:pt x="2244" y="254"/>
                    <a:pt x="2516" y="619"/>
                  </a:cubicBezTo>
                  <a:lnTo>
                    <a:pt x="2619" y="619"/>
                  </a:lnTo>
                  <a:lnTo>
                    <a:pt x="2488" y="825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6" name="path 226"/>
            <p:cNvSpPr/>
            <p:nvPr/>
          </p:nvSpPr>
          <p:spPr>
            <a:xfrm>
              <a:off x="12700" y="12700"/>
              <a:ext cx="1580388" cy="524255"/>
            </a:xfrm>
            <a:custGeom>
              <a:avLst/>
              <a:gdLst/>
              <a:ahLst/>
              <a:cxnLst/>
              <a:rect l="0" t="0" r="0" b="0"/>
              <a:pathLst>
                <a:path w="2488" h="825">
                  <a:moveTo>
                    <a:pt x="2488" y="0"/>
                  </a:moveTo>
                  <a:cubicBezTo>
                    <a:pt x="1212" y="19"/>
                    <a:pt x="206" y="383"/>
                    <a:pt x="206" y="825"/>
                  </a:cubicBezTo>
                  <a:lnTo>
                    <a:pt x="0" y="825"/>
                  </a:lnTo>
                  <a:cubicBezTo>
                    <a:pt x="0" y="369"/>
                    <a:pt x="1068" y="0"/>
                    <a:pt x="2385" y="0"/>
                  </a:cubicBezTo>
                  <a:cubicBezTo>
                    <a:pt x="2420" y="0"/>
                    <a:pt x="2454" y="0"/>
                    <a:pt x="2488" y="0"/>
                  </a:cubicBezTo>
                </a:path>
              </a:pathLst>
            </a:custGeom>
            <a:solidFill>
              <a:srgbClr val="18284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" name="path 228"/>
            <p:cNvSpPr/>
            <p:nvPr/>
          </p:nvSpPr>
          <p:spPr>
            <a:xfrm>
              <a:off x="0" y="0"/>
              <a:ext cx="3203575" cy="549655"/>
            </a:xfrm>
            <a:custGeom>
              <a:avLst/>
              <a:gdLst/>
              <a:ahLst/>
              <a:cxnLst/>
              <a:rect l="0" t="0" r="0" b="0"/>
              <a:pathLst>
                <a:path w="5045" h="865">
                  <a:moveTo>
                    <a:pt x="2508" y="20"/>
                  </a:moveTo>
                  <a:cubicBezTo>
                    <a:pt x="1232" y="39"/>
                    <a:pt x="226" y="403"/>
                    <a:pt x="226" y="845"/>
                  </a:cubicBezTo>
                  <a:lnTo>
                    <a:pt x="20" y="845"/>
                  </a:lnTo>
                  <a:cubicBezTo>
                    <a:pt x="20" y="389"/>
                    <a:pt x="1088" y="20"/>
                    <a:pt x="2405" y="20"/>
                  </a:cubicBezTo>
                  <a:lnTo>
                    <a:pt x="2612" y="20"/>
                  </a:lnTo>
                  <a:cubicBezTo>
                    <a:pt x="3699" y="20"/>
                    <a:pt x="4649" y="274"/>
                    <a:pt x="4921" y="639"/>
                  </a:cubicBezTo>
                  <a:lnTo>
                    <a:pt x="5025" y="639"/>
                  </a:lnTo>
                  <a:lnTo>
                    <a:pt x="4894" y="845"/>
                  </a:lnTo>
                  <a:lnTo>
                    <a:pt x="4612" y="639"/>
                  </a:lnTo>
                  <a:lnTo>
                    <a:pt x="4715" y="639"/>
                  </a:lnTo>
                  <a:cubicBezTo>
                    <a:pt x="4443" y="274"/>
                    <a:pt x="3493" y="20"/>
                    <a:pt x="2405" y="20"/>
                  </a:cubicBezTo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extbox 230"/>
          <p:cNvSpPr/>
          <p:nvPr/>
        </p:nvSpPr>
        <p:spPr>
          <a:xfrm>
            <a:off x="5869685" y="4018026"/>
            <a:ext cx="2353310" cy="708659"/>
          </a:xfrm>
          <a:prstGeom prst="roundRect">
            <a:avLst>
              <a:gd name="adj" fmla="val 19550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91770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Most common grade 3/4</a:t>
            </a:r>
            <a:endParaRPr sz="1400" dirty="0">
              <a:latin typeface="Arial"/>
              <a:ea typeface="Arial"/>
              <a:cs typeface="Arial"/>
            </a:endParaRPr>
          </a:p>
          <a:p>
            <a:pPr marL="333375" algn="l" rtl="0" eaLnBrk="0">
              <a:lnSpc>
                <a:spcPct val="81000"/>
              </a:lnSpc>
              <a:spcBef>
                <a:spcPts val="319"/>
              </a:spcBef>
              <a:tabLst/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were anem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ia</a:t>
            </a:r>
            <a:r>
              <a:rPr sz="1400" kern="0" spc="6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(5%) &amp;</a:t>
            </a:r>
            <a:endParaRPr sz="1400" dirty="0">
              <a:latin typeface="Arial"/>
              <a:ea typeface="Arial"/>
              <a:cs typeface="Arial"/>
            </a:endParaRPr>
          </a:p>
          <a:p>
            <a:pPr marL="560705" algn="l" rtl="0" eaLnBrk="0">
              <a:lnSpc>
                <a:spcPct val="80000"/>
              </a:lnSpc>
              <a:spcBef>
                <a:spcPts val="316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hand-foot (5%)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232" name="textbox 232"/>
          <p:cNvSpPr/>
          <p:nvPr/>
        </p:nvSpPr>
        <p:spPr>
          <a:xfrm>
            <a:off x="3021329" y="4021073"/>
            <a:ext cx="2353310" cy="709294"/>
          </a:xfrm>
          <a:prstGeom prst="roundRect">
            <a:avLst>
              <a:gd name="adj" fmla="val 19550"/>
            </a:avLst>
          </a:prstGeom>
          <a:solidFill>
            <a:srgbClr val="233662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91135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Most common grade 3/4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05410" algn="l" rtl="0" eaLnBrk="0">
              <a:lnSpc>
                <a:spcPct val="81000"/>
              </a:lnSpc>
              <a:spcBef>
                <a:spcPts val="319"/>
              </a:spcBef>
              <a:tabLst/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were neutropeni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 (16%)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&amp;</a:t>
            </a:r>
            <a:endParaRPr sz="1400" dirty="0">
              <a:latin typeface="Arial"/>
              <a:ea typeface="Arial"/>
              <a:cs typeface="Arial"/>
            </a:endParaRPr>
          </a:p>
          <a:p>
            <a:pPr marL="588644" algn="l" rtl="0" eaLnBrk="0">
              <a:lnSpc>
                <a:spcPct val="79000"/>
              </a:lnSpc>
              <a:spcBef>
                <a:spcPts val="328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anemia (11%)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5052515" y="1278447"/>
            <a:ext cx="2020570" cy="538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819"/>
              </a:lnSpc>
              <a:tabLst/>
            </a:pPr>
            <a:r>
              <a:rPr sz="1500" kern="0" spc="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70% 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received</a:t>
            </a:r>
            <a:r>
              <a:rPr sz="1500" kern="0" spc="1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FOLFOX</a:t>
            </a:r>
            <a:endParaRPr sz="15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ts val="1819"/>
              </a:lnSpc>
              <a:spcBef>
                <a:spcPts val="401"/>
              </a:spcBef>
              <a:tabLst/>
            </a:pPr>
            <a:r>
              <a:rPr sz="1500" kern="0" spc="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30% 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received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CAPOX</a:t>
            </a:r>
            <a:endParaRPr sz="15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439419" y="313120"/>
            <a:ext cx="264731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to</a:t>
            </a:r>
            <a:r>
              <a:rPr sz="2700" b="1" kern="0" spc="1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give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38" name="picture 2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sp>
        <p:nvSpPr>
          <p:cNvPr id="240" name="textbox 240"/>
          <p:cNvSpPr/>
          <p:nvPr/>
        </p:nvSpPr>
        <p:spPr>
          <a:xfrm>
            <a:off x="7388417" y="4916035"/>
            <a:ext cx="1238885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4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 et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20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24</a:t>
            </a:r>
            <a:endParaRPr sz="1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242"/>
          <p:cNvSpPr/>
          <p:nvPr/>
        </p:nvSpPr>
        <p:spPr>
          <a:xfrm>
            <a:off x="667512" y="2622804"/>
            <a:ext cx="6629400" cy="1815464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06679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Delivering either drug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reasonable,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but:</a:t>
            </a:r>
            <a:endParaRPr sz="1500" dirty="0">
              <a:latin typeface="Arial"/>
              <a:ea typeface="Arial"/>
              <a:cs typeface="Arial"/>
            </a:endParaRPr>
          </a:p>
          <a:p>
            <a:pPr marL="384809" indent="-283209" algn="l" rtl="0" eaLnBrk="0">
              <a:lnSpc>
                <a:spcPct val="104000"/>
              </a:lnSpc>
              <a:spcBef>
                <a:spcPts val="394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Consider baseline characteristics of pat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ients as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adjuvant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choices</a:t>
            </a:r>
            <a:endParaRPr sz="1500" dirty="0">
              <a:latin typeface="Arial"/>
              <a:ea typeface="Arial"/>
              <a:cs typeface="Arial"/>
            </a:endParaRPr>
          </a:p>
          <a:p>
            <a:pPr marL="101600" algn="l" rtl="0" eaLnBrk="0">
              <a:lnSpc>
                <a:spcPct val="86000"/>
              </a:lnSpc>
              <a:spcBef>
                <a:spcPts val="75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Less confidence in appl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icability to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older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patients/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co-morbidities</a:t>
            </a:r>
            <a:endParaRPr sz="1500" dirty="0">
              <a:latin typeface="Arial"/>
              <a:ea typeface="Arial"/>
              <a:cs typeface="Arial"/>
            </a:endParaRPr>
          </a:p>
          <a:p>
            <a:pPr marL="390525" indent="-288925" algn="l" rtl="0" eaLnBrk="0">
              <a:lnSpc>
                <a:spcPct val="104000"/>
              </a:lnSpc>
              <a:spcBef>
                <a:spcPts val="396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Consider durati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 of planned treatment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IDEA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recommendations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7363" y="961644"/>
            <a:ext cx="3410711" cy="1356360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5357061" y="1020840"/>
            <a:ext cx="3291204" cy="9912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5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2895" indent="-290829" algn="l" rtl="0" eaLnBrk="0">
              <a:lnSpc>
                <a:spcPct val="104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No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results on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differential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fficacy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 data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diarrhea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rates</a:t>
            </a:r>
            <a:endParaRPr sz="1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spcBef>
                <a:spcPts val="74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 patients were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planned to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endParaRPr sz="1500" dirty="0">
              <a:latin typeface="Arial"/>
              <a:ea typeface="Arial"/>
              <a:cs typeface="Arial"/>
            </a:endParaRPr>
          </a:p>
          <a:p>
            <a:pPr marL="295909" algn="l" rtl="0" eaLnBrk="0">
              <a:lnSpc>
                <a:spcPts val="1838"/>
              </a:lnSpc>
              <a:spcBef>
                <a:spcPts val="363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months duration of trea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tment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3337813" y="387350"/>
            <a:ext cx="3203575" cy="549655"/>
            <a:chOff x="0" y="0"/>
            <a:chExt cx="3203575" cy="549655"/>
          </a:xfrm>
        </p:grpSpPr>
        <p:sp>
          <p:nvSpPr>
            <p:cNvPr id="248" name="path 248"/>
            <p:cNvSpPr/>
            <p:nvPr/>
          </p:nvSpPr>
          <p:spPr>
            <a:xfrm>
              <a:off x="1527556" y="12700"/>
              <a:ext cx="1663319" cy="524255"/>
            </a:xfrm>
            <a:custGeom>
              <a:avLst/>
              <a:gdLst/>
              <a:ahLst/>
              <a:cxnLst/>
              <a:rect l="0" t="0" r="0" b="0"/>
              <a:pathLst>
                <a:path w="2619" h="825">
                  <a:moveTo>
                    <a:pt x="2488" y="825"/>
                  </a:moveTo>
                  <a:lnTo>
                    <a:pt x="2206" y="619"/>
                  </a:lnTo>
                  <a:lnTo>
                    <a:pt x="2309" y="619"/>
                  </a:lnTo>
                  <a:cubicBezTo>
                    <a:pt x="2037" y="254"/>
                    <a:pt x="1087" y="0"/>
                    <a:pt x="0" y="0"/>
                  </a:cubicBezTo>
                  <a:lnTo>
                    <a:pt x="206" y="0"/>
                  </a:lnTo>
                  <a:cubicBezTo>
                    <a:pt x="1294" y="0"/>
                    <a:pt x="2244" y="254"/>
                    <a:pt x="2516" y="619"/>
                  </a:cubicBezTo>
                  <a:lnTo>
                    <a:pt x="2619" y="619"/>
                  </a:lnTo>
                  <a:lnTo>
                    <a:pt x="2488" y="825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" name="path 250"/>
            <p:cNvSpPr/>
            <p:nvPr/>
          </p:nvSpPr>
          <p:spPr>
            <a:xfrm>
              <a:off x="12700" y="12700"/>
              <a:ext cx="1580388" cy="524255"/>
            </a:xfrm>
            <a:custGeom>
              <a:avLst/>
              <a:gdLst/>
              <a:ahLst/>
              <a:cxnLst/>
              <a:rect l="0" t="0" r="0" b="0"/>
              <a:pathLst>
                <a:path w="2488" h="825">
                  <a:moveTo>
                    <a:pt x="2488" y="0"/>
                  </a:moveTo>
                  <a:cubicBezTo>
                    <a:pt x="1212" y="19"/>
                    <a:pt x="206" y="383"/>
                    <a:pt x="206" y="825"/>
                  </a:cubicBezTo>
                  <a:lnTo>
                    <a:pt x="0" y="825"/>
                  </a:lnTo>
                  <a:cubicBezTo>
                    <a:pt x="0" y="369"/>
                    <a:pt x="1068" y="0"/>
                    <a:pt x="2385" y="0"/>
                  </a:cubicBezTo>
                  <a:cubicBezTo>
                    <a:pt x="2420" y="0"/>
                    <a:pt x="2454" y="0"/>
                    <a:pt x="2488" y="0"/>
                  </a:cubicBezTo>
                </a:path>
              </a:pathLst>
            </a:custGeom>
            <a:solidFill>
              <a:srgbClr val="18284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2" name="path 252"/>
            <p:cNvSpPr/>
            <p:nvPr/>
          </p:nvSpPr>
          <p:spPr>
            <a:xfrm>
              <a:off x="0" y="0"/>
              <a:ext cx="3203575" cy="549655"/>
            </a:xfrm>
            <a:custGeom>
              <a:avLst/>
              <a:gdLst/>
              <a:ahLst/>
              <a:cxnLst/>
              <a:rect l="0" t="0" r="0" b="0"/>
              <a:pathLst>
                <a:path w="5045" h="865">
                  <a:moveTo>
                    <a:pt x="2508" y="20"/>
                  </a:moveTo>
                  <a:cubicBezTo>
                    <a:pt x="1232" y="39"/>
                    <a:pt x="226" y="403"/>
                    <a:pt x="226" y="845"/>
                  </a:cubicBezTo>
                  <a:lnTo>
                    <a:pt x="20" y="845"/>
                  </a:lnTo>
                  <a:cubicBezTo>
                    <a:pt x="20" y="389"/>
                    <a:pt x="1088" y="20"/>
                    <a:pt x="2405" y="20"/>
                  </a:cubicBezTo>
                  <a:lnTo>
                    <a:pt x="2612" y="20"/>
                  </a:lnTo>
                  <a:cubicBezTo>
                    <a:pt x="3699" y="20"/>
                    <a:pt x="4649" y="274"/>
                    <a:pt x="4921" y="639"/>
                  </a:cubicBezTo>
                  <a:lnTo>
                    <a:pt x="5025" y="639"/>
                  </a:lnTo>
                  <a:lnTo>
                    <a:pt x="4894" y="845"/>
                  </a:lnTo>
                  <a:lnTo>
                    <a:pt x="4612" y="639"/>
                  </a:lnTo>
                  <a:lnTo>
                    <a:pt x="4715" y="639"/>
                  </a:lnTo>
                  <a:cubicBezTo>
                    <a:pt x="4443" y="274"/>
                    <a:pt x="3493" y="20"/>
                    <a:pt x="2405" y="20"/>
                  </a:cubicBezTo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4" name="textbox 254"/>
          <p:cNvSpPr/>
          <p:nvPr/>
        </p:nvSpPr>
        <p:spPr>
          <a:xfrm>
            <a:off x="439419" y="313120"/>
            <a:ext cx="264731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What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to</a:t>
            </a:r>
            <a:r>
              <a:rPr sz="2700" b="1" kern="0" spc="1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give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sp>
        <p:nvSpPr>
          <p:cNvPr id="258" name="textbox 258"/>
          <p:cNvSpPr/>
          <p:nvPr/>
        </p:nvSpPr>
        <p:spPr>
          <a:xfrm>
            <a:off x="7388417" y="4916035"/>
            <a:ext cx="1238885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4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 et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20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24</a:t>
            </a:r>
            <a:endParaRPr sz="1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260"/>
          <p:cNvSpPr/>
          <p:nvPr/>
        </p:nvSpPr>
        <p:spPr>
          <a:xfrm>
            <a:off x="4908116" y="855102"/>
            <a:ext cx="3912870" cy="4215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24534" algn="l" rtl="0" eaLnBrk="0">
              <a:lnSpc>
                <a:spcPct val="81000"/>
              </a:lnSpc>
              <a:tabLst/>
            </a:pP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12 weeks (OPTICAL</a:t>
            </a:r>
            <a:r>
              <a:rPr sz="2000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)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4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605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pCR</a:t>
            </a:r>
            <a:r>
              <a:rPr sz="2000" kern="0" spc="1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rate o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</a:t>
            </a:r>
            <a:r>
              <a:rPr sz="20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10%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2000"/>
              </a:lnSpc>
              <a:spcBef>
                <a:spcPts val="734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34% no</a:t>
            </a:r>
            <a:r>
              <a:rPr sz="2000" kern="0" spc="1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response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733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62% completed</a:t>
            </a:r>
            <a:r>
              <a:rPr sz="20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pla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nned chemotherapy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757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3</a:t>
            </a:r>
            <a:r>
              <a:rPr sz="20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year</a:t>
            </a:r>
            <a:r>
              <a:rPr sz="20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DFS</a:t>
            </a:r>
            <a:r>
              <a:rPr sz="2000" kern="0" spc="7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8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79.9%%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96545" indent="-283845" algn="l" rtl="0" eaLnBrk="0">
              <a:lnSpc>
                <a:spcPct val="91000"/>
              </a:lnSpc>
              <a:spcBef>
                <a:spcPts val="605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Higher</a:t>
            </a:r>
            <a:r>
              <a:rPr sz="20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pCR</a:t>
            </a:r>
            <a:r>
              <a:rPr sz="20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rate</a:t>
            </a:r>
            <a:r>
              <a:rPr sz="2000" kern="0" spc="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those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who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completed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302259" algn="l" rtl="0" eaLnBrk="0">
              <a:lnSpc>
                <a:spcPct val="81000"/>
              </a:lnSpc>
              <a:spcBef>
                <a:spcPts val="733"/>
              </a:spcBef>
              <a:tabLst/>
            </a:pP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Deliver total neoa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djuvant treatment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2000"/>
              </a:lnSpc>
              <a:spcBef>
                <a:spcPts val="756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Poorer compli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ance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46379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Higher rate of sym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ptomatic progression</a:t>
            </a:r>
            <a:endParaRPr sz="20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453413" y="846370"/>
            <a:ext cx="2790825" cy="4188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7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20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6 weeks (FOxT</a:t>
            </a: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ROT)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5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82000"/>
              </a:lnSpc>
              <a:spcBef>
                <a:spcPts val="610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pCR rate</a:t>
            </a:r>
            <a:r>
              <a:rPr sz="2000" kern="0" spc="6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of 2.3%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5875" algn="l" rtl="0" eaLnBrk="0">
              <a:lnSpc>
                <a:spcPct val="82000"/>
              </a:lnSpc>
              <a:spcBef>
                <a:spcPts val="734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44%</a:t>
            </a:r>
            <a:r>
              <a:rPr sz="20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no</a:t>
            </a:r>
            <a:r>
              <a:rPr sz="20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esponse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299720" indent="-283845" algn="l" rtl="0" eaLnBrk="0">
              <a:lnSpc>
                <a:spcPct val="90000"/>
              </a:lnSpc>
              <a:spcBef>
                <a:spcPts val="757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90%</a:t>
            </a:r>
            <a:r>
              <a:rPr sz="2000" kern="0" spc="7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completed</a:t>
            </a:r>
            <a:r>
              <a:rPr sz="20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planned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chemotherapy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5875" algn="l" rtl="0" eaLnBrk="0">
              <a:lnSpc>
                <a:spcPct val="81000"/>
              </a:lnSpc>
              <a:spcBef>
                <a:spcPts val="759"/>
              </a:spcBef>
              <a:tabLst/>
            </a:pPr>
            <a:r>
              <a:rPr sz="1500" kern="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3 year</a:t>
            </a:r>
            <a:r>
              <a:rPr sz="2000" kern="0" spc="1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DFS</a:t>
            </a:r>
            <a:r>
              <a:rPr sz="2000" kern="0" spc="8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6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81%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97000"/>
              </a:lnSpc>
              <a:spcBef>
                <a:spcPts val="602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Well</a:t>
            </a:r>
            <a:r>
              <a:rPr sz="20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to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lerated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04800" indent="-288925" algn="l" rtl="0" eaLnBrk="0">
              <a:lnSpc>
                <a:spcPct val="91000"/>
              </a:lnSpc>
              <a:spcBef>
                <a:spcPts val="601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Lower rates of pathological</a:t>
            </a:r>
            <a:r>
              <a:rPr sz="20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response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99720" algn="l" rtl="0" eaLnBrk="0">
              <a:lnSpc>
                <a:spcPct val="82000"/>
              </a:lnSpc>
              <a:spcBef>
                <a:spcPts val="6"/>
              </a:spcBef>
              <a:tabLst/>
            </a:pP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Stop/ start</a:t>
            </a:r>
            <a:r>
              <a:rPr sz="20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</a:t>
            </a:r>
            <a:r>
              <a:rPr sz="20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act</a:t>
            </a:r>
            <a:endParaRPr sz="20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264" name="textbox 264"/>
          <p:cNvSpPr/>
          <p:nvPr/>
        </p:nvSpPr>
        <p:spPr>
          <a:xfrm>
            <a:off x="467329" y="255523"/>
            <a:ext cx="8331834" cy="418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5"/>
              </a:spcBef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How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much</a:t>
            </a:r>
            <a:r>
              <a:rPr sz="2700" b="1" kern="0" spc="20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pre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-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operative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treatment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to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give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             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66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86834" y="268223"/>
            <a:ext cx="1383792" cy="237744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3632" y="3268979"/>
            <a:ext cx="527304" cy="528828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79" y="3144011"/>
            <a:ext cx="527303" cy="528827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62500" y="4323588"/>
            <a:ext cx="355091" cy="355091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22504" y="4053840"/>
            <a:ext cx="353568" cy="355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449946" y="313156"/>
            <a:ext cx="7586980" cy="3095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81000"/>
              </a:lnSpc>
              <a:tabLst/>
            </a:pPr>
            <a:r>
              <a:rPr sz="2400" b="1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DECLARATION</a:t>
            </a:r>
            <a:r>
              <a:rPr sz="2400" b="1" kern="0" spc="1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b="1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OF</a:t>
            </a:r>
            <a:r>
              <a:rPr sz="2400" b="1" kern="0" spc="1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b="1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INTERE</a:t>
            </a:r>
            <a:r>
              <a:rPr sz="2400" b="1" kern="0" spc="-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STS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43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 Seligmann</a:t>
            </a:r>
            <a:endParaRPr sz="14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9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786889" indent="-1770379" algn="l" rtl="0" eaLnBrk="0">
              <a:lnSpc>
                <a:spcPct val="96000"/>
              </a:lnSpc>
              <a:spcBef>
                <a:spcPts val="454"/>
              </a:spcBef>
              <a:tabLst/>
            </a:pP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Consultancy/</a:t>
            </a:r>
            <a:r>
              <a:rPr sz="1500" kern="0" spc="-8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dvisory:</a:t>
            </a:r>
            <a:r>
              <a:rPr sz="1500" kern="0" spc="3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Astra-Zeneca,</a:t>
            </a:r>
            <a:r>
              <a:rPr sz="15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Boehinger-Ellison, BMS, GSK,</a:t>
            </a:r>
            <a:r>
              <a:rPr sz="1500" kern="0" spc="1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Pierre</a:t>
            </a:r>
            <a:r>
              <a:rPr sz="1500" kern="0" spc="1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Fabre</a:t>
            </a:r>
            <a:r>
              <a:rPr sz="15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Medicament, Merck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Serono, Seagen, Ser</a:t>
            </a:r>
            <a:r>
              <a:rPr sz="1500" kern="0" spc="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vier, Takeda,</a:t>
            </a:r>
            <a:endParaRPr sz="1500" dirty="0">
              <a:latin typeface="Arial Narrow"/>
              <a:ea typeface="Arial Narrow"/>
              <a:cs typeface="Arial Narrow"/>
            </a:endParaRPr>
          </a:p>
          <a:p>
            <a:pPr marL="15875" algn="l" rtl="0" eaLnBrk="0">
              <a:lnSpc>
                <a:spcPct val="87000"/>
              </a:lnSpc>
              <a:spcBef>
                <a:spcPts val="756"/>
              </a:spcBef>
              <a:tabLst/>
            </a:pP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Speaker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Fees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:        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GSK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sz="1500" kern="0" spc="15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Merck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Serono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sz="15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Pierre</a:t>
            </a:r>
            <a:r>
              <a:rPr sz="1500" kern="0" spc="1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Fabre</a:t>
            </a:r>
            <a:r>
              <a:rPr sz="15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Medicament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Servier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Takeda</a:t>
            </a:r>
            <a:endParaRPr sz="1500" dirty="0">
              <a:latin typeface="Arial Narrow"/>
              <a:ea typeface="Arial Narrow"/>
              <a:cs typeface="Arial Narrow"/>
            </a:endParaRPr>
          </a:p>
          <a:p>
            <a:pPr marL="20954" algn="l" rtl="0" eaLnBrk="0">
              <a:lnSpc>
                <a:spcPct val="86000"/>
              </a:lnSpc>
              <a:spcBef>
                <a:spcPts val="739"/>
              </a:spcBef>
              <a:tabLst/>
            </a:pP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Research</a:t>
            </a:r>
            <a:r>
              <a:rPr sz="1500" kern="0" spc="1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Funding: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Amgen,</a:t>
            </a:r>
            <a:r>
              <a:rPr sz="15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Pierre</a:t>
            </a:r>
            <a:r>
              <a:rPr sz="1500" kern="0" spc="1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Fabre</a:t>
            </a:r>
            <a:r>
              <a:rPr sz="15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Medicament,</a:t>
            </a:r>
            <a:r>
              <a:rPr sz="1500" kern="0" spc="7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Merck-Serono,</a:t>
            </a:r>
            <a:r>
              <a:rPr sz="1500" kern="0" spc="7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GSK</a:t>
            </a:r>
            <a:endParaRPr sz="15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3000"/>
              </a:lnSpc>
              <a:spcBef>
                <a:spcPts val="793"/>
              </a:spcBef>
              <a:tabLst/>
            </a:pPr>
            <a:r>
              <a:rPr sz="1500" kern="0" spc="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Travel:</a:t>
            </a:r>
            <a:r>
              <a:rPr sz="1500" kern="0" spc="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    </a:t>
            </a:r>
            <a:r>
              <a:rPr sz="1500" kern="0" spc="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Take</a:t>
            </a:r>
            <a:r>
              <a:rPr sz="1500" kern="0" spc="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da</a:t>
            </a:r>
            <a:endParaRPr sz="15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91000"/>
              </a:lnSpc>
              <a:spcBef>
                <a:spcPts val="4"/>
              </a:spcBef>
              <a:tabLst/>
            </a:pP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CME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:                           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GI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Connect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OncLive</a:t>
            </a:r>
            <a:endParaRPr sz="15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re-use.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2133168" y="4800701"/>
            <a:ext cx="79565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b="1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 Seligm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ann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3253994" y="1616964"/>
            <a:ext cx="1741423" cy="1942845"/>
            <a:chOff x="0" y="0"/>
            <a:chExt cx="1741423" cy="1942845"/>
          </a:xfrm>
        </p:grpSpPr>
        <p:pic>
          <p:nvPicPr>
            <p:cNvPr id="276" name="picture 2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741423" cy="1942845"/>
            </a:xfrm>
            <a:prstGeom prst="rect">
              <a:avLst/>
            </a:prstGeom>
          </p:spPr>
        </p:pic>
        <p:sp>
          <p:nvSpPr>
            <p:cNvPr id="278" name="textbox 278"/>
            <p:cNvSpPr/>
            <p:nvPr/>
          </p:nvSpPr>
          <p:spPr>
            <a:xfrm>
              <a:off x="-12700" y="-12700"/>
              <a:ext cx="1767204" cy="19735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6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03884" algn="l" rtl="0" eaLnBrk="0">
                <a:lnSpc>
                  <a:spcPct val="81000"/>
                </a:lnSpc>
                <a:tabLst/>
              </a:pP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Clinical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413384" algn="l" rtl="0" eaLnBrk="0">
                <a:lnSpc>
                  <a:spcPct val="97000"/>
                </a:lnSpc>
                <a:spcBef>
                  <a:spcPts val="331"/>
                </a:spcBef>
                <a:tabLst/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assessment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412750" algn="l" rtl="0" eaLnBrk="0">
                <a:lnSpc>
                  <a:spcPct val="97000"/>
                </a:lnSpc>
                <a:spcBef>
                  <a:spcPts val="51"/>
                </a:spcBef>
                <a:tabLst/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of treatment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571500" algn="l" rtl="0" eaLnBrk="0">
                <a:lnSpc>
                  <a:spcPct val="81000"/>
                </a:lnSpc>
                <a:spcBef>
                  <a:spcPts val="44"/>
                </a:spcBef>
                <a:tabLst/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strategy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80" name="picture 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26352" y="3462528"/>
            <a:ext cx="2057400" cy="1112519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459659" y="313120"/>
            <a:ext cx="6684009" cy="373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2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Duration of pre-operative treatment: speculation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694931" y="902208"/>
            <a:ext cx="1985772" cy="1112519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24253" y="2362200"/>
            <a:ext cx="1603592" cy="1112520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4855463" y="3922776"/>
            <a:ext cx="1522730" cy="954405"/>
          </a:xfrm>
          <a:prstGeom prst="rect">
            <a:avLst/>
          </a:prstGeom>
          <a:solidFill>
            <a:srgbClr val="E7EA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499744" algn="l" rtl="0" eaLnBrk="0">
              <a:lnSpc>
                <a:spcPct val="81000"/>
              </a:lnSpc>
              <a:spcBef>
                <a:spcPts val="5"/>
              </a:spcBef>
              <a:tabLst/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Poorly</a:t>
            </a:r>
            <a:endParaRPr sz="1400" dirty="0">
              <a:latin typeface="Arial"/>
              <a:ea typeface="Arial"/>
              <a:cs typeface="Arial"/>
            </a:endParaRPr>
          </a:p>
          <a:p>
            <a:pPr marL="99060" algn="l" rtl="0" eaLnBrk="0">
              <a:lnSpc>
                <a:spcPct val="98000"/>
              </a:lnSpc>
              <a:spcBef>
                <a:spcPts val="312"/>
              </a:spcBef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tolerated OR</a:t>
            </a:r>
            <a:r>
              <a:rPr sz="1400" b="1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endParaRPr sz="1400" dirty="0">
              <a:latin typeface="Arial"/>
              <a:ea typeface="Arial"/>
              <a:cs typeface="Arial"/>
            </a:endParaRPr>
          </a:p>
          <a:p>
            <a:pPr marL="426719" algn="l" rtl="0" eaLnBrk="0">
              <a:lnSpc>
                <a:spcPct val="81000"/>
              </a:lnSpc>
              <a:spcBef>
                <a:spcPts val="44"/>
              </a:spcBef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signs of</a:t>
            </a:r>
            <a:endParaRPr sz="1400" dirty="0">
              <a:latin typeface="Arial"/>
              <a:ea typeface="Arial"/>
              <a:cs typeface="Arial"/>
            </a:endParaRPr>
          </a:p>
          <a:p>
            <a:pPr marL="377825" algn="l" rtl="0" eaLnBrk="0">
              <a:lnSpc>
                <a:spcPct val="82000"/>
              </a:lnSpc>
              <a:spcBef>
                <a:spcPts val="321"/>
              </a:spcBef>
              <a:tabLst/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response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4671059" y="1033271"/>
            <a:ext cx="1706879" cy="737869"/>
          </a:xfrm>
          <a:prstGeom prst="rect">
            <a:avLst/>
          </a:prstGeom>
          <a:solidFill>
            <a:srgbClr val="E7EA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71145" algn="l" rtl="0" eaLnBrk="0">
              <a:lnSpc>
                <a:spcPct val="97000"/>
              </a:lnSpc>
              <a:spcBef>
                <a:spcPts val="5"/>
              </a:spcBef>
              <a:tabLst/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Well tolerat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ed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71779" algn="l" rtl="0" eaLnBrk="0">
              <a:lnSpc>
                <a:spcPct val="81000"/>
              </a:lnSpc>
              <a:spcBef>
                <a:spcPts val="41"/>
              </a:spcBef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400" b="1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signs of</a:t>
            </a:r>
            <a:endParaRPr sz="1400" dirty="0">
              <a:latin typeface="Arial"/>
              <a:ea typeface="Arial"/>
              <a:cs typeface="Arial"/>
            </a:endParaRPr>
          </a:p>
          <a:p>
            <a:pPr marL="469265" algn="l" rtl="0" eaLnBrk="0">
              <a:lnSpc>
                <a:spcPct val="82000"/>
              </a:lnSpc>
              <a:spcBef>
                <a:spcPts val="321"/>
              </a:spcBef>
              <a:tabLst/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response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244409" y="2552812"/>
            <a:ext cx="1220469" cy="624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2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MDT revie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07950" algn="l" rtl="0" eaLnBrk="0">
              <a:lnSpc>
                <a:spcPct val="81000"/>
              </a:lnSpc>
              <a:spcBef>
                <a:spcPts val="41"/>
              </a:spcBef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diagnosis &amp;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88925" algn="l" rtl="0" eaLnBrk="0">
              <a:lnSpc>
                <a:spcPct val="81000"/>
              </a:lnSpc>
              <a:spcBef>
                <a:spcPts val="320"/>
              </a:spcBef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staging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097398" y="2042667"/>
            <a:ext cx="1100454" cy="624967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35117" y="3142488"/>
            <a:ext cx="1115441" cy="581279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688079" y="3643883"/>
            <a:ext cx="883920" cy="716280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2142064" y="1988580"/>
            <a:ext cx="760730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838"/>
              </a:lnSpc>
              <a:tabLst/>
            </a:pP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6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weeks</a:t>
            </a:r>
            <a:endParaRPr sz="15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64379" y="902207"/>
            <a:ext cx="4157472" cy="3857244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443965" y="1098626"/>
            <a:ext cx="3963670" cy="2357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9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9720" indent="-287654" algn="l" rtl="0" eaLnBrk="0">
              <a:lnSpc>
                <a:spcPct val="90000"/>
              </a:lnSpc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Can you</a:t>
            </a:r>
            <a:r>
              <a:rPr sz="1800" kern="0" spc="1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de-escalate</a:t>
            </a:r>
            <a:r>
              <a:rPr sz="1800" kern="0" spc="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AC</a:t>
            </a:r>
            <a:r>
              <a:rPr sz="1800" kern="0" spc="10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if good</a:t>
            </a:r>
            <a:r>
              <a:rPr sz="18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          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pathological</a:t>
            </a:r>
            <a:r>
              <a:rPr sz="18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response</a:t>
            </a:r>
            <a:r>
              <a:rPr sz="1800" kern="0" spc="1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post</a:t>
            </a:r>
            <a:r>
              <a:rPr sz="1800" kern="0" spc="1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301625" indent="-289559" algn="l" rtl="0" eaLnBrk="0">
              <a:lnSpc>
                <a:spcPct val="90000"/>
              </a:lnSpc>
              <a:spcBef>
                <a:spcPts val="731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41% of patients</a:t>
            </a:r>
            <a:r>
              <a:rPr sz="1800" kern="0" spc="1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did</a:t>
            </a:r>
            <a:r>
              <a:rPr sz="1800" kern="0" spc="1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not</a:t>
            </a:r>
            <a:r>
              <a:rPr sz="1800" kern="0" spc="1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receive AC following</a:t>
            </a:r>
            <a:r>
              <a:rPr sz="18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714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Elements</a:t>
            </a:r>
            <a:r>
              <a:rPr sz="1800" kern="0" spc="8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of design</a:t>
            </a:r>
            <a:r>
              <a:rPr sz="1800" kern="0" spc="1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limit</a:t>
            </a:r>
            <a:r>
              <a:rPr sz="1800" kern="0" spc="9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interpreta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tion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926464" algn="l" rtl="0" eaLnBrk="0">
              <a:lnSpc>
                <a:spcPct val="82000"/>
              </a:lnSpc>
              <a:spcBef>
                <a:spcPts val="710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8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Aim</a:t>
            </a:r>
            <a:r>
              <a:rPr sz="1800" kern="0" spc="15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10%</a:t>
            </a:r>
            <a:r>
              <a:rPr sz="1800" kern="0" spc="1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improvem</a:t>
            </a:r>
            <a:r>
              <a:rPr sz="18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ent with</a:t>
            </a:r>
            <a:r>
              <a:rPr sz="1800" kern="0" spc="1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926464" algn="l" rtl="0" eaLnBrk="0">
              <a:lnSpc>
                <a:spcPct val="97000"/>
              </a:lnSpc>
              <a:spcBef>
                <a:spcPts val="701"/>
              </a:spcBef>
              <a:tabLst/>
            </a:pPr>
            <a:r>
              <a:rPr sz="1500" kern="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800" kern="0" spc="-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</a:t>
            </a:r>
            <a:r>
              <a:rPr sz="1800" kern="0" spc="1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1800" kern="0" spc="4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250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354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ctDNA</a:t>
            </a:r>
            <a:r>
              <a:rPr sz="1800" kern="0" spc="9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may</a:t>
            </a:r>
            <a:r>
              <a:rPr sz="1800" kern="0" spc="10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help</a:t>
            </a:r>
            <a:r>
              <a:rPr sz="1800" kern="0" spc="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thi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</a:t>
            </a:r>
            <a:r>
              <a:rPr sz="1800" kern="0" spc="6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decision</a:t>
            </a:r>
            <a:endParaRPr sz="18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308" name="textbox 308"/>
          <p:cNvSpPr/>
          <p:nvPr/>
        </p:nvSpPr>
        <p:spPr>
          <a:xfrm>
            <a:off x="355091" y="3896867"/>
            <a:ext cx="3260090" cy="1077594"/>
          </a:xfrm>
          <a:prstGeom prst="rect">
            <a:avLst/>
          </a:prstGeom>
          <a:solidFill>
            <a:srgbClr val="EFC5D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05410" algn="l" rtl="0" eaLnBrk="0">
              <a:lnSpc>
                <a:spcPct val="86000"/>
              </a:lnSpc>
              <a:spcBef>
                <a:spcPts val="3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My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recommendation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to</a:t>
            </a:r>
            <a:endParaRPr sz="1500" dirty="0">
              <a:latin typeface="Arial"/>
              <a:ea typeface="Arial"/>
              <a:cs typeface="Arial"/>
            </a:endParaRPr>
          </a:p>
          <a:p>
            <a:pPr marL="97155" indent="635" algn="l" rtl="0" eaLnBrk="0">
              <a:lnSpc>
                <a:spcPct val="97000"/>
              </a:lnSpc>
              <a:spcBef>
                <a:spcPts val="368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complete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planned chemotherapy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duration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based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upon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IDEA</a:t>
            </a:r>
            <a:endParaRPr sz="1500" dirty="0">
              <a:latin typeface="Arial"/>
              <a:ea typeface="Arial"/>
              <a:cs typeface="Arial"/>
            </a:endParaRPr>
          </a:p>
          <a:p>
            <a:pPr marL="103504" algn="l" rtl="0" eaLnBrk="0">
              <a:lnSpc>
                <a:spcPts val="1839"/>
              </a:lnSpc>
              <a:spcBef>
                <a:spcPts val="361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recommendations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sp>
        <p:nvSpPr>
          <p:cNvPr id="310" name="textbox 310"/>
          <p:cNvSpPr/>
          <p:nvPr/>
        </p:nvSpPr>
        <p:spPr>
          <a:xfrm>
            <a:off x="438708" y="313120"/>
            <a:ext cx="541210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Adjuvant chemot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herapy following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312" name="textbox 312"/>
          <p:cNvSpPr/>
          <p:nvPr/>
        </p:nvSpPr>
        <p:spPr>
          <a:xfrm>
            <a:off x="5717751" y="4789669"/>
            <a:ext cx="3021964" cy="198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Larsson, ASCO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Annual Meeting, 2023</a:t>
            </a:r>
            <a:endParaRPr sz="1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6072" y="1175003"/>
            <a:ext cx="2950463" cy="3467100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99559" y="1725167"/>
            <a:ext cx="4745735" cy="1949196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467471" y="309214"/>
            <a:ext cx="2814320" cy="440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268"/>
              </a:lnSpc>
              <a:tabLst/>
            </a:pPr>
            <a:r>
              <a:rPr sz="2700" b="1" kern="0" spc="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…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Can</a:t>
            </a:r>
            <a:r>
              <a:rPr sz="2700" b="1" kern="0" spc="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we</a:t>
            </a:r>
            <a:r>
              <a:rPr sz="2700" b="1" kern="0" spc="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do</a:t>
            </a:r>
            <a:r>
              <a:rPr sz="2700" b="1" kern="0" spc="17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better</a:t>
            </a:r>
            <a:r>
              <a:rPr sz="2700" b="1" kern="0" spc="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320" name="picture 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18931" y="86867"/>
            <a:ext cx="859535" cy="621791"/>
          </a:xfrm>
          <a:prstGeom prst="rect">
            <a:avLst/>
          </a:prstGeom>
        </p:spPr>
      </p:pic>
      <p:sp>
        <p:nvSpPr>
          <p:cNvPr id="322" name="textbox 322"/>
          <p:cNvSpPr/>
          <p:nvPr/>
        </p:nvSpPr>
        <p:spPr>
          <a:xfrm>
            <a:off x="5731598" y="4862917"/>
            <a:ext cx="2793364" cy="170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5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Morton et al, JCO, 2023;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 et</a:t>
            </a:r>
            <a:r>
              <a:rPr sz="11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2024</a:t>
            </a:r>
            <a:endParaRPr sz="1100" dirty="0">
              <a:latin typeface="Arial"/>
              <a:ea typeface="Arial"/>
              <a:cs typeface="Arial"/>
            </a:endParaRPr>
          </a:p>
        </p:txBody>
      </p:sp>
      <p:pic>
        <p:nvPicPr>
          <p:cNvPr id="324" name="picture 3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6"/>
          <p:cNvSpPr/>
          <p:nvPr/>
        </p:nvSpPr>
        <p:spPr>
          <a:xfrm>
            <a:off x="449361" y="313120"/>
            <a:ext cx="818515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Strategies to</a:t>
            </a:r>
            <a:r>
              <a:rPr sz="2700" b="1" kern="0" spc="2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improve</a:t>
            </a:r>
            <a:r>
              <a:rPr sz="2700" b="1" kern="0" spc="17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neoadjuvant outcomes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MSS</a:t>
            </a:r>
            <a:r>
              <a:rPr sz="2700" b="1" kern="0" spc="2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LACC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328" name="textbox 328"/>
          <p:cNvSpPr/>
          <p:nvPr/>
        </p:nvSpPr>
        <p:spPr>
          <a:xfrm>
            <a:off x="4853178" y="3408426"/>
            <a:ext cx="3916679" cy="528955"/>
          </a:xfrm>
          <a:prstGeom prst="roundRect">
            <a:avLst>
              <a:gd name="adj" fmla="val 20485"/>
            </a:avLst>
          </a:prstGeom>
          <a:solidFill>
            <a:srgbClr val="A3C89C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35075" algn="l" rtl="0" eaLnBrk="0">
              <a:lnSpc>
                <a:spcPct val="98000"/>
              </a:lnSpc>
              <a:spcBef>
                <a:spcPts val="7"/>
              </a:spcBef>
              <a:tabLst/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TTD collabo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rative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4853178" y="4077461"/>
            <a:ext cx="3916679" cy="528955"/>
          </a:xfrm>
          <a:prstGeom prst="roundRect">
            <a:avLst>
              <a:gd name="adj" fmla="val 20485"/>
            </a:avLst>
          </a:prstGeom>
          <a:solidFill>
            <a:srgbClr val="A3C89C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6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73530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Concerto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32" name="textbox 332"/>
          <p:cNvSpPr/>
          <p:nvPr/>
        </p:nvSpPr>
        <p:spPr>
          <a:xfrm>
            <a:off x="4853178" y="2044445"/>
            <a:ext cx="3916679" cy="528955"/>
          </a:xfrm>
          <a:prstGeom prst="roundRect">
            <a:avLst>
              <a:gd name="adj" fmla="val 20485"/>
            </a:avLst>
          </a:prstGeom>
          <a:solidFill>
            <a:srgbClr val="A3C89C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9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36550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UNICORN,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FOxTROT 4,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NEO-scre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ening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34" name="textbox 334"/>
          <p:cNvSpPr/>
          <p:nvPr/>
        </p:nvSpPr>
        <p:spPr>
          <a:xfrm>
            <a:off x="4853178" y="1323594"/>
            <a:ext cx="3916679" cy="528955"/>
          </a:xfrm>
          <a:prstGeom prst="roundRect">
            <a:avLst>
              <a:gd name="adj" fmla="val 20485"/>
            </a:avLst>
          </a:prstGeom>
          <a:solidFill>
            <a:srgbClr val="A3C89C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852169" algn="l" rtl="0" eaLnBrk="0">
              <a:lnSpc>
                <a:spcPct val="87000"/>
              </a:lnSpc>
              <a:spcBef>
                <a:spcPts val="4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FOxTROT 3,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ROTECTOR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36" name="textbox 336"/>
          <p:cNvSpPr/>
          <p:nvPr/>
        </p:nvSpPr>
        <p:spPr>
          <a:xfrm>
            <a:off x="4853178" y="2754629"/>
            <a:ext cx="3916679" cy="527684"/>
          </a:xfrm>
          <a:prstGeom prst="roundRect">
            <a:avLst>
              <a:gd name="adj" fmla="val 20496"/>
            </a:avLst>
          </a:prstGeom>
          <a:solidFill>
            <a:srgbClr val="A3C89C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006475" algn="l" rtl="0" eaLnBrk="0">
              <a:lnSpc>
                <a:spcPct val="87000"/>
              </a:lnSpc>
              <a:spcBef>
                <a:spcPts val="7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NEST,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NICHE,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AZUR-4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601218" y="3402329"/>
            <a:ext cx="2828925" cy="528955"/>
          </a:xfrm>
          <a:prstGeom prst="roundRect">
            <a:avLst>
              <a:gd name="adj" fmla="val 20485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835025" algn="l" rtl="0" eaLnBrk="0">
              <a:lnSpc>
                <a:spcPct val="81000"/>
              </a:lnSpc>
              <a:spcBef>
                <a:spcPts val="4"/>
              </a:spcBef>
              <a:tabLst/>
            </a:pP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NAC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40" name="textbox 340"/>
          <p:cNvSpPr/>
          <p:nvPr/>
        </p:nvSpPr>
        <p:spPr>
          <a:xfrm>
            <a:off x="601218" y="4077461"/>
            <a:ext cx="2828925" cy="528955"/>
          </a:xfrm>
          <a:prstGeom prst="roundRect">
            <a:avLst>
              <a:gd name="adj" fmla="val 20485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83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35915" algn="l" rtl="0" eaLnBrk="0">
              <a:lnSpc>
                <a:spcPct val="82000"/>
              </a:lnSpc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Include obstructed patients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42" name="textbox 342"/>
          <p:cNvSpPr/>
          <p:nvPr/>
        </p:nvSpPr>
        <p:spPr>
          <a:xfrm>
            <a:off x="601218" y="2044445"/>
            <a:ext cx="2828925" cy="528955"/>
          </a:xfrm>
          <a:prstGeom prst="roundRect">
            <a:avLst>
              <a:gd name="adj" fmla="val 20485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005839" indent="-792480" algn="l" rtl="0" eaLnBrk="0">
              <a:lnSpc>
                <a:spcPct val="99000"/>
              </a:lnSpc>
              <a:spcBef>
                <a:spcPts val="4"/>
              </a:spcBef>
              <a:tabLst/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Targeted treatment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 for driver    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mutations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44" name="textbox 344"/>
          <p:cNvSpPr/>
          <p:nvPr/>
        </p:nvSpPr>
        <p:spPr>
          <a:xfrm>
            <a:off x="601218" y="1323594"/>
            <a:ext cx="2828925" cy="528955"/>
          </a:xfrm>
          <a:prstGeom prst="roundRect">
            <a:avLst>
              <a:gd name="adj" fmla="val 20485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3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7960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Intensify NAC to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mFOLFOXIRI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346" name="textbox 346"/>
          <p:cNvSpPr/>
          <p:nvPr/>
        </p:nvSpPr>
        <p:spPr>
          <a:xfrm>
            <a:off x="601218" y="2754629"/>
            <a:ext cx="2828925" cy="527684"/>
          </a:xfrm>
          <a:prstGeom prst="roundRect">
            <a:avLst>
              <a:gd name="adj" fmla="val 20496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4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9234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Next generation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IO +/-</a:t>
            </a:r>
            <a:r>
              <a:rPr sz="1400" kern="0" spc="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348" name="picture 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pic>
        <p:nvPicPr>
          <p:cNvPr id="350" name="picture 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15765" y="2192437"/>
            <a:ext cx="865976" cy="209984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715765" y="1531021"/>
            <a:ext cx="865976" cy="209984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706621" y="4162969"/>
            <a:ext cx="865976" cy="209984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715765" y="2913289"/>
            <a:ext cx="865976" cy="209984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706621" y="3538129"/>
            <a:ext cx="865976" cy="2099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3051" y="1251084"/>
            <a:ext cx="8374060" cy="3826882"/>
          </a:xfrm>
          <a:prstGeom prst="rect">
            <a:avLst/>
          </a:prstGeom>
        </p:spPr>
      </p:pic>
      <p:sp>
        <p:nvSpPr>
          <p:cNvPr id="362" name="textbox 362"/>
          <p:cNvSpPr/>
          <p:nvPr/>
        </p:nvSpPr>
        <p:spPr>
          <a:xfrm>
            <a:off x="466406" y="313120"/>
            <a:ext cx="5438140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Implementation of neoadjuvant </a:t>
            </a:r>
            <a:r>
              <a:rPr sz="2700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treatments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5455039" y="541182"/>
            <a:ext cx="3006238" cy="2322413"/>
            <a:chOff x="0" y="0"/>
            <a:chExt cx="3006238" cy="2322413"/>
          </a:xfrm>
        </p:grpSpPr>
        <p:sp>
          <p:nvSpPr>
            <p:cNvPr id="364" name="path 364"/>
            <p:cNvSpPr/>
            <p:nvPr/>
          </p:nvSpPr>
          <p:spPr>
            <a:xfrm>
              <a:off x="0" y="0"/>
              <a:ext cx="3006238" cy="2322413"/>
            </a:xfrm>
            <a:custGeom>
              <a:avLst/>
              <a:gdLst/>
              <a:ahLst/>
              <a:cxnLst/>
              <a:rect l="0" t="0" r="0" b="0"/>
              <a:pathLst>
                <a:path w="4734" h="3657">
                  <a:moveTo>
                    <a:pt x="438" y="1055"/>
                  </a:moveTo>
                  <a:cubicBezTo>
                    <a:pt x="383" y="685"/>
                    <a:pt x="665" y="345"/>
                    <a:pt x="1068" y="295"/>
                  </a:cubicBezTo>
                  <a:cubicBezTo>
                    <a:pt x="1231" y="274"/>
                    <a:pt x="1397" y="305"/>
                    <a:pt x="1539" y="381"/>
                  </a:cubicBezTo>
                  <a:cubicBezTo>
                    <a:pt x="1690" y="121"/>
                    <a:pt x="2042" y="22"/>
                    <a:pt x="2325" y="160"/>
                  </a:cubicBezTo>
                  <a:cubicBezTo>
                    <a:pt x="2375" y="184"/>
                    <a:pt x="2420" y="215"/>
                    <a:pt x="2461" y="251"/>
                  </a:cubicBezTo>
                  <a:cubicBezTo>
                    <a:pt x="2578" y="35"/>
                    <a:pt x="2864" y="-51"/>
                    <a:pt x="3099" y="55"/>
                  </a:cubicBezTo>
                  <a:cubicBezTo>
                    <a:pt x="3164" y="85"/>
                    <a:pt x="3220" y="128"/>
                    <a:pt x="3265" y="181"/>
                  </a:cubicBezTo>
                  <a:cubicBezTo>
                    <a:pt x="3454" y="-22"/>
                    <a:pt x="3788" y="-47"/>
                    <a:pt x="4011" y="125"/>
                  </a:cubicBezTo>
                  <a:cubicBezTo>
                    <a:pt x="4105" y="198"/>
                    <a:pt x="4168" y="298"/>
                    <a:pt x="4189" y="409"/>
                  </a:cubicBezTo>
                  <a:cubicBezTo>
                    <a:pt x="4499" y="486"/>
                    <a:pt x="4682" y="780"/>
                    <a:pt x="4598" y="1064"/>
                  </a:cubicBezTo>
                  <a:cubicBezTo>
                    <a:pt x="4591" y="1088"/>
                    <a:pt x="4582" y="1112"/>
                    <a:pt x="4571" y="1135"/>
                  </a:cubicBezTo>
                  <a:cubicBezTo>
                    <a:pt x="4819" y="1431"/>
                    <a:pt x="4759" y="1856"/>
                    <a:pt x="4435" y="2084"/>
                  </a:cubicBezTo>
                  <a:cubicBezTo>
                    <a:pt x="4334" y="2155"/>
                    <a:pt x="4216" y="2201"/>
                    <a:pt x="4090" y="2217"/>
                  </a:cubicBezTo>
                  <a:cubicBezTo>
                    <a:pt x="4087" y="2537"/>
                    <a:pt x="3803" y="2793"/>
                    <a:pt x="3454" y="2791"/>
                  </a:cubicBezTo>
                  <a:cubicBezTo>
                    <a:pt x="3338" y="2790"/>
                    <a:pt x="3224" y="2759"/>
                    <a:pt x="3125" y="2703"/>
                  </a:cubicBezTo>
                  <a:cubicBezTo>
                    <a:pt x="3008" y="3061"/>
                    <a:pt x="2597" y="3263"/>
                    <a:pt x="2208" y="3155"/>
                  </a:cubicBezTo>
                  <a:cubicBezTo>
                    <a:pt x="2045" y="3109"/>
                    <a:pt x="1904" y="3013"/>
                    <a:pt x="1809" y="2883"/>
                  </a:cubicBezTo>
                  <a:cubicBezTo>
                    <a:pt x="1411" y="3103"/>
                    <a:pt x="894" y="2985"/>
                    <a:pt x="654" y="2618"/>
                  </a:cubicBezTo>
                  <a:cubicBezTo>
                    <a:pt x="651" y="2614"/>
                    <a:pt x="648" y="2609"/>
                    <a:pt x="646" y="2604"/>
                  </a:cubicBezTo>
                  <a:cubicBezTo>
                    <a:pt x="385" y="2632"/>
                    <a:pt x="149" y="2462"/>
                    <a:pt x="118" y="2223"/>
                  </a:cubicBezTo>
                  <a:cubicBezTo>
                    <a:pt x="102" y="2096"/>
                    <a:pt x="148" y="1969"/>
                    <a:pt x="243" y="1876"/>
                  </a:cubicBezTo>
                  <a:cubicBezTo>
                    <a:pt x="17" y="1754"/>
                    <a:pt x="-57" y="1486"/>
                    <a:pt x="74" y="1278"/>
                  </a:cubicBezTo>
                  <a:cubicBezTo>
                    <a:pt x="150" y="1158"/>
                    <a:pt x="284" y="1079"/>
                    <a:pt x="434" y="1064"/>
                  </a:cubicBezTo>
                  <a:lnTo>
                    <a:pt x="438" y="1055"/>
                  </a:lnTo>
                  <a:close/>
                </a:path>
                <a:path w="4734" h="3657">
                  <a:moveTo>
                    <a:pt x="1474" y="3569"/>
                  </a:moveTo>
                  <a:cubicBezTo>
                    <a:pt x="1474" y="3617"/>
                    <a:pt x="1435" y="3657"/>
                    <a:pt x="1386" y="3657"/>
                  </a:cubicBezTo>
                  <a:cubicBezTo>
                    <a:pt x="1338" y="3657"/>
                    <a:pt x="1298" y="3617"/>
                    <a:pt x="1298" y="3569"/>
                  </a:cubicBezTo>
                  <a:cubicBezTo>
                    <a:pt x="1298" y="3520"/>
                    <a:pt x="1338" y="3480"/>
                    <a:pt x="1386" y="3480"/>
                  </a:cubicBezTo>
                  <a:cubicBezTo>
                    <a:pt x="1435" y="3480"/>
                    <a:pt x="1474" y="3520"/>
                    <a:pt x="1474" y="3569"/>
                  </a:cubicBezTo>
                </a:path>
                <a:path w="4734" h="3657">
                  <a:moveTo>
                    <a:pt x="1615" y="3462"/>
                  </a:moveTo>
                  <a:cubicBezTo>
                    <a:pt x="1615" y="3559"/>
                    <a:pt x="1536" y="3638"/>
                    <a:pt x="1439" y="3638"/>
                  </a:cubicBezTo>
                  <a:cubicBezTo>
                    <a:pt x="1342" y="3638"/>
                    <a:pt x="1263" y="3559"/>
                    <a:pt x="1263" y="3462"/>
                  </a:cubicBezTo>
                  <a:cubicBezTo>
                    <a:pt x="1263" y="3365"/>
                    <a:pt x="1342" y="3286"/>
                    <a:pt x="1439" y="3286"/>
                  </a:cubicBezTo>
                  <a:cubicBezTo>
                    <a:pt x="1536" y="3286"/>
                    <a:pt x="1615" y="3365"/>
                    <a:pt x="1615" y="3462"/>
                  </a:cubicBezTo>
                </a:path>
                <a:path w="4734" h="3657">
                  <a:moveTo>
                    <a:pt x="1834" y="3197"/>
                  </a:moveTo>
                  <a:cubicBezTo>
                    <a:pt x="1834" y="3343"/>
                    <a:pt x="1716" y="3462"/>
                    <a:pt x="1570" y="3462"/>
                  </a:cubicBezTo>
                  <a:cubicBezTo>
                    <a:pt x="1424" y="3462"/>
                    <a:pt x="1306" y="3343"/>
                    <a:pt x="1306" y="3197"/>
                  </a:cubicBezTo>
                  <a:cubicBezTo>
                    <a:pt x="1306" y="3051"/>
                    <a:pt x="1424" y="2933"/>
                    <a:pt x="1570" y="2933"/>
                  </a:cubicBezTo>
                  <a:cubicBezTo>
                    <a:pt x="1716" y="2933"/>
                    <a:pt x="1834" y="3051"/>
                    <a:pt x="1834" y="3197"/>
                  </a:cubicBezTo>
                </a:path>
              </a:pathLst>
            </a:custGeom>
            <a:solidFill>
              <a:srgbClr val="00B0F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6" name="textbox 366"/>
            <p:cNvSpPr/>
            <p:nvPr/>
          </p:nvSpPr>
          <p:spPr>
            <a:xfrm>
              <a:off x="-12700" y="-12700"/>
              <a:ext cx="3032125" cy="23558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802005" algn="l" rtl="0" eaLnBrk="0">
                <a:lnSpc>
                  <a:spcPct val="97000"/>
                </a:lnSpc>
                <a:spcBef>
                  <a:spcPts val="7"/>
                </a:spcBef>
                <a:tabLst/>
              </a:pP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How do we</a:t>
              </a:r>
              <a:endParaRPr sz="2000" dirty="0">
                <a:latin typeface="Arial"/>
                <a:ea typeface="Arial"/>
                <a:cs typeface="Arial"/>
              </a:endParaRPr>
            </a:p>
            <a:p>
              <a:pPr marL="699134" algn="l" rtl="0" eaLnBrk="0">
                <a:lnSpc>
                  <a:spcPct val="81000"/>
                </a:lnSpc>
                <a:spcBef>
                  <a:spcPts val="59"/>
                </a:spcBef>
                <a:tabLst/>
              </a:pPr>
              <a:r>
                <a:rPr sz="20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integrate thi</a:t>
              </a:r>
              <a:r>
                <a:rPr sz="20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</a:t>
              </a:r>
              <a:endParaRPr sz="2000" dirty="0">
                <a:latin typeface="Arial"/>
                <a:ea typeface="Arial"/>
                <a:cs typeface="Arial"/>
              </a:endParaRPr>
            </a:p>
            <a:p>
              <a:pPr marL="1002664" algn="l" rtl="0" eaLnBrk="0">
                <a:lnSpc>
                  <a:spcPct val="97000"/>
                </a:lnSpc>
                <a:spcBef>
                  <a:spcPts val="470"/>
                </a:spcBef>
                <a:tabLst/>
              </a:pP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into</a:t>
              </a:r>
              <a:r>
                <a:rPr sz="2000" kern="0" spc="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our</a:t>
              </a:r>
              <a:endParaRPr sz="2000" dirty="0">
                <a:latin typeface="Arial"/>
                <a:ea typeface="Arial"/>
                <a:cs typeface="Arial"/>
              </a:endParaRPr>
            </a:p>
            <a:p>
              <a:pPr marL="571500" algn="l" rtl="0" eaLnBrk="0">
                <a:lnSpc>
                  <a:spcPct val="81000"/>
                </a:lnSpc>
                <a:spcBef>
                  <a:spcPts val="62"/>
                </a:spcBef>
                <a:tabLst/>
              </a:pPr>
              <a:r>
                <a:rPr sz="20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existing</a:t>
              </a:r>
              <a:r>
                <a:rPr sz="2000" kern="0" spc="1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000" kern="0" spc="-1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sz="20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atient</a:t>
              </a:r>
              <a:endParaRPr sz="2000" dirty="0">
                <a:latin typeface="Arial"/>
                <a:ea typeface="Arial"/>
                <a:cs typeface="Arial"/>
              </a:endParaRPr>
            </a:p>
            <a:p>
              <a:pPr marL="818514" algn="l" rtl="0" eaLnBrk="0">
                <a:lnSpc>
                  <a:spcPct val="81000"/>
                </a:lnSpc>
                <a:spcBef>
                  <a:spcPts val="456"/>
                </a:spcBef>
                <a:tabLst/>
              </a:pPr>
              <a:r>
                <a:rPr sz="20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pathways?</a:t>
              </a:r>
              <a:endParaRPr sz="20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68" name="textbox 368"/>
          <p:cNvSpPr/>
          <p:nvPr/>
        </p:nvSpPr>
        <p:spPr>
          <a:xfrm>
            <a:off x="1173276" y="1537817"/>
            <a:ext cx="1963420" cy="1844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8284" algn="l" rtl="0" eaLnBrk="0">
              <a:lnSpc>
                <a:spcPct val="97000"/>
              </a:lnSpc>
              <a:tabLst/>
            </a:pP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How</a:t>
            </a:r>
            <a:r>
              <a:rPr sz="2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do we</a:t>
            </a:r>
            <a:endParaRPr sz="2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70"/>
              </a:spcBef>
              <a:tabLst/>
            </a:pP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select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endParaRPr sz="2400" dirty="0">
              <a:latin typeface="Arial"/>
              <a:ea typeface="Arial"/>
              <a:cs typeface="Arial"/>
            </a:endParaRPr>
          </a:p>
          <a:p>
            <a:pPr marL="801369" algn="l" rtl="0" eaLnBrk="0">
              <a:lnSpc>
                <a:spcPct val="97000"/>
              </a:lnSpc>
              <a:spcBef>
                <a:spcPts val="535"/>
              </a:spcBef>
              <a:tabLst/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endParaRPr sz="2400" dirty="0">
              <a:latin typeface="Arial"/>
              <a:ea typeface="Arial"/>
              <a:cs typeface="Arial"/>
            </a:endParaRPr>
          </a:p>
          <a:p>
            <a:pPr marL="167639" algn="l" rtl="0" eaLnBrk="0">
              <a:lnSpc>
                <a:spcPct val="81000"/>
              </a:lnSpc>
              <a:spcBef>
                <a:spcPts val="72"/>
              </a:spcBef>
              <a:tabLst/>
            </a:pP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neoadjuvant</a:t>
            </a:r>
            <a:endParaRPr sz="2400" dirty="0">
              <a:latin typeface="Arial"/>
              <a:ea typeface="Arial"/>
              <a:cs typeface="Arial"/>
            </a:endParaRPr>
          </a:p>
          <a:p>
            <a:pPr marL="254000" algn="l" rtl="0" eaLnBrk="0">
              <a:lnSpc>
                <a:spcPct val="97000"/>
              </a:lnSpc>
              <a:spcBef>
                <a:spcPts val="564"/>
              </a:spcBef>
              <a:tabLst/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treatment?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4380" y="1664208"/>
            <a:ext cx="3628644" cy="1363979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57928" y="1658111"/>
            <a:ext cx="3590543" cy="1370076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319227" y="613638"/>
            <a:ext cx="5408295" cy="74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7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" indent="-7620" algn="l" rtl="0" eaLnBrk="0">
              <a:lnSpc>
                <a:spcPct val="99000"/>
              </a:lnSpc>
              <a:tabLst/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Accuracy of Radiological</a:t>
            </a:r>
            <a:r>
              <a:rPr sz="2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aging</a:t>
            </a:r>
            <a:r>
              <a:rPr sz="24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Colon Cancer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has</a:t>
            </a:r>
            <a:r>
              <a:rPr sz="2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been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Well</a:t>
            </a:r>
            <a:r>
              <a:rPr sz="24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Studied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sp>
        <p:nvSpPr>
          <p:cNvPr id="378" name="textbox 378"/>
          <p:cNvSpPr/>
          <p:nvPr/>
        </p:nvSpPr>
        <p:spPr>
          <a:xfrm>
            <a:off x="1662176" y="3629659"/>
            <a:ext cx="2232660" cy="1022350"/>
          </a:xfrm>
          <a:prstGeom prst="roundRect">
            <a:avLst>
              <a:gd name="adj" fmla="val 21185"/>
            </a:avLst>
          </a:prstGeom>
          <a:noFill/>
          <a:ln w="571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665480" algn="l" rtl="0" eaLnBrk="0">
              <a:lnSpc>
                <a:spcPct val="85000"/>
              </a:lnSpc>
              <a:spcBef>
                <a:spcPts val="3"/>
              </a:spcBef>
              <a:tabLst/>
            </a:pP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summary: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1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38759" indent="-5080" algn="l" rtl="0" eaLnBrk="0">
              <a:lnSpc>
                <a:spcPct val="197000"/>
              </a:lnSpc>
              <a:spcBef>
                <a:spcPts val="1"/>
              </a:spcBef>
              <a:tabLst/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 stage accuracy =</a:t>
            </a:r>
            <a:r>
              <a:rPr sz="1000" b="1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2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GOOD</a:t>
            </a:r>
            <a:r>
              <a:rPr sz="1000" b="1" kern="0" spc="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 stage accuracy =</a:t>
            </a:r>
            <a:r>
              <a:rPr sz="1000" b="1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20" dirty="0">
                <a:solidFill>
                  <a:srgbClr val="C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POOR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80" name="textbox 380"/>
          <p:cNvSpPr/>
          <p:nvPr/>
        </p:nvSpPr>
        <p:spPr>
          <a:xfrm>
            <a:off x="1343182" y="3102891"/>
            <a:ext cx="6926580" cy="127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3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Hewish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.,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AJRAm</a:t>
            </a:r>
            <a:r>
              <a:rPr sz="800" i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</a:t>
            </a:r>
            <a:r>
              <a:rPr sz="800" i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Roentgenol</a:t>
            </a:r>
            <a:r>
              <a:rPr sz="800" i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800" i="1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2016</a:t>
            </a:r>
            <a:r>
              <a:rPr sz="8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Nov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;207(5):984-995                                                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Dighe et al.,</a:t>
            </a:r>
            <a:r>
              <a:rPr sz="8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Clin</a:t>
            </a:r>
            <a:r>
              <a:rPr sz="800" i="1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i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Radiol.</a:t>
            </a:r>
            <a:r>
              <a:rPr sz="800" i="1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2010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Sep;65(9):708-19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sp>
        <p:nvSpPr>
          <p:cNvPr id="382" name="textbox 382"/>
          <p:cNvSpPr/>
          <p:nvPr/>
        </p:nvSpPr>
        <p:spPr>
          <a:xfrm>
            <a:off x="6640081" y="4709344"/>
            <a:ext cx="198183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3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Slide courtesy of Ja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mes Platt</a:t>
            </a:r>
            <a:endParaRPr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box 384"/>
          <p:cNvSpPr/>
          <p:nvPr/>
        </p:nvSpPr>
        <p:spPr>
          <a:xfrm>
            <a:off x="4655132" y="1104149"/>
            <a:ext cx="4011295" cy="3821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500" kern="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</a:t>
            </a:r>
            <a:r>
              <a:rPr sz="2000" kern="0" spc="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stage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927100" algn="l" rtl="0" eaLnBrk="0">
              <a:lnSpc>
                <a:spcPct val="81000"/>
              </a:lnSpc>
              <a:spcBef>
                <a:spcPts val="756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Overall</a:t>
            </a:r>
            <a:r>
              <a:rPr sz="2000" kern="0" spc="9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agreement</a:t>
            </a:r>
            <a:r>
              <a:rPr sz="2000" kern="0" spc="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60.0%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927100" algn="l" rtl="0" eaLnBrk="0">
              <a:lnSpc>
                <a:spcPct val="96000"/>
              </a:lnSpc>
              <a:spcBef>
                <a:spcPts val="764"/>
              </a:spcBef>
              <a:tabLst/>
            </a:pPr>
            <a:r>
              <a:rPr sz="1500" kern="0" spc="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T1/2 </a:t>
            </a:r>
            <a:r>
              <a:rPr sz="2000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vsT</a:t>
            </a:r>
            <a:r>
              <a:rPr sz="2000" kern="0" spc="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3/4</a:t>
            </a:r>
            <a:r>
              <a:rPr sz="2000" kern="0" spc="1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PPV</a:t>
            </a:r>
            <a:r>
              <a:rPr sz="2000" kern="0" spc="10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7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94.5%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389"/>
              </a:spcBef>
              <a:tabLst/>
            </a:pPr>
            <a:r>
              <a:rPr sz="1500" kern="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</a:t>
            </a:r>
            <a:r>
              <a:rPr sz="2000" kern="0" spc="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stage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927100" algn="l" rtl="0" eaLnBrk="0">
              <a:lnSpc>
                <a:spcPct val="81000"/>
              </a:lnSpc>
              <a:spcBef>
                <a:spcPts val="758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Overall</a:t>
            </a:r>
            <a:r>
              <a:rPr sz="2000" kern="0" spc="8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agreement</a:t>
            </a:r>
            <a:r>
              <a:rPr sz="2000" kern="0" spc="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7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54.1%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927100" algn="l" rtl="0" eaLnBrk="0">
              <a:lnSpc>
                <a:spcPct val="96000"/>
              </a:lnSpc>
              <a:spcBef>
                <a:spcPts val="764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PPV for N0</a:t>
            </a:r>
            <a:r>
              <a:rPr sz="2000" kern="0" spc="3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vs</a:t>
            </a:r>
            <a:r>
              <a:rPr sz="2000" kern="0" spc="1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N+</a:t>
            </a:r>
            <a:r>
              <a:rPr sz="2000" kern="0" spc="9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3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57.1%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97000"/>
              </a:lnSpc>
              <a:spcBef>
                <a:spcPts val="401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EMVI status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927100" algn="l" rtl="0" eaLnBrk="0">
              <a:lnSpc>
                <a:spcPct val="96000"/>
              </a:lnSpc>
              <a:spcBef>
                <a:spcPts val="370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PPV for</a:t>
            </a:r>
            <a:r>
              <a:rPr sz="2000" kern="0" spc="1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EMVI  +/-</a:t>
            </a:r>
            <a:r>
              <a:rPr sz="2000" kern="0" spc="8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=</a:t>
            </a:r>
            <a:r>
              <a:rPr sz="2000" kern="0" spc="7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50</a:t>
            </a:r>
            <a:r>
              <a:rPr sz="2000" kern="0" spc="-3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.7%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Platt et al,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ESGAR Congress, 2023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3255" y="1200911"/>
            <a:ext cx="4195571" cy="3255264"/>
          </a:xfrm>
          <a:prstGeom prst="rect">
            <a:avLst/>
          </a:prstGeom>
        </p:spPr>
      </p:pic>
      <p:sp>
        <p:nvSpPr>
          <p:cNvPr id="388" name="textbox 388"/>
          <p:cNvSpPr/>
          <p:nvPr/>
        </p:nvSpPr>
        <p:spPr>
          <a:xfrm>
            <a:off x="452557" y="313120"/>
            <a:ext cx="698309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Comparison of radiological &amp;</a:t>
            </a:r>
            <a:r>
              <a:rPr sz="2700" b="1" kern="0" spc="20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pathological staging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390" name="picture 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table 392"/>
          <p:cNvGraphicFramePr>
            <a:graphicFrameLocks noGrp="1"/>
          </p:cNvGraphicFramePr>
          <p:nvPr/>
        </p:nvGraphicFramePr>
        <p:xfrm>
          <a:off x="226631" y="1777365"/>
          <a:ext cx="8690609" cy="1136015"/>
        </p:xfrm>
        <a:graphic>
          <a:graphicData uri="http://schemas.openxmlformats.org/drawingml/2006/table">
            <a:tbl>
              <a:tblPr/>
              <a:tblGrid>
                <a:gridCol w="1308735"/>
                <a:gridCol w="1302385"/>
                <a:gridCol w="3036570"/>
                <a:gridCol w="3042920"/>
              </a:tblGrid>
              <a:tr h="2838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235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MMR proficient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3464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MMR deficient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28194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0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0525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1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 status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417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Sensitivity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0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79.7 (71.9 –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86.2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0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89.3 (71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97.7)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28193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8794" algn="l" rtl="0" eaLnBrk="0">
                        <a:lnSpc>
                          <a:spcPct val="8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NPV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486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52.6 (39.0 – 66.0)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6135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78.6 (49.2 –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95.3)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88289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1969" algn="l" rtl="0" eaLnBrk="0">
                        <a:lnSpc>
                          <a:spcPct val="8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PPV</a:t>
                      </a: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4864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56.4 (49.0 – 63.6)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0419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46.3 (32.6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– 60.4)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 rot="21600000">
            <a:off x="2889757" y="2057654"/>
            <a:ext cx="5751068" cy="1227835"/>
            <a:chOff x="0" y="0"/>
            <a:chExt cx="5751068" cy="1227835"/>
          </a:xfrm>
        </p:grpSpPr>
        <p:sp>
          <p:nvSpPr>
            <p:cNvPr id="394" name="path 394"/>
            <p:cNvSpPr/>
            <p:nvPr/>
          </p:nvSpPr>
          <p:spPr>
            <a:xfrm>
              <a:off x="12700" y="12700"/>
              <a:ext cx="5725668" cy="1202435"/>
            </a:xfrm>
            <a:custGeom>
              <a:avLst/>
              <a:gdLst/>
              <a:ahLst/>
              <a:cxnLst/>
              <a:rect l="0" t="0" r="0" b="0"/>
              <a:pathLst>
                <a:path w="9016" h="1893">
                  <a:moveTo>
                    <a:pt x="0" y="946"/>
                  </a:moveTo>
                  <a:cubicBezTo>
                    <a:pt x="0" y="423"/>
                    <a:pt x="2018" y="0"/>
                    <a:pt x="4508" y="0"/>
                  </a:cubicBezTo>
                  <a:cubicBezTo>
                    <a:pt x="6998" y="0"/>
                    <a:pt x="9016" y="423"/>
                    <a:pt x="9016" y="946"/>
                  </a:cubicBezTo>
                  <a:cubicBezTo>
                    <a:pt x="9016" y="1469"/>
                    <a:pt x="6998" y="1893"/>
                    <a:pt x="4508" y="1893"/>
                  </a:cubicBezTo>
                  <a:cubicBezTo>
                    <a:pt x="2018" y="1893"/>
                    <a:pt x="0" y="1469"/>
                    <a:pt x="0" y="946"/>
                  </a:cubicBezTo>
                  <a:moveTo>
                    <a:pt x="145" y="946"/>
                  </a:moveTo>
                  <a:cubicBezTo>
                    <a:pt x="145" y="1389"/>
                    <a:pt x="2098" y="1748"/>
                    <a:pt x="4508" y="1748"/>
                  </a:cubicBezTo>
                  <a:cubicBezTo>
                    <a:pt x="6918" y="1748"/>
                    <a:pt x="8871" y="1389"/>
                    <a:pt x="8871" y="946"/>
                  </a:cubicBezTo>
                  <a:cubicBezTo>
                    <a:pt x="8871" y="503"/>
                    <a:pt x="6918" y="145"/>
                    <a:pt x="4508" y="145"/>
                  </a:cubicBezTo>
                  <a:cubicBezTo>
                    <a:pt x="2098" y="145"/>
                    <a:pt x="145" y="503"/>
                    <a:pt x="145" y="946"/>
                  </a:cubicBezTo>
                </a:path>
              </a:pathLst>
            </a:custGeom>
            <a:solidFill>
              <a:srgbClr val="1E325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6" name="path 396"/>
            <p:cNvSpPr/>
            <p:nvPr/>
          </p:nvSpPr>
          <p:spPr>
            <a:xfrm>
              <a:off x="0" y="0"/>
              <a:ext cx="5751068" cy="1227835"/>
            </a:xfrm>
            <a:custGeom>
              <a:avLst/>
              <a:gdLst/>
              <a:ahLst/>
              <a:cxnLst/>
              <a:rect l="0" t="0" r="0" b="0"/>
              <a:pathLst>
                <a:path w="9056" h="1933">
                  <a:moveTo>
                    <a:pt x="20" y="966"/>
                  </a:moveTo>
                  <a:cubicBezTo>
                    <a:pt x="20" y="443"/>
                    <a:pt x="2038" y="20"/>
                    <a:pt x="4528" y="20"/>
                  </a:cubicBezTo>
                  <a:cubicBezTo>
                    <a:pt x="7018" y="20"/>
                    <a:pt x="9036" y="443"/>
                    <a:pt x="9036" y="966"/>
                  </a:cubicBezTo>
                  <a:cubicBezTo>
                    <a:pt x="9036" y="1489"/>
                    <a:pt x="7018" y="1913"/>
                    <a:pt x="4528" y="1913"/>
                  </a:cubicBezTo>
                  <a:cubicBezTo>
                    <a:pt x="2038" y="1913"/>
                    <a:pt x="20" y="1489"/>
                    <a:pt x="20" y="966"/>
                  </a:cubicBezTo>
                  <a:moveTo>
                    <a:pt x="165" y="966"/>
                  </a:moveTo>
                  <a:cubicBezTo>
                    <a:pt x="165" y="1409"/>
                    <a:pt x="2118" y="1768"/>
                    <a:pt x="4528" y="1768"/>
                  </a:cubicBezTo>
                  <a:cubicBezTo>
                    <a:pt x="6938" y="1768"/>
                    <a:pt x="8891" y="1409"/>
                    <a:pt x="8891" y="966"/>
                  </a:cubicBezTo>
                  <a:cubicBezTo>
                    <a:pt x="8891" y="523"/>
                    <a:pt x="6938" y="165"/>
                    <a:pt x="4528" y="165"/>
                  </a:cubicBezTo>
                  <a:cubicBezTo>
                    <a:pt x="2118" y="165"/>
                    <a:pt x="165" y="523"/>
                    <a:pt x="165" y="966"/>
                  </a:cubicBezTo>
                </a:path>
              </a:pathLst>
            </a:custGeom>
            <a:noFill/>
            <a:ln w="25400" cap="flat">
              <a:solidFill>
                <a:srgbClr val="060F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98" name="textbox 398"/>
          <p:cNvSpPr/>
          <p:nvPr/>
        </p:nvSpPr>
        <p:spPr>
          <a:xfrm>
            <a:off x="1626922" y="4454485"/>
            <a:ext cx="3835400" cy="411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4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6830" algn="l" rtl="0" eaLnBrk="0">
              <a:lnSpc>
                <a:spcPct val="90000"/>
              </a:lnSpc>
              <a:tabLst/>
            </a:pPr>
            <a:r>
              <a:rPr sz="1400" b="1" kern="0" spc="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Higher neutrophil</a:t>
            </a:r>
            <a:r>
              <a:rPr sz="1400" b="1" kern="0" spc="-1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 count associated with N1/2</a:t>
            </a:r>
            <a:r>
              <a:rPr sz="1400" b="1" kern="0" spc="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1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‘status’ (</a:t>
            </a:r>
            <a:r>
              <a:rPr sz="1400" b="1" i="1" kern="0" spc="-1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P </a:t>
            </a:r>
            <a:r>
              <a:rPr sz="1400" b="1" kern="0" spc="-10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= 0.0077)</a:t>
            </a:r>
            <a:r>
              <a:rPr sz="1400" b="1" kern="0" spc="-10" baseline="29764" dirty="0">
                <a:solidFill>
                  <a:srgbClr val="404A76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sz="1400" baseline="29764" dirty="0">
              <a:latin typeface="Arial"/>
              <a:ea typeface="Arial"/>
              <a:cs typeface="Arial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461057" y="503090"/>
            <a:ext cx="4038600" cy="275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20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Do other factors influenc</a:t>
            </a:r>
            <a:r>
              <a:rPr sz="2000" b="1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 performance?</a:t>
            </a:r>
            <a:endParaRPr sz="20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402" name="textbox 402"/>
          <p:cNvSpPr/>
          <p:nvPr/>
        </p:nvSpPr>
        <p:spPr>
          <a:xfrm>
            <a:off x="5857507" y="4818721"/>
            <a:ext cx="2776220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Platt et al,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ESGAR Congress, 2023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404" name="picture 4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5331" y="4364735"/>
            <a:ext cx="589564" cy="584822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02067" y="268223"/>
            <a:ext cx="1383792" cy="237744"/>
          </a:xfrm>
          <a:prstGeom prst="rect">
            <a:avLst/>
          </a:prstGeom>
        </p:spPr>
      </p:pic>
      <p:sp>
        <p:nvSpPr>
          <p:cNvPr id="408" name="textbox 408"/>
          <p:cNvSpPr/>
          <p:nvPr/>
        </p:nvSpPr>
        <p:spPr>
          <a:xfrm>
            <a:off x="327834" y="1362104"/>
            <a:ext cx="2165985" cy="1803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18"/>
              </a:lnSpc>
              <a:tabLst/>
            </a:pP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MMR Proficient vs.</a:t>
            </a:r>
            <a:r>
              <a:rPr sz="1000" b="1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MMR Defi</a:t>
            </a:r>
            <a:r>
              <a:rPr sz="1000" b="1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cient</a:t>
            </a:r>
            <a:endParaRPr sz="10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 410"/>
          <p:cNvSpPr/>
          <p:nvPr/>
        </p:nvSpPr>
        <p:spPr>
          <a:xfrm>
            <a:off x="507339" y="632332"/>
            <a:ext cx="7288403" cy="274320"/>
          </a:xfrm>
          <a:prstGeom prst="rect">
            <a:avLst/>
          </a:prstGeom>
          <a:solidFill>
            <a:srgbClr val="FFFFFF">
              <a:alpha val="2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12" name="table 412"/>
          <p:cNvGraphicFramePr>
            <a:graphicFrameLocks noGrp="1"/>
          </p:cNvGraphicFramePr>
          <p:nvPr/>
        </p:nvGraphicFramePr>
        <p:xfrm>
          <a:off x="507339" y="900302"/>
          <a:ext cx="7288529" cy="3955415"/>
        </p:xfrm>
        <a:graphic>
          <a:graphicData uri="http://schemas.openxmlformats.org/drawingml/2006/table">
            <a:tbl>
              <a:tblPr/>
              <a:tblGrid>
                <a:gridCol w="1852929"/>
                <a:gridCol w="1870710"/>
                <a:gridCol w="1782445"/>
                <a:gridCol w="1782445"/>
              </a:tblGrid>
              <a:tr h="4635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235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Radiological</a:t>
                      </a:r>
                      <a:r>
                        <a:rPr sz="12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Featur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6689" indent="-8445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Hazard ratio</a:t>
                      </a:r>
                      <a:r>
                        <a:rPr sz="12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(95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2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CI)</a:t>
                      </a: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 any</a:t>
                      </a:r>
                      <a:r>
                        <a:rPr sz="14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recurrence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1471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 value</a:t>
                      </a:r>
                      <a:r>
                        <a:rPr sz="12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b="1" kern="0" spc="-20" baseline="2768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sz="1200" baseline="27685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 stage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kern="0" spc="0" baseline="26044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          </a:t>
                      </a:r>
                      <a:r>
                        <a:rPr sz="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T3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2664" algn="l" rtl="0" eaLnBrk="0">
                        <a:lnSpc>
                          <a:spcPct val="8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T4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1.57 (1.19-2.07)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0.001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Depth of extramural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713"/>
                        </a:lnSpc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extension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4180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Continuous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1.03 (1.02-1.04)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0.00001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</a:tr>
              <a:tr h="27431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5204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≤7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7745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&gt;7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1.67 (1.29-2.18)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0.0001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</a:tr>
              <a:tr h="28511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235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Maximum tumour thic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kness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Continuous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1.16 (1.06-1.27)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0.001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520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≤25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</a:tr>
              <a:tr h="27431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77745" algn="l" rtl="0" eaLnBrk="0">
                        <a:lnSpc>
                          <a:spcPct val="8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&gt;25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1.59 (1.21-2.09)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0.001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1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Node ≥10mm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No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</a:tr>
              <a:tr h="27431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9489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Yes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1.40 (1.07-1.83)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0.01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EMVI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       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Absent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5DE"/>
                    </a:solidFill>
                  </a:tcPr>
                </a:tc>
              </a:tr>
              <a:tr h="28066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8092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Present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1.41 (1.07-1.86)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0.02</a:t>
                      </a:r>
                      <a:endParaRPr sz="1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4" name="picture 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9032" y="1163407"/>
            <a:ext cx="94324" cy="142406"/>
          </a:xfrm>
          <a:prstGeom prst="rect">
            <a:avLst/>
          </a:prstGeom>
        </p:spPr>
      </p:pic>
      <p:sp>
        <p:nvSpPr>
          <p:cNvPr id="416" name="textbox 416"/>
          <p:cNvSpPr/>
          <p:nvPr/>
        </p:nvSpPr>
        <p:spPr>
          <a:xfrm>
            <a:off x="217957" y="293635"/>
            <a:ext cx="4921250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 we identify the high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sk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CT?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418" name="textbox 418"/>
          <p:cNvSpPr/>
          <p:nvPr/>
        </p:nvSpPr>
        <p:spPr>
          <a:xfrm>
            <a:off x="5968378" y="4867311"/>
            <a:ext cx="2676525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Platt et al,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ESMO Congress, 2024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420" name="picture 4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276121" y="340264"/>
            <a:ext cx="521182" cy="7739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1980" y="809244"/>
            <a:ext cx="7755635" cy="3925823"/>
          </a:xfrm>
          <a:prstGeom prst="rect">
            <a:avLst/>
          </a:prstGeom>
        </p:spPr>
      </p:pic>
      <p:sp>
        <p:nvSpPr>
          <p:cNvPr id="426" name="textbox 426"/>
          <p:cNvSpPr/>
          <p:nvPr/>
        </p:nvSpPr>
        <p:spPr>
          <a:xfrm>
            <a:off x="467329" y="229934"/>
            <a:ext cx="2172335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Beyond T stage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428" name="textbox 428"/>
          <p:cNvSpPr/>
          <p:nvPr/>
        </p:nvSpPr>
        <p:spPr>
          <a:xfrm>
            <a:off x="3237407" y="2707335"/>
            <a:ext cx="2537460" cy="24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7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 do you</a:t>
            </a:r>
            <a:r>
              <a:rPr sz="1800" b="1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measure?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430" name="textbox 430"/>
          <p:cNvSpPr/>
          <p:nvPr/>
        </p:nvSpPr>
        <p:spPr>
          <a:xfrm>
            <a:off x="7378603" y="4912599"/>
            <a:ext cx="1381125" cy="233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6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Dr James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tt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432" name="textbox 432"/>
          <p:cNvSpPr/>
          <p:nvPr/>
        </p:nvSpPr>
        <p:spPr>
          <a:xfrm>
            <a:off x="6660913" y="4912599"/>
            <a:ext cx="692784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courtesy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434" name="textbox 434"/>
          <p:cNvSpPr/>
          <p:nvPr/>
        </p:nvSpPr>
        <p:spPr>
          <a:xfrm>
            <a:off x="6216926" y="4912599"/>
            <a:ext cx="414019" cy="198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8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Slide</a:t>
            </a:r>
            <a:endParaRPr sz="1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09672" y="1319783"/>
            <a:ext cx="2805683" cy="2993136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450483" y="1429907"/>
            <a:ext cx="1297939" cy="221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9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 Seligmann</a:t>
            </a:r>
            <a:endParaRPr sz="15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7284" y="1307591"/>
            <a:ext cx="2223516" cy="3005328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467329" y="255523"/>
            <a:ext cx="8331834" cy="422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3"/>
              </a:spcBef>
              <a:tabLst/>
            </a:pP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How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should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this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treated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?                          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06479" y="268223"/>
            <a:ext cx="1383792" cy="237744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6044972" y="2135575"/>
            <a:ext cx="2344420" cy="1251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9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1</a:t>
            </a:r>
            <a:r>
              <a:rPr sz="2000" kern="0" spc="-10" baseline="28648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</a:t>
            </a:r>
            <a:r>
              <a:rPr sz="1300" kern="0" spc="2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presentation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291465" indent="-278765" algn="l" rtl="0" eaLnBrk="0">
              <a:lnSpc>
                <a:spcPct val="90000"/>
              </a:lnSpc>
              <a:spcBef>
                <a:spcPts val="457"/>
              </a:spcBef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Fit for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surgery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&amp;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systemic therapy</a:t>
            </a:r>
            <a:endParaRPr sz="20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97000"/>
              </a:lnSpc>
              <a:spcBef>
                <a:spcPts val="469"/>
              </a:spcBef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No metastati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disease</a:t>
            </a:r>
            <a:endParaRPr sz="2000" dirty="0">
              <a:latin typeface="Arial Narrow"/>
              <a:ea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58055" y="925068"/>
            <a:ext cx="4526279" cy="3942587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450824" y="1098658"/>
            <a:ext cx="3234054" cy="3036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64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Engagement with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radiology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93370" indent="-281304" algn="l" rtl="0" eaLnBrk="0">
              <a:lnSpc>
                <a:spcPct val="99000"/>
              </a:lnSpc>
              <a:spcBef>
                <a:spcPts val="404"/>
              </a:spcBef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Prioritise training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planned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studies</a:t>
            </a:r>
            <a:endParaRPr sz="1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spcBef>
                <a:spcPts val="65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Transition toward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94640" indent="6985" algn="l" rtl="0" eaLnBrk="0">
              <a:lnSpc>
                <a:spcPct val="99000"/>
              </a:lnSpc>
              <a:spcBef>
                <a:spcPts val="46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radiological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phenotypin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 –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don’t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limit to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formation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95909" algn="l" rtl="0" eaLnBrk="0">
              <a:lnSpc>
                <a:spcPct val="81000"/>
              </a:lnSpc>
              <a:spcBef>
                <a:spcPts val="53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collected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y TNM</a:t>
            </a:r>
            <a:endParaRPr sz="1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411"/>
              </a:spcBef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Future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likely to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olve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95275" algn="l" rtl="0" eaLnBrk="0">
              <a:lnSpc>
                <a:spcPct val="81000"/>
              </a:lnSpc>
              <a:spcBef>
                <a:spcPts val="413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artificial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intelligenc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94004" indent="635" algn="l" rtl="0" eaLnBrk="0">
              <a:lnSpc>
                <a:spcPct val="99000"/>
              </a:lnSpc>
              <a:spcBef>
                <a:spcPts val="402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algorithms &amp;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multi-mod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risk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stratification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440" name="textbox 440"/>
          <p:cNvSpPr/>
          <p:nvPr/>
        </p:nvSpPr>
        <p:spPr>
          <a:xfrm>
            <a:off x="460014" y="313120"/>
            <a:ext cx="5571490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7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2700" b="1" kern="0" spc="5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Patientselection –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5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</a:t>
            </a:r>
            <a:r>
              <a:rPr sz="27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ow to move forward</a:t>
            </a:r>
            <a:endParaRPr sz="27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442" name="picture 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ath 444"/>
          <p:cNvSpPr/>
          <p:nvPr/>
        </p:nvSpPr>
        <p:spPr>
          <a:xfrm>
            <a:off x="1021080" y="906779"/>
            <a:ext cx="478536" cy="519684"/>
          </a:xfrm>
          <a:custGeom>
            <a:avLst/>
            <a:gdLst/>
            <a:ahLst/>
            <a:cxnLst/>
            <a:rect l="0" t="0" r="0" b="0"/>
            <a:pathLst>
              <a:path w="753" h="818">
                <a:moveTo>
                  <a:pt x="0" y="409"/>
                </a:moveTo>
                <a:cubicBezTo>
                  <a:pt x="0" y="183"/>
                  <a:pt x="168" y="0"/>
                  <a:pt x="376" y="0"/>
                </a:cubicBezTo>
                <a:cubicBezTo>
                  <a:pt x="585" y="0"/>
                  <a:pt x="753" y="183"/>
                  <a:pt x="753" y="409"/>
                </a:cubicBezTo>
                <a:cubicBezTo>
                  <a:pt x="753" y="635"/>
                  <a:pt x="585" y="818"/>
                  <a:pt x="376" y="818"/>
                </a:cubicBezTo>
                <a:cubicBezTo>
                  <a:pt x="168" y="818"/>
                  <a:pt x="0" y="635"/>
                  <a:pt x="0" y="409"/>
                </a:cubicBezTo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6" name="path 446"/>
          <p:cNvSpPr/>
          <p:nvPr/>
        </p:nvSpPr>
        <p:spPr>
          <a:xfrm>
            <a:off x="4639055" y="1005840"/>
            <a:ext cx="478535" cy="519684"/>
          </a:xfrm>
          <a:custGeom>
            <a:avLst/>
            <a:gdLst/>
            <a:ahLst/>
            <a:cxnLst/>
            <a:rect l="0" t="0" r="0" b="0"/>
            <a:pathLst>
              <a:path w="753" h="818">
                <a:moveTo>
                  <a:pt x="0" y="409"/>
                </a:moveTo>
                <a:cubicBezTo>
                  <a:pt x="0" y="183"/>
                  <a:pt x="168" y="0"/>
                  <a:pt x="376" y="0"/>
                </a:cubicBezTo>
                <a:cubicBezTo>
                  <a:pt x="584" y="0"/>
                  <a:pt x="753" y="183"/>
                  <a:pt x="753" y="409"/>
                </a:cubicBezTo>
                <a:cubicBezTo>
                  <a:pt x="753" y="635"/>
                  <a:pt x="584" y="818"/>
                  <a:pt x="376" y="818"/>
                </a:cubicBezTo>
                <a:cubicBezTo>
                  <a:pt x="168" y="818"/>
                  <a:pt x="0" y="635"/>
                  <a:pt x="0" y="409"/>
                </a:cubicBezTo>
              </a:path>
            </a:pathLst>
          </a:custGeom>
          <a:solidFill>
            <a:srgbClr val="FF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8" name="path 448"/>
          <p:cNvSpPr/>
          <p:nvPr/>
        </p:nvSpPr>
        <p:spPr>
          <a:xfrm>
            <a:off x="355091" y="678179"/>
            <a:ext cx="6912864" cy="368808"/>
          </a:xfrm>
          <a:custGeom>
            <a:avLst/>
            <a:gdLst/>
            <a:ahLst/>
            <a:cxnLst/>
            <a:rect l="0" t="0" r="0" b="0"/>
            <a:pathLst>
              <a:path w="10886" h="580">
                <a:moveTo>
                  <a:pt x="0" y="290"/>
                </a:moveTo>
                <a:lnTo>
                  <a:pt x="145" y="145"/>
                </a:lnTo>
                <a:lnTo>
                  <a:pt x="145" y="234"/>
                </a:lnTo>
                <a:lnTo>
                  <a:pt x="2823" y="234"/>
                </a:lnTo>
                <a:lnTo>
                  <a:pt x="2823" y="0"/>
                </a:lnTo>
                <a:lnTo>
                  <a:pt x="8062" y="0"/>
                </a:lnTo>
                <a:lnTo>
                  <a:pt x="8062" y="234"/>
                </a:lnTo>
                <a:lnTo>
                  <a:pt x="10741" y="234"/>
                </a:lnTo>
                <a:lnTo>
                  <a:pt x="10741" y="145"/>
                </a:lnTo>
                <a:lnTo>
                  <a:pt x="10886" y="290"/>
                </a:lnTo>
                <a:lnTo>
                  <a:pt x="10741" y="435"/>
                </a:lnTo>
                <a:lnTo>
                  <a:pt x="10741" y="346"/>
                </a:lnTo>
                <a:lnTo>
                  <a:pt x="8062" y="346"/>
                </a:lnTo>
                <a:lnTo>
                  <a:pt x="8062" y="580"/>
                </a:lnTo>
                <a:lnTo>
                  <a:pt x="2823" y="580"/>
                </a:lnTo>
                <a:lnTo>
                  <a:pt x="2823" y="346"/>
                </a:lnTo>
                <a:lnTo>
                  <a:pt x="145" y="346"/>
                </a:lnTo>
                <a:lnTo>
                  <a:pt x="145" y="435"/>
                </a:lnTo>
                <a:lnTo>
                  <a:pt x="0" y="290"/>
                </a:lnTo>
                <a:close/>
              </a:path>
            </a:pathLst>
          </a:custGeom>
          <a:solidFill>
            <a:srgbClr val="006FB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0" name="textbox 450"/>
          <p:cNvSpPr/>
          <p:nvPr/>
        </p:nvSpPr>
        <p:spPr>
          <a:xfrm>
            <a:off x="1212356" y="786242"/>
            <a:ext cx="3728720" cy="6013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62125" algn="l" rtl="0" eaLnBrk="0">
              <a:lnSpc>
                <a:spcPct val="81000"/>
              </a:lnSpc>
              <a:tabLst/>
            </a:pPr>
            <a:r>
              <a:rPr sz="1400" kern="0" spc="-10" dirty="0">
                <a:solidFill>
                  <a:srgbClr val="FFFF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Pathway coordination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98"/>
              </a:lnSpc>
              <a:spcBef>
                <a:spcPts val="1042"/>
              </a:spcBef>
              <a:tabLst/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sz="1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3000"/>
              </a:lnSpc>
              <a:spcBef>
                <a:spcPts val="8"/>
              </a:spcBef>
              <a:tabLst/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452" name="rect 452"/>
          <p:cNvSpPr/>
          <p:nvPr/>
        </p:nvSpPr>
        <p:spPr>
          <a:xfrm>
            <a:off x="2249424" y="1424940"/>
            <a:ext cx="1127759" cy="716279"/>
          </a:xfrm>
          <a:prstGeom prst="rect">
            <a:avLst/>
          </a:prstGeom>
          <a:solidFill>
            <a:srgbClr val="C4D1E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" name="textbox 454"/>
          <p:cNvSpPr/>
          <p:nvPr/>
        </p:nvSpPr>
        <p:spPr>
          <a:xfrm>
            <a:off x="2450390" y="1599677"/>
            <a:ext cx="737869" cy="447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78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5559" algn="l" rtl="0" eaLnBrk="0">
              <a:lnSpc>
                <a:spcPct val="99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Surgical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resection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456" name="picture 4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70176" y="2583179"/>
            <a:ext cx="1539240" cy="1539240"/>
          </a:xfrm>
          <a:prstGeom prst="rect">
            <a:avLst/>
          </a:prstGeom>
        </p:spPr>
      </p:pic>
      <p:sp>
        <p:nvSpPr>
          <p:cNvPr id="458" name="textbox 458"/>
          <p:cNvSpPr/>
          <p:nvPr/>
        </p:nvSpPr>
        <p:spPr>
          <a:xfrm>
            <a:off x="636687" y="1534780"/>
            <a:ext cx="1000125" cy="624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6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6679" indent="-94614" algn="l" rtl="0" eaLnBrk="0">
              <a:lnSpc>
                <a:spcPct val="94000"/>
              </a:lnSpc>
              <a:tabLst>
                <a:tab pos="288925" algn="l"/>
              </a:tabLst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MDT review</a:t>
            </a:r>
            <a:r>
              <a:rPr sz="1400" b="1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diagnosis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staging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53339" y="2529839"/>
            <a:ext cx="1699260" cy="736092"/>
            <a:chOff x="0" y="0"/>
            <a:chExt cx="1699260" cy="736092"/>
          </a:xfrm>
        </p:grpSpPr>
        <p:pic>
          <p:nvPicPr>
            <p:cNvPr id="460" name="picture 4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699260" cy="736092"/>
            </a:xfrm>
            <a:prstGeom prst="rect">
              <a:avLst/>
            </a:prstGeom>
          </p:spPr>
        </p:pic>
        <p:sp>
          <p:nvSpPr>
            <p:cNvPr id="462" name="textbox 462"/>
            <p:cNvSpPr/>
            <p:nvPr/>
          </p:nvSpPr>
          <p:spPr>
            <a:xfrm>
              <a:off x="-12700" y="-12700"/>
              <a:ext cx="1725295" cy="8020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264795" algn="l" rtl="0" eaLnBrk="0">
                <a:lnSpc>
                  <a:spcPct val="78000"/>
                </a:lnSpc>
                <a:spcBef>
                  <a:spcPts val="2"/>
                </a:spcBef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Upfront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160020" algn="l" rtl="0" eaLnBrk="0">
                <a:lnSpc>
                  <a:spcPts val="1719"/>
                </a:lnSpc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MMR/MSI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1028700" y="900684"/>
            <a:ext cx="2385059" cy="1815083"/>
            <a:chOff x="0" y="0"/>
            <a:chExt cx="2385059" cy="1815083"/>
          </a:xfrm>
        </p:grpSpPr>
        <p:grpSp>
          <p:nvGrpSpPr>
            <p:cNvPr id="22" name="group 22"/>
            <p:cNvGrpSpPr/>
            <p:nvPr/>
          </p:nvGrpSpPr>
          <p:grpSpPr>
            <a:xfrm rot="21600000">
              <a:off x="0" y="0"/>
              <a:ext cx="2385059" cy="1815083"/>
              <a:chOff x="0" y="0"/>
              <a:chExt cx="2385059" cy="1815083"/>
            </a:xfrm>
          </p:grpSpPr>
          <p:sp>
            <p:nvSpPr>
              <p:cNvPr id="464" name="path 464"/>
              <p:cNvSpPr/>
              <p:nvPr/>
            </p:nvSpPr>
            <p:spPr>
              <a:xfrm>
                <a:off x="171703" y="301625"/>
                <a:ext cx="1886203" cy="826261"/>
              </a:xfrm>
              <a:custGeom>
                <a:avLst/>
                <a:gdLst/>
                <a:ahLst/>
                <a:cxnLst/>
                <a:rect l="0" t="0" r="0" b="0"/>
                <a:pathLst>
                  <a:path w="2970" h="1301">
                    <a:moveTo>
                      <a:pt x="0" y="172"/>
                    </a:moveTo>
                    <a:lnTo>
                      <a:pt x="67" y="0"/>
                    </a:lnTo>
                    <a:lnTo>
                      <a:pt x="1485" y="551"/>
                    </a:lnTo>
                    <a:lnTo>
                      <a:pt x="2903" y="0"/>
                    </a:lnTo>
                    <a:lnTo>
                      <a:pt x="2970" y="172"/>
                    </a:lnTo>
                    <a:lnTo>
                      <a:pt x="1740" y="650"/>
                    </a:lnTo>
                    <a:lnTo>
                      <a:pt x="2970" y="1128"/>
                    </a:lnTo>
                    <a:lnTo>
                      <a:pt x="2903" y="1301"/>
                    </a:lnTo>
                    <a:lnTo>
                      <a:pt x="1485" y="749"/>
                    </a:lnTo>
                    <a:lnTo>
                      <a:pt x="67" y="1301"/>
                    </a:lnTo>
                    <a:lnTo>
                      <a:pt x="0" y="1128"/>
                    </a:lnTo>
                    <a:lnTo>
                      <a:pt x="1230" y="65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1E325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" name="path 466"/>
              <p:cNvSpPr/>
              <p:nvPr/>
            </p:nvSpPr>
            <p:spPr>
              <a:xfrm>
                <a:off x="159003" y="288925"/>
                <a:ext cx="1911603" cy="851661"/>
              </a:xfrm>
              <a:custGeom>
                <a:avLst/>
                <a:gdLst/>
                <a:ahLst/>
                <a:cxnLst/>
                <a:rect l="0" t="0" r="0" b="0"/>
                <a:pathLst>
                  <a:path w="3010" h="1341">
                    <a:moveTo>
                      <a:pt x="20" y="192"/>
                    </a:moveTo>
                    <a:lnTo>
                      <a:pt x="87" y="20"/>
                    </a:lnTo>
                    <a:lnTo>
                      <a:pt x="1505" y="571"/>
                    </a:lnTo>
                    <a:lnTo>
                      <a:pt x="2923" y="20"/>
                    </a:lnTo>
                    <a:lnTo>
                      <a:pt x="2990" y="192"/>
                    </a:lnTo>
                    <a:lnTo>
                      <a:pt x="1760" y="670"/>
                    </a:lnTo>
                    <a:lnTo>
                      <a:pt x="2990" y="1148"/>
                    </a:lnTo>
                    <a:lnTo>
                      <a:pt x="2923" y="1321"/>
                    </a:lnTo>
                    <a:lnTo>
                      <a:pt x="1505" y="769"/>
                    </a:lnTo>
                    <a:lnTo>
                      <a:pt x="87" y="1321"/>
                    </a:lnTo>
                    <a:lnTo>
                      <a:pt x="20" y="1148"/>
                    </a:lnTo>
                    <a:lnTo>
                      <a:pt x="1250" y="670"/>
                    </a:lnTo>
                    <a:lnTo>
                      <a:pt x="20" y="192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060F23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" name="path 468"/>
              <p:cNvSpPr/>
              <p:nvPr/>
            </p:nvSpPr>
            <p:spPr>
              <a:xfrm>
                <a:off x="0" y="0"/>
                <a:ext cx="2385059" cy="1815083"/>
              </a:xfrm>
              <a:custGeom>
                <a:avLst/>
                <a:gdLst/>
                <a:ahLst/>
                <a:cxnLst/>
                <a:rect l="0" t="0" r="0" b="0"/>
                <a:pathLst>
                  <a:path w="3755" h="2858">
                    <a:moveTo>
                      <a:pt x="1877" y="767"/>
                    </a:moveTo>
                    <a:lnTo>
                      <a:pt x="2525" y="0"/>
                    </a:lnTo>
                    <a:lnTo>
                      <a:pt x="2461" y="704"/>
                    </a:lnTo>
                    <a:lnTo>
                      <a:pt x="3196" y="589"/>
                    </a:lnTo>
                    <a:lnTo>
                      <a:pt x="2904" y="967"/>
                    </a:lnTo>
                    <a:lnTo>
                      <a:pt x="3668" y="1076"/>
                    </a:lnTo>
                    <a:lnTo>
                      <a:pt x="3061" y="1386"/>
                    </a:lnTo>
                    <a:lnTo>
                      <a:pt x="3755" y="1758"/>
                    </a:lnTo>
                    <a:lnTo>
                      <a:pt x="2927" y="1712"/>
                    </a:lnTo>
                    <a:lnTo>
                      <a:pt x="3155" y="2394"/>
                    </a:lnTo>
                    <a:lnTo>
                      <a:pt x="2437" y="1913"/>
                    </a:lnTo>
                    <a:lnTo>
                      <a:pt x="2303" y="2611"/>
                    </a:lnTo>
                    <a:lnTo>
                      <a:pt x="1831" y="1976"/>
                    </a:lnTo>
                    <a:lnTo>
                      <a:pt x="1475" y="2858"/>
                    </a:lnTo>
                    <a:lnTo>
                      <a:pt x="1341" y="2067"/>
                    </a:lnTo>
                    <a:lnTo>
                      <a:pt x="828" y="2331"/>
                    </a:lnTo>
                    <a:lnTo>
                      <a:pt x="985" y="1844"/>
                    </a:lnTo>
                    <a:lnTo>
                      <a:pt x="23" y="1930"/>
                    </a:lnTo>
                    <a:lnTo>
                      <a:pt x="647" y="1558"/>
                    </a:lnTo>
                    <a:lnTo>
                      <a:pt x="0" y="1140"/>
                    </a:lnTo>
                    <a:lnTo>
                      <a:pt x="804" y="1007"/>
                    </a:lnTo>
                    <a:lnTo>
                      <a:pt x="64" y="303"/>
                    </a:lnTo>
                    <a:lnTo>
                      <a:pt x="1271" y="836"/>
                    </a:lnTo>
                    <a:lnTo>
                      <a:pt x="1452" y="303"/>
                    </a:lnTo>
                    <a:lnTo>
                      <a:pt x="1877" y="767"/>
                    </a:lnTo>
                    <a:close/>
                  </a:path>
                </a:pathLst>
              </a:custGeom>
              <a:solidFill>
                <a:srgbClr val="FF000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0" name="textbox 470"/>
            <p:cNvSpPr/>
            <p:nvPr/>
          </p:nvSpPr>
          <p:spPr>
            <a:xfrm>
              <a:off x="-12700" y="-12700"/>
              <a:ext cx="2410460" cy="18815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043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827405" algn="l" rtl="0" eaLnBrk="0">
                <a:lnSpc>
                  <a:spcPts val="1005"/>
                </a:lnSpc>
                <a:tabLst/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PATIENT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852805" algn="l" rtl="0" eaLnBrk="0">
                <a:lnSpc>
                  <a:spcPts val="2014"/>
                </a:lnSpc>
                <a:tabLst/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CHOICE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72" name="picture 4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36135" y="2740151"/>
            <a:ext cx="1482852" cy="1115568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3011424" y="3275076"/>
            <a:ext cx="1882139" cy="1200912"/>
            <a:chOff x="0" y="0"/>
            <a:chExt cx="1882139" cy="1200912"/>
          </a:xfrm>
        </p:grpSpPr>
        <p:sp>
          <p:nvSpPr>
            <p:cNvPr id="474" name="path 474"/>
            <p:cNvSpPr/>
            <p:nvPr/>
          </p:nvSpPr>
          <p:spPr>
            <a:xfrm>
              <a:off x="0" y="0"/>
              <a:ext cx="1882139" cy="1200912"/>
            </a:xfrm>
            <a:custGeom>
              <a:avLst/>
              <a:gdLst/>
              <a:ahLst/>
              <a:cxnLst/>
              <a:rect l="0" t="0" r="0" b="0"/>
              <a:pathLst>
                <a:path w="2963" h="1891">
                  <a:moveTo>
                    <a:pt x="0" y="945"/>
                  </a:moveTo>
                  <a:lnTo>
                    <a:pt x="472" y="472"/>
                  </a:lnTo>
                  <a:lnTo>
                    <a:pt x="472" y="589"/>
                  </a:lnTo>
                  <a:lnTo>
                    <a:pt x="1037" y="589"/>
                  </a:lnTo>
                  <a:lnTo>
                    <a:pt x="1037" y="0"/>
                  </a:lnTo>
                  <a:lnTo>
                    <a:pt x="2963" y="0"/>
                  </a:lnTo>
                  <a:lnTo>
                    <a:pt x="2963" y="1891"/>
                  </a:lnTo>
                  <a:lnTo>
                    <a:pt x="1037" y="1891"/>
                  </a:lnTo>
                  <a:lnTo>
                    <a:pt x="1037" y="1302"/>
                  </a:lnTo>
                  <a:lnTo>
                    <a:pt x="472" y="1302"/>
                  </a:lnTo>
                  <a:lnTo>
                    <a:pt x="472" y="1418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6" name="textbox 476"/>
            <p:cNvSpPr/>
            <p:nvPr/>
          </p:nvSpPr>
          <p:spPr>
            <a:xfrm>
              <a:off x="-12700" y="-12700"/>
              <a:ext cx="1907539" cy="12319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07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866775" algn="l" rtl="0" eaLnBrk="0">
                <a:lnSpc>
                  <a:spcPct val="97000"/>
                </a:lnSpc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Informed &amp;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878205" algn="l" rtl="0" eaLnBrk="0">
                <a:lnSpc>
                  <a:spcPct val="82000"/>
                </a:lnSpc>
                <a:spcBef>
                  <a:spcPts val="48"/>
                </a:spcBef>
                <a:tabLst/>
              </a:pP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supportive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980439" algn="l" rtl="0" eaLnBrk="0">
                <a:lnSpc>
                  <a:spcPct val="81000"/>
                </a:lnSpc>
                <a:spcBef>
                  <a:spcPts val="303"/>
                </a:spcBef>
                <a:tabLst/>
              </a:pP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surgical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908685" algn="l" rtl="0" eaLnBrk="0">
                <a:lnSpc>
                  <a:spcPct val="81000"/>
                </a:lnSpc>
                <a:spcBef>
                  <a:spcPts val="320"/>
                </a:spcBef>
                <a:tabLst/>
              </a:pP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colleague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78" name="picture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188963" y="2763011"/>
            <a:ext cx="1112520" cy="1112519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7045452" y="2689860"/>
            <a:ext cx="1581911" cy="1199388"/>
            <a:chOff x="0" y="0"/>
            <a:chExt cx="1581911" cy="1199388"/>
          </a:xfrm>
        </p:grpSpPr>
        <p:sp>
          <p:nvSpPr>
            <p:cNvPr id="480" name="path 480"/>
            <p:cNvSpPr/>
            <p:nvPr/>
          </p:nvSpPr>
          <p:spPr>
            <a:xfrm>
              <a:off x="0" y="0"/>
              <a:ext cx="1581911" cy="1199388"/>
            </a:xfrm>
            <a:custGeom>
              <a:avLst/>
              <a:gdLst/>
              <a:ahLst/>
              <a:cxnLst/>
              <a:rect l="0" t="0" r="0" b="0"/>
              <a:pathLst>
                <a:path w="2491" h="1888">
                  <a:moveTo>
                    <a:pt x="0" y="944"/>
                  </a:moveTo>
                  <a:lnTo>
                    <a:pt x="472" y="472"/>
                  </a:lnTo>
                  <a:lnTo>
                    <a:pt x="472" y="588"/>
                  </a:lnTo>
                  <a:lnTo>
                    <a:pt x="872" y="588"/>
                  </a:lnTo>
                  <a:lnTo>
                    <a:pt x="872" y="0"/>
                  </a:lnTo>
                  <a:lnTo>
                    <a:pt x="2491" y="0"/>
                  </a:lnTo>
                  <a:lnTo>
                    <a:pt x="2491" y="1888"/>
                  </a:lnTo>
                  <a:lnTo>
                    <a:pt x="872" y="1888"/>
                  </a:lnTo>
                  <a:lnTo>
                    <a:pt x="872" y="1300"/>
                  </a:lnTo>
                  <a:lnTo>
                    <a:pt x="472" y="1300"/>
                  </a:lnTo>
                  <a:lnTo>
                    <a:pt x="472" y="1416"/>
                  </a:lnTo>
                  <a:lnTo>
                    <a:pt x="0" y="944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2" name="textbox 482"/>
            <p:cNvSpPr/>
            <p:nvPr/>
          </p:nvSpPr>
          <p:spPr>
            <a:xfrm>
              <a:off x="-12700" y="-12700"/>
              <a:ext cx="1607819" cy="12306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742950" algn="l" rtl="0" eaLnBrk="0">
                <a:lnSpc>
                  <a:spcPct val="81000"/>
                </a:lnSpc>
                <a:spcBef>
                  <a:spcPts val="2"/>
                </a:spcBef>
                <a:tabLst/>
              </a:pP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Ability to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751840" algn="l" rtl="0" eaLnBrk="0">
                <a:lnSpc>
                  <a:spcPct val="97000"/>
                </a:lnSpc>
                <a:spcBef>
                  <a:spcPts val="322"/>
                </a:spcBef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review</a:t>
              </a:r>
              <a:r>
                <a:rPr sz="1400" kern="0" spc="7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&amp;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904875" algn="l" rtl="0" eaLnBrk="0">
                <a:lnSpc>
                  <a:spcPct val="97000"/>
                </a:lnSpc>
                <a:spcBef>
                  <a:spcPts val="57"/>
                </a:spcBef>
                <a:tabLst/>
              </a:pP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treat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831214" algn="l" rtl="0" eaLnBrk="0">
                <a:lnSpc>
                  <a:spcPct val="81000"/>
                </a:lnSpc>
                <a:spcBef>
                  <a:spcPts val="41"/>
                </a:spcBef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rapidly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84" name="textbox 484"/>
          <p:cNvSpPr/>
          <p:nvPr/>
        </p:nvSpPr>
        <p:spPr>
          <a:xfrm>
            <a:off x="3554983" y="1506713"/>
            <a:ext cx="2178685" cy="660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9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80670" indent="211454" algn="l" rtl="0" eaLnBrk="0">
              <a:lnSpc>
                <a:spcPct val="90000"/>
              </a:lnSpc>
              <a:tabLst>
                <a:tab pos="387984" algn="l"/>
              </a:tabLst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MDT review of</a:t>
            </a:r>
            <a:r>
              <a:rPr sz="1400" b="1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pos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t-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operative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histology</a:t>
            </a:r>
            <a:endParaRPr sz="1400" dirty="0">
              <a:latin typeface="Arial"/>
              <a:ea typeface="Arial"/>
              <a:cs typeface="Arial"/>
            </a:endParaRPr>
          </a:p>
          <a:p>
            <a:pPr marL="654050" algn="l" rtl="0" eaLnBrk="0">
              <a:lnSpc>
                <a:spcPct val="97000"/>
              </a:lnSpc>
              <a:spcBef>
                <a:spcPts val="330"/>
              </a:spcBef>
              <a:tabLst/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MSI/MMR status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486" name="path 486"/>
          <p:cNvSpPr/>
          <p:nvPr/>
        </p:nvSpPr>
        <p:spPr>
          <a:xfrm>
            <a:off x="3567683" y="1735836"/>
            <a:ext cx="268224" cy="196595"/>
          </a:xfrm>
          <a:custGeom>
            <a:avLst/>
            <a:gdLst/>
            <a:ahLst/>
            <a:cxnLst/>
            <a:rect l="0" t="0" r="0" b="0"/>
            <a:pathLst>
              <a:path w="422" h="309">
                <a:moveTo>
                  <a:pt x="0" y="77"/>
                </a:moveTo>
                <a:lnTo>
                  <a:pt x="267" y="77"/>
                </a:lnTo>
                <a:lnTo>
                  <a:pt x="267" y="0"/>
                </a:lnTo>
                <a:lnTo>
                  <a:pt x="422" y="154"/>
                </a:lnTo>
                <a:lnTo>
                  <a:pt x="267" y="309"/>
                </a:lnTo>
                <a:lnTo>
                  <a:pt x="267" y="232"/>
                </a:lnTo>
                <a:lnTo>
                  <a:pt x="0" y="232"/>
                </a:lnTo>
                <a:lnTo>
                  <a:pt x="0" y="7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8" name="rect 488"/>
          <p:cNvSpPr/>
          <p:nvPr/>
        </p:nvSpPr>
        <p:spPr>
          <a:xfrm>
            <a:off x="6188963" y="1438655"/>
            <a:ext cx="1078992" cy="716279"/>
          </a:xfrm>
          <a:prstGeom prst="rect">
            <a:avLst/>
          </a:prstGeom>
          <a:solidFill>
            <a:srgbClr val="C4D1ED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5138928" y="1385316"/>
            <a:ext cx="1882139" cy="923543"/>
            <a:chOff x="0" y="0"/>
            <a:chExt cx="1882139" cy="923543"/>
          </a:xfrm>
        </p:grpSpPr>
        <p:sp>
          <p:nvSpPr>
            <p:cNvPr id="490" name="path 490"/>
            <p:cNvSpPr/>
            <p:nvPr/>
          </p:nvSpPr>
          <p:spPr>
            <a:xfrm>
              <a:off x="0" y="0"/>
              <a:ext cx="1882139" cy="923543"/>
            </a:xfrm>
            <a:custGeom>
              <a:avLst/>
              <a:gdLst/>
              <a:ahLst/>
              <a:cxnLst/>
              <a:rect l="0" t="0" r="0" b="0"/>
              <a:pathLst>
                <a:path w="2963" h="1454">
                  <a:moveTo>
                    <a:pt x="0" y="727"/>
                  </a:moveTo>
                  <a:lnTo>
                    <a:pt x="363" y="363"/>
                  </a:lnTo>
                  <a:lnTo>
                    <a:pt x="363" y="452"/>
                  </a:lnTo>
                  <a:lnTo>
                    <a:pt x="1037" y="452"/>
                  </a:lnTo>
                  <a:lnTo>
                    <a:pt x="1037" y="0"/>
                  </a:lnTo>
                  <a:lnTo>
                    <a:pt x="2963" y="0"/>
                  </a:lnTo>
                  <a:lnTo>
                    <a:pt x="2963" y="1454"/>
                  </a:lnTo>
                  <a:lnTo>
                    <a:pt x="1037" y="1454"/>
                  </a:lnTo>
                  <a:lnTo>
                    <a:pt x="1037" y="1001"/>
                  </a:lnTo>
                  <a:lnTo>
                    <a:pt x="363" y="1001"/>
                  </a:lnTo>
                  <a:lnTo>
                    <a:pt x="363" y="1090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2" name="textbox 492"/>
            <p:cNvSpPr/>
            <p:nvPr/>
          </p:nvSpPr>
          <p:spPr>
            <a:xfrm>
              <a:off x="-12700" y="-12700"/>
              <a:ext cx="1907539" cy="9563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9816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918210" indent="-120014" algn="l" rtl="0" eaLnBrk="0">
                <a:lnSpc>
                  <a:spcPct val="96000"/>
                </a:lnSpc>
                <a:tabLst/>
              </a:pPr>
              <a:r>
                <a:rPr sz="1400" kern="0" spc="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Assessment</a:t>
              </a: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of post-rx</a:t>
              </a:r>
              <a:r>
                <a:rPr sz="1400" kern="0" spc="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</a:t>
              </a:r>
              <a:r>
                <a:rPr sz="1400" kern="0" spc="-1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response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94" name="picture 4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68096" y="3456432"/>
            <a:ext cx="984503" cy="797051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67055" y="3413759"/>
            <a:ext cx="1598676" cy="923543"/>
            <a:chOff x="0" y="0"/>
            <a:chExt cx="1598676" cy="923543"/>
          </a:xfrm>
        </p:grpSpPr>
        <p:sp>
          <p:nvSpPr>
            <p:cNvPr id="496" name="path 496"/>
            <p:cNvSpPr/>
            <p:nvPr/>
          </p:nvSpPr>
          <p:spPr>
            <a:xfrm>
              <a:off x="0" y="0"/>
              <a:ext cx="1598676" cy="923543"/>
            </a:xfrm>
            <a:custGeom>
              <a:avLst/>
              <a:gdLst/>
              <a:ahLst/>
              <a:cxnLst/>
              <a:rect l="0" t="0" r="0" b="0"/>
              <a:pathLst>
                <a:path w="2517" h="1454">
                  <a:moveTo>
                    <a:pt x="2517" y="727"/>
                  </a:moveTo>
                  <a:lnTo>
                    <a:pt x="2154" y="153"/>
                  </a:lnTo>
                  <a:lnTo>
                    <a:pt x="2154" y="545"/>
                  </a:lnTo>
                  <a:lnTo>
                    <a:pt x="1635" y="545"/>
                  </a:lnTo>
                  <a:lnTo>
                    <a:pt x="1635" y="0"/>
                  </a:lnTo>
                  <a:lnTo>
                    <a:pt x="0" y="0"/>
                  </a:lnTo>
                  <a:lnTo>
                    <a:pt x="0" y="1454"/>
                  </a:lnTo>
                  <a:lnTo>
                    <a:pt x="1635" y="1454"/>
                  </a:lnTo>
                  <a:lnTo>
                    <a:pt x="1635" y="908"/>
                  </a:lnTo>
                  <a:lnTo>
                    <a:pt x="2154" y="908"/>
                  </a:lnTo>
                  <a:lnTo>
                    <a:pt x="2154" y="1301"/>
                  </a:lnTo>
                  <a:lnTo>
                    <a:pt x="2517" y="727"/>
                  </a:lnTo>
                  <a:close/>
                </a:path>
              </a:pathLst>
            </a:custGeom>
            <a:solidFill>
              <a:srgbClr val="56639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8" name="textbox 498"/>
            <p:cNvSpPr/>
            <p:nvPr/>
          </p:nvSpPr>
          <p:spPr>
            <a:xfrm>
              <a:off x="-12700" y="-12700"/>
              <a:ext cx="1624330" cy="9544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50495" algn="l" rtl="0" eaLnBrk="0">
                <a:lnSpc>
                  <a:spcPct val="81000"/>
                </a:lnSpc>
                <a:spcBef>
                  <a:spcPts val="5"/>
                </a:spcBef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Radiology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118745" algn="l" rtl="0" eaLnBrk="0">
                <a:lnSpc>
                  <a:spcPct val="97000"/>
                </a:lnSpc>
                <a:spcBef>
                  <a:spcPts val="322"/>
                </a:spcBef>
                <a:tabLst/>
              </a:pP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call on</a:t>
              </a:r>
              <a:r>
                <a:rPr sz="1400" kern="0" spc="9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</a:t>
              </a:r>
              <a:r>
                <a:rPr sz="1400" kern="0" spc="5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400" kern="0" spc="-2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&amp;</a:t>
              </a:r>
              <a:endParaRPr sz="1400" dirty="0">
                <a:latin typeface="Arial"/>
                <a:ea typeface="Arial"/>
                <a:cs typeface="Arial"/>
              </a:endParaRPr>
            </a:p>
            <a:p>
              <a:pPr marL="236854" algn="l" rtl="0" eaLnBrk="0">
                <a:lnSpc>
                  <a:spcPct val="81000"/>
                </a:lnSpc>
                <a:spcBef>
                  <a:spcPts val="48"/>
                </a:spcBef>
                <a:tabLst/>
              </a:pPr>
              <a:r>
                <a:rPr sz="1400" kern="0" spc="-3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r>
                <a:rPr sz="1400" kern="0" spc="7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1400" kern="0" spc="-30" dirty="0">
                  <a:solidFill>
                    <a:srgbClr val="FFFF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stage</a:t>
              </a:r>
              <a:endParaRPr sz="14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500" name="picture 5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40040" y="85343"/>
            <a:ext cx="1078992" cy="1347216"/>
          </a:xfrm>
          <a:prstGeom prst="rect">
            <a:avLst/>
          </a:prstGeom>
        </p:spPr>
      </p:pic>
      <p:sp>
        <p:nvSpPr>
          <p:cNvPr id="502" name="textbox 502"/>
          <p:cNvSpPr/>
          <p:nvPr/>
        </p:nvSpPr>
        <p:spPr>
          <a:xfrm>
            <a:off x="465011" y="208926"/>
            <a:ext cx="4663440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Decision points in the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Treatment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pathway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504" name="textbox 504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re-use.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506" name="textbox 506"/>
          <p:cNvSpPr/>
          <p:nvPr/>
        </p:nvSpPr>
        <p:spPr>
          <a:xfrm>
            <a:off x="7912607" y="1592579"/>
            <a:ext cx="1079500" cy="408940"/>
          </a:xfrm>
          <a:prstGeom prst="rect">
            <a:avLst/>
          </a:prstGeom>
          <a:solidFill>
            <a:srgbClr val="92D050">
              <a:alpha val="99215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174625" algn="l" rtl="0" eaLnBrk="0">
              <a:lnSpc>
                <a:spcPct val="82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Follow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508" name="picture 5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sp>
        <p:nvSpPr>
          <p:cNvPr id="510" name="textbox 510"/>
          <p:cNvSpPr/>
          <p:nvPr/>
        </p:nvSpPr>
        <p:spPr>
          <a:xfrm>
            <a:off x="2133168" y="4800701"/>
            <a:ext cx="79565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b="1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 Seligm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ann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  <p:sp>
        <p:nvSpPr>
          <p:cNvPr id="512" name="path 512"/>
          <p:cNvSpPr/>
          <p:nvPr/>
        </p:nvSpPr>
        <p:spPr>
          <a:xfrm>
            <a:off x="7289292" y="1726691"/>
            <a:ext cx="269747" cy="196596"/>
          </a:xfrm>
          <a:custGeom>
            <a:avLst/>
            <a:gdLst/>
            <a:ahLst/>
            <a:cxnLst/>
            <a:rect l="0" t="0" r="0" b="0"/>
            <a:pathLst>
              <a:path w="424" h="309">
                <a:moveTo>
                  <a:pt x="0" y="77"/>
                </a:moveTo>
                <a:lnTo>
                  <a:pt x="270" y="77"/>
                </a:lnTo>
                <a:lnTo>
                  <a:pt x="270" y="0"/>
                </a:lnTo>
                <a:lnTo>
                  <a:pt x="424" y="154"/>
                </a:lnTo>
                <a:lnTo>
                  <a:pt x="270" y="309"/>
                </a:lnTo>
                <a:lnTo>
                  <a:pt x="270" y="232"/>
                </a:lnTo>
                <a:lnTo>
                  <a:pt x="0" y="232"/>
                </a:lnTo>
                <a:lnTo>
                  <a:pt x="0" y="7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box 514"/>
          <p:cNvSpPr/>
          <p:nvPr/>
        </p:nvSpPr>
        <p:spPr>
          <a:xfrm>
            <a:off x="449361" y="313120"/>
            <a:ext cx="7639684" cy="4317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Summary</a:t>
            </a:r>
            <a:endParaRPr sz="27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82000"/>
              </a:lnSpc>
              <a:spcBef>
                <a:spcPts val="723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Clinical</a:t>
            </a:r>
            <a:r>
              <a:rPr sz="2400" kern="0" spc="1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need to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b="1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improve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outco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mes</a:t>
            </a:r>
            <a:r>
              <a:rPr sz="2400" kern="0" spc="16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MSS localized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colon</a:t>
            </a:r>
            <a:r>
              <a:rPr sz="2400" kern="0" spc="1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cancer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305434" indent="-285750" algn="l" rtl="0" eaLnBrk="0">
              <a:lnSpc>
                <a:spcPct val="90000"/>
              </a:lnSpc>
              <a:spcBef>
                <a:spcPts val="833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Consistent</a:t>
            </a:r>
            <a:r>
              <a:rPr sz="2400" kern="0" spc="1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derate efficacy demonstrated with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neoadjuvant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chemothera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py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934085" algn="l" rtl="0" eaLnBrk="0">
              <a:lnSpc>
                <a:spcPct val="81000"/>
              </a:lnSpc>
              <a:spcBef>
                <a:spcPts val="861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b="1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5% with</a:t>
            </a:r>
            <a:r>
              <a:rPr sz="2400" b="1" kern="0" spc="-1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b="1" kern="0" spc="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jus</a:t>
            </a:r>
            <a:r>
              <a:rPr sz="2400" b="1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 change</a:t>
            </a:r>
            <a:r>
              <a:rPr sz="2400" b="1" kern="0" spc="17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b="1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</a:t>
            </a:r>
            <a:r>
              <a:rPr sz="2400" b="1" kern="0" spc="4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b="1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sequence!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19684" algn="l" rtl="0" eaLnBrk="0">
              <a:lnSpc>
                <a:spcPct val="81000"/>
              </a:lnSpc>
              <a:spcBef>
                <a:spcPts val="835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Most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benefit</a:t>
            </a:r>
            <a:r>
              <a:rPr sz="2400" kern="0" spc="16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likely with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most adv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anced</a:t>
            </a:r>
            <a:r>
              <a:rPr sz="2400" kern="0" spc="9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tumors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19684" algn="l" rtl="0" eaLnBrk="0">
              <a:lnSpc>
                <a:spcPct val="81000"/>
              </a:lnSpc>
              <a:spcBef>
                <a:spcPts val="848"/>
              </a:spcBef>
              <a:tabLst/>
            </a:pPr>
            <a:r>
              <a:rPr sz="1500" kern="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6</a:t>
            </a:r>
            <a:r>
              <a:rPr sz="2400" kern="0" spc="9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or</a:t>
            </a:r>
            <a:r>
              <a:rPr sz="2400" kern="0" spc="18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12 weeks</a:t>
            </a:r>
            <a:r>
              <a:rPr sz="2400" kern="0" spc="1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NAC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reasonable depending</a:t>
            </a:r>
            <a:r>
              <a:rPr sz="2400" kern="0" spc="18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upo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 clinical situation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19684" algn="l" rtl="0" eaLnBrk="0">
              <a:lnSpc>
                <a:spcPct val="82000"/>
              </a:lnSpc>
              <a:spcBef>
                <a:spcPts val="849"/>
              </a:spcBef>
              <a:tabLst/>
            </a:pPr>
            <a:r>
              <a:rPr sz="1500" kern="0" spc="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Need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2400" kern="0" spc="1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improvements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patientselection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934085" algn="l" rtl="0" eaLnBrk="0">
              <a:lnSpc>
                <a:spcPct val="81000"/>
              </a:lnSpc>
              <a:spcBef>
                <a:spcPts val="819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Ongoing development</a:t>
            </a:r>
            <a:r>
              <a:rPr sz="2400" kern="0" spc="17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need</a:t>
            </a:r>
            <a:r>
              <a:rPr sz="2400" kern="0" spc="16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rather than</a:t>
            </a:r>
            <a:r>
              <a:rPr sz="2400" kern="0" spc="10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St</a:t>
            </a:r>
            <a:r>
              <a:rPr sz="2400" kern="0" spc="-20" dirty="0">
                <a:solidFill>
                  <a:srgbClr val="05416B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op/Go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Implement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ation</a:t>
            </a:r>
            <a:r>
              <a:rPr sz="2400" kern="0" spc="16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requires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buy-in from multidisciplinary</a:t>
            </a:r>
            <a:r>
              <a:rPr sz="2400" kern="0" spc="8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team</a:t>
            </a:r>
            <a:endParaRPr sz="24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516" name="picture 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icture 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12563" y="950976"/>
            <a:ext cx="4235195" cy="3176015"/>
          </a:xfrm>
          <a:prstGeom prst="rect">
            <a:avLst/>
          </a:prstGeom>
        </p:spPr>
      </p:pic>
      <p:sp>
        <p:nvSpPr>
          <p:cNvPr id="520" name="textbox 520"/>
          <p:cNvSpPr/>
          <p:nvPr/>
        </p:nvSpPr>
        <p:spPr>
          <a:xfrm>
            <a:off x="456957" y="1194841"/>
            <a:ext cx="3803650" cy="32372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8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6545" indent="-283845" algn="l" rtl="0" eaLnBrk="0">
              <a:lnSpc>
                <a:spcPct val="85000"/>
              </a:lnSpc>
              <a:tabLst/>
            </a:pP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To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all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the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multidisciplinary</a:t>
            </a:r>
            <a:r>
              <a:rPr sz="1800" kern="0" spc="2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FOxTROT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collaborators from contrib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uting</a:t>
            </a:r>
            <a:endParaRPr sz="1800" dirty="0">
              <a:latin typeface="Calibri"/>
              <a:ea typeface="Calibri"/>
              <a:cs typeface="Calibri"/>
            </a:endParaRPr>
          </a:p>
          <a:p>
            <a:pPr marL="301625" algn="l" rtl="0" eaLnBrk="0">
              <a:lnSpc>
                <a:spcPts val="2275"/>
              </a:lnSpc>
              <a:tabLst/>
            </a:pP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international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centres</a:t>
            </a:r>
            <a:endParaRPr sz="1800" dirty="0">
              <a:latin typeface="Calibri"/>
              <a:ea typeface="Calibri"/>
              <a:cs typeface="Calibri"/>
            </a:endParaRPr>
          </a:p>
          <a:p>
            <a:pPr marL="306070" indent="-293370" algn="l" rtl="0" eaLnBrk="0">
              <a:lnSpc>
                <a:spcPct val="89000"/>
              </a:lnSpc>
              <a:spcBef>
                <a:spcPts val="304"/>
              </a:spcBef>
              <a:tabLst/>
            </a:pP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To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Yorkshire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Cancer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Research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for       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FOxTROT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Platform Core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Fundin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</a:t>
            </a:r>
            <a:endParaRPr sz="1800" dirty="0">
              <a:latin typeface="Calibri"/>
              <a:ea typeface="Calibri"/>
              <a:cs typeface="Calibri"/>
            </a:endParaRPr>
          </a:p>
          <a:p>
            <a:pPr marL="290195" indent="-277495" algn="l" rtl="0" eaLnBrk="0">
              <a:lnSpc>
                <a:spcPct val="85000"/>
              </a:lnSpc>
              <a:spcBef>
                <a:spcPts val="611"/>
              </a:spcBef>
              <a:tabLst/>
            </a:pP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Cancer</a:t>
            </a:r>
            <a:r>
              <a:rPr sz="1800" kern="0" spc="2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Research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UK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Yorkshire    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Cancer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Research for cor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 funding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of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the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FOxTROT T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rial and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associated</a:t>
            </a:r>
            <a:endParaRPr sz="1800" dirty="0">
              <a:latin typeface="Calibri"/>
              <a:ea typeface="Calibri"/>
              <a:cs typeface="Calibri"/>
            </a:endParaRPr>
          </a:p>
          <a:p>
            <a:pPr marL="304165" algn="l" rtl="0" eaLnBrk="0">
              <a:lnSpc>
                <a:spcPct val="91000"/>
              </a:lnSpc>
              <a:spcBef>
                <a:spcPts val="8"/>
              </a:spcBef>
              <a:tabLst/>
            </a:pP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laboratory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res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earch</a:t>
            </a:r>
            <a:endParaRPr sz="1800" dirty="0">
              <a:latin typeface="Calibri"/>
              <a:ea typeface="Calibri"/>
              <a:cs typeface="Calibri"/>
            </a:endParaRPr>
          </a:p>
          <a:p>
            <a:pPr marL="304165" indent="-291465" algn="l" rtl="0" eaLnBrk="0">
              <a:lnSpc>
                <a:spcPct val="89000"/>
              </a:lnSpc>
              <a:spcBef>
                <a:spcPts val="609"/>
              </a:spcBef>
              <a:tabLst/>
            </a:pP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All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of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the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patients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carers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who     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participate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in this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research</a:t>
            </a:r>
            <a:endParaRPr sz="1800" dirty="0">
              <a:latin typeface="Calibri"/>
              <a:ea typeface="Calibri"/>
              <a:cs typeface="Calibri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1"/>
              </a:spcBef>
              <a:tabLst/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Pernille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for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administrative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support</a:t>
            </a:r>
            <a:endParaRPr sz="1800" dirty="0">
              <a:latin typeface="Calibri"/>
              <a:ea typeface="Calibri"/>
              <a:cs typeface="Calibri"/>
            </a:endParaRPr>
          </a:p>
        </p:txBody>
      </p:sp>
      <p:pic>
        <p:nvPicPr>
          <p:cNvPr id="522" name="picture 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41235" y="4369307"/>
            <a:ext cx="2302764" cy="774190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20028" y="147828"/>
            <a:ext cx="2456688" cy="673608"/>
          </a:xfrm>
          <a:prstGeom prst="rect">
            <a:avLst/>
          </a:prstGeom>
        </p:spPr>
      </p:pic>
      <p:pic>
        <p:nvPicPr>
          <p:cNvPr id="526" name="picture 5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77511" y="4369308"/>
            <a:ext cx="1999488" cy="571500"/>
          </a:xfrm>
          <a:prstGeom prst="rect">
            <a:avLst/>
          </a:prstGeom>
        </p:spPr>
      </p:pic>
      <p:sp>
        <p:nvSpPr>
          <p:cNvPr id="528" name="textbox 528"/>
          <p:cNvSpPr/>
          <p:nvPr/>
        </p:nvSpPr>
        <p:spPr>
          <a:xfrm>
            <a:off x="453034" y="300482"/>
            <a:ext cx="3017520" cy="430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9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30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Acknowledgements</a:t>
            </a:r>
            <a:endParaRPr sz="30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52644" y="274319"/>
            <a:ext cx="3991355" cy="4867655"/>
          </a:xfrm>
          <a:prstGeom prst="rect">
            <a:avLst/>
          </a:prstGeom>
        </p:spPr>
      </p:pic>
      <p:sp>
        <p:nvSpPr>
          <p:cNvPr id="532" name="textbox 532"/>
          <p:cNvSpPr/>
          <p:nvPr/>
        </p:nvSpPr>
        <p:spPr>
          <a:xfrm>
            <a:off x="459131" y="3783888"/>
            <a:ext cx="2875914" cy="1087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ct val="81000"/>
              </a:lnSpc>
              <a:tabLst/>
            </a:pPr>
            <a:r>
              <a:rPr sz="1200" b="1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European Society for Medi</a:t>
            </a:r>
            <a:r>
              <a:rPr sz="1200" b="1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cal Oncology</a:t>
            </a:r>
            <a:r>
              <a:rPr sz="1200" b="1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b="1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(ESMO)</a:t>
            </a:r>
            <a:endParaRPr sz="12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78000"/>
              </a:lnSpc>
              <a:spcBef>
                <a:spcPts val="282"/>
              </a:spcBef>
              <a:tabLst/>
            </a:pPr>
            <a:r>
              <a:rPr sz="12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Via Ginevra 4, C</a:t>
            </a:r>
            <a:r>
              <a:rPr sz="12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H-6900</a:t>
            </a:r>
            <a:r>
              <a:rPr sz="1200" kern="0" spc="7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Lugano</a:t>
            </a:r>
            <a:endParaRPr sz="1200" dirty="0">
              <a:latin typeface="Arial Narrow"/>
              <a:ea typeface="Arial Narrow"/>
              <a:cs typeface="Arial Narrow"/>
            </a:endParaRPr>
          </a:p>
          <a:p>
            <a:pPr marL="15240" algn="l" rtl="0" eaLnBrk="0">
              <a:lnSpc>
                <a:spcPts val="1477"/>
              </a:lnSpc>
              <a:tabLst/>
            </a:pP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T. +41</a:t>
            </a:r>
            <a:r>
              <a:rPr sz="1200" kern="0" spc="1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(0)91</a:t>
            </a:r>
            <a:r>
              <a:rPr sz="1200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973</a:t>
            </a:r>
            <a:r>
              <a:rPr sz="1200" kern="0" spc="10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19</a:t>
            </a:r>
            <a:r>
              <a:rPr sz="1200" kern="0" spc="4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200" kern="0" spc="-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00</a:t>
            </a:r>
            <a:endParaRPr sz="1200" dirty="0">
              <a:latin typeface="Arial Narrow"/>
              <a:ea typeface="Arial Narrow"/>
              <a:cs typeface="Arial Narrow"/>
            </a:endParaRPr>
          </a:p>
          <a:p>
            <a:pPr marL="15875" algn="l" rtl="0" eaLnBrk="0">
              <a:lnSpc>
                <a:spcPct val="81000"/>
              </a:lnSpc>
              <a:spcBef>
                <a:spcPts val="274"/>
              </a:spcBef>
              <a:tabLst/>
            </a:pPr>
            <a:r>
              <a:rPr sz="12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esmo@esmo.org</a:t>
            </a:r>
            <a:endParaRPr sz="12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1200" b="1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esmo.org</a:t>
            </a:r>
            <a:endParaRPr sz="12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534" name="picture 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332232"/>
            <a:ext cx="2535936" cy="435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3479291" y="2942844"/>
            <a:ext cx="5510784" cy="1757172"/>
            <a:chOff x="0" y="0"/>
            <a:chExt cx="5510784" cy="1757172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510784" cy="1757172"/>
            </a:xfrm>
            <a:prstGeom prst="rect">
              <a:avLst/>
            </a:prstGeom>
          </p:spPr>
        </p:pic>
        <p:sp>
          <p:nvSpPr>
            <p:cNvPr id="30" name="textbox 30"/>
            <p:cNvSpPr/>
            <p:nvPr/>
          </p:nvSpPr>
          <p:spPr>
            <a:xfrm>
              <a:off x="-12700" y="-12700"/>
              <a:ext cx="5536565" cy="17919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  <a:tabLst/>
              </a:pPr>
              <a:endParaRPr sz="8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56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056254" algn="l" rtl="0" eaLnBrk="0">
                <a:lnSpc>
                  <a:spcPct val="97000"/>
                </a:lnSpc>
                <a:tabLst/>
              </a:pPr>
              <a:r>
                <a:rPr sz="2400" b="1" kern="0" spc="-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MSS &amp;</a:t>
              </a:r>
              <a:r>
                <a:rPr sz="2400" b="1" kern="0" spc="24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400" b="1" kern="0" spc="-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MSI</a:t>
              </a:r>
              <a:r>
                <a:rPr sz="2400" b="1" kern="0" spc="16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400" b="1" kern="0" spc="-5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need</a:t>
              </a:r>
              <a:endParaRPr sz="2400" dirty="0">
                <a:latin typeface="Arial"/>
                <a:ea typeface="Arial"/>
                <a:cs typeface="Arial"/>
              </a:endParaRPr>
            </a:p>
            <a:p>
              <a:pPr marL="3072764" algn="l" rtl="0" eaLnBrk="0">
                <a:lnSpc>
                  <a:spcPct val="82000"/>
                </a:lnSpc>
                <a:spcBef>
                  <a:spcPts val="92"/>
                </a:spcBef>
                <a:tabLst/>
              </a:pPr>
              <a:r>
                <a:rPr sz="2400" b="1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to</a:t>
              </a:r>
              <a:r>
                <a:rPr sz="2400" b="1" kern="0" spc="2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400" b="1" kern="0" spc="-2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be developed</a:t>
              </a:r>
              <a:endParaRPr sz="2400" dirty="0">
                <a:latin typeface="Arial"/>
                <a:ea typeface="Arial"/>
                <a:cs typeface="Arial"/>
              </a:endParaRPr>
            </a:p>
            <a:p>
              <a:pPr marL="3287395" algn="l" rtl="0" eaLnBrk="0">
                <a:lnSpc>
                  <a:spcPct val="81000"/>
                </a:lnSpc>
                <a:spcBef>
                  <a:spcPts val="516"/>
                </a:spcBef>
                <a:tabLst/>
              </a:pPr>
              <a:r>
                <a:rPr sz="2400" b="1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separately</a:t>
              </a:r>
              <a:r>
                <a:rPr sz="2400" b="1" kern="0" spc="-4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400" b="1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…</a:t>
              </a:r>
              <a:r>
                <a:rPr sz="2400" b="1" kern="0" spc="-49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2400" b="1" kern="0" spc="-30" dirty="0">
                  <a:solidFill>
                    <a:srgbClr val="000000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.</a:t>
              </a:r>
              <a:endParaRPr sz="24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8328" y="1519428"/>
            <a:ext cx="2336292" cy="290169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79291" y="1341120"/>
            <a:ext cx="2990087" cy="1427988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439318" y="357987"/>
            <a:ext cx="4215765" cy="381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1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 status</a:t>
            </a:r>
            <a:r>
              <a:rPr sz="2400" b="1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critical</a:t>
            </a:r>
            <a:r>
              <a:rPr sz="2400" b="1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400" b="1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LACC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sp>
        <p:nvSpPr>
          <p:cNvPr id="38" name="textbox 38"/>
          <p:cNvSpPr/>
          <p:nvPr/>
        </p:nvSpPr>
        <p:spPr>
          <a:xfrm>
            <a:off x="3475737" y="982444"/>
            <a:ext cx="3593465" cy="224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4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….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less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helpful</a:t>
            </a: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</a:t>
            </a: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-H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sp>
        <p:nvSpPr>
          <p:cNvPr id="40" name="textbox 40"/>
          <p:cNvSpPr/>
          <p:nvPr/>
        </p:nvSpPr>
        <p:spPr>
          <a:xfrm>
            <a:off x="182629" y="968389"/>
            <a:ext cx="2991485" cy="221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9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Immunotherapy works for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MSI-H!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4897882" y="4914355"/>
            <a:ext cx="3749675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Andre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NEJM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2021;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Chalabi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NEJM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2024;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Morton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JCO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2022;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Deng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JCO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,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20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24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17235" y="3029711"/>
            <a:ext cx="2572511" cy="1495044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41375" y="1392935"/>
            <a:ext cx="2356104" cy="118719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92580" y="2884932"/>
            <a:ext cx="1429511" cy="1784603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22091" y="1392935"/>
            <a:ext cx="1549908" cy="1397508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382000" y="2633472"/>
            <a:ext cx="762000" cy="2278379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4969002" y="744474"/>
            <a:ext cx="3270884" cy="365759"/>
          </a:xfrm>
          <a:prstGeom prst="roundRect">
            <a:avLst>
              <a:gd name="adj" fmla="val 22077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539750" algn="l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Neoadjuvant chemotherapy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575309" y="729234"/>
            <a:ext cx="3270884" cy="365759"/>
          </a:xfrm>
          <a:prstGeom prst="roundRect">
            <a:avLst>
              <a:gd name="adj" fmla="val 22077"/>
            </a:avLst>
          </a:prstGeom>
          <a:solidFill>
            <a:srgbClr val="1E325F">
              <a:alpha val="100000"/>
            </a:srgbClr>
          </a:solidFill>
          <a:ln w="25400" cap="flat">
            <a:solidFill>
              <a:srgbClr val="060F23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490219" algn="l" rtl="0" eaLnBrk="0">
              <a:lnSpc>
                <a:spcPct val="81000"/>
              </a:lnSpc>
              <a:spcBef>
                <a:spcPts val="7"/>
              </a:spcBef>
              <a:tabLst/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Neoadjuva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nt immunotherapy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402067" y="268223"/>
            <a:ext cx="1383792" cy="237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2"/>
          <p:cNvSpPr/>
          <p:nvPr/>
        </p:nvSpPr>
        <p:spPr>
          <a:xfrm>
            <a:off x="447941" y="313120"/>
            <a:ext cx="7582534" cy="3033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765" algn="l" rtl="0" eaLnBrk="0">
              <a:lnSpc>
                <a:spcPct val="81000"/>
              </a:lnSpc>
              <a:tabLst/>
            </a:pP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Neoadjuvant treatment for MSS</a:t>
            </a:r>
            <a:r>
              <a:rPr sz="2700" b="1" kern="0" spc="2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LACC: from</a:t>
            </a:r>
            <a:endParaRPr sz="27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5000"/>
              </a:lnSpc>
              <a:spcBef>
                <a:spcPts val="14"/>
              </a:spcBef>
              <a:tabLst/>
            </a:pP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evidence generation to</a:t>
            </a:r>
            <a:r>
              <a:rPr sz="2700" b="1" kern="0" spc="18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implementation</a:t>
            </a:r>
            <a:endParaRPr sz="27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20675" indent="-291465" algn="l" rtl="0" eaLnBrk="0">
              <a:lnSpc>
                <a:spcPct val="91000"/>
              </a:lnSpc>
              <a:spcBef>
                <a:spcPts val="724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Why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neoadjuvant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ch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emotherapy can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help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make gains</a:t>
            </a:r>
            <a:r>
              <a:rPr sz="2400" kern="0" spc="1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 the</a:t>
            </a:r>
            <a:r>
              <a:rPr sz="2400" kern="0" spc="15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MSS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population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29209" algn="l" rtl="0" eaLnBrk="0">
              <a:lnSpc>
                <a:spcPct val="82000"/>
              </a:lnSpc>
              <a:spcBef>
                <a:spcPts val="819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Who should</a:t>
            </a:r>
            <a:r>
              <a:rPr sz="2400" kern="0" spc="8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we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prioritise?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marL="29209" algn="l" rtl="0" eaLnBrk="0">
              <a:lnSpc>
                <a:spcPct val="81000"/>
              </a:lnSpc>
              <a:spcBef>
                <a:spcPts val="821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What do we</a:t>
            </a:r>
            <a:r>
              <a:rPr sz="2400" kern="0" spc="7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give</a:t>
            </a:r>
            <a:r>
              <a:rPr sz="2400" kern="0" spc="9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nd for</a:t>
            </a: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how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long?</a:t>
            </a:r>
            <a:endParaRPr sz="24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29209" algn="l" rtl="0" eaLnBrk="0">
              <a:lnSpc>
                <a:spcPct val="82000"/>
              </a:lnSpc>
              <a:spcBef>
                <a:spcPts val="7"/>
              </a:spcBef>
              <a:tabLst/>
            </a:pPr>
            <a:r>
              <a:rPr sz="1500" kern="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Implementation</a:t>
            </a:r>
            <a:endParaRPr sz="24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8723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423" y="1551615"/>
            <a:ext cx="4069768" cy="2919214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5907049" y="1447684"/>
            <a:ext cx="2948304" cy="2101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4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23110" algn="l" rtl="0" eaLnBrk="0">
              <a:lnSpc>
                <a:spcPct val="97000"/>
              </a:lnSpc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endParaRPr sz="20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8000"/>
              </a:lnSpc>
              <a:spcBef>
                <a:spcPts val="58"/>
              </a:spcBef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endParaRPr sz="2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602"/>
              </a:spcBef>
              <a:tabLst/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2000" strike="sngStrike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2000" strike="sngStrike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</a:t>
            </a:r>
            <a:endParaRPr sz="2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8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694179" algn="l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beyond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70" name="textbox 70"/>
          <p:cNvSpPr/>
          <p:nvPr/>
        </p:nvSpPr>
        <p:spPr>
          <a:xfrm>
            <a:off x="5906008" y="978408"/>
            <a:ext cx="2348229" cy="286385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73354" algn="l" rtl="0" eaLnBrk="0">
              <a:lnSpc>
                <a:spcPct val="80000"/>
              </a:lnSpc>
              <a:spcBef>
                <a:spcPts val="5"/>
              </a:spcBef>
              <a:tabLst/>
            </a:pPr>
            <a:r>
              <a:rPr sz="2000" u="sng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Problem</a:t>
            </a:r>
            <a:endParaRPr sz="2000" dirty="0">
              <a:latin typeface="Arial"/>
              <a:ea typeface="Arial"/>
              <a:cs typeface="Arial"/>
            </a:endParaRPr>
          </a:p>
          <a:p>
            <a:pPr marL="173989" algn="l" rtl="0" eaLnBrk="0">
              <a:lnSpc>
                <a:spcPct val="97000"/>
              </a:lnSpc>
              <a:spcBef>
                <a:spcPts val="474"/>
              </a:spcBef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 disease</a:t>
            </a:r>
            <a:endParaRPr sz="2000" dirty="0">
              <a:latin typeface="Arial"/>
              <a:ea typeface="Arial"/>
              <a:cs typeface="Arial"/>
            </a:endParaRPr>
          </a:p>
          <a:p>
            <a:pPr marL="163829" indent="6350" algn="l" rtl="0" eaLnBrk="0">
              <a:lnSpc>
                <a:spcPct val="99000"/>
              </a:lnSpc>
              <a:spcBef>
                <a:spcPts val="47"/>
              </a:spcBef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recurrence despite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 SOC</a:t>
            </a:r>
            <a:endParaRPr sz="2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5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73354" algn="l" rtl="0" eaLnBrk="0">
              <a:lnSpc>
                <a:spcPct val="80000"/>
              </a:lnSpc>
              <a:spcBef>
                <a:spcPts val="601"/>
              </a:spcBef>
              <a:tabLst/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Need:</a:t>
            </a:r>
            <a:endParaRPr sz="2000" dirty="0">
              <a:latin typeface="Arial"/>
              <a:ea typeface="Arial"/>
              <a:cs typeface="Arial"/>
            </a:endParaRPr>
          </a:p>
          <a:p>
            <a:pPr marL="173354" algn="l" rtl="0" eaLnBrk="0">
              <a:lnSpc>
                <a:spcPct val="97000"/>
              </a:lnSpc>
              <a:spcBef>
                <a:spcPts val="471"/>
              </a:spcBef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New treatm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</a:t>
            </a:r>
            <a:endParaRPr sz="2000" dirty="0">
              <a:latin typeface="Arial"/>
              <a:ea typeface="Arial"/>
              <a:cs typeface="Arial"/>
            </a:endParaRPr>
          </a:p>
          <a:p>
            <a:pPr marL="163829" indent="-1905" algn="l" rtl="0" eaLnBrk="0">
              <a:lnSpc>
                <a:spcPct val="99000"/>
              </a:lnSpc>
              <a:spcBef>
                <a:spcPts val="49"/>
              </a:spcBef>
              <a:tabLst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strategie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 beyond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 SOC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72" name="textbox 72"/>
          <p:cNvSpPr/>
          <p:nvPr/>
        </p:nvSpPr>
        <p:spPr>
          <a:xfrm>
            <a:off x="552498" y="1008365"/>
            <a:ext cx="4497704" cy="411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Stage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III de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fined by post-operative TNM stage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having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spcBef>
                <a:spcPts val="31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Surgery &amp; adjuva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nt chemo by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ESMO Guidance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399393" y="300742"/>
            <a:ext cx="474662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4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2400" kern="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What</a:t>
            </a:r>
            <a:r>
              <a:rPr sz="2400" kern="0" spc="23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wrong with the status quo?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408056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Permission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required</a:t>
            </a:r>
            <a:r>
              <a:rPr sz="900" kern="0" spc="3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re-use.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359055" y="2264847"/>
            <a:ext cx="384949" cy="579566"/>
          </a:xfrm>
          <a:prstGeom prst="rect">
            <a:avLst/>
          </a:prstGeom>
        </p:spPr>
      </p:pic>
      <p:sp>
        <p:nvSpPr>
          <p:cNvPr id="82" name="textbox 82"/>
          <p:cNvSpPr/>
          <p:nvPr/>
        </p:nvSpPr>
        <p:spPr>
          <a:xfrm>
            <a:off x="2133168" y="4800701"/>
            <a:ext cx="79565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b="1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 Seligm</a:t>
            </a:r>
            <a:r>
              <a:rPr sz="900" b="1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ann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4"/>
          <p:cNvSpPr/>
          <p:nvPr/>
        </p:nvSpPr>
        <p:spPr>
          <a:xfrm>
            <a:off x="252245" y="1745437"/>
            <a:ext cx="3726179" cy="3249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3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Positive experience</a:t>
            </a:r>
            <a:r>
              <a:rPr sz="1800" kern="0" spc="1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 other cancers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1000"/>
              </a:lnSpc>
              <a:spcBef>
                <a:spcPts val="390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Early</a:t>
            </a:r>
            <a:r>
              <a:rPr sz="18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tre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atment</a:t>
            </a:r>
            <a:r>
              <a:rPr sz="1800" kern="0" spc="8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of</a:t>
            </a:r>
            <a:r>
              <a:rPr sz="1800" kern="0" spc="5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micro-metastases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356870" indent="-344170" algn="l" rtl="0" eaLnBrk="0">
              <a:lnSpc>
                <a:spcPct val="99000"/>
              </a:lnSpc>
              <a:spcBef>
                <a:spcPts val="402"/>
              </a:spcBef>
              <a:tabLst/>
            </a:pPr>
            <a:r>
              <a:rPr sz="1500" kern="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Downsta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ging</a:t>
            </a:r>
            <a:r>
              <a:rPr sz="1800" kern="0" spc="5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1800" kern="0" spc="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complete</a:t>
            </a:r>
            <a:r>
              <a:rPr sz="1800" kern="0" spc="7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surgical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sz="18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resection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12700" algn="l" rtl="0" eaLnBrk="0">
              <a:lnSpc>
                <a:spcPct val="82000"/>
              </a:lnSpc>
              <a:spcBef>
                <a:spcPts val="353"/>
              </a:spcBef>
              <a:tabLst/>
            </a:pPr>
            <a:r>
              <a:rPr sz="1500" kern="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kern="0" spc="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Prime anti-tumour</a:t>
            </a:r>
            <a:r>
              <a:rPr sz="1800" kern="0" spc="15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response </a:t>
            </a:r>
            <a:r>
              <a:rPr sz="18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when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marL="347979" algn="l" rtl="0" eaLnBrk="0">
              <a:lnSpc>
                <a:spcPct val="99000"/>
              </a:lnSpc>
              <a:spcBef>
                <a:spcPts val="404"/>
              </a:spcBef>
              <a:tabLst/>
            </a:pP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tumour</a:t>
            </a:r>
            <a:r>
              <a:rPr sz="1800" kern="0" spc="10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microenvironment</a:t>
            </a:r>
            <a:r>
              <a:rPr sz="1800" kern="0" spc="14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-1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intact</a:t>
            </a:r>
            <a:r>
              <a:rPr sz="18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and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tumour</a:t>
            </a:r>
            <a:r>
              <a:rPr sz="1800" kern="0" spc="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antigen</a:t>
            </a:r>
            <a:r>
              <a:rPr sz="1800" kern="0" spc="13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heterogeneity</a:t>
            </a:r>
            <a:r>
              <a:rPr sz="1800" kern="0" spc="15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800" kern="0" spc="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maybe      </a:t>
            </a:r>
            <a:r>
              <a:rPr sz="1800" kern="0" spc="-20" dirty="0">
                <a:solidFill>
                  <a:srgbClr val="595959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minimal</a:t>
            </a:r>
            <a:endParaRPr sz="18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6000"/>
              </a:lnSpc>
              <a:spcBef>
                <a:spcPts val="2"/>
              </a:spcBef>
              <a:tabLst/>
            </a:pPr>
            <a:r>
              <a:rPr sz="1300" b="1" kern="0" spc="0" baseline="1202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Jenny</a:t>
            </a:r>
            <a:r>
              <a:rPr sz="800" b="1" kern="0" spc="2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1300" b="1" kern="0" spc="0" baseline="1202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Seligmann</a:t>
            </a:r>
            <a:r>
              <a:rPr sz="800" b="1" kern="0" spc="2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               </a:t>
            </a:r>
            <a:r>
              <a:rPr sz="1500" kern="0" spc="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Battaglin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500" kern="0" spc="2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500" kern="0" spc="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Hematol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Oncol</a:t>
            </a:r>
            <a:r>
              <a:rPr sz="1500" kern="0" spc="2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20" baseline="-3472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2018</a:t>
            </a:r>
            <a:endParaRPr sz="1500" baseline="-3472" dirty="0">
              <a:latin typeface="Arial"/>
              <a:ea typeface="Arial"/>
              <a:cs typeface="Arial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435356" y="246380"/>
            <a:ext cx="8465819" cy="1217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4460" algn="l" rtl="0" eaLnBrk="0">
              <a:lnSpc>
                <a:spcPct val="83000"/>
              </a:lnSpc>
              <a:spcBef>
                <a:spcPts val="1"/>
              </a:spcBef>
              <a:tabLst>
                <a:tab pos="1591310" algn="l"/>
              </a:tabLst>
            </a:pPr>
            <a:r>
              <a:rPr sz="27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	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Could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neoadjuvant treatment</a:t>
            </a:r>
            <a:r>
              <a:rPr sz="2700" b="1" kern="0" spc="19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700" b="1" kern="0" spc="3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improve out</a:t>
            </a:r>
            <a:r>
              <a:rPr sz="2700" b="1" kern="0" spc="2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comes?</a:t>
            </a:r>
            <a:endParaRPr sz="2700" dirty="0">
              <a:latin typeface="Arial Narrow"/>
              <a:ea typeface="Arial Narrow"/>
              <a:cs typeface="Arial Narrow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313690" algn="l" rtl="0" eaLnBrk="0">
              <a:lnSpc>
                <a:spcPct val="81000"/>
              </a:lnSpc>
              <a:spcBef>
                <a:spcPts val="3"/>
              </a:spcBef>
              <a:tabLst/>
            </a:pPr>
            <a:r>
              <a:rPr sz="2000" kern="0" spc="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Potential advantages </a:t>
            </a: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&amp; disadvantages of a neoadjuvant therapy</a:t>
            </a:r>
            <a:r>
              <a:rPr sz="2000" kern="0" spc="10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in</a:t>
            </a:r>
            <a:r>
              <a:rPr sz="2000" kern="0" spc="1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2000" kern="0" spc="-10" dirty="0">
                <a:solidFill>
                  <a:srgbClr val="5F5D8E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LACC</a:t>
            </a:r>
            <a:endParaRPr sz="2000" dirty="0">
              <a:latin typeface="Arial Narrow"/>
              <a:ea typeface="Arial Narrow"/>
              <a:cs typeface="Arial Narrow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8056" y="259080"/>
            <a:ext cx="1382268" cy="237744"/>
          </a:xfrm>
          <a:prstGeom prst="rect">
            <a:avLst/>
          </a:prstGeom>
        </p:spPr>
      </p:pic>
      <p:sp>
        <p:nvSpPr>
          <p:cNvPr id="90" name="textbox 90"/>
          <p:cNvSpPr/>
          <p:nvPr/>
        </p:nvSpPr>
        <p:spPr>
          <a:xfrm>
            <a:off x="4586172" y="1738390"/>
            <a:ext cx="3678554" cy="2172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9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71805" indent="-459105" algn="l" rtl="0" eaLnBrk="0">
              <a:lnSpc>
                <a:spcPct val="104000"/>
              </a:lnSpc>
              <a:tabLst/>
            </a:pP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500" kern="0" spc="12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r>
              <a:rPr sz="1500" kern="0" spc="1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500" kern="0" spc="15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proceed</a:t>
            </a:r>
            <a:r>
              <a:rPr sz="1500" kern="0" spc="12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surgical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resection?</a:t>
            </a:r>
            <a:endParaRPr sz="1500" dirty="0">
              <a:latin typeface="Arial"/>
              <a:ea typeface="Arial"/>
              <a:cs typeface="Arial"/>
            </a:endParaRPr>
          </a:p>
          <a:p>
            <a:pPr marL="756284" algn="l" rtl="0" eaLnBrk="0">
              <a:lnSpc>
                <a:spcPct val="86000"/>
              </a:lnSpc>
              <a:spcBef>
                <a:spcPts val="76"/>
              </a:spcBef>
              <a:tabLst/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PD</a:t>
            </a:r>
            <a:r>
              <a:rPr sz="1500" kern="0" spc="21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kern="0" spc="12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neoadjuvant</a:t>
            </a:r>
            <a:r>
              <a:rPr sz="1500" kern="0" spc="9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window</a:t>
            </a:r>
            <a:endParaRPr sz="1500" dirty="0">
              <a:latin typeface="Arial"/>
              <a:ea typeface="Arial"/>
              <a:cs typeface="Arial"/>
            </a:endParaRPr>
          </a:p>
          <a:p>
            <a:pPr marL="756284" algn="l" rtl="0" eaLnBrk="0">
              <a:lnSpc>
                <a:spcPct val="86000"/>
              </a:lnSpc>
              <a:spcBef>
                <a:spcPts val="372"/>
              </a:spcBef>
              <a:tabLst/>
            </a:pP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500" kern="0" spc="11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toxicity</a:t>
            </a:r>
            <a:endParaRPr sz="1500" dirty="0">
              <a:latin typeface="Arial"/>
              <a:ea typeface="Arial"/>
              <a:cs typeface="Arial"/>
            </a:endParaRPr>
          </a:p>
          <a:p>
            <a:pPr marL="472440" indent="-459740" algn="l" rtl="0" eaLnBrk="0">
              <a:lnSpc>
                <a:spcPct val="97000"/>
              </a:lnSpc>
              <a:spcBef>
                <a:spcPts val="366"/>
              </a:spcBef>
              <a:tabLst/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 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500" kern="0" spc="15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NAC</a:t>
            </a:r>
            <a:r>
              <a:rPr sz="1500" kern="0" spc="1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lead</a:t>
            </a:r>
            <a:r>
              <a:rPr sz="1500" kern="0" spc="8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kern="0" spc="8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500" kern="0" spc="1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increase</a:t>
            </a:r>
            <a:r>
              <a:rPr sz="1500" kern="0" spc="1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        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peri-operative complicati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ons?</a:t>
            </a:r>
            <a:endParaRPr sz="1500" dirty="0">
              <a:latin typeface="Arial"/>
              <a:ea typeface="Arial"/>
              <a:cs typeface="Arial"/>
            </a:endParaRPr>
          </a:p>
          <a:p>
            <a:pPr marL="460375" indent="-447675" algn="l" rtl="0" eaLnBrk="0">
              <a:lnSpc>
                <a:spcPct val="96000"/>
              </a:lnSpc>
              <a:spcBef>
                <a:spcPts val="369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       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Ca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n we select</a:t>
            </a:r>
            <a:r>
              <a:rPr sz="1500" kern="0" spc="7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appropriate</a:t>
            </a:r>
            <a:r>
              <a:rPr sz="1500" kern="0" spc="15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r>
              <a:rPr sz="1500" kern="0" spc="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neoadjuvant therapy</a:t>
            </a:r>
            <a:r>
              <a:rPr sz="1500" kern="0" spc="16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sing</a:t>
            </a:r>
            <a:endParaRPr sz="1500" dirty="0">
              <a:latin typeface="Arial"/>
              <a:ea typeface="Arial"/>
              <a:cs typeface="Arial"/>
            </a:endParaRPr>
          </a:p>
          <a:p>
            <a:pPr marL="471805" algn="l" rtl="0" eaLnBrk="0">
              <a:lnSpc>
                <a:spcPct val="86000"/>
              </a:lnSpc>
              <a:spcBef>
                <a:spcPts val="372"/>
              </a:spcBef>
              <a:tabLst/>
            </a:pPr>
            <a:r>
              <a:rPr sz="1500" kern="0" spc="4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radiological staging assessme</a:t>
            </a:r>
            <a:r>
              <a:rPr sz="1500" kern="0" spc="30" dirty="0">
                <a:solidFill>
                  <a:srgbClr val="595959">
                    <a:alpha val="100000"/>
                  </a:srgbClr>
                </a:solidFill>
                <a:latin typeface="Arial"/>
                <a:ea typeface="Arial"/>
                <a:cs typeface="Arial"/>
              </a:rPr>
              <a:t>nt?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39100" y="3983735"/>
            <a:ext cx="1051559" cy="784859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4294898" y="4818684"/>
            <a:ext cx="4403725" cy="136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Content of this presentation</a:t>
            </a:r>
            <a:r>
              <a:rPr sz="900" kern="0" spc="7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copyrig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ht</a:t>
            </a:r>
            <a:r>
              <a:rPr sz="900" kern="0" spc="6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and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responsibility of the author.</a:t>
            </a:r>
            <a:r>
              <a:rPr sz="900" kern="0" spc="8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Permission</a:t>
            </a:r>
            <a:r>
              <a:rPr sz="900" kern="0" spc="5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is required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for</a:t>
            </a:r>
            <a:r>
              <a:rPr sz="900" kern="0" spc="4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sz="900" kern="0" spc="-10" dirty="0">
                <a:solidFill>
                  <a:srgbClr val="AB0C23">
                    <a:alpha val="100000"/>
                  </a:srgbClr>
                </a:solidFill>
                <a:latin typeface="Arial Narrow"/>
                <a:ea typeface="Arial Narrow"/>
                <a:cs typeface="Arial Narrow"/>
              </a:rPr>
              <a:t>re-use.</a:t>
            </a:r>
            <a:endParaRPr sz="900" dirty="0">
              <a:latin typeface="Arial Narrow"/>
              <a:ea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1064" y="2572511"/>
            <a:ext cx="4102608" cy="147675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72000" y="3011423"/>
            <a:ext cx="3811523" cy="1429512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9748" y="1231391"/>
            <a:ext cx="4137659" cy="1222248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36591" y="1225295"/>
            <a:ext cx="2657855" cy="1586484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465671" y="317384"/>
            <a:ext cx="4184015" cy="271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1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Neoadjuvant Chemotherapy i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LACC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2343874" y="4907523"/>
            <a:ext cx="6246495" cy="14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9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Morton et al, JCO 2023; Karoui et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 Ann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2020;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et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JCO, 2024, Jensen, ASCO Annual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Meeting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2023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4819" y="4686300"/>
            <a:ext cx="1382268" cy="2377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Microsoft® PowerPoint® 2016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Congress 2024 PPTX Template</dc:title>
  <dc:creator>Daura MELLA - ESMO</dc:creator>
  <cp:keywords>European Society for Medical Oncology, ESMO, Congress, 2024, PPTX, Template</cp:keywords>
  <dcterms:created xsi:type="dcterms:W3CDTF">2024-09-17T08:40:34Z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2024-11-13T18:55:01</vt:filetime>
  </property>
</Properties>
</file>