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58237" autoAdjust="0"/>
  </p:normalViewPr>
  <p:slideViewPr>
    <p:cSldViewPr>
      <p:cViewPr>
        <p:scale>
          <a:sx n="30" d="100"/>
          <a:sy n="30" d="100"/>
        </p:scale>
        <p:origin x="1507" y="-115"/>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大家晚上好，今天我汇报的是   个体化治疗提升直肠癌患者的生活质量</a:t>
            </a:r>
            <a:r>
              <a:rPr lang="en-US" altLang="zh-CN" dirty="0"/>
              <a:t>—</a:t>
            </a:r>
            <a:r>
              <a:rPr lang="zh-CN" altLang="en-US" dirty="0"/>
              <a:t>内科视角</a:t>
            </a:r>
            <a:endParaRPr lang="en-US" altLang="zh-CN" dirty="0"/>
          </a:p>
          <a:p>
            <a:r>
              <a:rPr lang="zh-CN" altLang="en-US" dirty="0"/>
              <a:t>分享者 是来自克利夫兰诊所的</a:t>
            </a:r>
            <a:r>
              <a:rPr lang="en-US" altLang="zh-CN" dirty="0"/>
              <a:t>Smitha </a:t>
            </a:r>
            <a:r>
              <a:rPr lang="en-US" altLang="zh-CN" dirty="0" err="1"/>
              <a:t>Krishnamurthi</a:t>
            </a:r>
            <a:r>
              <a:rPr lang="en-US" altLang="zh-CN" dirty="0"/>
              <a:t> </a:t>
            </a:r>
            <a:r>
              <a:rPr lang="zh-CN" altLang="en-US" dirty="0"/>
              <a:t>博士。 </a:t>
            </a:r>
            <a:endParaRPr lang="en-US" altLang="zh-CN" dirty="0"/>
          </a:p>
          <a:p>
            <a:endParaRPr lang="zh-CN" altLang="en-US" dirty="0"/>
          </a:p>
        </p:txBody>
      </p:sp>
    </p:spTree>
    <p:extLst>
      <p:ext uri="{BB962C8B-B14F-4D97-AF65-F5344CB8AC3E}">
        <p14:creationId xmlns:p14="http://schemas.microsoft.com/office/powerpoint/2010/main" val="217435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highlight>
                  <a:srgbClr val="FFFFFF"/>
                </a:highlight>
                <a:latin typeface="PingFangSC-Regular"/>
              </a:rPr>
              <a:t>当然，在没有放疗的情况下，肛门功能要好得多。如表格所示，我们可以看到</a:t>
            </a:r>
            <a:r>
              <a:rPr lang="en-US" altLang="zh-CN" b="0" i="0" dirty="0">
                <a:solidFill>
                  <a:srgbClr val="000000"/>
                </a:solidFill>
                <a:effectLst/>
                <a:highlight>
                  <a:srgbClr val="FFFFFF"/>
                </a:highlight>
                <a:latin typeface="PingFangSC-Regular"/>
              </a:rPr>
              <a:t>5-FU</a:t>
            </a:r>
            <a:r>
              <a:rPr lang="zh-CN" altLang="en-US" b="0" i="0" dirty="0">
                <a:solidFill>
                  <a:srgbClr val="000000"/>
                </a:solidFill>
                <a:effectLst/>
                <a:highlight>
                  <a:srgbClr val="FFFFFF"/>
                </a:highlight>
                <a:latin typeface="PingFangSC-Regular"/>
              </a:rPr>
              <a:t>联合放疗组和</a:t>
            </a:r>
            <a:r>
              <a:rPr lang="en-US" altLang="zh-CN" b="0" i="0" dirty="0">
                <a:solidFill>
                  <a:srgbClr val="000000"/>
                </a:solidFill>
                <a:effectLst/>
                <a:highlight>
                  <a:srgbClr val="FFFFFF"/>
                </a:highlight>
                <a:latin typeface="PingFangSC-Regular"/>
              </a:rPr>
              <a:t>FOLFOX</a:t>
            </a:r>
            <a:r>
              <a:rPr lang="zh-CN" altLang="en-US" b="0" i="0" dirty="0">
                <a:solidFill>
                  <a:srgbClr val="000000"/>
                </a:solidFill>
                <a:effectLst/>
                <a:highlight>
                  <a:srgbClr val="FFFFFF"/>
                </a:highlight>
                <a:latin typeface="PingFangSC-Regular"/>
              </a:rPr>
              <a:t>组的对比，会发现在没有放疗的情况下，大便频率显著减少，大小便失禁也显著减少。</a:t>
            </a:r>
            <a:endParaRPr lang="zh-CN" altLang="en-US" dirty="0"/>
          </a:p>
        </p:txBody>
      </p:sp>
    </p:spTree>
    <p:extLst>
      <p:ext uri="{BB962C8B-B14F-4D97-AF65-F5344CB8AC3E}">
        <p14:creationId xmlns:p14="http://schemas.microsoft.com/office/powerpoint/2010/main" val="3652134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latinLnBrk="1"/>
            <a:r>
              <a:rPr lang="en-US" altLang="zh-CN" dirty="0"/>
              <a:t>PROSPECT </a:t>
            </a:r>
            <a:r>
              <a:rPr lang="zh-CN" altLang="en-US" dirty="0"/>
              <a:t>给出了明确的答案。</a:t>
            </a:r>
            <a:r>
              <a:rPr lang="en-US" altLang="zh-CN" b="0" i="0" dirty="0">
                <a:solidFill>
                  <a:srgbClr val="232323"/>
                </a:solidFill>
                <a:effectLst/>
                <a:highlight>
                  <a:srgbClr val="FFFFFF"/>
                </a:highlight>
                <a:latin typeface="Helvetica Neue"/>
              </a:rPr>
              <a:t>PROSPECT</a:t>
            </a:r>
            <a:r>
              <a:rPr lang="zh-CN" altLang="en-US" b="0" i="0" dirty="0">
                <a:solidFill>
                  <a:srgbClr val="232323"/>
                </a:solidFill>
                <a:effectLst/>
                <a:highlight>
                  <a:srgbClr val="FFFFFF"/>
                </a:highlight>
                <a:latin typeface="Helvetica Neue"/>
              </a:rPr>
              <a:t>研究是一项全球多中心、非盲、随机、非劣效性、</a:t>
            </a:r>
            <a:r>
              <a:rPr lang="en-US" altLang="zh-CN" b="0" i="0" dirty="0">
                <a:solidFill>
                  <a:srgbClr val="232323"/>
                </a:solidFill>
                <a:effectLst/>
                <a:highlight>
                  <a:srgbClr val="FFFFFF"/>
                </a:highlight>
                <a:latin typeface="Helvetica Neue"/>
              </a:rPr>
              <a:t>Ⅱ/Ⅲ</a:t>
            </a:r>
            <a:r>
              <a:rPr lang="zh-CN" altLang="en-US" b="0" i="0" dirty="0">
                <a:solidFill>
                  <a:srgbClr val="232323"/>
                </a:solidFill>
                <a:effectLst/>
                <a:highlight>
                  <a:srgbClr val="FFFFFF"/>
                </a:highlight>
                <a:latin typeface="Helvetica Neue"/>
              </a:rPr>
              <a:t>期临床对照试验，共纳入</a:t>
            </a:r>
            <a:r>
              <a:rPr lang="en-US" altLang="zh-CN" b="0" i="0" dirty="0">
                <a:solidFill>
                  <a:srgbClr val="232323"/>
                </a:solidFill>
                <a:effectLst/>
                <a:highlight>
                  <a:srgbClr val="FFFFFF"/>
                </a:highlight>
                <a:latin typeface="Helvetica Neue"/>
              </a:rPr>
              <a:t>1194</a:t>
            </a:r>
            <a:r>
              <a:rPr lang="zh-CN" altLang="en-US" b="0" i="0" dirty="0">
                <a:solidFill>
                  <a:srgbClr val="232323"/>
                </a:solidFill>
                <a:effectLst/>
                <a:highlight>
                  <a:srgbClr val="FFFFFF"/>
                </a:highlight>
                <a:latin typeface="Helvetica Neue"/>
              </a:rPr>
              <a:t>名未经治疗的局部进展期直肠癌，临床分期为</a:t>
            </a:r>
            <a:r>
              <a:rPr lang="en-US" altLang="zh-CN" b="0" i="0" dirty="0">
                <a:solidFill>
                  <a:srgbClr val="232323"/>
                </a:solidFill>
                <a:effectLst/>
                <a:highlight>
                  <a:srgbClr val="FFFFFF"/>
                </a:highlight>
                <a:latin typeface="Helvetica Neue"/>
              </a:rPr>
              <a:t>T2N+</a:t>
            </a:r>
            <a:r>
              <a:rPr lang="zh-CN" altLang="en-US" b="0" i="0" dirty="0">
                <a:solidFill>
                  <a:srgbClr val="232323"/>
                </a:solidFill>
                <a:effectLst/>
                <a:highlight>
                  <a:srgbClr val="FFFFFF"/>
                </a:highlight>
                <a:latin typeface="Helvetica Neue"/>
              </a:rPr>
              <a:t>、</a:t>
            </a:r>
            <a:r>
              <a:rPr lang="en-US" altLang="zh-CN" b="0" i="0" dirty="0">
                <a:solidFill>
                  <a:srgbClr val="232323"/>
                </a:solidFill>
                <a:effectLst/>
                <a:highlight>
                  <a:srgbClr val="FFFFFF"/>
                </a:highlight>
                <a:latin typeface="Helvetica Neue"/>
              </a:rPr>
              <a:t>T3N-</a:t>
            </a:r>
            <a:r>
              <a:rPr lang="zh-CN" altLang="en-US" b="0" i="0" dirty="0">
                <a:solidFill>
                  <a:srgbClr val="232323"/>
                </a:solidFill>
                <a:effectLst/>
                <a:highlight>
                  <a:srgbClr val="FFFFFF"/>
                </a:highlight>
                <a:latin typeface="Helvetica Neue"/>
              </a:rPr>
              <a:t>或者</a:t>
            </a:r>
            <a:r>
              <a:rPr lang="en-US" altLang="zh-CN" b="0" i="0" dirty="0">
                <a:solidFill>
                  <a:srgbClr val="232323"/>
                </a:solidFill>
                <a:effectLst/>
                <a:highlight>
                  <a:srgbClr val="FFFFFF"/>
                </a:highlight>
                <a:latin typeface="Helvetica Neue"/>
              </a:rPr>
              <a:t>T3N+</a:t>
            </a:r>
            <a:r>
              <a:rPr lang="zh-CN" altLang="en-US" b="0" i="0" dirty="0">
                <a:solidFill>
                  <a:srgbClr val="232323"/>
                </a:solidFill>
                <a:effectLst/>
                <a:highlight>
                  <a:srgbClr val="FFFFFF"/>
                </a:highlight>
                <a:latin typeface="Helvetica Neue"/>
              </a:rPr>
              <a:t>，经评估可行保留括约肌手术的患者。</a:t>
            </a:r>
          </a:p>
          <a:p>
            <a:pPr algn="just" latinLnBrk="1"/>
            <a:r>
              <a:rPr lang="zh-CN" altLang="en-US" b="0" i="0" dirty="0">
                <a:solidFill>
                  <a:srgbClr val="232323"/>
                </a:solidFill>
                <a:effectLst/>
                <a:highlight>
                  <a:srgbClr val="FFFFFF"/>
                </a:highlight>
                <a:latin typeface="Helvetica Neue"/>
              </a:rPr>
              <a:t>所有患者按</a:t>
            </a:r>
            <a:r>
              <a:rPr lang="en-US" altLang="zh-CN" b="0" i="0" dirty="0">
                <a:solidFill>
                  <a:srgbClr val="232323"/>
                </a:solidFill>
                <a:effectLst/>
                <a:highlight>
                  <a:srgbClr val="FFFFFF"/>
                </a:highlight>
                <a:latin typeface="Helvetica Neue"/>
              </a:rPr>
              <a:t>1</a:t>
            </a:r>
            <a:r>
              <a:rPr lang="zh-CN" altLang="en-US" b="0" i="0" dirty="0">
                <a:solidFill>
                  <a:srgbClr val="232323"/>
                </a:solidFill>
                <a:effectLst/>
                <a:highlight>
                  <a:srgbClr val="FFFFFF"/>
                </a:highlight>
                <a:latin typeface="Helvetica Neue"/>
              </a:rPr>
              <a:t>：</a:t>
            </a:r>
            <a:r>
              <a:rPr lang="en-US" altLang="zh-CN" b="0" i="0" dirty="0">
                <a:solidFill>
                  <a:srgbClr val="232323"/>
                </a:solidFill>
                <a:effectLst/>
                <a:highlight>
                  <a:srgbClr val="FFFFFF"/>
                </a:highlight>
                <a:latin typeface="Helvetica Neue"/>
              </a:rPr>
              <a:t>1</a:t>
            </a:r>
            <a:r>
              <a:rPr lang="zh-CN" altLang="en-US" b="0" i="0" dirty="0">
                <a:solidFill>
                  <a:srgbClr val="232323"/>
                </a:solidFill>
                <a:effectLst/>
                <a:highlight>
                  <a:srgbClr val="FFFFFF"/>
                </a:highlight>
                <a:latin typeface="Helvetica Neue"/>
              </a:rPr>
              <a:t>比例随机分配到</a:t>
            </a:r>
            <a:r>
              <a:rPr lang="en-US" altLang="zh-CN" b="0" i="0" dirty="0">
                <a:solidFill>
                  <a:srgbClr val="232323"/>
                </a:solidFill>
                <a:effectLst/>
                <a:highlight>
                  <a:srgbClr val="FFFFFF"/>
                </a:highlight>
                <a:latin typeface="Helvetica Neue"/>
              </a:rPr>
              <a:t>FOLFOX</a:t>
            </a:r>
            <a:r>
              <a:rPr lang="zh-CN" altLang="en-US" b="0" i="0" dirty="0">
                <a:solidFill>
                  <a:srgbClr val="232323"/>
                </a:solidFill>
                <a:effectLst/>
                <a:highlight>
                  <a:srgbClr val="FFFFFF"/>
                </a:highlight>
                <a:latin typeface="Helvetica Neue"/>
              </a:rPr>
              <a:t>组</a:t>
            </a:r>
            <a:r>
              <a:rPr lang="en-US" altLang="zh-CN" b="0" i="0" dirty="0">
                <a:solidFill>
                  <a:srgbClr val="232323"/>
                </a:solidFill>
                <a:effectLst/>
                <a:highlight>
                  <a:srgbClr val="FFFFFF"/>
                </a:highlight>
                <a:latin typeface="Helvetica Neue"/>
              </a:rPr>
              <a:t>(</a:t>
            </a:r>
            <a:r>
              <a:rPr lang="zh-CN" altLang="en-US" b="0" i="0" dirty="0">
                <a:solidFill>
                  <a:srgbClr val="232323"/>
                </a:solidFill>
                <a:effectLst/>
                <a:highlight>
                  <a:srgbClr val="FFFFFF"/>
                </a:highlight>
                <a:latin typeface="Helvetica Neue"/>
              </a:rPr>
              <a:t>实验组，</a:t>
            </a:r>
            <a:r>
              <a:rPr lang="en-US" altLang="zh-CN" b="0" i="0" dirty="0">
                <a:solidFill>
                  <a:srgbClr val="232323"/>
                </a:solidFill>
                <a:effectLst/>
                <a:highlight>
                  <a:srgbClr val="FFFFFF"/>
                </a:highlight>
                <a:latin typeface="Helvetica Neue"/>
              </a:rPr>
              <a:t>597</a:t>
            </a:r>
            <a:r>
              <a:rPr lang="zh-CN" altLang="en-US" b="0" i="0" dirty="0">
                <a:solidFill>
                  <a:srgbClr val="232323"/>
                </a:solidFill>
                <a:effectLst/>
                <a:highlight>
                  <a:srgbClr val="FFFFFF"/>
                </a:highlight>
                <a:latin typeface="Helvetica Neue"/>
              </a:rPr>
              <a:t>例</a:t>
            </a:r>
            <a:r>
              <a:rPr lang="en-US" altLang="zh-CN" b="0" i="0" dirty="0">
                <a:solidFill>
                  <a:srgbClr val="232323"/>
                </a:solidFill>
                <a:effectLst/>
                <a:highlight>
                  <a:srgbClr val="FFFFFF"/>
                </a:highlight>
                <a:latin typeface="Helvetica Neue"/>
              </a:rPr>
              <a:t>)</a:t>
            </a:r>
            <a:r>
              <a:rPr lang="zh-CN" altLang="en-US" b="0" i="0" dirty="0">
                <a:solidFill>
                  <a:srgbClr val="232323"/>
                </a:solidFill>
                <a:effectLst/>
                <a:highlight>
                  <a:srgbClr val="FFFFFF"/>
                </a:highlight>
                <a:latin typeface="Helvetica Neue"/>
              </a:rPr>
              <a:t>或放化疗组</a:t>
            </a:r>
            <a:r>
              <a:rPr lang="en-US" altLang="zh-CN" b="0" i="0" dirty="0">
                <a:solidFill>
                  <a:srgbClr val="232323"/>
                </a:solidFill>
                <a:effectLst/>
                <a:highlight>
                  <a:srgbClr val="FFFFFF"/>
                </a:highlight>
                <a:latin typeface="Helvetica Neue"/>
              </a:rPr>
              <a:t>(</a:t>
            </a:r>
            <a:r>
              <a:rPr lang="zh-CN" altLang="en-US" b="0" i="0" dirty="0">
                <a:solidFill>
                  <a:srgbClr val="232323"/>
                </a:solidFill>
                <a:effectLst/>
                <a:highlight>
                  <a:srgbClr val="FFFFFF"/>
                </a:highlight>
                <a:latin typeface="Helvetica Neue"/>
              </a:rPr>
              <a:t>对照组，</a:t>
            </a:r>
            <a:r>
              <a:rPr lang="en-US" altLang="zh-CN" b="0" i="0" dirty="0">
                <a:solidFill>
                  <a:srgbClr val="232323"/>
                </a:solidFill>
                <a:effectLst/>
                <a:highlight>
                  <a:srgbClr val="FFFFFF"/>
                </a:highlight>
                <a:latin typeface="Helvetica Neue"/>
              </a:rPr>
              <a:t>597</a:t>
            </a:r>
            <a:r>
              <a:rPr lang="zh-CN" altLang="en-US" b="0" i="0" dirty="0">
                <a:solidFill>
                  <a:srgbClr val="232323"/>
                </a:solidFill>
                <a:effectLst/>
                <a:highlight>
                  <a:srgbClr val="FFFFFF"/>
                </a:highlight>
                <a:latin typeface="Helvetica Neue"/>
              </a:rPr>
              <a:t>例</a:t>
            </a:r>
            <a:r>
              <a:rPr lang="en-US" altLang="zh-CN" b="0" i="0" dirty="0">
                <a:solidFill>
                  <a:srgbClr val="232323"/>
                </a:solidFill>
                <a:effectLst/>
                <a:highlight>
                  <a:srgbClr val="FFFFFF"/>
                </a:highlight>
                <a:latin typeface="Helvetica Neue"/>
              </a:rPr>
              <a:t>)</a:t>
            </a:r>
            <a:r>
              <a:rPr lang="zh-CN" altLang="en-US" b="0" i="0" dirty="0">
                <a:solidFill>
                  <a:srgbClr val="232323"/>
                </a:solidFill>
                <a:effectLst/>
                <a:highlight>
                  <a:srgbClr val="FFFFFF"/>
                </a:highlight>
                <a:latin typeface="Helvetica Neue"/>
              </a:rPr>
              <a:t> </a:t>
            </a:r>
            <a:r>
              <a:rPr lang="en-US" altLang="zh-CN" b="0" i="0" dirty="0">
                <a:solidFill>
                  <a:srgbClr val="232323"/>
                </a:solidFill>
                <a:effectLst/>
                <a:highlight>
                  <a:srgbClr val="FFFFFF"/>
                </a:highlight>
                <a:latin typeface="Helvetica Neue"/>
              </a:rPr>
              <a:t>;FOLFOX</a:t>
            </a:r>
            <a:r>
              <a:rPr lang="zh-CN" altLang="en-US" b="0" i="0" dirty="0">
                <a:solidFill>
                  <a:srgbClr val="232323"/>
                </a:solidFill>
                <a:effectLst/>
                <a:highlight>
                  <a:srgbClr val="FFFFFF"/>
                </a:highlight>
                <a:latin typeface="Helvetica Neue"/>
              </a:rPr>
              <a:t>组给予改良版</a:t>
            </a:r>
            <a:r>
              <a:rPr lang="en-US" altLang="zh-CN" b="0" i="0" dirty="0">
                <a:solidFill>
                  <a:srgbClr val="232323"/>
                </a:solidFill>
                <a:effectLst/>
                <a:highlight>
                  <a:srgbClr val="FFFFFF"/>
                </a:highlight>
                <a:latin typeface="Helvetica Neue"/>
              </a:rPr>
              <a:t>FOLFOX6</a:t>
            </a:r>
            <a:r>
              <a:rPr lang="zh-CN" altLang="en-US" b="0" i="0" dirty="0">
                <a:solidFill>
                  <a:srgbClr val="232323"/>
                </a:solidFill>
                <a:effectLst/>
                <a:highlight>
                  <a:srgbClr val="FFFFFF"/>
                </a:highlight>
                <a:latin typeface="Helvetica Neue"/>
              </a:rPr>
              <a:t>方案，</a:t>
            </a:r>
            <a:r>
              <a:rPr lang="en-US" altLang="zh-CN" b="0" i="0" dirty="0">
                <a:solidFill>
                  <a:srgbClr val="232323"/>
                </a:solidFill>
                <a:effectLst/>
                <a:highlight>
                  <a:srgbClr val="FFFFFF"/>
                </a:highlight>
                <a:latin typeface="Helvetica Neue"/>
              </a:rPr>
              <a:t>Q2W</a:t>
            </a:r>
            <a:r>
              <a:rPr lang="zh-CN" altLang="en-US" b="0" i="0" dirty="0">
                <a:solidFill>
                  <a:srgbClr val="232323"/>
                </a:solidFill>
                <a:effectLst/>
                <a:highlight>
                  <a:srgbClr val="FFFFFF"/>
                </a:highlight>
                <a:latin typeface="Helvetica Neue"/>
              </a:rPr>
              <a:t>，</a:t>
            </a:r>
            <a:r>
              <a:rPr lang="en-US" altLang="zh-CN" b="0" i="0" dirty="0">
                <a:solidFill>
                  <a:srgbClr val="232323"/>
                </a:solidFill>
                <a:effectLst/>
                <a:highlight>
                  <a:srgbClr val="FFFFFF"/>
                </a:highlight>
                <a:latin typeface="Helvetica Neue"/>
              </a:rPr>
              <a:t>6</a:t>
            </a:r>
            <a:r>
              <a:rPr lang="zh-CN" altLang="en-US" b="0" i="0" dirty="0">
                <a:solidFill>
                  <a:srgbClr val="232323"/>
                </a:solidFill>
                <a:effectLst/>
                <a:highlight>
                  <a:srgbClr val="FFFFFF"/>
                </a:highlight>
                <a:latin typeface="Helvetica Neue"/>
              </a:rPr>
              <a:t>个周期，放化疗组给予盆腔放疗（</a:t>
            </a:r>
            <a:r>
              <a:rPr lang="en-US" altLang="zh-CN" b="0" i="0" dirty="0">
                <a:solidFill>
                  <a:srgbClr val="232323"/>
                </a:solidFill>
                <a:effectLst/>
                <a:highlight>
                  <a:srgbClr val="FFFFFF"/>
                </a:highlight>
                <a:latin typeface="Helvetica Neue"/>
              </a:rPr>
              <a:t>50.4 </a:t>
            </a:r>
            <a:r>
              <a:rPr lang="en-US" altLang="zh-CN" b="0" i="0" dirty="0" err="1">
                <a:solidFill>
                  <a:srgbClr val="232323"/>
                </a:solidFill>
                <a:effectLst/>
                <a:highlight>
                  <a:srgbClr val="FFFFFF"/>
                </a:highlight>
                <a:latin typeface="Helvetica Neue"/>
              </a:rPr>
              <a:t>Gy</a:t>
            </a:r>
            <a:r>
              <a:rPr lang="en-US" altLang="zh-CN" b="0" i="0" dirty="0">
                <a:solidFill>
                  <a:srgbClr val="232323"/>
                </a:solidFill>
                <a:effectLst/>
                <a:highlight>
                  <a:srgbClr val="FFFFFF"/>
                </a:highlight>
                <a:latin typeface="Helvetica Neue"/>
              </a:rPr>
              <a:t>/28 </a:t>
            </a:r>
            <a:r>
              <a:rPr lang="en-US" altLang="zh-CN" b="0" i="0" dirty="0" err="1">
                <a:solidFill>
                  <a:srgbClr val="232323"/>
                </a:solidFill>
                <a:effectLst/>
                <a:highlight>
                  <a:srgbClr val="FFFFFF"/>
                </a:highlight>
                <a:latin typeface="Helvetica Neue"/>
              </a:rPr>
              <a:t>Fx</a:t>
            </a:r>
            <a:r>
              <a:rPr lang="zh-CN" altLang="en-US" b="0" i="0" dirty="0">
                <a:solidFill>
                  <a:srgbClr val="232323"/>
                </a:solidFill>
                <a:effectLst/>
                <a:highlight>
                  <a:srgbClr val="FFFFFF"/>
                </a:highlight>
                <a:latin typeface="Helvetica Neue"/>
              </a:rPr>
              <a:t>），同时口服氟尿嘧啶或卡培他滨增敏。实验组经过化疗后被重新分组，若原发肿瘤消退＞</a:t>
            </a:r>
            <a:r>
              <a:rPr lang="en-US" altLang="zh-CN" b="0" i="0" dirty="0">
                <a:solidFill>
                  <a:srgbClr val="232323"/>
                </a:solidFill>
                <a:effectLst/>
                <a:highlight>
                  <a:srgbClr val="FFFFFF"/>
                </a:highlight>
                <a:latin typeface="Helvetica Neue"/>
              </a:rPr>
              <a:t>20%</a:t>
            </a:r>
            <a:r>
              <a:rPr lang="zh-CN" altLang="en-US" b="0" i="0" dirty="0">
                <a:solidFill>
                  <a:srgbClr val="232323"/>
                </a:solidFill>
                <a:effectLst/>
                <a:highlight>
                  <a:srgbClr val="FFFFFF"/>
                </a:highlight>
                <a:latin typeface="Helvetica Neue"/>
              </a:rPr>
              <a:t>，行手术治疗；若消退≤</a:t>
            </a:r>
            <a:r>
              <a:rPr lang="en-US" altLang="zh-CN" b="0" i="0" dirty="0">
                <a:solidFill>
                  <a:srgbClr val="232323"/>
                </a:solidFill>
                <a:effectLst/>
                <a:highlight>
                  <a:srgbClr val="FFFFFF"/>
                </a:highlight>
                <a:latin typeface="Helvetica Neue"/>
              </a:rPr>
              <a:t>20%</a:t>
            </a:r>
            <a:r>
              <a:rPr lang="zh-CN" altLang="en-US" b="0" i="0" dirty="0">
                <a:solidFill>
                  <a:srgbClr val="232323"/>
                </a:solidFill>
                <a:effectLst/>
                <a:highlight>
                  <a:srgbClr val="FFFFFF"/>
                </a:highlight>
                <a:latin typeface="Helvetica Neue"/>
              </a:rPr>
              <a:t>，术前给予放化疗。</a:t>
            </a:r>
            <a:endParaRPr lang="en-US" altLang="zh-CN" b="0" i="0" dirty="0">
              <a:solidFill>
                <a:srgbClr val="232323"/>
              </a:solidFill>
              <a:effectLst/>
              <a:highlight>
                <a:srgbClr val="FFFFFF"/>
              </a:highlight>
              <a:latin typeface="Helvetica Neue"/>
            </a:endParaRPr>
          </a:p>
          <a:p>
            <a:pPr algn="just" latinLnBrk="1"/>
            <a:endParaRPr lang="en-US" altLang="zh-CN" b="0" i="0" dirty="0">
              <a:solidFill>
                <a:srgbClr val="232323"/>
              </a:solidFill>
              <a:effectLst/>
              <a:highlight>
                <a:srgbClr val="FFFFFF"/>
              </a:highlight>
              <a:latin typeface="Helvetica Neue"/>
            </a:endParaRPr>
          </a:p>
          <a:p>
            <a:pPr algn="just" latinLnBrk="1"/>
            <a:r>
              <a:rPr lang="zh-CN" altLang="en-US" b="0" i="0" dirty="0">
                <a:solidFill>
                  <a:srgbClr val="232323"/>
                </a:solidFill>
                <a:effectLst/>
                <a:highlight>
                  <a:srgbClr val="FFFFFF"/>
                </a:highlight>
                <a:latin typeface="Helvetica Neue"/>
              </a:rPr>
              <a:t>新辅助</a:t>
            </a:r>
            <a:r>
              <a:rPr lang="en-US" altLang="zh-CN" b="0" i="0" dirty="0">
                <a:solidFill>
                  <a:srgbClr val="232323"/>
                </a:solidFill>
                <a:effectLst/>
                <a:highlight>
                  <a:srgbClr val="FFFFFF"/>
                </a:highlight>
                <a:latin typeface="Helvetica Neue"/>
              </a:rPr>
              <a:t>FOLFOX</a:t>
            </a:r>
            <a:r>
              <a:rPr lang="zh-CN" altLang="en-US" b="0" i="0" dirty="0">
                <a:solidFill>
                  <a:srgbClr val="232323"/>
                </a:solidFill>
                <a:effectLst/>
                <a:highlight>
                  <a:srgbClr val="FFFFFF"/>
                </a:highlight>
                <a:latin typeface="Helvetica Neue"/>
              </a:rPr>
              <a:t>和选择性应用盆腔放化疗在无病生存方面并不亚于标准的新辅助盆腔放化疗</a:t>
            </a:r>
            <a:r>
              <a:rPr lang="en-US" altLang="zh-CN" b="0" i="0" dirty="0">
                <a:solidFill>
                  <a:srgbClr val="232323"/>
                </a:solidFill>
                <a:effectLst/>
                <a:highlight>
                  <a:srgbClr val="FFFFFF"/>
                </a:highlight>
                <a:latin typeface="Helvetica Neue"/>
              </a:rPr>
              <a:t>;</a:t>
            </a:r>
            <a:r>
              <a:rPr lang="zh-CN" altLang="en-US" b="0" i="0" dirty="0">
                <a:solidFill>
                  <a:srgbClr val="232323"/>
                </a:solidFill>
                <a:effectLst/>
                <a:highlight>
                  <a:srgbClr val="FFFFFF"/>
                </a:highlight>
                <a:latin typeface="Helvetica Neue"/>
              </a:rPr>
              <a:t>局部复发、总生存率、</a:t>
            </a:r>
            <a:r>
              <a:rPr lang="en-US" altLang="zh-CN" b="0" i="0" dirty="0">
                <a:solidFill>
                  <a:srgbClr val="232323"/>
                </a:solidFill>
                <a:effectLst/>
                <a:highlight>
                  <a:srgbClr val="FFFFFF"/>
                </a:highlight>
                <a:latin typeface="Helvetica Neue"/>
              </a:rPr>
              <a:t>p</a:t>
            </a:r>
            <a:r>
              <a:rPr lang="zh-CN" altLang="en-US" b="0" i="0" dirty="0">
                <a:solidFill>
                  <a:srgbClr val="232323"/>
                </a:solidFill>
                <a:effectLst/>
                <a:highlight>
                  <a:srgbClr val="FFFFFF"/>
                </a:highlight>
                <a:latin typeface="Helvetica Neue"/>
              </a:rPr>
              <a:t> </a:t>
            </a:r>
            <a:r>
              <a:rPr lang="en-US" altLang="zh-CN" b="0" i="0" dirty="0">
                <a:solidFill>
                  <a:srgbClr val="232323"/>
                </a:solidFill>
                <a:effectLst/>
                <a:highlight>
                  <a:srgbClr val="FFFFFF"/>
                </a:highlight>
                <a:latin typeface="Helvetica Neue"/>
              </a:rPr>
              <a:t>CR </a:t>
            </a:r>
            <a:r>
              <a:rPr lang="zh-CN" altLang="en-US" b="0" i="0" dirty="0">
                <a:solidFill>
                  <a:srgbClr val="232323"/>
                </a:solidFill>
                <a:effectLst/>
                <a:highlight>
                  <a:srgbClr val="FFFFFF"/>
                </a:highlight>
                <a:latin typeface="Helvetica Neue"/>
              </a:rPr>
              <a:t>方面没有差异。 只有 </a:t>
            </a:r>
            <a:r>
              <a:rPr lang="en-US" altLang="zh-CN" b="0" i="0" dirty="0">
                <a:solidFill>
                  <a:srgbClr val="232323"/>
                </a:solidFill>
                <a:effectLst/>
                <a:highlight>
                  <a:srgbClr val="FFFFFF"/>
                </a:highlight>
                <a:latin typeface="Helvetica Neue"/>
              </a:rPr>
              <a:t>9% </a:t>
            </a:r>
            <a:r>
              <a:rPr lang="zh-CN" altLang="en-US" b="0" i="0" dirty="0">
                <a:solidFill>
                  <a:srgbClr val="232323"/>
                </a:solidFill>
                <a:effectLst/>
                <a:highlight>
                  <a:srgbClr val="FFFFFF"/>
                </a:highlight>
                <a:latin typeface="Helvetica Neue"/>
              </a:rPr>
              <a:t>的患者需要选择性放射治疗。</a:t>
            </a:r>
            <a:endParaRPr lang="en-US" altLang="zh-CN" b="0" i="0" dirty="0">
              <a:solidFill>
                <a:srgbClr val="232323"/>
              </a:solidFill>
              <a:effectLst/>
              <a:highlight>
                <a:srgbClr val="FFFFFF"/>
              </a:highlight>
              <a:latin typeface="Helvetica Neue"/>
            </a:endParaRPr>
          </a:p>
          <a:p>
            <a:endParaRPr lang="en-US" altLang="zh-CN" dirty="0"/>
          </a:p>
          <a:p>
            <a:endParaRPr lang="en-US" altLang="zh-CN" dirty="0"/>
          </a:p>
          <a:p>
            <a:endParaRPr lang="en-US" altLang="zh-CN" dirty="0"/>
          </a:p>
          <a:p>
            <a:r>
              <a:rPr lang="zh-CN" altLang="en-US" dirty="0"/>
              <a:t> 这是一项非常大的研究，将临床 </a:t>
            </a:r>
            <a:r>
              <a:rPr lang="en-US" altLang="zh-CN" dirty="0"/>
              <a:t>T2</a:t>
            </a:r>
            <a:r>
              <a:rPr lang="zh-CN" altLang="en-US" dirty="0"/>
              <a:t>、淋巴结阳性、</a:t>
            </a:r>
            <a:r>
              <a:rPr lang="en-US" altLang="zh-CN" dirty="0"/>
              <a:t>T3 </a:t>
            </a:r>
            <a:r>
              <a:rPr lang="zh-CN" altLang="en-US" dirty="0"/>
              <a:t>淋巴结阴性或淋巴结阳性直肠癌患者随机分组，这些患者适合接受放化疗和保留括约肌手术。 他们被随机分配接受标准放化疗、手术、辅助 </a:t>
            </a:r>
            <a:r>
              <a:rPr lang="en-US" altLang="zh-CN" dirty="0"/>
              <a:t>FOLFOX </a:t>
            </a:r>
            <a:r>
              <a:rPr lang="zh-CN" altLang="en-US" dirty="0"/>
              <a:t>或 </a:t>
            </a:r>
            <a:r>
              <a:rPr lang="en-US" altLang="zh-CN" dirty="0"/>
              <a:t>CAPOX </a:t>
            </a:r>
            <a:r>
              <a:rPr lang="zh-CN" altLang="en-US" dirty="0"/>
              <a:t>组与三个月新辅助 </a:t>
            </a:r>
            <a:r>
              <a:rPr lang="en-US" altLang="zh-CN" dirty="0"/>
              <a:t>FOLFOX </a:t>
            </a:r>
            <a:r>
              <a:rPr lang="zh-CN" altLang="en-US" dirty="0"/>
              <a:t>组。</a:t>
            </a:r>
            <a:endParaRPr lang="en-US" altLang="zh-CN" dirty="0"/>
          </a:p>
          <a:p>
            <a:endParaRPr lang="en-US" altLang="zh-CN" dirty="0"/>
          </a:p>
          <a:p>
            <a:r>
              <a:rPr lang="zh-CN" altLang="en-US" dirty="0"/>
              <a:t>然后，缓解程度</a:t>
            </a:r>
            <a:r>
              <a:rPr lang="en-US" altLang="zh-CN" dirty="0"/>
              <a:t>&gt;20% </a:t>
            </a:r>
            <a:r>
              <a:rPr lang="zh-CN" altLang="en-US" dirty="0"/>
              <a:t>有反应的患者直接接受手术。 否则，他们在手术前接受放化疗。 这项研究明确表明，五年后，我们正在研究这张图表。 蓝色的是 </a:t>
            </a:r>
            <a:r>
              <a:rPr lang="en-US" altLang="zh-CN" dirty="0"/>
              <a:t>FOLFOX</a:t>
            </a:r>
            <a:r>
              <a:rPr lang="zh-CN" altLang="en-US" dirty="0"/>
              <a:t>。 红色是放化疗。</a:t>
            </a:r>
          </a:p>
        </p:txBody>
      </p:sp>
    </p:spTree>
    <p:extLst>
      <p:ext uri="{BB962C8B-B14F-4D97-AF65-F5344CB8AC3E}">
        <p14:creationId xmlns:p14="http://schemas.microsoft.com/office/powerpoint/2010/main" val="251647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两组的总体生活质量没有差异。 但男性和女性的肠道功能有所改善，尤其是早期，性功能也得到持续改善。 本研究中未对此进行报道。 但我们从其他对患者进行调查的研究中得知，</a:t>
            </a:r>
            <a:r>
              <a:rPr lang="en-US" altLang="zh-CN" dirty="0"/>
              <a:t>FOLFOX</a:t>
            </a:r>
            <a:r>
              <a:rPr lang="zh-CN" altLang="en-US" dirty="0"/>
              <a:t>辅助治疗后持续性闭经在</a:t>
            </a:r>
            <a:r>
              <a:rPr lang="en-US" altLang="zh-CN" dirty="0"/>
              <a:t>40</a:t>
            </a:r>
            <a:r>
              <a:rPr lang="zh-CN" altLang="en-US" dirty="0"/>
              <a:t>岁以下的女性中并不常见，为</a:t>
            </a:r>
            <a:r>
              <a:rPr lang="en-US" altLang="zh-CN" dirty="0"/>
              <a:t>0%</a:t>
            </a:r>
            <a:r>
              <a:rPr lang="zh-CN" altLang="en-US" dirty="0"/>
              <a:t>至</a:t>
            </a:r>
            <a:r>
              <a:rPr lang="en-US" altLang="zh-CN" dirty="0"/>
              <a:t>13%</a:t>
            </a:r>
            <a:r>
              <a:rPr lang="zh-CN" altLang="en-US" dirty="0"/>
              <a:t>，并且随着年龄的增长肯定会增加，</a:t>
            </a:r>
            <a:r>
              <a:rPr lang="en-US" altLang="zh-CN" dirty="0"/>
              <a:t>40</a:t>
            </a:r>
            <a:r>
              <a:rPr lang="zh-CN" altLang="en-US" dirty="0"/>
              <a:t>岁后为</a:t>
            </a:r>
            <a:r>
              <a:rPr lang="en-US" altLang="zh-CN" dirty="0"/>
              <a:t>24%</a:t>
            </a:r>
            <a:r>
              <a:rPr lang="zh-CN" altLang="en-US" dirty="0"/>
              <a:t>至</a:t>
            </a:r>
            <a:r>
              <a:rPr lang="en-US" altLang="zh-CN" dirty="0"/>
              <a:t>38%</a:t>
            </a:r>
            <a:r>
              <a:rPr lang="zh-CN" altLang="en-US" dirty="0"/>
              <a:t>。但是 与放化疗相比，放化疗组的发生率接近 </a:t>
            </a:r>
            <a:r>
              <a:rPr lang="en-US" altLang="zh-CN" dirty="0"/>
              <a:t>100%</a:t>
            </a:r>
            <a:r>
              <a:rPr lang="zh-CN" altLang="en-US" dirty="0"/>
              <a:t>。</a:t>
            </a:r>
          </a:p>
        </p:txBody>
      </p:sp>
    </p:spTree>
    <p:extLst>
      <p:ext uri="{BB962C8B-B14F-4D97-AF65-F5344CB8AC3E}">
        <p14:creationId xmlns:p14="http://schemas.microsoft.com/office/powerpoint/2010/main" val="4144396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highlight>
                  <a:srgbClr val="FFFFFF"/>
                </a:highlight>
                <a:latin typeface="PingFangSC-Regular"/>
              </a:rPr>
              <a:t>总而言之，希望避免放疗并愿意接受手术的患者，尤其是非</a:t>
            </a:r>
            <a:r>
              <a:rPr lang="en-US" altLang="zh-CN" b="0" i="0" dirty="0">
                <a:solidFill>
                  <a:srgbClr val="000000"/>
                </a:solidFill>
                <a:effectLst/>
                <a:highlight>
                  <a:srgbClr val="FFFFFF"/>
                </a:highlight>
                <a:latin typeface="PingFangSC-Regular"/>
              </a:rPr>
              <a:t>T4</a:t>
            </a:r>
            <a:r>
              <a:rPr lang="zh-CN" altLang="en-US" b="0" i="0" dirty="0">
                <a:solidFill>
                  <a:srgbClr val="000000"/>
                </a:solidFill>
                <a:effectLst/>
                <a:highlight>
                  <a:srgbClr val="FFFFFF"/>
                </a:highlight>
                <a:latin typeface="PingFangSC-Regular"/>
              </a:rPr>
              <a:t>或</a:t>
            </a:r>
            <a:r>
              <a:rPr lang="en-US" altLang="zh-CN" b="0" i="0" dirty="0">
                <a:solidFill>
                  <a:srgbClr val="000000"/>
                </a:solidFill>
                <a:effectLst/>
                <a:highlight>
                  <a:srgbClr val="FFFFFF"/>
                </a:highlight>
                <a:latin typeface="PingFangSC-Regular"/>
              </a:rPr>
              <a:t>N2</a:t>
            </a:r>
            <a:r>
              <a:rPr lang="zh-CN" altLang="en-US" b="0" i="0" dirty="0">
                <a:solidFill>
                  <a:srgbClr val="000000"/>
                </a:solidFill>
                <a:effectLst/>
                <a:highlight>
                  <a:srgbClr val="FFFFFF"/>
                </a:highlight>
                <a:latin typeface="PingFangSC-Regular"/>
              </a:rPr>
              <a:t>，边缘清晰，可以进行保留括约肌手术，可以选择</a:t>
            </a:r>
            <a:r>
              <a:rPr lang="en-US" altLang="zh-CN" b="0" i="0" dirty="0">
                <a:solidFill>
                  <a:srgbClr val="000000"/>
                </a:solidFill>
                <a:effectLst/>
                <a:highlight>
                  <a:srgbClr val="FFFFFF"/>
                </a:highlight>
                <a:latin typeface="PingFangSC-Regular"/>
              </a:rPr>
              <a:t>FOLFOX</a:t>
            </a:r>
            <a:r>
              <a:rPr lang="zh-CN" altLang="en-US" b="0" i="0" dirty="0">
                <a:solidFill>
                  <a:srgbClr val="000000"/>
                </a:solidFill>
                <a:effectLst/>
                <a:highlight>
                  <a:srgbClr val="FFFFFF"/>
                </a:highlight>
                <a:latin typeface="PingFangSC-Regular"/>
              </a:rPr>
              <a:t>联合选择性放疗，这将改善性健康，改善肠道功能，并可以保留生育能力，而不会对肿瘤结果产生不利影响。</a:t>
            </a:r>
            <a:endParaRPr lang="en-US" altLang="zh-CN" b="0" i="0" dirty="0">
              <a:solidFill>
                <a:srgbClr val="000000"/>
              </a:solidFill>
              <a:effectLst/>
              <a:highlight>
                <a:srgbClr val="FFFFFF"/>
              </a:highlight>
              <a:latin typeface="PingFangSC-Regular"/>
            </a:endParaRPr>
          </a:p>
          <a:p>
            <a:endParaRPr lang="en-US" altLang="zh-CN" b="0" i="0" dirty="0">
              <a:solidFill>
                <a:srgbClr val="000000"/>
              </a:solidFill>
              <a:effectLst/>
              <a:highlight>
                <a:srgbClr val="FFFFFF"/>
              </a:highlight>
              <a:latin typeface="PingFangSC-Regular"/>
            </a:endParaRPr>
          </a:p>
          <a:p>
            <a:endParaRPr lang="en-US" altLang="zh-CN" b="0" i="0" dirty="0">
              <a:solidFill>
                <a:srgbClr val="000000"/>
              </a:solidFill>
              <a:effectLst/>
              <a:highlight>
                <a:srgbClr val="FFFFFF"/>
              </a:highlight>
              <a:latin typeface="PingFangSC-Regular"/>
            </a:endParaRPr>
          </a:p>
          <a:p>
            <a:r>
              <a:rPr lang="zh-CN" altLang="en-US" b="0" i="0" dirty="0">
                <a:solidFill>
                  <a:srgbClr val="000000"/>
                </a:solidFill>
                <a:effectLst/>
                <a:highlight>
                  <a:srgbClr val="FFFFFF"/>
                </a:highlight>
                <a:latin typeface="PingFangSC-Regular"/>
              </a:rPr>
              <a:t>另一方面，对于需要非手术治疗或</a:t>
            </a:r>
            <a:r>
              <a:rPr lang="en-US" altLang="zh-CN" b="0" i="0" dirty="0">
                <a:solidFill>
                  <a:srgbClr val="000000"/>
                </a:solidFill>
                <a:effectLst/>
                <a:highlight>
                  <a:srgbClr val="FFFFFF"/>
                </a:highlight>
                <a:latin typeface="PingFangSC-Regular"/>
              </a:rPr>
              <a:t>T4</a:t>
            </a:r>
            <a:r>
              <a:rPr lang="zh-CN" altLang="en-US" b="0" i="0" dirty="0">
                <a:solidFill>
                  <a:srgbClr val="000000"/>
                </a:solidFill>
                <a:effectLst/>
                <a:highlight>
                  <a:srgbClr val="FFFFFF"/>
                </a:highlight>
                <a:latin typeface="PingFangSC-Regular"/>
              </a:rPr>
              <a:t>肿瘤、边缘不清晰、低位肿瘤患者，可采用双药或三药化疗的全程新辅助治疗。</a:t>
            </a:r>
            <a:r>
              <a:rPr lang="en-US" altLang="zh-CN" b="0" i="0" dirty="0">
                <a:solidFill>
                  <a:srgbClr val="000000"/>
                </a:solidFill>
                <a:effectLst/>
                <a:highlight>
                  <a:srgbClr val="FFFFFF"/>
                </a:highlight>
                <a:latin typeface="PingFangSC-Regular"/>
              </a:rPr>
              <a:t>FOLFIRINOX</a:t>
            </a:r>
            <a:r>
              <a:rPr lang="zh-CN" altLang="en-US" b="0" i="0" dirty="0">
                <a:solidFill>
                  <a:srgbClr val="000000"/>
                </a:solidFill>
                <a:effectLst/>
                <a:highlight>
                  <a:srgbClr val="FFFFFF"/>
                </a:highlight>
                <a:latin typeface="PingFangSC-Regular"/>
              </a:rPr>
              <a:t>在</a:t>
            </a:r>
            <a:r>
              <a:rPr lang="en-US" altLang="zh-CN" b="0" i="0" dirty="0">
                <a:solidFill>
                  <a:srgbClr val="000000"/>
                </a:solidFill>
                <a:effectLst/>
                <a:highlight>
                  <a:srgbClr val="FFFFFF"/>
                </a:highlight>
                <a:latin typeface="PingFangSC-Regular"/>
              </a:rPr>
              <a:t>PROPROGE</a:t>
            </a:r>
            <a:r>
              <a:rPr lang="zh-CN" altLang="en-US" b="0" i="0" dirty="0">
                <a:solidFill>
                  <a:srgbClr val="000000"/>
                </a:solidFill>
                <a:effectLst/>
                <a:highlight>
                  <a:srgbClr val="FFFFFF"/>
                </a:highlight>
                <a:latin typeface="PingFangSC-Regular"/>
              </a:rPr>
              <a:t>中均可导致较高的</a:t>
            </a:r>
            <a:r>
              <a:rPr lang="en-US" altLang="zh-CN" b="0" i="0" dirty="0" err="1">
                <a:solidFill>
                  <a:srgbClr val="000000"/>
                </a:solidFill>
                <a:effectLst/>
                <a:highlight>
                  <a:srgbClr val="FFFFFF"/>
                </a:highlight>
                <a:latin typeface="PingFangSC-Regular"/>
              </a:rPr>
              <a:t>pCR</a:t>
            </a:r>
            <a:r>
              <a:rPr lang="zh-CN" altLang="en-US" b="0" i="0" dirty="0">
                <a:solidFill>
                  <a:srgbClr val="000000"/>
                </a:solidFill>
                <a:effectLst/>
                <a:highlight>
                  <a:srgbClr val="FFFFFF"/>
                </a:highlight>
                <a:latin typeface="PingFangSC-Regular"/>
              </a:rPr>
              <a:t>率和改善的</a:t>
            </a:r>
            <a:r>
              <a:rPr lang="en-US" altLang="zh-CN" b="0" i="0" dirty="0">
                <a:solidFill>
                  <a:srgbClr val="000000"/>
                </a:solidFill>
                <a:effectLst/>
                <a:highlight>
                  <a:srgbClr val="FFFFFF"/>
                </a:highlight>
                <a:latin typeface="PingFangSC-Regular"/>
              </a:rPr>
              <a:t>DFS</a:t>
            </a:r>
            <a:r>
              <a:rPr lang="zh-CN" altLang="en-US" b="0" i="0" dirty="0">
                <a:solidFill>
                  <a:srgbClr val="000000"/>
                </a:solidFill>
                <a:effectLst/>
                <a:highlight>
                  <a:srgbClr val="FFFFFF"/>
                </a:highlight>
                <a:latin typeface="PingFangSC-Regular"/>
              </a:rPr>
              <a:t>或疾病相关治疗失败和改善</a:t>
            </a:r>
            <a:r>
              <a:rPr lang="en-US" altLang="zh-CN" b="0" i="0" dirty="0">
                <a:solidFill>
                  <a:srgbClr val="000000"/>
                </a:solidFill>
                <a:effectLst/>
                <a:highlight>
                  <a:srgbClr val="FFFFFF"/>
                </a:highlight>
                <a:latin typeface="PingFangSC-Regular"/>
              </a:rPr>
              <a:t>OS</a:t>
            </a:r>
            <a:r>
              <a:rPr lang="zh-CN" altLang="en-US" b="0" i="0" dirty="0">
                <a:solidFill>
                  <a:srgbClr val="000000"/>
                </a:solidFill>
                <a:effectLst/>
                <a:highlight>
                  <a:srgbClr val="FFFFFF"/>
                </a:highlight>
                <a:latin typeface="PingFangSC-Regular"/>
              </a:rPr>
              <a:t>，且不会降低长期生活质量。最佳的治疗方案有待确定。我会从放疗开始，以最大限度地提高临床缓解。</a:t>
            </a:r>
            <a:endParaRPr lang="en-US" altLang="zh-CN" b="0" i="0" dirty="0">
              <a:solidFill>
                <a:srgbClr val="000000"/>
              </a:solidFill>
              <a:effectLst/>
              <a:highlight>
                <a:srgbClr val="FFFFFF"/>
              </a:highlight>
              <a:latin typeface="PingFangSC-Regular"/>
            </a:endParaRPr>
          </a:p>
          <a:p>
            <a:r>
              <a:rPr lang="zh-CN" altLang="en-US" b="0" i="0" dirty="0">
                <a:solidFill>
                  <a:srgbClr val="000000"/>
                </a:solidFill>
                <a:effectLst/>
                <a:highlight>
                  <a:srgbClr val="FFFFFF"/>
                </a:highlight>
                <a:latin typeface="PingFangSC-Regular"/>
              </a:rPr>
              <a:t>最后我的分享结束，谢谢大家的关注。</a:t>
            </a:r>
            <a:endParaRPr lang="zh-CN" altLang="en-US" dirty="0"/>
          </a:p>
        </p:txBody>
      </p:sp>
    </p:spTree>
    <p:extLst>
      <p:ext uri="{BB962C8B-B14F-4D97-AF65-F5344CB8AC3E}">
        <p14:creationId xmlns:p14="http://schemas.microsoft.com/office/powerpoint/2010/main" val="337252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 今天我将讨论的是</a:t>
            </a:r>
            <a:r>
              <a:rPr lang="en-US" altLang="zh-CN" dirty="0"/>
              <a:t>II</a:t>
            </a:r>
            <a:r>
              <a:rPr lang="zh-CN" altLang="en-US" dirty="0"/>
              <a:t>期和</a:t>
            </a:r>
            <a:r>
              <a:rPr lang="en-US" altLang="zh-CN" dirty="0"/>
              <a:t>III</a:t>
            </a:r>
            <a:r>
              <a:rPr lang="zh-CN" altLang="en-US" dirty="0"/>
              <a:t>期 </a:t>
            </a:r>
            <a:r>
              <a:rPr lang="en-US" altLang="zh-CN" dirty="0" err="1"/>
              <a:t>pMMR</a:t>
            </a:r>
            <a:r>
              <a:rPr lang="zh-CN" altLang="en-US" dirty="0"/>
              <a:t>直肠癌患者的化疗选择。</a:t>
            </a:r>
            <a:r>
              <a:rPr lang="zh-CN" altLang="en-US" b="0" i="0" dirty="0">
                <a:solidFill>
                  <a:srgbClr val="000000"/>
                </a:solidFill>
                <a:effectLst/>
                <a:highlight>
                  <a:srgbClr val="FFFFFF"/>
                </a:highlight>
                <a:latin typeface="PingFangSC-Regular"/>
              </a:rPr>
              <a:t>我们已经看到了许多重大的转变，从</a:t>
            </a:r>
            <a:r>
              <a:rPr lang="en-US" altLang="zh-CN" b="0" i="0" dirty="0">
                <a:solidFill>
                  <a:srgbClr val="000000"/>
                </a:solidFill>
                <a:effectLst/>
                <a:highlight>
                  <a:srgbClr val="FFFFFF"/>
                </a:highlight>
                <a:latin typeface="PingFangSC-Regular"/>
              </a:rPr>
              <a:t>20</a:t>
            </a:r>
            <a:r>
              <a:rPr lang="zh-CN" altLang="en-US" b="0" i="0" dirty="0">
                <a:solidFill>
                  <a:srgbClr val="000000"/>
                </a:solidFill>
                <a:effectLst/>
                <a:highlight>
                  <a:srgbClr val="FFFFFF"/>
                </a:highlight>
                <a:latin typeface="PingFangSC-Regular"/>
              </a:rPr>
              <a:t>年前德国直肠癌试验建立的旧模式开始，从放化疗开始，然后手术，然后辅助化疗。</a:t>
            </a:r>
            <a:endParaRPr lang="en-US" altLang="zh-CN" b="0" i="0" dirty="0">
              <a:solidFill>
                <a:srgbClr val="000000"/>
              </a:solidFill>
              <a:effectLst/>
              <a:highlight>
                <a:srgbClr val="FFFFFF"/>
              </a:highlight>
              <a:latin typeface="PingFangSC-Regular"/>
            </a:endParaRPr>
          </a:p>
          <a:p>
            <a:r>
              <a:rPr lang="zh-CN" altLang="en-US" b="0" i="0" dirty="0">
                <a:solidFill>
                  <a:srgbClr val="000000"/>
                </a:solidFill>
                <a:effectLst/>
                <a:highlight>
                  <a:srgbClr val="FFFFFF"/>
                </a:highlight>
                <a:latin typeface="PingFangSC-Regular"/>
              </a:rPr>
              <a:t>现在，我们中的许多人正在进行全程新辅助治疗，将化疗转移到新辅助治疗阶段。</a:t>
            </a:r>
            <a:r>
              <a:rPr lang="en-US" altLang="zh-CN" b="0" i="0" dirty="0">
                <a:solidFill>
                  <a:srgbClr val="000000"/>
                </a:solidFill>
                <a:effectLst/>
                <a:highlight>
                  <a:srgbClr val="FFFFFF"/>
                </a:highlight>
                <a:latin typeface="PingFangSC-Regular"/>
              </a:rPr>
              <a:t>TNT</a:t>
            </a:r>
            <a:r>
              <a:rPr lang="zh-CN" altLang="en-US" b="0" i="0" dirty="0">
                <a:solidFill>
                  <a:srgbClr val="000000"/>
                </a:solidFill>
                <a:effectLst/>
                <a:highlight>
                  <a:srgbClr val="FFFFFF"/>
                </a:highlight>
                <a:latin typeface="PingFangSC-Regular"/>
              </a:rPr>
              <a:t>中的患者可以选择双药或三药化疗，、</a:t>
            </a:r>
            <a:r>
              <a:rPr lang="zh-CN" altLang="en-US" b="0" i="0" dirty="0">
                <a:solidFill>
                  <a:srgbClr val="000000"/>
                </a:solidFill>
                <a:effectLst/>
                <a:highlight>
                  <a:srgbClr val="FFFF00"/>
                </a:highlight>
                <a:latin typeface="PingFangSC-Regular"/>
              </a:rPr>
              <a:t>他们还可以选择放疗和手术，或者观察和等待。</a:t>
            </a:r>
            <a:r>
              <a:rPr lang="zh-CN" altLang="en-US" b="0" i="0" dirty="0">
                <a:solidFill>
                  <a:srgbClr val="000000"/>
                </a:solidFill>
                <a:effectLst/>
                <a:highlight>
                  <a:srgbClr val="FFFFFF"/>
                </a:highlight>
                <a:latin typeface="PingFangSC-Regular"/>
              </a:rPr>
              <a:t>我们还了解到，一部分患者可以接受新辅助化疗，只需要选择性放疗，仍然可以获得良好的结果。</a:t>
            </a:r>
            <a:endParaRPr lang="zh-CN" altLang="en-US" dirty="0"/>
          </a:p>
        </p:txBody>
      </p:sp>
    </p:spTree>
    <p:extLst>
      <p:ext uri="{BB962C8B-B14F-4D97-AF65-F5344CB8AC3E}">
        <p14:creationId xmlns:p14="http://schemas.microsoft.com/office/powerpoint/2010/main" val="543135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highlight>
                  <a:srgbClr val="F7F7FA"/>
                </a:highlight>
                <a:latin typeface="SF Pro Display"/>
              </a:rPr>
              <a:t>当我们尝试为患者制定最佳治疗计划时，要在疗效和并发症之间考虑很多因素。首先，对于全程新辅助治疗来说，增加化疗是否有益？这个问题在</a:t>
            </a:r>
            <a:r>
              <a:rPr lang="en-US" altLang="zh-CN" b="0" i="0" dirty="0">
                <a:solidFill>
                  <a:srgbClr val="2E3238"/>
                </a:solidFill>
                <a:effectLst/>
                <a:highlight>
                  <a:srgbClr val="F7F7FA"/>
                </a:highlight>
                <a:latin typeface="SF Pro Display"/>
              </a:rPr>
              <a:t>PRODIGE 23</a:t>
            </a:r>
            <a:r>
              <a:rPr lang="zh-CN" altLang="en-US" b="0" i="0" dirty="0">
                <a:solidFill>
                  <a:srgbClr val="2E3238"/>
                </a:solidFill>
                <a:effectLst/>
                <a:highlight>
                  <a:srgbClr val="F7F7FA"/>
                </a:highlight>
                <a:latin typeface="SF Pro Display"/>
              </a:rPr>
              <a:t>研究中被提出，</a:t>
            </a:r>
            <a:endParaRPr lang="en-US" altLang="zh-CN" b="0" i="0" dirty="0">
              <a:solidFill>
                <a:srgbClr val="2E3238"/>
              </a:solidFill>
              <a:effectLst/>
              <a:highlight>
                <a:srgbClr val="F7F7FA"/>
              </a:highlight>
              <a:latin typeface="SF Pro Display"/>
            </a:endParaRPr>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zh-CN" b="1" i="0" dirty="0">
                <a:solidFill>
                  <a:srgbClr val="000000"/>
                </a:solidFill>
                <a:effectLst/>
                <a:highlight>
                  <a:srgbClr val="FFFFFF"/>
                </a:highlight>
                <a:latin typeface="poynter-gothic-text-condense"/>
              </a:rPr>
              <a:t>PRODIGE 23</a:t>
            </a:r>
            <a:r>
              <a:rPr lang="zh-CN" altLang="en-US" b="1" i="0" dirty="0">
                <a:solidFill>
                  <a:srgbClr val="000000"/>
                </a:solidFill>
                <a:effectLst/>
                <a:highlight>
                  <a:srgbClr val="FFFFFF"/>
                </a:highlight>
                <a:latin typeface="poynter-gothic-text-condense"/>
              </a:rPr>
              <a:t>研究，</a:t>
            </a:r>
            <a:r>
              <a:rPr lang="zh-CN" altLang="en-US" b="0" i="0" dirty="0">
                <a:solidFill>
                  <a:srgbClr val="2E3238"/>
                </a:solidFill>
                <a:effectLst/>
                <a:highlight>
                  <a:srgbClr val="F7F7FA"/>
                </a:highlight>
                <a:latin typeface="SF Pro Display"/>
              </a:rPr>
              <a:t>这是一个纳入临床</a:t>
            </a:r>
            <a:r>
              <a:rPr lang="en-US" altLang="zh-CN" b="0" i="0" dirty="0">
                <a:solidFill>
                  <a:srgbClr val="2E3238"/>
                </a:solidFill>
                <a:effectLst/>
                <a:highlight>
                  <a:srgbClr val="F7F7FA"/>
                </a:highlight>
                <a:latin typeface="SF Pro Display"/>
              </a:rPr>
              <a:t>II</a:t>
            </a:r>
            <a:r>
              <a:rPr lang="zh-CN" altLang="en-US" b="0" i="0" dirty="0">
                <a:solidFill>
                  <a:srgbClr val="2E3238"/>
                </a:solidFill>
                <a:effectLst/>
                <a:highlight>
                  <a:srgbClr val="F7F7FA"/>
                </a:highlight>
                <a:latin typeface="SF Pro Display"/>
              </a:rPr>
              <a:t>期和</a:t>
            </a:r>
            <a:r>
              <a:rPr lang="en-US" altLang="zh-CN" b="0" i="0" dirty="0">
                <a:solidFill>
                  <a:srgbClr val="2E3238"/>
                </a:solidFill>
                <a:effectLst/>
                <a:highlight>
                  <a:srgbClr val="F7F7FA"/>
                </a:highlight>
                <a:latin typeface="SF Pro Display"/>
              </a:rPr>
              <a:t>III</a:t>
            </a:r>
            <a:r>
              <a:rPr lang="zh-CN" altLang="en-US" b="0" i="0" dirty="0">
                <a:solidFill>
                  <a:srgbClr val="2E3238"/>
                </a:solidFill>
                <a:effectLst/>
                <a:highlight>
                  <a:srgbClr val="F7F7FA"/>
                </a:highlight>
                <a:latin typeface="SF Pro Display"/>
              </a:rPr>
              <a:t>期直肠癌患者</a:t>
            </a:r>
            <a:r>
              <a:rPr lang="en-US" altLang="zh-CN" b="0" i="0" dirty="0">
                <a:solidFill>
                  <a:srgbClr val="2E3238"/>
                </a:solidFill>
                <a:effectLst/>
                <a:highlight>
                  <a:srgbClr val="F7F7FA"/>
                </a:highlight>
                <a:latin typeface="SF Pro Display"/>
              </a:rPr>
              <a:t>III</a:t>
            </a:r>
            <a:r>
              <a:rPr lang="zh-CN" altLang="en-US" b="0" i="0" dirty="0">
                <a:solidFill>
                  <a:srgbClr val="2E3238"/>
                </a:solidFill>
                <a:effectLst/>
                <a:highlight>
                  <a:srgbClr val="F7F7FA"/>
                </a:highlight>
                <a:latin typeface="SF Pro Display"/>
              </a:rPr>
              <a:t>期随机对照研究，</a:t>
            </a:r>
            <a:r>
              <a:rPr lang="zh-CN" altLang="en-US" b="0" i="0" dirty="0">
                <a:solidFill>
                  <a:srgbClr val="383838"/>
                </a:solidFill>
                <a:effectLst/>
                <a:highlight>
                  <a:srgbClr val="FFFFFF"/>
                </a:highlight>
                <a:latin typeface="Arial" panose="020B0604020202020204" pitchFamily="34" charset="0"/>
              </a:rPr>
              <a:t>该试验有两个组。标准护理组包括化疗，</a:t>
            </a:r>
            <a:r>
              <a:rPr lang="en-US" altLang="zh-CN" b="0" i="0" dirty="0">
                <a:solidFill>
                  <a:srgbClr val="383838"/>
                </a:solidFill>
                <a:effectLst/>
                <a:highlight>
                  <a:srgbClr val="FFFFFF"/>
                </a:highlight>
                <a:latin typeface="Arial" panose="020B0604020202020204" pitchFamily="34" charset="0"/>
              </a:rPr>
              <a:t>7</a:t>
            </a:r>
            <a:r>
              <a:rPr lang="zh-CN" altLang="en-US" b="0" i="0" dirty="0">
                <a:solidFill>
                  <a:srgbClr val="383838"/>
                </a:solidFill>
                <a:effectLst/>
                <a:highlight>
                  <a:srgbClr val="FFFFFF"/>
                </a:highlight>
                <a:latin typeface="Arial" panose="020B0604020202020204" pitchFamily="34" charset="0"/>
              </a:rPr>
              <a:t>周后进行</a:t>
            </a:r>
            <a:r>
              <a:rPr lang="en-US" altLang="zh-CN" b="0" i="0" dirty="0">
                <a:solidFill>
                  <a:srgbClr val="383838"/>
                </a:solidFill>
                <a:effectLst/>
                <a:highlight>
                  <a:srgbClr val="FFFFFF"/>
                </a:highlight>
                <a:latin typeface="Arial" panose="020B0604020202020204" pitchFamily="34" charset="0"/>
              </a:rPr>
              <a:t>TME</a:t>
            </a:r>
            <a:r>
              <a:rPr lang="zh-CN" altLang="en-US" b="0" i="0" dirty="0">
                <a:solidFill>
                  <a:srgbClr val="383838"/>
                </a:solidFill>
                <a:effectLst/>
                <a:highlight>
                  <a:srgbClr val="FFFFFF"/>
                </a:highlight>
                <a:latin typeface="Arial" panose="020B0604020202020204" pitchFamily="34" charset="0"/>
              </a:rPr>
              <a:t>（全直肠系膜切除手术）和辅助</a:t>
            </a:r>
            <a:r>
              <a:rPr lang="en-US" altLang="zh-CN" b="0" i="0" dirty="0">
                <a:solidFill>
                  <a:srgbClr val="383838"/>
                </a:solidFill>
                <a:effectLst/>
                <a:highlight>
                  <a:srgbClr val="FFFFFF"/>
                </a:highlight>
                <a:latin typeface="Arial" panose="020B0604020202020204" pitchFamily="34" charset="0"/>
              </a:rPr>
              <a:t>mFOLFOX6 12</a:t>
            </a:r>
            <a:r>
              <a:rPr lang="zh-CN" altLang="en-US" b="0" i="0" dirty="0">
                <a:solidFill>
                  <a:srgbClr val="383838"/>
                </a:solidFill>
                <a:effectLst/>
                <a:highlight>
                  <a:srgbClr val="FFFFFF"/>
                </a:highlight>
                <a:latin typeface="Arial" panose="020B0604020202020204" pitchFamily="34" charset="0"/>
              </a:rPr>
              <a:t>周期或卡培他滨</a:t>
            </a:r>
            <a:r>
              <a:rPr lang="en-US" altLang="zh-CN" b="0" i="0" dirty="0">
                <a:solidFill>
                  <a:srgbClr val="383838"/>
                </a:solidFill>
                <a:effectLst/>
                <a:highlight>
                  <a:srgbClr val="FFFFFF"/>
                </a:highlight>
                <a:latin typeface="Arial" panose="020B0604020202020204" pitchFamily="34" charset="0"/>
              </a:rPr>
              <a:t>8</a:t>
            </a:r>
            <a:r>
              <a:rPr lang="zh-CN" altLang="en-US" b="0" i="0" dirty="0">
                <a:solidFill>
                  <a:srgbClr val="383838"/>
                </a:solidFill>
                <a:effectLst/>
                <a:highlight>
                  <a:srgbClr val="FFFFFF"/>
                </a:highlight>
                <a:latin typeface="Arial" panose="020B0604020202020204" pitchFamily="34" charset="0"/>
              </a:rPr>
              <a:t>周期。实验组包括用</a:t>
            </a:r>
            <a:r>
              <a:rPr lang="en-US" altLang="zh-CN" b="0" i="0" dirty="0" err="1">
                <a:solidFill>
                  <a:srgbClr val="383838"/>
                </a:solidFill>
                <a:effectLst/>
                <a:highlight>
                  <a:srgbClr val="FFFFFF"/>
                </a:highlight>
                <a:latin typeface="Arial" panose="020B0604020202020204" pitchFamily="34" charset="0"/>
              </a:rPr>
              <a:t>mFOLFIRINOX</a:t>
            </a:r>
            <a:r>
              <a:rPr lang="zh-CN" altLang="en-US" b="0" i="0" dirty="0">
                <a:solidFill>
                  <a:srgbClr val="383838"/>
                </a:solidFill>
                <a:effectLst/>
                <a:highlight>
                  <a:srgbClr val="FFFFFF"/>
                </a:highlight>
                <a:latin typeface="Arial" panose="020B0604020202020204" pitchFamily="34" charset="0"/>
              </a:rPr>
              <a:t>诱导化疗，共六个周期，然后同步放化疗，七周后进行</a:t>
            </a:r>
            <a:r>
              <a:rPr lang="en-US" altLang="zh-CN" b="0" i="0" dirty="0">
                <a:solidFill>
                  <a:srgbClr val="383838"/>
                </a:solidFill>
                <a:effectLst/>
                <a:highlight>
                  <a:srgbClr val="FFFFFF"/>
                </a:highlight>
                <a:latin typeface="Arial" panose="020B0604020202020204" pitchFamily="34" charset="0"/>
              </a:rPr>
              <a:t>TME</a:t>
            </a:r>
            <a:r>
              <a:rPr lang="zh-CN" altLang="en-US" b="0" i="0" dirty="0">
                <a:solidFill>
                  <a:srgbClr val="383838"/>
                </a:solidFill>
                <a:effectLst/>
                <a:highlight>
                  <a:srgbClr val="FFFFFF"/>
                </a:highlight>
                <a:latin typeface="Arial" panose="020B0604020202020204" pitchFamily="34" charset="0"/>
              </a:rPr>
              <a:t>。然后患者得到六个周期的</a:t>
            </a:r>
            <a:r>
              <a:rPr lang="en-US" altLang="zh-CN" b="0" i="0" dirty="0">
                <a:solidFill>
                  <a:srgbClr val="383838"/>
                </a:solidFill>
                <a:effectLst/>
                <a:highlight>
                  <a:srgbClr val="FFFFFF"/>
                </a:highlight>
                <a:latin typeface="Arial" panose="020B0604020202020204" pitchFamily="34" charset="0"/>
              </a:rPr>
              <a:t>mFOLFOX6</a:t>
            </a:r>
            <a:r>
              <a:rPr lang="zh-CN" altLang="en-US" b="0" i="0" dirty="0">
                <a:solidFill>
                  <a:srgbClr val="383838"/>
                </a:solidFill>
                <a:effectLst/>
                <a:highlight>
                  <a:srgbClr val="FFFFFF"/>
                </a:highlight>
                <a:latin typeface="Arial" panose="020B0604020202020204" pitchFamily="34" charset="0"/>
              </a:rPr>
              <a:t>或四个周期的卡培他滨。</a:t>
            </a:r>
            <a:endParaRPr lang="en-US" altLang="zh-CN" b="0" i="0" dirty="0">
              <a:solidFill>
                <a:srgbClr val="2E3238"/>
              </a:solidFill>
              <a:effectLst/>
              <a:highlight>
                <a:srgbClr val="F7F7FA"/>
              </a:highlight>
              <a:latin typeface="SF Pro Display"/>
            </a:endParaRPr>
          </a:p>
          <a:p>
            <a:endParaRPr lang="en-US" altLang="zh-CN" b="0" i="0" dirty="0">
              <a:solidFill>
                <a:srgbClr val="2E3238"/>
              </a:solidFill>
              <a:effectLst/>
              <a:highlight>
                <a:srgbClr val="F7F7FA"/>
              </a:highlight>
              <a:latin typeface="SF Pro Display"/>
            </a:endParaRPr>
          </a:p>
          <a:p>
            <a:r>
              <a:rPr lang="zh-CN" altLang="en-US" b="0" i="0" dirty="0">
                <a:solidFill>
                  <a:srgbClr val="2E3238"/>
                </a:solidFill>
                <a:effectLst/>
                <a:highlight>
                  <a:srgbClr val="F7F7FA"/>
                </a:highlight>
                <a:latin typeface="SF Pro Display"/>
              </a:rPr>
              <a:t>在这个试验中，全新辅助治疗组具有更好的</a:t>
            </a:r>
            <a:r>
              <a:rPr lang="en-US" altLang="zh-CN" b="0" i="0" dirty="0" err="1">
                <a:solidFill>
                  <a:srgbClr val="2E3238"/>
                </a:solidFill>
                <a:effectLst/>
                <a:highlight>
                  <a:srgbClr val="F7F7FA"/>
                </a:highlight>
                <a:latin typeface="SF Pro Display"/>
              </a:rPr>
              <a:t>pCR</a:t>
            </a:r>
            <a:r>
              <a:rPr lang="zh-CN" altLang="en-US" b="0" i="0" dirty="0">
                <a:solidFill>
                  <a:srgbClr val="2E3238"/>
                </a:solidFill>
                <a:effectLst/>
                <a:highlight>
                  <a:srgbClr val="F7F7FA"/>
                </a:highlight>
                <a:latin typeface="SF Pro Display"/>
              </a:rPr>
              <a:t>率，达到</a:t>
            </a:r>
            <a:r>
              <a:rPr lang="en-US" altLang="zh-CN" b="0" i="0" dirty="0">
                <a:solidFill>
                  <a:srgbClr val="2E3238"/>
                </a:solidFill>
                <a:effectLst/>
                <a:highlight>
                  <a:srgbClr val="F7F7FA"/>
                </a:highlight>
                <a:latin typeface="SF Pro Display"/>
              </a:rPr>
              <a:t>28%</a:t>
            </a:r>
            <a:r>
              <a:rPr lang="zh-CN" altLang="en-US" b="0" i="0" dirty="0">
                <a:solidFill>
                  <a:srgbClr val="2E3238"/>
                </a:solidFill>
                <a:effectLst/>
                <a:highlight>
                  <a:srgbClr val="F7F7FA"/>
                </a:highlight>
                <a:latin typeface="SF Pro Display"/>
              </a:rPr>
              <a:t>，而对照组仅为</a:t>
            </a:r>
            <a:r>
              <a:rPr lang="en-US" altLang="zh-CN" b="0" i="0" dirty="0">
                <a:solidFill>
                  <a:srgbClr val="2E3238"/>
                </a:solidFill>
                <a:effectLst/>
                <a:highlight>
                  <a:srgbClr val="F7F7FA"/>
                </a:highlight>
                <a:latin typeface="SF Pro Display"/>
              </a:rPr>
              <a:t>12%</a:t>
            </a:r>
            <a:r>
              <a:rPr lang="zh-CN" altLang="en-US" b="0" i="0" dirty="0">
                <a:solidFill>
                  <a:srgbClr val="2E3238"/>
                </a:solidFill>
                <a:effectLst/>
                <a:highlight>
                  <a:srgbClr val="F7F7FA"/>
                </a:highlight>
                <a:latin typeface="SF Pro Display"/>
              </a:rPr>
              <a:t>，而且</a:t>
            </a:r>
            <a:r>
              <a:rPr lang="en-US" altLang="zh-CN" b="0" i="0" dirty="0">
                <a:solidFill>
                  <a:srgbClr val="2E3238"/>
                </a:solidFill>
                <a:effectLst/>
                <a:highlight>
                  <a:srgbClr val="F7F7FA"/>
                </a:highlight>
                <a:latin typeface="SF Pro Display"/>
              </a:rPr>
              <a:t>DFS</a:t>
            </a:r>
            <a:r>
              <a:rPr lang="zh-CN" altLang="en-US" b="0" i="0" dirty="0">
                <a:solidFill>
                  <a:srgbClr val="2E3238"/>
                </a:solidFill>
                <a:effectLst/>
                <a:highlight>
                  <a:srgbClr val="F7F7FA"/>
                </a:highlight>
                <a:latin typeface="SF Pro Display"/>
              </a:rPr>
              <a:t>也有显著改善。如图所示，三年的</a:t>
            </a:r>
            <a:r>
              <a:rPr lang="en-US" altLang="zh-CN" b="0" i="0" dirty="0">
                <a:solidFill>
                  <a:srgbClr val="2E3238"/>
                </a:solidFill>
                <a:effectLst/>
                <a:highlight>
                  <a:srgbClr val="F7F7FA"/>
                </a:highlight>
                <a:latin typeface="SF Pro Display"/>
              </a:rPr>
              <a:t>DFS</a:t>
            </a:r>
            <a:r>
              <a:rPr lang="zh-CN" altLang="en-US" b="0" i="0" dirty="0">
                <a:solidFill>
                  <a:srgbClr val="2E3238"/>
                </a:solidFill>
                <a:effectLst/>
                <a:highlight>
                  <a:srgbClr val="F7F7FA"/>
                </a:highlight>
                <a:latin typeface="SF Pro Display"/>
              </a:rPr>
              <a:t>提高了</a:t>
            </a:r>
            <a:r>
              <a:rPr lang="en-US" altLang="zh-CN" b="0" i="0" dirty="0">
                <a:solidFill>
                  <a:srgbClr val="2E3238"/>
                </a:solidFill>
                <a:effectLst/>
                <a:highlight>
                  <a:srgbClr val="F7F7FA"/>
                </a:highlight>
                <a:latin typeface="SF Pro Display"/>
              </a:rPr>
              <a:t>7%</a:t>
            </a:r>
            <a:r>
              <a:rPr lang="zh-CN" altLang="en-US" b="0" i="0" dirty="0">
                <a:solidFill>
                  <a:srgbClr val="2E3238"/>
                </a:solidFill>
                <a:effectLst/>
                <a:highlight>
                  <a:srgbClr val="F7F7FA"/>
                </a:highlight>
                <a:latin typeface="SF Pro Display"/>
              </a:rPr>
              <a:t>。而且，我们也在最后的</a:t>
            </a:r>
            <a:r>
              <a:rPr lang="en-US" altLang="zh-CN" b="0" i="0" dirty="0">
                <a:solidFill>
                  <a:srgbClr val="2E3238"/>
                </a:solidFill>
                <a:effectLst/>
                <a:highlight>
                  <a:srgbClr val="F7F7FA"/>
                </a:highlight>
                <a:latin typeface="SF Pro Display"/>
              </a:rPr>
              <a:t>ASCO</a:t>
            </a:r>
            <a:r>
              <a:rPr lang="zh-CN" altLang="en-US" b="0" i="0" dirty="0">
                <a:solidFill>
                  <a:srgbClr val="2E3238"/>
                </a:solidFill>
                <a:effectLst/>
                <a:highlight>
                  <a:srgbClr val="F7F7FA"/>
                </a:highlight>
                <a:latin typeface="SF Pro Display"/>
              </a:rPr>
              <a:t>听到了七年的总体存活率。”</a:t>
            </a:r>
            <a:endParaRPr lang="en-US" altLang="zh-CN" b="0" i="0" dirty="0">
              <a:solidFill>
                <a:srgbClr val="2E3238"/>
              </a:solidFill>
              <a:effectLst/>
              <a:highlight>
                <a:srgbClr val="F7F7FA"/>
              </a:highlight>
              <a:latin typeface="SF Pro Display"/>
            </a:endParaRPr>
          </a:p>
        </p:txBody>
      </p:sp>
    </p:spTree>
    <p:extLst>
      <p:ext uri="{BB962C8B-B14F-4D97-AF65-F5344CB8AC3E}">
        <p14:creationId xmlns:p14="http://schemas.microsoft.com/office/powerpoint/2010/main" val="212346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那么我们是否应该向所有接受 </a:t>
            </a:r>
            <a:r>
              <a:rPr lang="en-US" altLang="zh-CN" dirty="0"/>
              <a:t>TNT </a:t>
            </a:r>
            <a:r>
              <a:rPr lang="zh-CN" altLang="en-US" dirty="0"/>
              <a:t>治疗的患者提供 </a:t>
            </a:r>
            <a:r>
              <a:rPr lang="en-US" altLang="zh-CN" dirty="0"/>
              <a:t>FOLFIRINOX</a:t>
            </a:r>
            <a:r>
              <a:rPr lang="zh-CN" altLang="en-US" dirty="0"/>
              <a:t>？ 嗯，我们知道三药化疗比双药化疗毒性更大。 我们还必须记住，双药化疗在 </a:t>
            </a:r>
            <a:r>
              <a:rPr lang="en-US" altLang="zh-CN" dirty="0"/>
              <a:t>TNT </a:t>
            </a:r>
            <a:r>
              <a:rPr lang="zh-CN" altLang="en-US" dirty="0"/>
              <a:t>中表现非常好，如 </a:t>
            </a:r>
            <a:r>
              <a:rPr lang="en-US" altLang="zh-CN" dirty="0"/>
              <a:t>RAPIDO </a:t>
            </a:r>
            <a:r>
              <a:rPr lang="zh-CN" altLang="en-US" dirty="0"/>
              <a:t>所示，这是一项大型研究，招募了具有高复发风险（如 </a:t>
            </a:r>
            <a:r>
              <a:rPr lang="en-US" altLang="zh-CN" dirty="0"/>
              <a:t>T4 </a:t>
            </a:r>
            <a:r>
              <a:rPr lang="zh-CN" altLang="en-US" dirty="0"/>
              <a:t>、</a:t>
            </a:r>
            <a:r>
              <a:rPr lang="en-US" altLang="zh-CN" dirty="0"/>
              <a:t>N2 </a:t>
            </a:r>
            <a:r>
              <a:rPr lang="zh-CN" altLang="en-US" dirty="0"/>
              <a:t>）的直肠癌患者，并将他们随机分配到 标准放化疗联合手术，然后可选 </a:t>
            </a:r>
            <a:r>
              <a:rPr lang="en-US" altLang="zh-CN" dirty="0"/>
              <a:t>CAPOX </a:t>
            </a:r>
            <a:r>
              <a:rPr lang="zh-CN" altLang="en-US" dirty="0"/>
              <a:t>或 </a:t>
            </a:r>
            <a:r>
              <a:rPr lang="en-US" altLang="zh-CN" dirty="0"/>
              <a:t>FOLFOX</a:t>
            </a:r>
            <a:r>
              <a:rPr lang="zh-CN" altLang="en-US" dirty="0"/>
              <a:t>辅助化疗。 与对照组相比，实验组先进行短程放疗，然后进行 </a:t>
            </a:r>
            <a:r>
              <a:rPr lang="en-US" altLang="zh-CN" dirty="0"/>
              <a:t>18 </a:t>
            </a:r>
            <a:r>
              <a:rPr lang="zh-CN" altLang="en-US" dirty="0"/>
              <a:t>周的化疗（主要是 </a:t>
            </a:r>
            <a:r>
              <a:rPr lang="en-US" altLang="zh-CN" dirty="0"/>
              <a:t>CAPOX</a:t>
            </a:r>
            <a:r>
              <a:rPr lang="zh-CN" altLang="en-US" dirty="0"/>
              <a:t>）和手术。</a:t>
            </a:r>
            <a:endParaRPr lang="en-US" altLang="zh-CN" dirty="0"/>
          </a:p>
          <a:p>
            <a:endParaRPr lang="en-US" altLang="zh-CN" dirty="0"/>
          </a:p>
          <a:p>
            <a:r>
              <a:rPr lang="zh-CN" altLang="en-US" dirty="0"/>
              <a:t>在这一组中，</a:t>
            </a:r>
            <a:r>
              <a:rPr lang="en-US" altLang="zh-CN" dirty="0"/>
              <a:t>TNT </a:t>
            </a:r>
            <a:r>
              <a:rPr lang="zh-CN" altLang="en-US" dirty="0"/>
              <a:t>的</a:t>
            </a:r>
            <a:r>
              <a:rPr lang="en-US" altLang="zh-CN" dirty="0" err="1"/>
              <a:t>pCR</a:t>
            </a:r>
            <a:r>
              <a:rPr lang="zh-CN" altLang="en-US" dirty="0"/>
              <a:t>率为 </a:t>
            </a:r>
            <a:r>
              <a:rPr lang="en-US" altLang="zh-CN" dirty="0"/>
              <a:t>28%</a:t>
            </a:r>
            <a:r>
              <a:rPr lang="zh-CN" altLang="en-US" dirty="0"/>
              <a:t>（与 </a:t>
            </a:r>
            <a:r>
              <a:rPr lang="en-US" altLang="zh-CN" dirty="0"/>
              <a:t>PRODIGE </a:t>
            </a:r>
            <a:r>
              <a:rPr lang="zh-CN" altLang="en-US" dirty="0"/>
              <a:t>完全相同），而标准治疗的</a:t>
            </a:r>
            <a:r>
              <a:rPr lang="en-US" altLang="zh-CN" dirty="0" err="1"/>
              <a:t>pCR</a:t>
            </a:r>
            <a:r>
              <a:rPr lang="zh-CN" altLang="en-US" dirty="0"/>
              <a:t>率为 </a:t>
            </a:r>
            <a:r>
              <a:rPr lang="en-US" altLang="zh-CN" dirty="0"/>
              <a:t>14%</a:t>
            </a:r>
            <a:r>
              <a:rPr lang="zh-CN" altLang="en-US" dirty="0"/>
              <a:t>。 三年疾病相关治疗失败率和无转移生存率也有类似的 </a:t>
            </a:r>
            <a:r>
              <a:rPr lang="en-US" altLang="zh-CN" dirty="0"/>
              <a:t>7% </a:t>
            </a:r>
            <a:r>
              <a:rPr lang="zh-CN" altLang="en-US" dirty="0"/>
              <a:t>改善。</a:t>
            </a:r>
            <a:endParaRPr lang="en-US" altLang="zh-CN" dirty="0"/>
          </a:p>
          <a:p>
            <a:endParaRPr lang="en-US" altLang="zh-CN" dirty="0"/>
          </a:p>
          <a:p>
            <a:r>
              <a:rPr lang="en-US" altLang="zh-CN" dirty="0"/>
              <a:t>OPRA</a:t>
            </a:r>
            <a:r>
              <a:rPr lang="zh-CN" altLang="en-US" b="0" i="0" dirty="0">
                <a:solidFill>
                  <a:srgbClr val="191919"/>
                </a:solidFill>
                <a:effectLst/>
                <a:highlight>
                  <a:srgbClr val="FFFFFF"/>
                </a:highlight>
                <a:latin typeface="PingFang SC"/>
              </a:rPr>
              <a:t>研究</a:t>
            </a:r>
            <a:r>
              <a:rPr lang="zh-CN" altLang="en-US" b="0" i="0" dirty="0">
                <a:solidFill>
                  <a:srgbClr val="000000"/>
                </a:solidFill>
                <a:effectLst/>
                <a:highlight>
                  <a:srgbClr val="FFFFFF"/>
                </a:highlight>
                <a:latin typeface="Roboto" panose="02000000000000000000" pitchFamily="2" charset="0"/>
              </a:rPr>
              <a:t>是一项在</a:t>
            </a:r>
            <a:r>
              <a:rPr lang="en-US" altLang="zh-CN" b="0" i="0" dirty="0">
                <a:solidFill>
                  <a:srgbClr val="000000"/>
                </a:solidFill>
                <a:effectLst/>
                <a:highlight>
                  <a:srgbClr val="FFFFFF"/>
                </a:highlight>
                <a:latin typeface="Roboto" panose="02000000000000000000" pitchFamily="2" charset="0"/>
              </a:rPr>
              <a:t>18</a:t>
            </a:r>
            <a:r>
              <a:rPr lang="zh-CN" altLang="en-US" b="0" i="0" dirty="0">
                <a:solidFill>
                  <a:srgbClr val="000000"/>
                </a:solidFill>
                <a:effectLst/>
                <a:highlight>
                  <a:srgbClr val="FFFFFF"/>
                </a:highlight>
                <a:latin typeface="Roboto" panose="02000000000000000000" pitchFamily="2" charset="0"/>
              </a:rPr>
              <a:t>家美国临床试验机构进行的前瞻性、随机、多中心</a:t>
            </a:r>
            <a:r>
              <a:rPr lang="en-US" altLang="zh-CN" b="0" i="0" dirty="0">
                <a:solidFill>
                  <a:srgbClr val="000000"/>
                </a:solidFill>
                <a:effectLst/>
                <a:highlight>
                  <a:srgbClr val="FFFFFF"/>
                </a:highlight>
                <a:latin typeface="Roboto" panose="02000000000000000000" pitchFamily="2" charset="0"/>
              </a:rPr>
              <a:t>II</a:t>
            </a:r>
            <a:r>
              <a:rPr lang="zh-CN" altLang="en-US" b="0" i="0" dirty="0">
                <a:solidFill>
                  <a:srgbClr val="000000"/>
                </a:solidFill>
                <a:effectLst/>
                <a:highlight>
                  <a:srgbClr val="FFFFFF"/>
                </a:highlight>
                <a:latin typeface="Roboto" panose="02000000000000000000" pitchFamily="2" charset="0"/>
              </a:rPr>
              <a:t>期临床研究。</a:t>
            </a:r>
            <a:endParaRPr lang="en-US" altLang="zh-CN" b="0" i="0" dirty="0">
              <a:solidFill>
                <a:srgbClr val="000000"/>
              </a:solidFill>
              <a:effectLst/>
              <a:highlight>
                <a:srgbClr val="FFFFFF"/>
              </a:highlight>
              <a:latin typeface="Roboto" panose="02000000000000000000" pitchFamily="2" charset="0"/>
            </a:endParaRPr>
          </a:p>
          <a:p>
            <a:endParaRPr lang="en-US" altLang="zh-CN" b="0" i="0" dirty="0">
              <a:solidFill>
                <a:srgbClr val="000000"/>
              </a:solidFill>
              <a:effectLst/>
              <a:highlight>
                <a:srgbClr val="FFFFFF"/>
              </a:highlight>
              <a:latin typeface="Roboto" panose="02000000000000000000" pitchFamily="2" charset="0"/>
            </a:endParaRPr>
          </a:p>
          <a:p>
            <a:r>
              <a:rPr lang="zh-CN" altLang="en-US" b="0" i="0" dirty="0">
                <a:solidFill>
                  <a:srgbClr val="000000"/>
                </a:solidFill>
                <a:effectLst/>
                <a:highlight>
                  <a:srgbClr val="FFFFFF"/>
                </a:highlight>
                <a:latin typeface="Roboto" panose="02000000000000000000" pitchFamily="2" charset="0"/>
              </a:rPr>
              <a:t>符合条件的</a:t>
            </a:r>
            <a:r>
              <a:rPr lang="en-US" altLang="zh-CN" b="0" i="0" dirty="0">
                <a:solidFill>
                  <a:srgbClr val="000000"/>
                </a:solidFill>
                <a:effectLst/>
                <a:highlight>
                  <a:srgbClr val="FFFFFF"/>
                </a:highlight>
                <a:latin typeface="Roboto" panose="02000000000000000000" pitchFamily="2" charset="0"/>
              </a:rPr>
              <a:t>II</a:t>
            </a:r>
            <a:r>
              <a:rPr lang="zh-CN" altLang="en-US" b="0" i="0" dirty="0">
                <a:solidFill>
                  <a:srgbClr val="000000"/>
                </a:solidFill>
                <a:effectLst/>
                <a:highlight>
                  <a:srgbClr val="FFFFFF"/>
                </a:highlight>
                <a:latin typeface="Roboto" panose="02000000000000000000" pitchFamily="2" charset="0"/>
              </a:rPr>
              <a:t>期或</a:t>
            </a:r>
            <a:r>
              <a:rPr lang="en-US" altLang="zh-CN" b="0" i="0" dirty="0">
                <a:solidFill>
                  <a:srgbClr val="000000"/>
                </a:solidFill>
                <a:effectLst/>
                <a:highlight>
                  <a:srgbClr val="FFFFFF"/>
                </a:highlight>
                <a:latin typeface="Roboto" panose="02000000000000000000" pitchFamily="2" charset="0"/>
              </a:rPr>
              <a:t>III</a:t>
            </a:r>
            <a:r>
              <a:rPr lang="zh-CN" altLang="en-US" b="0" i="0" dirty="0">
                <a:solidFill>
                  <a:srgbClr val="000000"/>
                </a:solidFill>
                <a:effectLst/>
                <a:highlight>
                  <a:srgbClr val="FFFFFF"/>
                </a:highlight>
                <a:latin typeface="Roboto" panose="02000000000000000000" pitchFamily="2" charset="0"/>
              </a:rPr>
              <a:t>期局部晚期直肠腺癌患者被随机分配接受</a:t>
            </a:r>
            <a:r>
              <a:rPr lang="en-US" altLang="zh-CN" b="0" i="0" dirty="0">
                <a:solidFill>
                  <a:srgbClr val="000000"/>
                </a:solidFill>
                <a:effectLst/>
                <a:highlight>
                  <a:srgbClr val="FFFFFF"/>
                </a:highlight>
                <a:latin typeface="Roboto" panose="02000000000000000000" pitchFamily="2" charset="0"/>
              </a:rPr>
              <a:t>TNT</a:t>
            </a:r>
            <a:r>
              <a:rPr lang="zh-CN" altLang="en-US" b="0" i="0" dirty="0">
                <a:solidFill>
                  <a:srgbClr val="000000"/>
                </a:solidFill>
                <a:effectLst/>
                <a:highlight>
                  <a:srgbClr val="FFFFFF"/>
                </a:highlight>
                <a:latin typeface="Roboto" panose="02000000000000000000" pitchFamily="2" charset="0"/>
              </a:rPr>
              <a:t>治疗，使用诱导化疗后</a:t>
            </a:r>
            <a:r>
              <a:rPr lang="en-US" altLang="zh-CN" b="0" i="0" dirty="0">
                <a:solidFill>
                  <a:srgbClr val="000000"/>
                </a:solidFill>
                <a:effectLst/>
                <a:highlight>
                  <a:srgbClr val="FFFFFF"/>
                </a:highlight>
                <a:latin typeface="Roboto" panose="02000000000000000000" pitchFamily="2" charset="0"/>
              </a:rPr>
              <a:t>CRT</a:t>
            </a:r>
            <a:r>
              <a:rPr lang="zh-CN" altLang="en-US" b="0" i="0" dirty="0">
                <a:solidFill>
                  <a:srgbClr val="000000"/>
                </a:solidFill>
                <a:effectLst/>
                <a:highlight>
                  <a:srgbClr val="FFFFFF"/>
                </a:highlight>
                <a:latin typeface="Roboto" panose="02000000000000000000" pitchFamily="2" charset="0"/>
              </a:rPr>
              <a:t>（</a:t>
            </a:r>
            <a:r>
              <a:rPr lang="en-US" altLang="zh-CN" b="0" i="0" dirty="0">
                <a:solidFill>
                  <a:srgbClr val="000000"/>
                </a:solidFill>
                <a:effectLst/>
                <a:highlight>
                  <a:srgbClr val="FFFFFF"/>
                </a:highlight>
                <a:latin typeface="Roboto" panose="02000000000000000000" pitchFamily="2" charset="0"/>
              </a:rPr>
              <a:t>INCT-CRT</a:t>
            </a:r>
            <a:r>
              <a:rPr lang="zh-CN" altLang="en-US" b="0" i="0" dirty="0">
                <a:solidFill>
                  <a:srgbClr val="000000"/>
                </a:solidFill>
                <a:effectLst/>
                <a:highlight>
                  <a:srgbClr val="FFFFFF"/>
                </a:highlight>
                <a:latin typeface="Roboto" panose="02000000000000000000" pitchFamily="2" charset="0"/>
              </a:rPr>
              <a:t>），或</a:t>
            </a:r>
            <a:r>
              <a:rPr lang="en-US" altLang="zh-CN" b="0" i="0" dirty="0">
                <a:solidFill>
                  <a:srgbClr val="000000"/>
                </a:solidFill>
                <a:effectLst/>
                <a:highlight>
                  <a:srgbClr val="FFFFFF"/>
                </a:highlight>
                <a:latin typeface="Roboto" panose="02000000000000000000" pitchFamily="2" charset="0"/>
              </a:rPr>
              <a:t>CRT</a:t>
            </a:r>
            <a:r>
              <a:rPr lang="zh-CN" altLang="en-US" b="0" i="0" dirty="0">
                <a:solidFill>
                  <a:srgbClr val="000000"/>
                </a:solidFill>
                <a:effectLst/>
                <a:highlight>
                  <a:srgbClr val="FFFFFF"/>
                </a:highlight>
                <a:latin typeface="Roboto" panose="02000000000000000000" pitchFamily="2" charset="0"/>
              </a:rPr>
              <a:t>联合巩固治疗（</a:t>
            </a:r>
            <a:r>
              <a:rPr lang="en-US" altLang="zh-CN" b="0" i="0" dirty="0">
                <a:solidFill>
                  <a:srgbClr val="000000"/>
                </a:solidFill>
                <a:effectLst/>
                <a:highlight>
                  <a:srgbClr val="FFFFFF"/>
                </a:highlight>
                <a:latin typeface="Roboto" panose="02000000000000000000" pitchFamily="2" charset="0"/>
              </a:rPr>
              <a:t>CRT-CNCT</a:t>
            </a:r>
            <a:r>
              <a:rPr lang="zh-CN" altLang="en-US" b="0" i="0" dirty="0">
                <a:solidFill>
                  <a:srgbClr val="000000"/>
                </a:solidFill>
                <a:effectLst/>
                <a:highlight>
                  <a:srgbClr val="FFFFFF"/>
                </a:highlight>
                <a:latin typeface="Roboto" panose="02000000000000000000" pitchFamily="2" charset="0"/>
              </a:rPr>
              <a:t>）。（两组患者均接受</a:t>
            </a:r>
            <a:r>
              <a:rPr lang="en-US" altLang="zh-CN" b="0" i="0" dirty="0">
                <a:solidFill>
                  <a:srgbClr val="000000"/>
                </a:solidFill>
                <a:effectLst/>
                <a:highlight>
                  <a:srgbClr val="FFFFFF"/>
                </a:highlight>
                <a:latin typeface="Roboto" panose="02000000000000000000" pitchFamily="2" charset="0"/>
              </a:rPr>
              <a:t>4</a:t>
            </a:r>
            <a:r>
              <a:rPr lang="zh-CN" altLang="en-US" b="0" i="0" dirty="0">
                <a:solidFill>
                  <a:srgbClr val="000000"/>
                </a:solidFill>
                <a:effectLst/>
                <a:highlight>
                  <a:srgbClr val="FFFFFF"/>
                </a:highlight>
                <a:latin typeface="Roboto" panose="02000000000000000000" pitchFamily="2" charset="0"/>
              </a:rPr>
              <a:t>个月的</a:t>
            </a:r>
            <a:r>
              <a:rPr lang="en-US" altLang="zh-CN" b="0" i="0" dirty="0">
                <a:solidFill>
                  <a:srgbClr val="000000"/>
                </a:solidFill>
                <a:effectLst/>
                <a:highlight>
                  <a:srgbClr val="FFFFFF"/>
                </a:highlight>
                <a:latin typeface="Roboto" panose="02000000000000000000" pitchFamily="2" charset="0"/>
              </a:rPr>
              <a:t>FOLFOX</a:t>
            </a:r>
            <a:r>
              <a:rPr lang="zh-CN" altLang="en-US" b="0" i="0" dirty="0">
                <a:solidFill>
                  <a:srgbClr val="000000"/>
                </a:solidFill>
                <a:effectLst/>
                <a:highlight>
                  <a:srgbClr val="FFFFFF"/>
                </a:highlight>
                <a:latin typeface="Roboto" panose="02000000000000000000" pitchFamily="2" charset="0"/>
              </a:rPr>
              <a:t>或</a:t>
            </a:r>
            <a:r>
              <a:rPr lang="en-US" altLang="zh-CN" b="0" i="0" dirty="0">
                <a:solidFill>
                  <a:srgbClr val="000000"/>
                </a:solidFill>
                <a:effectLst/>
                <a:highlight>
                  <a:srgbClr val="FFFFFF"/>
                </a:highlight>
                <a:latin typeface="Roboto" panose="02000000000000000000" pitchFamily="2" charset="0"/>
              </a:rPr>
              <a:t>CAPOX</a:t>
            </a:r>
            <a:r>
              <a:rPr lang="zh-CN" altLang="en-US" b="0" i="0" dirty="0">
                <a:solidFill>
                  <a:srgbClr val="000000"/>
                </a:solidFill>
                <a:effectLst/>
                <a:highlight>
                  <a:srgbClr val="FFFFFF"/>
                </a:highlight>
                <a:latin typeface="Roboto" panose="02000000000000000000" pitchFamily="2" charset="0"/>
              </a:rPr>
              <a:t>，及</a:t>
            </a:r>
            <a:r>
              <a:rPr lang="en-US" altLang="zh-CN" b="0" i="0" dirty="0">
                <a:solidFill>
                  <a:srgbClr val="000000"/>
                </a:solidFill>
                <a:effectLst/>
                <a:highlight>
                  <a:srgbClr val="FFFFFF"/>
                </a:highlight>
                <a:latin typeface="Roboto" panose="02000000000000000000" pitchFamily="2" charset="0"/>
              </a:rPr>
              <a:t>50-56 </a:t>
            </a:r>
            <a:r>
              <a:rPr lang="en-US" altLang="zh-CN" b="0" i="0" dirty="0" err="1">
                <a:solidFill>
                  <a:srgbClr val="000000"/>
                </a:solidFill>
                <a:effectLst/>
                <a:highlight>
                  <a:srgbClr val="FFFFFF"/>
                </a:highlight>
                <a:latin typeface="Roboto" panose="02000000000000000000" pitchFamily="2" charset="0"/>
              </a:rPr>
              <a:t>Gy</a:t>
            </a:r>
            <a:r>
              <a:rPr lang="zh-CN" altLang="en-US" b="0" i="0" dirty="0">
                <a:solidFill>
                  <a:srgbClr val="000000"/>
                </a:solidFill>
                <a:effectLst/>
                <a:highlight>
                  <a:srgbClr val="FFFFFF"/>
                </a:highlight>
                <a:latin typeface="Roboto" panose="02000000000000000000" pitchFamily="2" charset="0"/>
              </a:rPr>
              <a:t>的放疗期间持续进行氟尿嘧啶或卡培他滨治疗。）在</a:t>
            </a:r>
            <a:r>
              <a:rPr lang="en-US" altLang="zh-CN" b="0" i="0" dirty="0">
                <a:solidFill>
                  <a:srgbClr val="000000"/>
                </a:solidFill>
                <a:effectLst/>
                <a:highlight>
                  <a:srgbClr val="FFFFFF"/>
                </a:highlight>
                <a:latin typeface="Roboto" panose="02000000000000000000" pitchFamily="2" charset="0"/>
              </a:rPr>
              <a:t>TNT</a:t>
            </a:r>
            <a:r>
              <a:rPr lang="zh-CN" altLang="en-US" b="0" i="0" dirty="0">
                <a:solidFill>
                  <a:srgbClr val="000000"/>
                </a:solidFill>
                <a:effectLst/>
                <a:highlight>
                  <a:srgbClr val="FFFFFF"/>
                </a:highlight>
                <a:latin typeface="Roboto" panose="02000000000000000000" pitchFamily="2" charset="0"/>
              </a:rPr>
              <a:t>完成后</a:t>
            </a:r>
            <a:r>
              <a:rPr lang="en-US" altLang="zh-CN" b="0" i="0" dirty="0">
                <a:solidFill>
                  <a:srgbClr val="000000"/>
                </a:solidFill>
                <a:effectLst/>
                <a:highlight>
                  <a:srgbClr val="FFFFFF"/>
                </a:highlight>
                <a:latin typeface="Roboto" panose="02000000000000000000" pitchFamily="2" charset="0"/>
              </a:rPr>
              <a:t>8</a:t>
            </a:r>
            <a:r>
              <a:rPr lang="zh-CN" altLang="en-US" b="0" i="0" dirty="0">
                <a:solidFill>
                  <a:srgbClr val="000000"/>
                </a:solidFill>
                <a:effectLst/>
                <a:highlight>
                  <a:srgbClr val="FFFFFF"/>
                </a:highlight>
                <a:latin typeface="Roboto" panose="02000000000000000000" pitchFamily="2" charset="0"/>
              </a:rPr>
              <a:t>（</a:t>
            </a:r>
            <a:r>
              <a:rPr lang="en-US" altLang="zh-CN" b="0" i="0" dirty="0">
                <a:solidFill>
                  <a:srgbClr val="000000"/>
                </a:solidFill>
                <a:effectLst/>
                <a:highlight>
                  <a:srgbClr val="FFFFFF"/>
                </a:highlight>
                <a:latin typeface="Roboto" panose="02000000000000000000" pitchFamily="2" charset="0"/>
              </a:rPr>
              <a:t>±4</a:t>
            </a:r>
            <a:r>
              <a:rPr lang="zh-CN" altLang="en-US" b="0" i="0" dirty="0">
                <a:solidFill>
                  <a:srgbClr val="000000"/>
                </a:solidFill>
                <a:effectLst/>
                <a:highlight>
                  <a:srgbClr val="FFFFFF"/>
                </a:highlight>
                <a:latin typeface="Roboto" panose="02000000000000000000" pitchFamily="2" charset="0"/>
              </a:rPr>
              <a:t>）周内，所有患者均接受肿瘤再分期。对于达到不完全临床缓解的患者，建议进行</a:t>
            </a:r>
            <a:r>
              <a:rPr lang="en-US" altLang="zh-CN" b="0" i="0" dirty="0">
                <a:solidFill>
                  <a:srgbClr val="000000"/>
                </a:solidFill>
                <a:effectLst/>
                <a:highlight>
                  <a:srgbClr val="FFFFFF"/>
                </a:highlight>
                <a:latin typeface="Roboto" panose="02000000000000000000" pitchFamily="2" charset="0"/>
              </a:rPr>
              <a:t>TME</a:t>
            </a:r>
            <a:r>
              <a:rPr lang="zh-CN" altLang="en-US" b="0" i="0" dirty="0">
                <a:solidFill>
                  <a:srgbClr val="000000"/>
                </a:solidFill>
                <a:effectLst/>
                <a:highlight>
                  <a:srgbClr val="FFFFFF"/>
                </a:highlight>
                <a:latin typeface="Roboto" panose="02000000000000000000" pitchFamily="2" charset="0"/>
              </a:rPr>
              <a:t>，而对于临床完全缓解（</a:t>
            </a:r>
            <a:r>
              <a:rPr lang="en-US" altLang="zh-CN" b="0" i="0" dirty="0" err="1">
                <a:solidFill>
                  <a:srgbClr val="000000"/>
                </a:solidFill>
                <a:effectLst/>
                <a:highlight>
                  <a:srgbClr val="FFFFFF"/>
                </a:highlight>
                <a:latin typeface="Roboto" panose="02000000000000000000" pitchFamily="2" charset="0"/>
              </a:rPr>
              <a:t>cCR</a:t>
            </a:r>
            <a:r>
              <a:rPr lang="zh-CN" altLang="en-US" b="0" i="0" dirty="0">
                <a:solidFill>
                  <a:srgbClr val="000000"/>
                </a:solidFill>
                <a:effectLst/>
                <a:highlight>
                  <a:srgbClr val="FFFFFF"/>
                </a:highlight>
                <a:latin typeface="Roboto" panose="02000000000000000000" pitchFamily="2" charset="0"/>
              </a:rPr>
              <a:t>）或接近完全缓解的患者，提供标准化</a:t>
            </a:r>
            <a:r>
              <a:rPr lang="en-US" altLang="zh-CN" b="0" i="0" dirty="0">
                <a:solidFill>
                  <a:srgbClr val="000000"/>
                </a:solidFill>
                <a:effectLst/>
                <a:highlight>
                  <a:srgbClr val="FFFFFF"/>
                </a:highlight>
                <a:latin typeface="Roboto" panose="02000000000000000000" pitchFamily="2" charset="0"/>
              </a:rPr>
              <a:t>WW</a:t>
            </a:r>
            <a:r>
              <a:rPr lang="zh-CN" altLang="en-US" b="0" i="0" dirty="0">
                <a:solidFill>
                  <a:srgbClr val="000000"/>
                </a:solidFill>
                <a:effectLst/>
                <a:highlight>
                  <a:srgbClr val="FFFFFF"/>
                </a:highlight>
                <a:latin typeface="Roboto" panose="02000000000000000000" pitchFamily="2" charset="0"/>
              </a:rPr>
              <a:t>方法。</a:t>
            </a:r>
            <a:endParaRPr lang="en-US" altLang="zh-CN" b="0" i="0" dirty="0">
              <a:solidFill>
                <a:srgbClr val="000000"/>
              </a:solidFill>
              <a:effectLst/>
              <a:highlight>
                <a:srgbClr val="FFFFFF"/>
              </a:highlight>
              <a:latin typeface="Roboto" panose="02000000000000000000" pitchFamily="2" charset="0"/>
            </a:endParaRPr>
          </a:p>
          <a:p>
            <a:endParaRPr lang="en-US" altLang="zh-CN" b="0" i="0" dirty="0">
              <a:solidFill>
                <a:srgbClr val="000000"/>
              </a:solidFill>
              <a:effectLst/>
              <a:highlight>
                <a:srgbClr val="FFFFFF"/>
              </a:highlight>
              <a:latin typeface="Roboto" panose="02000000000000000000" pitchFamily="2" charset="0"/>
            </a:endParaRPr>
          </a:p>
          <a:p>
            <a:r>
              <a:rPr lang="zh-CN" altLang="en-US" b="0" i="0" dirty="0">
                <a:solidFill>
                  <a:srgbClr val="000000"/>
                </a:solidFill>
                <a:effectLst/>
                <a:highlight>
                  <a:srgbClr val="FFFFFF"/>
                </a:highlight>
                <a:latin typeface="PingFangSC-Regular"/>
              </a:rPr>
              <a:t>在这项研究中，五年的器官保存率相当令人印象深刻，巩固化疗组为</a:t>
            </a:r>
            <a:r>
              <a:rPr lang="en-US" altLang="zh-CN" b="0" i="0" dirty="0">
                <a:solidFill>
                  <a:srgbClr val="000000"/>
                </a:solidFill>
                <a:effectLst/>
                <a:highlight>
                  <a:srgbClr val="FFFFFF"/>
                </a:highlight>
                <a:latin typeface="PingFangSC-Regular"/>
              </a:rPr>
              <a:t>54%</a:t>
            </a:r>
            <a:r>
              <a:rPr lang="zh-CN" altLang="en-US" b="0" i="0" dirty="0">
                <a:solidFill>
                  <a:srgbClr val="000000"/>
                </a:solidFill>
                <a:effectLst/>
                <a:highlight>
                  <a:srgbClr val="FFFFFF"/>
                </a:highlight>
                <a:latin typeface="PingFangSC-Regular"/>
              </a:rPr>
              <a:t>，诱导组为</a:t>
            </a:r>
            <a:r>
              <a:rPr lang="en-US" altLang="zh-CN" b="0" i="0" dirty="0">
                <a:solidFill>
                  <a:srgbClr val="000000"/>
                </a:solidFill>
                <a:effectLst/>
                <a:highlight>
                  <a:srgbClr val="FFFFFF"/>
                </a:highlight>
                <a:latin typeface="PingFangSC-Regular"/>
              </a:rPr>
              <a:t>39%</a:t>
            </a:r>
            <a:r>
              <a:rPr lang="zh-CN" altLang="en-US" b="0" i="0" dirty="0">
                <a:solidFill>
                  <a:srgbClr val="000000"/>
                </a:solidFill>
                <a:effectLst/>
                <a:highlight>
                  <a:srgbClr val="FFFFFF"/>
                </a:highlight>
                <a:latin typeface="PingFangSC-Regular"/>
              </a:rPr>
              <a:t>。</a:t>
            </a:r>
            <a:r>
              <a:rPr lang="zh-CN" altLang="en-US" b="0" i="0" dirty="0">
                <a:solidFill>
                  <a:srgbClr val="000000"/>
                </a:solidFill>
                <a:effectLst/>
                <a:highlight>
                  <a:srgbClr val="FFFF00"/>
                </a:highlight>
                <a:latin typeface="PingFangSC-Regular"/>
              </a:rPr>
              <a:t>我要补充的是，德国的</a:t>
            </a:r>
            <a:r>
              <a:rPr lang="en-US" altLang="zh-CN" b="0" i="0" dirty="0">
                <a:solidFill>
                  <a:srgbClr val="000000"/>
                </a:solidFill>
                <a:effectLst/>
                <a:highlight>
                  <a:srgbClr val="FFFF00"/>
                </a:highlight>
                <a:latin typeface="PingFangSC-Regular"/>
              </a:rPr>
              <a:t>AIO-12</a:t>
            </a:r>
            <a:r>
              <a:rPr lang="zh-CN" altLang="en-US" b="0" i="0" dirty="0">
                <a:solidFill>
                  <a:srgbClr val="000000"/>
                </a:solidFill>
                <a:effectLst/>
                <a:highlight>
                  <a:srgbClr val="FFFF00"/>
                </a:highlight>
                <a:latin typeface="PingFangSC-Regular"/>
              </a:rPr>
              <a:t>试验也比较了诱导化疗和巩固化疗，但在那项研究中，所有患者都继续接受手术，结果显示巩固化疗的</a:t>
            </a:r>
            <a:r>
              <a:rPr lang="en-US" altLang="zh-CN" b="0" i="0" dirty="0" err="1">
                <a:solidFill>
                  <a:srgbClr val="000000"/>
                </a:solidFill>
                <a:effectLst/>
                <a:highlight>
                  <a:srgbClr val="FFFF00"/>
                </a:highlight>
                <a:latin typeface="PingFangSC-Regular"/>
              </a:rPr>
              <a:t>pCR</a:t>
            </a:r>
            <a:r>
              <a:rPr lang="zh-CN" altLang="en-US" b="0" i="0" dirty="0">
                <a:solidFill>
                  <a:srgbClr val="000000"/>
                </a:solidFill>
                <a:effectLst/>
                <a:highlight>
                  <a:srgbClr val="FFFF00"/>
                </a:highlight>
                <a:latin typeface="PingFangSC-Regular"/>
              </a:rPr>
              <a:t>率更高，为</a:t>
            </a:r>
            <a:r>
              <a:rPr lang="en-US" altLang="zh-CN" b="0" i="0" dirty="0">
                <a:solidFill>
                  <a:srgbClr val="000000"/>
                </a:solidFill>
                <a:effectLst/>
                <a:highlight>
                  <a:srgbClr val="FFFF00"/>
                </a:highlight>
                <a:latin typeface="PingFangSC-Regular"/>
              </a:rPr>
              <a:t>25%</a:t>
            </a:r>
            <a:r>
              <a:rPr lang="zh-CN" altLang="en-US" b="0" i="0" dirty="0">
                <a:solidFill>
                  <a:srgbClr val="000000"/>
                </a:solidFill>
                <a:effectLst/>
                <a:highlight>
                  <a:srgbClr val="FFFF00"/>
                </a:highlight>
                <a:latin typeface="PingFangSC-Regular"/>
              </a:rPr>
              <a:t>。</a:t>
            </a:r>
            <a:endParaRPr lang="en-US" altLang="zh-CN" b="0" i="0" dirty="0">
              <a:solidFill>
                <a:srgbClr val="000000"/>
              </a:solidFill>
              <a:effectLst/>
              <a:highlight>
                <a:srgbClr val="FFFF00"/>
              </a:highlight>
              <a:latin typeface="PingFangSC-Regular"/>
            </a:endParaRPr>
          </a:p>
          <a:p>
            <a:r>
              <a:rPr lang="zh-CN" altLang="en-US" b="0" i="0" dirty="0">
                <a:solidFill>
                  <a:srgbClr val="2E3238"/>
                </a:solidFill>
                <a:effectLst/>
                <a:highlight>
                  <a:srgbClr val="F7F7FA"/>
                </a:highlight>
                <a:latin typeface="SF Pro Display"/>
              </a:rPr>
              <a:t>这是另一项证据，表明我们开始放疗时可获得更好的结果。但是双药化疗效果良好的证据也很充足。</a:t>
            </a:r>
            <a:endParaRPr lang="zh-CN" altLang="en-US" dirty="0"/>
          </a:p>
        </p:txBody>
      </p:sp>
    </p:spTree>
    <p:extLst>
      <p:ext uri="{BB962C8B-B14F-4D97-AF65-F5344CB8AC3E}">
        <p14:creationId xmlns:p14="http://schemas.microsoft.com/office/powerpoint/2010/main" val="332207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我在这里展示这些研究。 因此，我们可以看看双药方案与三药方案的依从性和毒性。 我选择了西班牙 </a:t>
            </a:r>
            <a:r>
              <a:rPr lang="en-US" altLang="zh-CN" dirty="0"/>
              <a:t>GCR-3 </a:t>
            </a:r>
            <a:r>
              <a:rPr lang="zh-CN" altLang="en-US" dirty="0"/>
              <a:t>直肠癌研究，这是一项比较诱导 </a:t>
            </a:r>
            <a:r>
              <a:rPr lang="en-US" altLang="zh-CN" dirty="0"/>
              <a:t>CAPOX</a:t>
            </a:r>
            <a:r>
              <a:rPr lang="zh-CN" altLang="en-US" dirty="0"/>
              <a:t>、放化疗手术与放化疗手术辅助 </a:t>
            </a:r>
            <a:r>
              <a:rPr lang="en-US" altLang="zh-CN" dirty="0"/>
              <a:t>CAPOX </a:t>
            </a:r>
            <a:r>
              <a:rPr lang="zh-CN" altLang="en-US" dirty="0"/>
              <a:t>的 </a:t>
            </a:r>
            <a:r>
              <a:rPr lang="en-US" altLang="zh-CN" dirty="0"/>
              <a:t>II </a:t>
            </a:r>
            <a:r>
              <a:rPr lang="zh-CN" altLang="en-US" dirty="0"/>
              <a:t>期研究。</a:t>
            </a:r>
            <a:endParaRPr lang="en-US" altLang="zh-CN" dirty="0"/>
          </a:p>
          <a:p>
            <a:endParaRPr lang="en-US" altLang="zh-CN" dirty="0"/>
          </a:p>
          <a:p>
            <a:r>
              <a:rPr lang="en-US" altLang="zh-CN" dirty="0"/>
              <a:t>PRODIGE 23 </a:t>
            </a:r>
            <a:r>
              <a:rPr lang="zh-CN" altLang="en-US" dirty="0"/>
              <a:t>和 </a:t>
            </a:r>
            <a:r>
              <a:rPr lang="en-US" altLang="zh-CN" dirty="0"/>
              <a:t>GCR-3 </a:t>
            </a:r>
            <a:r>
              <a:rPr lang="zh-CN" altLang="en-US" dirty="0"/>
              <a:t>都接受了三个月的新辅助化疗。 正如我们所预期的那样，三药化疗似乎毒性更大，具有更多的 </a:t>
            </a:r>
            <a:r>
              <a:rPr lang="en-US" altLang="zh-CN" dirty="0"/>
              <a:t>III </a:t>
            </a:r>
            <a:r>
              <a:rPr lang="zh-CN" altLang="en-US" dirty="0"/>
              <a:t>级和 </a:t>
            </a:r>
            <a:r>
              <a:rPr lang="en-US" altLang="zh-CN" dirty="0"/>
              <a:t>IV </a:t>
            </a:r>
            <a:r>
              <a:rPr lang="zh-CN" altLang="en-US" dirty="0"/>
              <a:t>级不良事件，特别是腹泻，正如您在此处所看到的。</a:t>
            </a:r>
            <a:endParaRPr lang="en-US" altLang="zh-CN" dirty="0"/>
          </a:p>
          <a:p>
            <a:endParaRPr lang="en-US" altLang="zh-CN" dirty="0"/>
          </a:p>
          <a:p>
            <a:endParaRPr lang="en-US" altLang="zh-CN" dirty="0"/>
          </a:p>
          <a:p>
            <a:r>
              <a:rPr lang="zh-CN" altLang="en-US" dirty="0"/>
              <a:t>但有趣的是，</a:t>
            </a:r>
            <a:r>
              <a:rPr lang="en-US" altLang="zh-CN" dirty="0"/>
              <a:t>PRODIGE 23 </a:t>
            </a:r>
            <a:r>
              <a:rPr lang="zh-CN" altLang="en-US" dirty="0"/>
              <a:t>和 </a:t>
            </a:r>
            <a:r>
              <a:rPr lang="en-US" altLang="zh-CN" dirty="0"/>
              <a:t>GCR-3 </a:t>
            </a:r>
            <a:r>
              <a:rPr lang="zh-CN" altLang="en-US" dirty="0"/>
              <a:t>试验中超过 </a:t>
            </a:r>
            <a:r>
              <a:rPr lang="en-US" altLang="zh-CN" dirty="0"/>
              <a:t>90% </a:t>
            </a:r>
            <a:r>
              <a:rPr lang="zh-CN" altLang="en-US" dirty="0"/>
              <a:t>的患者完成了全部三个月的新辅助化疗。 这些研究要求辅助治疗。 我们可以看到这两项研究中接受辅助治疗的比率非常相似。 当然，您会注意到，超过 </a:t>
            </a:r>
            <a:r>
              <a:rPr lang="en-US" altLang="zh-CN" dirty="0"/>
              <a:t>20% </a:t>
            </a:r>
            <a:r>
              <a:rPr lang="zh-CN" altLang="en-US" dirty="0"/>
              <a:t>的患者甚至没有接受辅助治疗，这在直肠癌中很常见。 手术后进行辅助治疗可能很困难。</a:t>
            </a:r>
          </a:p>
        </p:txBody>
      </p:sp>
    </p:spTree>
    <p:extLst>
      <p:ext uri="{BB962C8B-B14F-4D97-AF65-F5344CB8AC3E}">
        <p14:creationId xmlns:p14="http://schemas.microsoft.com/office/powerpoint/2010/main" val="595864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highlight>
                  <a:srgbClr val="F7F7FA"/>
                </a:highlight>
                <a:latin typeface="SF Pro Display"/>
              </a:rPr>
              <a:t>在新辅助化疗后看生活质量，我们看看</a:t>
            </a:r>
            <a:r>
              <a:rPr lang="en-US" altLang="zh-CN" b="0" i="0" dirty="0">
                <a:solidFill>
                  <a:srgbClr val="2E3238"/>
                </a:solidFill>
                <a:effectLst/>
                <a:highlight>
                  <a:srgbClr val="F7F7FA"/>
                </a:highlight>
                <a:latin typeface="SF Pro Display"/>
              </a:rPr>
              <a:t>PRODIGE 23</a:t>
            </a:r>
            <a:r>
              <a:rPr lang="zh-CN" altLang="en-US" b="0" i="0" dirty="0">
                <a:solidFill>
                  <a:srgbClr val="2E3238"/>
                </a:solidFill>
                <a:effectLst/>
                <a:highlight>
                  <a:srgbClr val="F7F7FA"/>
                </a:highlight>
                <a:latin typeface="SF Pro Display"/>
              </a:rPr>
              <a:t>中新辅助</a:t>
            </a:r>
            <a:r>
              <a:rPr lang="en-US" altLang="zh-CN" b="0" i="0" dirty="0">
                <a:solidFill>
                  <a:srgbClr val="2E3238"/>
                </a:solidFill>
                <a:effectLst/>
                <a:highlight>
                  <a:srgbClr val="F7F7FA"/>
                </a:highlight>
                <a:latin typeface="SF Pro Display"/>
              </a:rPr>
              <a:t>FOLFIRINOX</a:t>
            </a:r>
            <a:r>
              <a:rPr lang="zh-CN" altLang="en-US" b="0" i="0" dirty="0">
                <a:solidFill>
                  <a:srgbClr val="2E3238"/>
                </a:solidFill>
                <a:effectLst/>
                <a:highlight>
                  <a:srgbClr val="F7F7FA"/>
                </a:highlight>
                <a:latin typeface="SF Pro Display"/>
              </a:rPr>
              <a:t>后的生活质量。总的来说，全球健康状况有所下降，多个功能性量表和化疗症状也有所下降。但也并非全然不好</a:t>
            </a:r>
            <a:endParaRPr lang="en-US" altLang="zh-CN" b="0" i="0" dirty="0">
              <a:solidFill>
                <a:srgbClr val="2E3238"/>
              </a:solidFill>
              <a:effectLst/>
              <a:highlight>
                <a:srgbClr val="F7F7FA"/>
              </a:highlight>
              <a:latin typeface="SF Pro Display"/>
            </a:endParaRPr>
          </a:p>
          <a:p>
            <a:endParaRPr lang="en-US" altLang="zh-CN" b="0" i="0" dirty="0">
              <a:solidFill>
                <a:srgbClr val="2E3238"/>
              </a:solidFill>
              <a:effectLst/>
              <a:highlight>
                <a:srgbClr val="F7F7FA"/>
              </a:highlight>
              <a:latin typeface="SF Pro Display"/>
            </a:endParaRPr>
          </a:p>
          <a:p>
            <a:r>
              <a:rPr lang="zh-CN" altLang="en-US" dirty="0"/>
              <a:t>情绪功能、焦虑和直肠症状（例如疼痛和便血）都有改善。 </a:t>
            </a:r>
            <a:r>
              <a:rPr lang="en-US" altLang="zh-CN" dirty="0"/>
              <a:t>95% </a:t>
            </a:r>
            <a:r>
              <a:rPr lang="zh-CN" altLang="en-US" dirty="0"/>
              <a:t>的患者在 </a:t>
            </a:r>
            <a:r>
              <a:rPr lang="en-US" altLang="zh-CN" dirty="0"/>
              <a:t>FOLFIRINOX </a:t>
            </a:r>
            <a:r>
              <a:rPr lang="zh-CN" altLang="en-US" dirty="0"/>
              <a:t>的四个周期内直肠症状得到改善。 总体而言，</a:t>
            </a:r>
            <a:r>
              <a:rPr lang="en-US" altLang="zh-CN" dirty="0"/>
              <a:t>PRODIGE 23 </a:t>
            </a:r>
            <a:r>
              <a:rPr lang="zh-CN" altLang="en-US" dirty="0"/>
              <a:t>或 </a:t>
            </a:r>
            <a:r>
              <a:rPr lang="en-US" altLang="zh-CN" dirty="0"/>
              <a:t>RAPIDO </a:t>
            </a:r>
            <a:r>
              <a:rPr lang="zh-CN" altLang="en-US" dirty="0"/>
              <a:t>不会对长期生活质量产生不利影响。 事实上，在 </a:t>
            </a:r>
            <a:r>
              <a:rPr lang="en-US" altLang="zh-CN" dirty="0"/>
              <a:t>PRODIGE 23 </a:t>
            </a:r>
            <a:r>
              <a:rPr lang="zh-CN" altLang="en-US" dirty="0"/>
              <a:t>中，标准护理组在两年时出现了更多的性功能下降。</a:t>
            </a:r>
          </a:p>
        </p:txBody>
      </p:sp>
    </p:spTree>
    <p:extLst>
      <p:ext uri="{BB962C8B-B14F-4D97-AF65-F5344CB8AC3E}">
        <p14:creationId xmlns:p14="http://schemas.microsoft.com/office/powerpoint/2010/main" val="193158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那么要回答这个问题，增加化疗是否有益？ 幸运的是，有一项正在进行的随机试验，即 </a:t>
            </a:r>
            <a:r>
              <a:rPr lang="en-US" altLang="zh-CN" dirty="0"/>
              <a:t>Janus </a:t>
            </a:r>
            <a:r>
              <a:rPr lang="zh-CN" altLang="en-US" dirty="0"/>
              <a:t>直肠癌研究。 我想感谢 </a:t>
            </a:r>
            <a:r>
              <a:rPr lang="en-US" altLang="zh-CN" dirty="0"/>
              <a:t>PI</a:t>
            </a:r>
            <a:r>
              <a:rPr lang="zh-CN" altLang="en-US" dirty="0"/>
              <a:t>，</a:t>
            </a:r>
            <a:r>
              <a:rPr lang="en-US" altLang="zh-CN" dirty="0"/>
              <a:t>Josh Smith </a:t>
            </a:r>
            <a:r>
              <a:rPr lang="zh-CN" altLang="en-US" dirty="0"/>
              <a:t>博士向我发送了这张幻灯片。</a:t>
            </a:r>
            <a:endParaRPr lang="en-US" altLang="zh-CN" dirty="0"/>
          </a:p>
          <a:p>
            <a:endParaRPr lang="en-US" altLang="zh-CN" dirty="0"/>
          </a:p>
          <a:p>
            <a:r>
              <a:rPr lang="zh-CN" altLang="en-US" dirty="0"/>
              <a:t>局部晚期直肠癌患者随机接受长程放化疗，然后接受新辅助 </a:t>
            </a:r>
            <a:r>
              <a:rPr lang="en-US" altLang="zh-CN" dirty="0"/>
              <a:t>FOLFOX </a:t>
            </a:r>
            <a:r>
              <a:rPr lang="zh-CN" altLang="en-US" dirty="0"/>
              <a:t>或 </a:t>
            </a:r>
            <a:r>
              <a:rPr lang="en-US" altLang="zh-CN" dirty="0"/>
              <a:t>CAPOX </a:t>
            </a:r>
            <a:r>
              <a:rPr lang="zh-CN" altLang="en-US" dirty="0"/>
              <a:t>与改良 </a:t>
            </a:r>
            <a:r>
              <a:rPr lang="en-US" altLang="zh-CN" dirty="0"/>
              <a:t>FOLFIRINOX </a:t>
            </a:r>
            <a:r>
              <a:rPr lang="zh-CN" altLang="en-US" dirty="0"/>
              <a:t>治疗。 临床完全缓解的患者将接受观察和等待。 不然的话，我们就要做手术。</a:t>
            </a:r>
          </a:p>
        </p:txBody>
      </p:sp>
    </p:spTree>
    <p:extLst>
      <p:ext uri="{BB962C8B-B14F-4D97-AF65-F5344CB8AC3E}">
        <p14:creationId xmlns:p14="http://schemas.microsoft.com/office/powerpoint/2010/main" val="326275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highlight>
                  <a:srgbClr val="FFFFFF"/>
                </a:highlight>
                <a:latin typeface="PingFangSC-Regular"/>
              </a:rPr>
              <a:t>那么治疗的降级呢？我们需要</a:t>
            </a:r>
            <a:r>
              <a:rPr lang="en-US" altLang="zh-CN" b="0" i="0" dirty="0">
                <a:solidFill>
                  <a:srgbClr val="000000"/>
                </a:solidFill>
                <a:effectLst/>
                <a:highlight>
                  <a:srgbClr val="FFFFFF"/>
                </a:highlight>
                <a:latin typeface="PingFangSC-Regular"/>
              </a:rPr>
              <a:t>TNT</a:t>
            </a:r>
            <a:r>
              <a:rPr lang="zh-CN" altLang="en-US" b="0" i="0" dirty="0">
                <a:solidFill>
                  <a:srgbClr val="000000"/>
                </a:solidFill>
                <a:effectLst/>
                <a:highlight>
                  <a:srgbClr val="FFFFFF"/>
                </a:highlight>
                <a:latin typeface="PingFangSC-Regular"/>
              </a:rPr>
              <a:t>中的奥沙利铂吗？这项研究，这项在巴西进行的</a:t>
            </a:r>
            <a:r>
              <a:rPr lang="en-US" altLang="zh-CN" b="0" i="0" dirty="0">
                <a:solidFill>
                  <a:srgbClr val="000000"/>
                </a:solidFill>
                <a:effectLst/>
                <a:highlight>
                  <a:srgbClr val="FFFFFF"/>
                </a:highlight>
                <a:latin typeface="PingFangSC-Regular"/>
              </a:rPr>
              <a:t>CCHOWW</a:t>
            </a:r>
            <a:r>
              <a:rPr lang="zh-CN" altLang="en-US" b="0" i="0" dirty="0">
                <a:solidFill>
                  <a:srgbClr val="000000"/>
                </a:solidFill>
                <a:effectLst/>
                <a:highlight>
                  <a:srgbClr val="FFFFFF"/>
                </a:highlight>
                <a:latin typeface="PingFangSC-Regular"/>
              </a:rPr>
              <a:t>研究将解决这个问题。</a:t>
            </a:r>
            <a:r>
              <a:rPr lang="zh-CN" altLang="en-US" b="0" i="0" dirty="0">
                <a:solidFill>
                  <a:srgbClr val="000000"/>
                </a:solidFill>
                <a:effectLst/>
                <a:highlight>
                  <a:srgbClr val="FFFF00"/>
                </a:highlight>
                <a:latin typeface="PingFangSC-Regular"/>
              </a:rPr>
              <a:t>这是基于</a:t>
            </a:r>
            <a:r>
              <a:rPr lang="en-US" altLang="zh-CN" b="0" i="0" dirty="0" err="1">
                <a:solidFill>
                  <a:srgbClr val="000000"/>
                </a:solidFill>
                <a:effectLst/>
                <a:highlight>
                  <a:srgbClr val="FFFF00"/>
                </a:highlight>
                <a:latin typeface="PingFangSC-Regular"/>
              </a:rPr>
              <a:t>Habergham</a:t>
            </a:r>
            <a:r>
              <a:rPr lang="zh-CN" altLang="en-US" b="0" i="0" dirty="0">
                <a:solidFill>
                  <a:srgbClr val="000000"/>
                </a:solidFill>
                <a:effectLst/>
                <a:highlight>
                  <a:srgbClr val="FFFF00"/>
                </a:highlight>
                <a:latin typeface="PingFangSC-Regular"/>
              </a:rPr>
              <a:t>博士和她的同事的数据，我在这里展示了这些数据。</a:t>
            </a:r>
            <a:endParaRPr lang="en-US" altLang="zh-CN" b="0" i="0" dirty="0">
              <a:solidFill>
                <a:srgbClr val="000000"/>
              </a:solidFill>
              <a:effectLst/>
              <a:highlight>
                <a:srgbClr val="FFFF00"/>
              </a:highlight>
              <a:latin typeface="PingFangSC-Regular"/>
            </a:endParaRPr>
          </a:p>
          <a:p>
            <a:r>
              <a:rPr lang="zh-CN" altLang="en-US" dirty="0"/>
              <a:t>他们仅用放化疗治疗了 </a:t>
            </a:r>
            <a:r>
              <a:rPr lang="en-US" altLang="zh-CN" dirty="0"/>
              <a:t>T2 -</a:t>
            </a:r>
            <a:r>
              <a:rPr lang="zh-CN" altLang="en-US" dirty="0"/>
              <a:t> </a:t>
            </a:r>
            <a:r>
              <a:rPr lang="en-US" altLang="zh-CN" dirty="0"/>
              <a:t>T4 </a:t>
            </a:r>
            <a:r>
              <a:rPr lang="zh-CN" altLang="en-US" dirty="0"/>
              <a:t>或淋巴结阳性低位直肠癌患者。 没有新辅助治疗。 据报道 </a:t>
            </a:r>
            <a:r>
              <a:rPr lang="en-US" altLang="zh-CN" dirty="0"/>
              <a:t>42% </a:t>
            </a:r>
            <a:r>
              <a:rPr lang="zh-CN" altLang="en-US" dirty="0"/>
              <a:t>的患者获得完全临床缓解</a:t>
            </a:r>
            <a:endParaRPr lang="en-US" altLang="zh-CN" dirty="0"/>
          </a:p>
          <a:p>
            <a:endParaRPr lang="en-US" altLang="zh-CN" dirty="0"/>
          </a:p>
          <a:p>
            <a:r>
              <a:rPr lang="zh-CN" altLang="en-US" dirty="0"/>
              <a:t>因此，在这项研究中，他们招募了患有 </a:t>
            </a:r>
            <a:r>
              <a:rPr lang="en-US" altLang="zh-CN" dirty="0"/>
              <a:t>T2 –T3</a:t>
            </a:r>
            <a:r>
              <a:rPr lang="zh-CN" altLang="en-US" dirty="0"/>
              <a:t>、</a:t>
            </a:r>
            <a:r>
              <a:rPr lang="en-US" altLang="zh-CN" dirty="0"/>
              <a:t>N0 -N1 </a:t>
            </a:r>
            <a:r>
              <a:rPr lang="zh-CN" altLang="en-US" dirty="0"/>
              <a:t>的极低位直肠肿瘤（距肛缘</a:t>
            </a:r>
            <a:r>
              <a:rPr lang="en-US" altLang="zh-CN" dirty="0"/>
              <a:t>&lt;1cm)</a:t>
            </a:r>
            <a:r>
              <a:rPr lang="zh-CN" altLang="en-US" dirty="0"/>
              <a:t>的患者进行放化疗，然后接受 </a:t>
            </a:r>
            <a:r>
              <a:rPr lang="en-US" altLang="zh-CN" dirty="0"/>
              <a:t>12 </a:t>
            </a:r>
            <a:r>
              <a:rPr lang="zh-CN" altLang="en-US" dirty="0"/>
              <a:t>周的卡培他滨单药治疗，与 </a:t>
            </a:r>
            <a:r>
              <a:rPr lang="en-US" altLang="zh-CN" dirty="0"/>
              <a:t>CAPOX </a:t>
            </a:r>
            <a:r>
              <a:rPr lang="zh-CN" altLang="en-US" dirty="0"/>
              <a:t>或 </a:t>
            </a:r>
            <a:r>
              <a:rPr lang="en-US" altLang="zh-CN" dirty="0"/>
              <a:t>FOLFOX </a:t>
            </a:r>
            <a:r>
              <a:rPr lang="zh-CN" altLang="en-US" dirty="0"/>
              <a:t>进行比较。 主要终点是开始后</a:t>
            </a:r>
            <a:r>
              <a:rPr lang="en-US" altLang="zh-CN" dirty="0"/>
              <a:t>18</a:t>
            </a:r>
            <a:r>
              <a:rPr lang="zh-CN" altLang="en-US" dirty="0"/>
              <a:t>周时的器官保存率。 所以我认为罗德里戈</a:t>
            </a:r>
            <a:r>
              <a:rPr lang="en-US" altLang="zh-CN" dirty="0"/>
              <a:t>·</a:t>
            </a:r>
            <a:r>
              <a:rPr lang="zh-CN" altLang="en-US" dirty="0"/>
              <a:t>佩雷斯博士适合这张幻灯片。</a:t>
            </a:r>
          </a:p>
        </p:txBody>
      </p:sp>
    </p:spTree>
    <p:extLst>
      <p:ext uri="{BB962C8B-B14F-4D97-AF65-F5344CB8AC3E}">
        <p14:creationId xmlns:p14="http://schemas.microsoft.com/office/powerpoint/2010/main" val="365833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highlight>
                  <a:srgbClr val="FFFFFF"/>
                </a:highlight>
                <a:latin typeface="PingFangSC-Regular"/>
              </a:rPr>
              <a:t>接下来，我们将看看</a:t>
            </a:r>
            <a:r>
              <a:rPr lang="en-US" altLang="zh-CN" b="0" i="0" dirty="0">
                <a:solidFill>
                  <a:srgbClr val="000000"/>
                </a:solidFill>
                <a:effectLst/>
                <a:highlight>
                  <a:srgbClr val="FFFFFF"/>
                </a:highlight>
                <a:latin typeface="PingFangSC-Regular"/>
              </a:rPr>
              <a:t>FOWARC</a:t>
            </a:r>
            <a:r>
              <a:rPr lang="zh-CN" altLang="en-US" b="0" i="0" dirty="0">
                <a:solidFill>
                  <a:srgbClr val="000000"/>
                </a:solidFill>
                <a:effectLst/>
                <a:highlight>
                  <a:srgbClr val="FFFFFF"/>
                </a:highlight>
                <a:latin typeface="PingFangSC-Regular"/>
              </a:rPr>
              <a:t>研究，该研究将</a:t>
            </a:r>
            <a:r>
              <a:rPr lang="en-US" altLang="zh-CN" b="0" i="0" dirty="0">
                <a:solidFill>
                  <a:srgbClr val="000000"/>
                </a:solidFill>
                <a:effectLst/>
                <a:highlight>
                  <a:srgbClr val="FFFFFF"/>
                </a:highlight>
                <a:latin typeface="PingFangSC-Regular"/>
              </a:rPr>
              <a:t>II</a:t>
            </a:r>
            <a:r>
              <a:rPr lang="zh-CN" altLang="en-US" b="0" i="0" dirty="0">
                <a:solidFill>
                  <a:srgbClr val="000000"/>
                </a:solidFill>
                <a:effectLst/>
                <a:highlight>
                  <a:srgbClr val="FFFFFF"/>
                </a:highlight>
                <a:latin typeface="PingFangSC-Regular"/>
              </a:rPr>
              <a:t>期和</a:t>
            </a:r>
            <a:r>
              <a:rPr lang="en-US" altLang="zh-CN" b="0" i="0" dirty="0">
                <a:solidFill>
                  <a:srgbClr val="000000"/>
                </a:solidFill>
                <a:effectLst/>
                <a:highlight>
                  <a:srgbClr val="FFFFFF"/>
                </a:highlight>
                <a:latin typeface="PingFangSC-Regular"/>
              </a:rPr>
              <a:t>III</a:t>
            </a:r>
            <a:r>
              <a:rPr lang="zh-CN" altLang="en-US" b="0" i="0" dirty="0">
                <a:solidFill>
                  <a:srgbClr val="000000"/>
                </a:solidFill>
                <a:effectLst/>
                <a:highlight>
                  <a:srgbClr val="FFFFFF"/>
                </a:highlight>
                <a:latin typeface="PingFangSC-Regular"/>
              </a:rPr>
              <a:t>期直肠癌患者随机分为</a:t>
            </a:r>
            <a:r>
              <a:rPr lang="en-US" altLang="zh-CN" b="0" i="0" dirty="0">
                <a:solidFill>
                  <a:srgbClr val="000000"/>
                </a:solidFill>
                <a:effectLst/>
                <a:highlight>
                  <a:srgbClr val="FFFFFF"/>
                </a:highlight>
                <a:latin typeface="PingFangSC-Regular"/>
              </a:rPr>
              <a:t>5</a:t>
            </a:r>
            <a:r>
              <a:rPr lang="zh-CN" altLang="en-US" b="0" i="0" dirty="0">
                <a:solidFill>
                  <a:srgbClr val="000000"/>
                </a:solidFill>
                <a:effectLst/>
                <a:highlight>
                  <a:srgbClr val="FFFFFF"/>
                </a:highlight>
                <a:latin typeface="PingFangSC-Regular"/>
              </a:rPr>
              <a:t>个周期的</a:t>
            </a:r>
            <a:r>
              <a:rPr lang="en-US" altLang="zh-CN" b="0" i="0" dirty="0">
                <a:solidFill>
                  <a:srgbClr val="000000"/>
                </a:solidFill>
                <a:effectLst/>
                <a:highlight>
                  <a:srgbClr val="FFFFFF"/>
                </a:highlight>
                <a:latin typeface="PingFangSC-Regular"/>
              </a:rPr>
              <a:t>5-FU</a:t>
            </a:r>
            <a:r>
              <a:rPr lang="zh-CN" altLang="en-US" b="0" i="0" dirty="0">
                <a:solidFill>
                  <a:srgbClr val="000000"/>
                </a:solidFill>
                <a:effectLst/>
                <a:highlight>
                  <a:srgbClr val="FFFFFF"/>
                </a:highlight>
                <a:latin typeface="PingFangSC-Regular"/>
              </a:rPr>
              <a:t>输注加放化疗，或</a:t>
            </a:r>
            <a:r>
              <a:rPr lang="en-US" altLang="zh-CN" b="0" i="0" dirty="0">
                <a:solidFill>
                  <a:srgbClr val="000000"/>
                </a:solidFill>
                <a:effectLst/>
                <a:highlight>
                  <a:srgbClr val="FFFFFF"/>
                </a:highlight>
                <a:latin typeface="PingFangSC-Regular"/>
              </a:rPr>
              <a:t>FOLFOX</a:t>
            </a:r>
            <a:r>
              <a:rPr lang="zh-CN" altLang="en-US" b="0" i="0" dirty="0">
                <a:solidFill>
                  <a:srgbClr val="000000"/>
                </a:solidFill>
                <a:effectLst/>
                <a:highlight>
                  <a:srgbClr val="FFFFFF"/>
                </a:highlight>
                <a:latin typeface="PingFangSC-Regular"/>
              </a:rPr>
              <a:t>加放化疗或</a:t>
            </a:r>
            <a:r>
              <a:rPr lang="en-US" altLang="zh-CN" b="0" i="0" dirty="0">
                <a:solidFill>
                  <a:srgbClr val="000000"/>
                </a:solidFill>
                <a:effectLst/>
                <a:highlight>
                  <a:srgbClr val="FFFFFF"/>
                </a:highlight>
                <a:latin typeface="PingFangSC-Regular"/>
              </a:rPr>
              <a:t>4-6</a:t>
            </a:r>
            <a:r>
              <a:rPr lang="zh-CN" altLang="en-US" b="0" i="0" dirty="0">
                <a:solidFill>
                  <a:srgbClr val="000000"/>
                </a:solidFill>
                <a:effectLst/>
                <a:highlight>
                  <a:srgbClr val="FFFFFF"/>
                </a:highlight>
                <a:latin typeface="PingFangSC-Regular"/>
              </a:rPr>
              <a:t>个周期的单纯</a:t>
            </a:r>
            <a:r>
              <a:rPr lang="en-US" altLang="zh-CN" b="0" i="0" dirty="0">
                <a:solidFill>
                  <a:srgbClr val="000000"/>
                </a:solidFill>
                <a:effectLst/>
                <a:highlight>
                  <a:srgbClr val="FFFFFF"/>
                </a:highlight>
                <a:latin typeface="PingFangSC-Regular"/>
              </a:rPr>
              <a:t>FOLFOX</a:t>
            </a:r>
            <a:r>
              <a:rPr lang="zh-CN" altLang="en-US" b="0" i="0" dirty="0">
                <a:solidFill>
                  <a:srgbClr val="000000"/>
                </a:solidFill>
                <a:effectLst/>
                <a:highlight>
                  <a:srgbClr val="FFFFFF"/>
                </a:highlight>
                <a:latin typeface="PingFangSC-Regular"/>
              </a:rPr>
              <a:t>。患者接受手术并接受辅助化疗，与术前接受的化疗相同。</a:t>
            </a:r>
            <a:endParaRPr lang="en-US" altLang="zh-CN" b="0" i="0" dirty="0">
              <a:solidFill>
                <a:srgbClr val="000000"/>
              </a:solidFill>
              <a:effectLst/>
              <a:highlight>
                <a:srgbClr val="FFFFFF"/>
              </a:highlight>
              <a:latin typeface="PingFangSC-Regular"/>
            </a:endParaRPr>
          </a:p>
          <a:p>
            <a:endParaRPr lang="en-US" altLang="zh-CN" b="0" i="0" dirty="0">
              <a:solidFill>
                <a:srgbClr val="000000"/>
              </a:solidFill>
              <a:effectLst/>
              <a:highlight>
                <a:srgbClr val="FFFFFF"/>
              </a:highlight>
              <a:latin typeface="PingFangSC-Regular"/>
            </a:endParaRPr>
          </a:p>
          <a:p>
            <a:r>
              <a:rPr lang="zh-CN" altLang="en-US" dirty="0"/>
              <a:t>这项研究旨在发现奥沙利铂组的</a:t>
            </a:r>
            <a:r>
              <a:rPr lang="en-US" altLang="zh-CN" dirty="0"/>
              <a:t>DFS</a:t>
            </a:r>
            <a:r>
              <a:rPr lang="zh-CN" altLang="en-US" dirty="0"/>
              <a:t>有所改善，但事实上，这是一项阴性研究，无病生存率、局部区域复发率或 </a:t>
            </a:r>
            <a:r>
              <a:rPr lang="en-US" altLang="zh-CN" dirty="0"/>
              <a:t>10 </a:t>
            </a:r>
            <a:r>
              <a:rPr lang="zh-CN" altLang="en-US" dirty="0"/>
              <a:t>年总生存率没有差异。 但这确实提出了这样一个观点：也许我们不需要放疗，至少不是每个人都需要放疗。</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2585091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Evolving Treatment Paradigms in Rectal Cancer: Personalizing Therapy to Improve Quality of Life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FOWARC: Anal Function at Last Follow-Up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Preoperative Chemotherapy with Selective Chemoradiation versus Chemoradiation for Locally Advanced Rectal Cancer: The PROSPECT Trial (Alliance N1048)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Conclusions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Thank You!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Increasing Options for Clinical Stage II/ III Rectal Cancer&lt;br /&gt;(with proficient mismatch repair)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Is Escalation of Chemotherapy Beneficial in TNT?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Doublet Chemotherapy Performs Well in TNT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Is Escalation of Chemotherapy Beneficial?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is the Benefit of Oxaliplatin in TNT? &lt;br /&gt;Chemoradiation and Consolidation Chemotherapy With or Without Oxaliplatin for Distal Rectal Cancer and Watch and Wait (CCHOWW)</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8" y="-1017369"/>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Neoadjuvant Chemotherapy Only: FOWARC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4249</TotalTime>
  <Words>2491</Words>
  <Application>Microsoft Office PowerPoint</Application>
  <PresentationFormat>自定义</PresentationFormat>
  <Paragraphs>82</Paragraphs>
  <Slides>14</Slides>
  <Notes>13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Helvetica Neue</vt:lpstr>
      <vt:lpstr>PingFang SC</vt:lpstr>
      <vt:lpstr>PingFangSC-Regular</vt:lpstr>
      <vt:lpstr>poynter-gothic-text-condense</vt:lpstr>
      <vt:lpstr>SF Pro Display</vt:lpstr>
      <vt:lpstr>StarSymbol</vt:lpstr>
      <vt:lpstr>Arial</vt:lpstr>
      <vt:lpstr>Roboto</vt:lpstr>
      <vt:lpstr>Times New Roman</vt:lpstr>
      <vt:lpstr>Default Design</vt:lpstr>
      <vt:lpstr>Evolving Treatment Paradigms in Rectal Cancer: Personalizing Therapy to Improve Quality of Life</vt:lpstr>
      <vt:lpstr>Increasing Options for Clinical Stage II/ III Rectal Cancer&lt;br /&gt;(with proficient mismatch repair)</vt:lpstr>
      <vt:lpstr>Is Escalation of Chemotherapy Beneficial in TNT?</vt:lpstr>
      <vt:lpstr>Doublet Chemotherapy Performs Well in TNT</vt:lpstr>
      <vt:lpstr>Slide 5</vt:lpstr>
      <vt:lpstr>Slide 6</vt:lpstr>
      <vt:lpstr>Is Escalation of Chemotherapy Beneficial?</vt:lpstr>
      <vt:lpstr>What is the Benefit of Oxaliplatin in TNT? &lt;br /&gt;Chemoradiation and Consolidation Chemotherapy With or Without Oxaliplatin for Distal Rectal Cancer and Watch and Wait (CCHOWW)</vt:lpstr>
      <vt:lpstr>Neoadjuvant Chemotherapy Only: FOWARC</vt:lpstr>
      <vt:lpstr>FOWARC: Anal Function at Last Follow-Up</vt:lpstr>
      <vt:lpstr>Preoperative Chemotherapy with Selective Chemoradiation versus Chemoradiation for Locally Advanced Rectal Cancer: The PROSPECT Trial (Alliance N1048)</vt:lpstr>
      <vt:lpstr>Slide 12</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liyu su</cp:lastModifiedBy>
  <cp:revision>40</cp:revision>
  <dcterms:modified xsi:type="dcterms:W3CDTF">2024-05-02T12:56:48Z</dcterms:modified>
</cp:coreProperties>
</file>