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7" r:id="rId4"/>
    <p:sldId id="270" r:id="rId5"/>
    <p:sldId id="271" r:id="rId6"/>
    <p:sldId id="272" r:id="rId7"/>
    <p:sldId id="261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PPT模板">
            <a:extLst>
              <a:ext uri="{FF2B5EF4-FFF2-40B4-BE49-F238E27FC236}">
                <a16:creationId xmlns:a16="http://schemas.microsoft.com/office/drawing/2014/main" id="{92B77D77-4100-F41C-0A2A-9DAE0A599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10" name="图片 9" descr="LOGO">
            <a:extLst>
              <a:ext uri="{FF2B5EF4-FFF2-40B4-BE49-F238E27FC236}">
                <a16:creationId xmlns:a16="http://schemas.microsoft.com/office/drawing/2014/main" id="{2E443142-FB60-26C8-7BB7-BBF792909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12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5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64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66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5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8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76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7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E391272-DC79-370B-2156-BB203EC15E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88774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9" imgW="512" imgH="514" progId="TCLayout.ActiveDocument.1">
                  <p:embed/>
                </p:oleObj>
              </mc:Choice>
              <mc:Fallback>
                <p:oleObj name="think-cell 幻灯片" r:id="rId19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模板">
            <a:extLst>
              <a:ext uri="{FF2B5EF4-FFF2-40B4-BE49-F238E27FC236}">
                <a16:creationId xmlns:a16="http://schemas.microsoft.com/office/drawing/2014/main" id="{5264B0AC-36C7-A12C-C310-46449F23147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9" name="图片 8" descr="LOGO">
            <a:extLst>
              <a:ext uri="{FF2B5EF4-FFF2-40B4-BE49-F238E27FC236}">
                <a16:creationId xmlns:a16="http://schemas.microsoft.com/office/drawing/2014/main" id="{86CD49F3-E779-D4DC-DE66-859BCF038BC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F598687-A6C9-361C-E50C-F2D4002459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5696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12" imgH="514" progId="TCLayout.ActiveDocument.1">
                  <p:embed/>
                </p:oleObj>
              </mc:Choice>
              <mc:Fallback>
                <p:oleObj name="think-cell 幻灯片" r:id="rId3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EE440F9C-A933-5DB4-43B9-CD062FF3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86035"/>
            <a:ext cx="9177866" cy="1646302"/>
          </a:xfrm>
        </p:spPr>
        <p:txBody>
          <a:bodyPr vert="horz"/>
          <a:lstStyle/>
          <a:p>
            <a:pPr algn="ctr"/>
            <a:r>
              <a:rPr lang="zh-CN" altLang="en-US" sz="5200" dirty="0">
                <a:solidFill>
                  <a:srgbClr val="C94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乳腺癌去势升级病例模板</a:t>
            </a:r>
          </a:p>
        </p:txBody>
      </p:sp>
    </p:spTree>
    <p:extLst>
      <p:ext uri="{BB962C8B-B14F-4D97-AF65-F5344CB8AC3E}">
        <p14:creationId xmlns:p14="http://schemas.microsoft.com/office/powerpoint/2010/main" val="46575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63FE42-7F9F-5497-7407-E57862E5E96E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案例征集医学框架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7A20CB-C6D1-5ED8-E01F-E2933579FEC3}"/>
              </a:ext>
            </a:extLst>
          </p:cNvPr>
          <p:cNvSpPr txBox="1"/>
          <p:nvPr/>
        </p:nvSpPr>
        <p:spPr>
          <a:xfrm>
            <a:off x="492641" y="1169582"/>
            <a:ext cx="1042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围绕着乳腺癌治疗升级、去势升级的临床实践案例，强调</a:t>
            </a:r>
            <a:r>
              <a:rPr lang="en-US" altLang="zh-CN" sz="2000" dirty="0"/>
              <a:t>2.2</a:t>
            </a:r>
            <a:r>
              <a:rPr lang="zh-CN" altLang="en-US" sz="2000" dirty="0"/>
              <a:t>类新药的微球剂型带来去势升级、为患者带来临床获益，建立差异化品牌价值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DCAE9D-6EAB-933F-0BAF-DF74BA2F0DB5}"/>
              </a:ext>
            </a:extLst>
          </p:cNvPr>
          <p:cNvSpPr/>
          <p:nvPr/>
        </p:nvSpPr>
        <p:spPr>
          <a:xfrm>
            <a:off x="616687" y="2059911"/>
            <a:ext cx="10912293" cy="4359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乳腺癌优秀案例征集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2C619-1311-FC84-88EC-3929F73844A8}"/>
              </a:ext>
            </a:extLst>
          </p:cNvPr>
          <p:cNvSpPr txBox="1"/>
          <p:nvPr/>
        </p:nvSpPr>
        <p:spPr>
          <a:xfrm>
            <a:off x="616688" y="4142437"/>
            <a:ext cx="35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品牌价值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BBE74D-D002-1B1B-1C9F-40BD2095A399}"/>
              </a:ext>
            </a:extLst>
          </p:cNvPr>
          <p:cNvSpPr txBox="1"/>
          <p:nvPr/>
        </p:nvSpPr>
        <p:spPr>
          <a:xfrm>
            <a:off x="694184" y="4732247"/>
            <a:ext cx="2690039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CN" altLang="en-US" dirty="0"/>
              <a:t>循证：</a:t>
            </a:r>
            <a:endParaRPr lang="en-US" altLang="zh-CN" dirty="0"/>
          </a:p>
          <a:p>
            <a:pPr>
              <a:spcAft>
                <a:spcPts val="300"/>
              </a:spcAft>
            </a:pPr>
            <a:r>
              <a:rPr lang="zh-CN" altLang="en-US" sz="1400" dirty="0"/>
              <a:t>更强亲和力：戈舍瑞林与</a:t>
            </a:r>
            <a:r>
              <a:rPr lang="en-US" altLang="zh-CN" sz="1400" dirty="0"/>
              <a:t>GnRH</a:t>
            </a:r>
            <a:r>
              <a:rPr lang="zh-CN" altLang="en-US" sz="1400" dirty="0"/>
              <a:t>受体的亲和力更高</a:t>
            </a:r>
          </a:p>
          <a:p>
            <a:pPr>
              <a:spcAft>
                <a:spcPts val="300"/>
              </a:spcAft>
            </a:pPr>
            <a:r>
              <a:rPr lang="zh-CN" altLang="en-US" sz="1400" dirty="0"/>
              <a:t>循证更充分：戈舍瑞林乳腺癌相关循证数量更多</a:t>
            </a:r>
            <a:endParaRPr lang="en-US" altLang="zh-CN" sz="1400" dirty="0"/>
          </a:p>
          <a:p>
            <a:pPr>
              <a:spcAft>
                <a:spcPts val="300"/>
              </a:spcAft>
            </a:pPr>
            <a:r>
              <a:rPr lang="zh-CN" altLang="en-US" sz="1400" dirty="0"/>
              <a:t>应用更广泛：真实世界更多乳腺专家选择戈舍瑞林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4081E-1E6A-9040-A33D-1A5BBAEDEB8F}"/>
              </a:ext>
            </a:extLst>
          </p:cNvPr>
          <p:cNvSpPr txBox="1"/>
          <p:nvPr/>
        </p:nvSpPr>
        <p:spPr>
          <a:xfrm>
            <a:off x="4511437" y="4732247"/>
            <a:ext cx="2690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疗效：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sz="1400" dirty="0"/>
              <a:t>平稳抑制：微球</a:t>
            </a:r>
            <a:r>
              <a:rPr lang="en-US" altLang="zh-CN" sz="1400" dirty="0"/>
              <a:t>2.0</a:t>
            </a:r>
            <a:r>
              <a:rPr lang="zh-CN" altLang="en-US" sz="1400" dirty="0"/>
              <a:t>，血药浓度更平稳，带来更稳定的</a:t>
            </a:r>
            <a:r>
              <a:rPr lang="en-US" altLang="zh-CN" sz="1400" dirty="0"/>
              <a:t>OFS</a:t>
            </a:r>
            <a:r>
              <a:rPr lang="zh-CN" altLang="en-US" sz="1400" dirty="0"/>
              <a:t>、持续、稳定降低患者雌激素水平</a:t>
            </a:r>
          </a:p>
          <a:p>
            <a:pPr>
              <a:spcBef>
                <a:spcPts val="600"/>
              </a:spcBef>
            </a:pPr>
            <a:r>
              <a:rPr lang="zh-CN" altLang="en-US" sz="1400" dirty="0"/>
              <a:t>更多希望：</a:t>
            </a:r>
            <a:r>
              <a:rPr lang="en-US" altLang="zh-CN" sz="1400" dirty="0"/>
              <a:t>303</a:t>
            </a:r>
            <a:r>
              <a:rPr lang="zh-CN" altLang="en-US" sz="1400" dirty="0"/>
              <a:t>研究维持去势的失败率低，或可带来更高治愈可能性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81B4F8-24EA-ED21-2796-66D626D2B9C7}"/>
              </a:ext>
            </a:extLst>
          </p:cNvPr>
          <p:cNvSpPr txBox="1"/>
          <p:nvPr/>
        </p:nvSpPr>
        <p:spPr>
          <a:xfrm>
            <a:off x="8328690" y="4732247"/>
            <a:ext cx="269003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关爱：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/>
              <a:t>体验优势：微球</a:t>
            </a:r>
            <a:r>
              <a:rPr lang="en-US" altLang="zh-CN" sz="1400" dirty="0"/>
              <a:t>2.0</a:t>
            </a:r>
            <a:r>
              <a:rPr lang="zh-CN" altLang="en-US" sz="1400" dirty="0"/>
              <a:t>，采血级细针，低痛肌注，告别痛苦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/>
              <a:t>医保纳入：乳腺癌适应症获国家医保纳入，降低患者负担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627C91-6AC3-A928-A716-7F74A48BB9F1}"/>
              </a:ext>
            </a:extLst>
          </p:cNvPr>
          <p:cNvSpPr txBox="1"/>
          <p:nvPr/>
        </p:nvSpPr>
        <p:spPr>
          <a:xfrm>
            <a:off x="616688" y="2632260"/>
            <a:ext cx="433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乳腺癌治疗升级关注人群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D4D8AD-5149-74E3-B13A-7554FBEECB0A}"/>
              </a:ext>
            </a:extLst>
          </p:cNvPr>
          <p:cNvSpPr txBox="1"/>
          <p:nvPr/>
        </p:nvSpPr>
        <p:spPr>
          <a:xfrm>
            <a:off x="694184" y="3105373"/>
            <a:ext cx="113061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辅助治疗：临床判断为中</a:t>
            </a:r>
            <a:r>
              <a:rPr lang="en-US" altLang="zh-CN" sz="1600" dirty="0"/>
              <a:t>/</a:t>
            </a:r>
            <a:r>
              <a:rPr lang="zh-CN" altLang="en-US" sz="1600" dirty="0"/>
              <a:t>高危、需治疗升级、去势升级的人群（包括用</a:t>
            </a:r>
            <a:r>
              <a:rPr lang="en-US" altLang="zh-CN" sz="1600" dirty="0"/>
              <a:t>AI</a:t>
            </a:r>
            <a:r>
              <a:rPr lang="zh-CN" altLang="en-US" sz="1600" dirty="0"/>
              <a:t>而非</a:t>
            </a:r>
            <a:r>
              <a:rPr lang="en-US" altLang="zh-CN" sz="1600" dirty="0"/>
              <a:t>TAM</a:t>
            </a:r>
            <a:r>
              <a:rPr lang="zh-CN" altLang="en-US" sz="1600" dirty="0"/>
              <a:t>、需要加用</a:t>
            </a:r>
            <a:r>
              <a:rPr lang="en-US" altLang="zh-CN" sz="1600" dirty="0"/>
              <a:t>CDK</a:t>
            </a:r>
            <a:r>
              <a:rPr lang="zh-CN" altLang="en-US" sz="1600" dirty="0"/>
              <a:t>抑制剂、近期化疗等）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晚期治疗：临床判断可以治疗升级、去势升级的人群（骨转移、需要化疗、用</a:t>
            </a:r>
            <a:r>
              <a:rPr lang="en-US" altLang="zh-CN" sz="1600" dirty="0"/>
              <a:t>CDK</a:t>
            </a:r>
            <a:r>
              <a:rPr lang="zh-CN" altLang="en-US" sz="1600" dirty="0"/>
              <a:t>抑制剂、快速进展到用氟维司群等）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561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基本信息（患者既往接受手术，</a:t>
            </a:r>
            <a:r>
              <a:rPr lang="en-US" altLang="zh-CN" sz="2800" dirty="0"/>
              <a:t>OFS</a:t>
            </a:r>
            <a:r>
              <a:rPr lang="zh-CN" altLang="en-US" sz="2800" dirty="0"/>
              <a:t>治疗升级）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91116" y="1551935"/>
            <a:ext cx="11004698" cy="3914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、性别，</a:t>
            </a:r>
            <a:r>
              <a:rPr lang="en-US" altLang="zh-CN" sz="2400" dirty="0"/>
              <a:t>xxx</a:t>
            </a:r>
            <a:r>
              <a:rPr lang="zh-CN" altLang="en-US" sz="2400" dirty="0"/>
              <a:t>岁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、主诉：因</a:t>
            </a:r>
            <a:r>
              <a:rPr lang="en-US" altLang="zh-CN" sz="2400" dirty="0"/>
              <a:t>xxx</a:t>
            </a:r>
            <a:r>
              <a:rPr lang="zh-CN" altLang="en-US" sz="2400" dirty="0"/>
              <a:t>来院就诊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、现病史：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（时间）发现</a:t>
            </a:r>
            <a:r>
              <a:rPr lang="en-US" altLang="zh-CN" sz="2400" dirty="0" err="1"/>
              <a:t>xxxx</a:t>
            </a:r>
            <a:r>
              <a:rPr lang="zh-CN" altLang="en-US" sz="2400" dirty="0"/>
              <a:t>（症状</a:t>
            </a:r>
            <a:r>
              <a:rPr lang="en-US" altLang="zh-CN" sz="2400" dirty="0"/>
              <a:t>/</a:t>
            </a:r>
            <a:r>
              <a:rPr lang="zh-CN" altLang="en-US" sz="2400" dirty="0"/>
              <a:t>异常）遂前往医院就诊，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影像学检查示：</a:t>
            </a:r>
            <a:r>
              <a:rPr lang="en-US" altLang="zh-CN" sz="2400" dirty="0"/>
              <a:t>xxx</a:t>
            </a:r>
            <a:r>
              <a:rPr lang="zh-CN" altLang="en-US" sz="2400" dirty="0"/>
              <a:t>（乳腺</a:t>
            </a:r>
            <a:r>
              <a:rPr lang="en-US" altLang="zh-CN" sz="2400" dirty="0"/>
              <a:t>B</a:t>
            </a:r>
            <a:r>
              <a:rPr lang="zh-CN" altLang="en-US" sz="2400" dirty="0"/>
              <a:t>超、乳腺</a:t>
            </a:r>
            <a:r>
              <a:rPr lang="en-US" altLang="zh-CN" sz="2400" dirty="0"/>
              <a:t>MRI</a:t>
            </a:r>
            <a:r>
              <a:rPr lang="zh-CN" altLang="en-US" sz="2400" dirty="0"/>
              <a:t>、钼靶检查结果、胸部</a:t>
            </a:r>
            <a:r>
              <a:rPr lang="en-US" altLang="zh-CN" sz="2400" dirty="0"/>
              <a:t>CT/</a:t>
            </a:r>
            <a:r>
              <a:rPr lang="zh-CN" altLang="en-US" sz="2400" dirty="0"/>
              <a:t>胸片等等）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</a:rPr>
              <a:t>     </a:t>
            </a:r>
            <a:r>
              <a:rPr lang="zh-CN" altLang="en-US" sz="2400" dirty="0">
                <a:solidFill>
                  <a:srgbClr val="0070C0"/>
                </a:solidFill>
              </a:rPr>
              <a:t>乳腺穿刺案例结果提示：乳腺癌，病理分级（</a:t>
            </a:r>
            <a:r>
              <a:rPr lang="en-US" altLang="zh-CN" sz="2400" dirty="0">
                <a:solidFill>
                  <a:srgbClr val="0070C0"/>
                </a:solidFill>
              </a:rPr>
              <a:t>ER/PR/HER-2</a:t>
            </a:r>
            <a:r>
              <a:rPr lang="zh-CN" altLang="en-US" sz="2400" dirty="0">
                <a:solidFill>
                  <a:srgbClr val="0070C0"/>
                </a:solidFill>
              </a:rPr>
              <a:t>）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、手术史：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（如有乳腺癌根治手术）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en-US" sz="2400" dirty="0"/>
              <a:t>、诊断：乳腺癌（</a:t>
            </a:r>
            <a:r>
              <a:rPr lang="en-US" altLang="zh-CN" sz="2400" dirty="0" err="1"/>
              <a:t>cTxNxMx</a:t>
            </a:r>
            <a:r>
              <a:rPr lang="zh-CN" altLang="en-US" sz="2400" dirty="0"/>
              <a:t>，分期）</a:t>
            </a:r>
          </a:p>
        </p:txBody>
      </p:sp>
    </p:spTree>
    <p:extLst>
      <p:ext uri="{BB962C8B-B14F-4D97-AF65-F5344CB8AC3E}">
        <p14:creationId xmlns:p14="http://schemas.microsoft.com/office/powerpoint/2010/main" val="6187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初诊情况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6276532" y="1438981"/>
            <a:ext cx="5023884" cy="1984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初诊情况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主诉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钼靶、</a:t>
            </a:r>
            <a:r>
              <a:rPr lang="en-US" altLang="zh-CN" sz="2000" dirty="0"/>
              <a:t>B</a:t>
            </a:r>
            <a:r>
              <a:rPr lang="zh-CN" altLang="en-US" sz="2000" dirty="0"/>
              <a:t>超、</a:t>
            </a:r>
            <a:r>
              <a:rPr lang="en-US" altLang="zh-CN" sz="2000" dirty="0"/>
              <a:t>CT</a:t>
            </a:r>
            <a:r>
              <a:rPr lang="zh-CN" altLang="en-US" sz="2000" dirty="0"/>
              <a:t>、</a:t>
            </a:r>
            <a:r>
              <a:rPr lang="en-US" altLang="zh-CN" sz="2000" dirty="0"/>
              <a:t>MRI</a:t>
            </a:r>
            <a:r>
              <a:rPr lang="zh-CN" altLang="en-US" sz="2000" dirty="0"/>
              <a:t>检查等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病灶大小、分类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3919363"/>
            <a:ext cx="53394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实例：</a:t>
            </a:r>
            <a:endParaRPr lang="en-US" altLang="zh-CN" b="1" dirty="0"/>
          </a:p>
          <a:p>
            <a:r>
              <a:rPr lang="zh-CN" altLang="en-US" dirty="0"/>
              <a:t>患者，女性，</a:t>
            </a:r>
            <a:r>
              <a:rPr lang="en-US" altLang="zh-CN" dirty="0"/>
              <a:t>33</a:t>
            </a:r>
            <a:r>
              <a:rPr lang="zh-CN" altLang="en-US" dirty="0"/>
              <a:t>岁，因左乳肿块就诊。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月行</a:t>
            </a:r>
            <a:r>
              <a:rPr lang="en-US" altLang="zh-CN" dirty="0"/>
              <a:t>B</a:t>
            </a:r>
            <a:r>
              <a:rPr lang="zh-CN" altLang="en-US" dirty="0"/>
              <a:t>超检查，发现左侧乳腺结节，</a:t>
            </a:r>
            <a:r>
              <a:rPr lang="en-US" altLang="zh-CN" dirty="0"/>
              <a:t>BI-RADS 5</a:t>
            </a:r>
            <a:r>
              <a:rPr lang="zh-CN" altLang="en-US" dirty="0"/>
              <a:t>类，多灶不排除；左侧腋下</a:t>
            </a:r>
            <a:r>
              <a:rPr lang="en-US" altLang="zh-CN" dirty="0"/>
              <a:t>I</a:t>
            </a:r>
            <a:r>
              <a:rPr lang="zh-CN" altLang="en-US" dirty="0"/>
              <a:t>、</a:t>
            </a:r>
            <a:r>
              <a:rPr lang="en-US" altLang="zh-CN" dirty="0"/>
              <a:t>II</a:t>
            </a:r>
            <a:r>
              <a:rPr lang="zh-CN" altLang="en-US" dirty="0"/>
              <a:t>、</a:t>
            </a:r>
            <a:r>
              <a:rPr lang="en-US" altLang="zh-CN" dirty="0"/>
              <a:t>III</a:t>
            </a:r>
            <a:r>
              <a:rPr lang="zh-CN" altLang="en-US" dirty="0"/>
              <a:t>区淋巴结</a:t>
            </a:r>
            <a:r>
              <a:rPr lang="en-US" altLang="zh-CN" dirty="0"/>
              <a:t>BI-RADS 4C</a:t>
            </a:r>
            <a:r>
              <a:rPr lang="zh-CN" altLang="en-US" dirty="0"/>
              <a:t>类。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日乳腺</a:t>
            </a:r>
            <a:r>
              <a:rPr lang="en-US" altLang="zh-CN" dirty="0"/>
              <a:t>MRI</a:t>
            </a:r>
            <a:r>
              <a:rPr lang="zh-CN" altLang="en-US" dirty="0"/>
              <a:t>显示左乳多发占位，考虑乳腺癌（多灶分布），较大者为</a:t>
            </a:r>
            <a:r>
              <a:rPr lang="en-US" altLang="zh-CN" dirty="0"/>
              <a:t>2.4 cm×2.3 cm×1.9 cm</a:t>
            </a:r>
            <a:r>
              <a:rPr lang="zh-CN" altLang="en-US" dirty="0"/>
              <a:t>，</a:t>
            </a:r>
            <a:r>
              <a:rPr lang="en-US" altLang="zh-CN" dirty="0"/>
              <a:t>BI-RADS 5</a:t>
            </a:r>
            <a:r>
              <a:rPr lang="zh-CN" altLang="en-US" dirty="0"/>
              <a:t>类。</a:t>
            </a: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8" y="1397620"/>
            <a:ext cx="4399811" cy="4553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初诊病史</a:t>
            </a:r>
          </a:p>
        </p:txBody>
      </p:sp>
    </p:spTree>
    <p:extLst>
      <p:ext uri="{BB962C8B-B14F-4D97-AF65-F5344CB8AC3E}">
        <p14:creationId xmlns:p14="http://schemas.microsoft.com/office/powerpoint/2010/main" val="351217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诊断过程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5806632" y="1208149"/>
            <a:ext cx="3261168" cy="24462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术前诊断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靶病灶</a:t>
            </a:r>
            <a:endParaRPr lang="en-US" altLang="zh-CN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免疫组化结果</a:t>
            </a:r>
            <a:endParaRPr lang="en-US" altLang="zh-CN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FISH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基因检测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4104029"/>
            <a:ext cx="53394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实例：</a:t>
            </a:r>
            <a:endParaRPr lang="en-US" altLang="zh-CN" b="1" dirty="0"/>
          </a:p>
          <a:p>
            <a:r>
              <a:rPr lang="en-US" altLang="zh-CN" sz="1600" dirty="0"/>
              <a:t>2018</a:t>
            </a:r>
            <a:r>
              <a:rPr lang="zh-CN" altLang="en-US" sz="1600" dirty="0"/>
              <a:t>年</a:t>
            </a:r>
            <a:r>
              <a:rPr lang="en-US" altLang="zh-CN" sz="1600" dirty="0"/>
              <a:t>10</a:t>
            </a:r>
            <a:r>
              <a:rPr lang="zh-CN" altLang="en-US" sz="1600" dirty="0"/>
              <a:t>月</a:t>
            </a:r>
            <a:r>
              <a:rPr lang="en-US" altLang="zh-CN" sz="1600" dirty="0"/>
              <a:t>19</a:t>
            </a:r>
            <a:r>
              <a:rPr lang="zh-CN" altLang="en-US" sz="1600" dirty="0"/>
              <a:t>日，患者接受左乳肿块穿刺，病理提示浸润性癌。免疫组化结果为</a:t>
            </a:r>
            <a:r>
              <a:rPr lang="en-US" altLang="zh-CN" sz="1600" dirty="0"/>
              <a:t>ER</a:t>
            </a:r>
            <a:r>
              <a:rPr lang="zh-CN" altLang="en-US" sz="1600" dirty="0"/>
              <a:t>（</a:t>
            </a:r>
            <a:r>
              <a:rPr lang="en-US" altLang="zh-CN" sz="1600" dirty="0"/>
              <a:t>90% 2+</a:t>
            </a:r>
            <a:r>
              <a:rPr lang="zh-CN" altLang="en-US" sz="1600" dirty="0"/>
              <a:t>），</a:t>
            </a:r>
            <a:r>
              <a:rPr lang="en-US" altLang="zh-CN" sz="1600" dirty="0"/>
              <a:t>PR</a:t>
            </a:r>
            <a:r>
              <a:rPr lang="zh-CN" altLang="en-US" sz="1600" dirty="0"/>
              <a:t>（</a:t>
            </a:r>
            <a:r>
              <a:rPr lang="en-US" altLang="zh-CN" sz="1600" dirty="0"/>
              <a:t>10% 1~2+</a:t>
            </a:r>
            <a:r>
              <a:rPr lang="zh-CN" altLang="en-US" sz="1600" dirty="0"/>
              <a:t>），</a:t>
            </a:r>
            <a:r>
              <a:rPr lang="en-US" altLang="zh-CN" sz="1600" dirty="0"/>
              <a:t>HER2</a:t>
            </a:r>
            <a:r>
              <a:rPr lang="zh-CN" altLang="en-US" sz="1600" dirty="0"/>
              <a:t>（</a:t>
            </a:r>
            <a:r>
              <a:rPr lang="en-US" altLang="zh-CN" sz="1600" dirty="0"/>
              <a:t>2+</a:t>
            </a:r>
            <a:r>
              <a:rPr lang="zh-CN" altLang="en-US" sz="1600" dirty="0"/>
              <a:t>），</a:t>
            </a:r>
            <a:r>
              <a:rPr lang="en-US" altLang="zh-CN" sz="1600" dirty="0"/>
              <a:t>Ki67</a:t>
            </a:r>
            <a:r>
              <a:rPr lang="zh-CN" altLang="en-US" sz="1600" dirty="0"/>
              <a:t>（</a:t>
            </a:r>
            <a:r>
              <a:rPr lang="en-US" altLang="zh-CN" sz="1600" dirty="0"/>
              <a:t>60%+</a:t>
            </a:r>
            <a:r>
              <a:rPr lang="zh-CN" altLang="en-US" sz="1600" dirty="0"/>
              <a:t>），</a:t>
            </a:r>
            <a:r>
              <a:rPr lang="en-US" altLang="zh-CN" sz="1600" dirty="0"/>
              <a:t>FISH</a:t>
            </a:r>
            <a:r>
              <a:rPr lang="zh-CN" altLang="en-US" sz="1600" dirty="0"/>
              <a:t>检测显示</a:t>
            </a:r>
            <a:r>
              <a:rPr lang="en-US" altLang="zh-CN" sz="1600" dirty="0"/>
              <a:t>HER2</a:t>
            </a:r>
            <a:r>
              <a:rPr lang="zh-CN" altLang="en-US" sz="1600" dirty="0"/>
              <a:t>基因无扩增。胸腹部</a:t>
            </a:r>
            <a:r>
              <a:rPr lang="en-US" altLang="zh-CN" sz="1600" dirty="0"/>
              <a:t>CT</a:t>
            </a:r>
            <a:r>
              <a:rPr lang="zh-CN" altLang="en-US" sz="1600" dirty="0"/>
              <a:t>和骨扫描检查均未见转移迹象。</a:t>
            </a:r>
            <a:r>
              <a:rPr lang="en-US" altLang="zh-CN" sz="1600" dirty="0"/>
              <a:t>BRCA</a:t>
            </a:r>
            <a:r>
              <a:rPr lang="zh-CN" altLang="en-US" sz="1600" dirty="0"/>
              <a:t>基因检测未见致病性突变。患者诊断为</a:t>
            </a:r>
            <a:r>
              <a:rPr lang="en-US" altLang="zh-CN" sz="1600" dirty="0"/>
              <a:t>HR</a:t>
            </a:r>
            <a:r>
              <a:rPr lang="zh-CN" altLang="en-US" sz="1600" dirty="0"/>
              <a:t>阳性、</a:t>
            </a:r>
            <a:r>
              <a:rPr lang="en-US" altLang="zh-CN" sz="1600" dirty="0"/>
              <a:t>HER2</a:t>
            </a:r>
            <a:r>
              <a:rPr lang="zh-CN" altLang="en-US" sz="1600" dirty="0"/>
              <a:t>低表达浸润性乳腺癌，分期为</a:t>
            </a:r>
            <a:r>
              <a:rPr lang="en-US" altLang="zh-CN" sz="1600" dirty="0"/>
              <a:t>cT2(m)N1M0 </a:t>
            </a:r>
            <a:r>
              <a:rPr lang="en-US" altLang="zh-CN" sz="1600" dirty="0" err="1"/>
              <a:t>ⅡB</a:t>
            </a:r>
            <a:r>
              <a:rPr lang="zh-CN" altLang="en-US" sz="1600" dirty="0"/>
              <a:t>期。</a:t>
            </a:r>
            <a:endParaRPr 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8" y="1397620"/>
            <a:ext cx="4399811" cy="4553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术前</a:t>
            </a:r>
            <a:endParaRPr lang="en-US" altLang="zh-CN" dirty="0"/>
          </a:p>
          <a:p>
            <a:pPr algn="ctr"/>
            <a:r>
              <a:rPr lang="zh-CN" altLang="en-US" dirty="0"/>
              <a:t>病理结果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F8BA7F-B33E-2A24-B1BF-CAF1BCEB4FB3}"/>
              </a:ext>
            </a:extLst>
          </p:cNvPr>
          <p:cNvSpPr txBox="1"/>
          <p:nvPr/>
        </p:nvSpPr>
        <p:spPr>
          <a:xfrm>
            <a:off x="9437466" y="1828877"/>
            <a:ext cx="1993900" cy="8812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淋巴结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骨扫描等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BEAA29-827D-7A58-4656-249C1D55B2E0}"/>
              </a:ext>
            </a:extLst>
          </p:cNvPr>
          <p:cNvSpPr txBox="1"/>
          <p:nvPr/>
        </p:nvSpPr>
        <p:spPr>
          <a:xfrm>
            <a:off x="9437466" y="3153459"/>
            <a:ext cx="1993900" cy="507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术前分期</a:t>
            </a:r>
          </a:p>
        </p:txBody>
      </p:sp>
    </p:spTree>
    <p:extLst>
      <p:ext uri="{BB962C8B-B14F-4D97-AF65-F5344CB8AC3E}">
        <p14:creationId xmlns:p14="http://schemas.microsoft.com/office/powerpoint/2010/main" val="187742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0C90B0C-68EC-3B66-1AAB-FBA733196D52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既往治疗过程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8A267D7-90AB-0E1D-1950-B3F5F14A9A49}"/>
              </a:ext>
            </a:extLst>
          </p:cNvPr>
          <p:cNvSpPr/>
          <p:nvPr/>
        </p:nvSpPr>
        <p:spPr>
          <a:xfrm>
            <a:off x="616688" y="1397621"/>
            <a:ext cx="3143211" cy="1796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新辅助的影像学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A6C963-5CD4-1C93-A766-D7FB58970455}"/>
              </a:ext>
            </a:extLst>
          </p:cNvPr>
          <p:cNvSpPr txBox="1"/>
          <p:nvPr/>
        </p:nvSpPr>
        <p:spPr>
          <a:xfrm>
            <a:off x="6388183" y="669479"/>
            <a:ext cx="5023884" cy="27944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新辅助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治疗方案 疗效评估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手术结果 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术后病理、术后分期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辅助治疗方案</a:t>
            </a:r>
            <a:endParaRPr lang="en-US" altLang="zh-CN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AA3678-6F80-C87B-DED2-42894FC25008}"/>
              </a:ext>
            </a:extLst>
          </p:cNvPr>
          <p:cNvSpPr/>
          <p:nvPr/>
        </p:nvSpPr>
        <p:spPr>
          <a:xfrm>
            <a:off x="616688" y="3601181"/>
            <a:ext cx="3143211" cy="1796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术后病理图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BE0F45-BE6F-91E6-9AA0-2B61DA5BFC94}"/>
              </a:ext>
            </a:extLst>
          </p:cNvPr>
          <p:cNvSpPr txBox="1"/>
          <p:nvPr/>
        </p:nvSpPr>
        <p:spPr>
          <a:xfrm>
            <a:off x="4688958" y="3897177"/>
            <a:ext cx="722549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实例：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dirty="0"/>
              <a:t>自</a:t>
            </a:r>
            <a:r>
              <a:rPr lang="en-US" altLang="zh-CN" sz="1200" dirty="0"/>
              <a:t>2018</a:t>
            </a:r>
            <a:r>
              <a:rPr lang="zh-CN" altLang="en-US" sz="1200" dirty="0"/>
              <a:t>年</a:t>
            </a:r>
            <a:r>
              <a:rPr lang="en-US" altLang="zh-CN" sz="1200" dirty="0"/>
              <a:t>11</a:t>
            </a:r>
            <a:r>
              <a:rPr lang="zh-CN" altLang="en-US" sz="1200" dirty="0"/>
              <a:t>月</a:t>
            </a:r>
            <a:r>
              <a:rPr lang="en-US" altLang="zh-CN" sz="1200" dirty="0"/>
              <a:t>8</a:t>
            </a:r>
            <a:r>
              <a:rPr lang="zh-CN" altLang="en-US" sz="1200" dirty="0"/>
              <a:t>日至</a:t>
            </a:r>
            <a:r>
              <a:rPr lang="en-US" altLang="zh-CN" sz="1200" dirty="0"/>
              <a:t>2019</a:t>
            </a:r>
            <a:r>
              <a:rPr lang="zh-CN" altLang="en-US" sz="1200" dirty="0"/>
              <a:t>年</a:t>
            </a:r>
            <a:r>
              <a:rPr lang="en-US" altLang="zh-CN" sz="1200" dirty="0"/>
              <a:t>2</a:t>
            </a:r>
            <a:r>
              <a:rPr lang="zh-CN" altLang="en-US" sz="1200" dirty="0"/>
              <a:t>月</a:t>
            </a:r>
            <a:r>
              <a:rPr lang="en-US" altLang="zh-CN" sz="1200" dirty="0"/>
              <a:t>13</a:t>
            </a:r>
            <a:r>
              <a:rPr lang="zh-CN" altLang="en-US" sz="1200" dirty="0"/>
              <a:t>日，患者接受</a:t>
            </a:r>
            <a:r>
              <a:rPr lang="en-US" altLang="zh-CN" sz="1200" dirty="0" err="1"/>
              <a:t>ddEC-NabT</a:t>
            </a:r>
            <a:r>
              <a:rPr lang="zh-CN" altLang="en-US" sz="1200" dirty="0"/>
              <a:t>（密集方案：多柔比星</a:t>
            </a:r>
            <a:r>
              <a:rPr lang="en-US" altLang="zh-CN" sz="1200" dirty="0"/>
              <a:t>100 mg/m2+</a:t>
            </a:r>
            <a:r>
              <a:rPr lang="zh-CN" altLang="en-US" sz="1200" dirty="0"/>
              <a:t>环磷酰胺</a:t>
            </a:r>
            <a:r>
              <a:rPr lang="en-US" altLang="zh-CN" sz="1200" dirty="0"/>
              <a:t>600 mg/m2</a:t>
            </a:r>
            <a:r>
              <a:rPr lang="zh-CN" altLang="en-US" sz="1200" dirty="0"/>
              <a:t>，序贯白蛋白结合型紫杉醇</a:t>
            </a:r>
            <a:r>
              <a:rPr lang="en-US" altLang="zh-CN" sz="1200" dirty="0"/>
              <a:t>125 mg/m2</a:t>
            </a:r>
            <a:r>
              <a:rPr lang="zh-CN" altLang="en-US" sz="1200" dirty="0"/>
              <a:t>）新辅助化疗，期间</a:t>
            </a:r>
            <a:r>
              <a:rPr lang="en-US" altLang="zh-CN" sz="1200" dirty="0"/>
              <a:t>MRI</a:t>
            </a:r>
            <a:r>
              <a:rPr lang="zh-CN" altLang="en-US" sz="1200" dirty="0"/>
              <a:t>评估显示疗效为部分缓解（</a:t>
            </a:r>
            <a:r>
              <a:rPr lang="en-US" altLang="zh-CN" sz="1200" dirty="0"/>
              <a:t>PR</a:t>
            </a:r>
            <a:r>
              <a:rPr lang="zh-CN" altLang="en-US" sz="1200" dirty="0"/>
              <a:t>）。</a:t>
            </a:r>
            <a:r>
              <a:rPr lang="en-US" altLang="zh-CN" sz="1200" dirty="0"/>
              <a:t>2019</a:t>
            </a:r>
            <a:r>
              <a:rPr lang="zh-CN" altLang="en-US" sz="1200" dirty="0"/>
              <a:t>年</a:t>
            </a:r>
            <a:r>
              <a:rPr lang="en-US" altLang="zh-CN" sz="1200" dirty="0"/>
              <a:t>2</a:t>
            </a:r>
            <a:r>
              <a:rPr lang="zh-CN" altLang="en-US" sz="1200" dirty="0"/>
              <a:t>月</a:t>
            </a:r>
            <a:r>
              <a:rPr lang="en-US" altLang="zh-CN" sz="1200" dirty="0"/>
              <a:t>28</a:t>
            </a:r>
            <a:r>
              <a:rPr lang="zh-CN" altLang="en-US" sz="1200" dirty="0"/>
              <a:t>日，新辅助化疗</a:t>
            </a:r>
            <a:r>
              <a:rPr lang="en-US" altLang="zh-CN" sz="1200" dirty="0"/>
              <a:t>8</a:t>
            </a:r>
            <a:r>
              <a:rPr lang="zh-CN" altLang="en-US" sz="1200" dirty="0"/>
              <a:t>周期复查乳腺</a:t>
            </a:r>
            <a:r>
              <a:rPr lang="en-US" altLang="zh-CN" sz="1200" dirty="0"/>
              <a:t>MRI</a:t>
            </a:r>
            <a:r>
              <a:rPr lang="zh-CN" altLang="en-US" sz="1200" dirty="0"/>
              <a:t>结果显示左乳癌肿块缩小（较大者直径约</a:t>
            </a:r>
            <a:r>
              <a:rPr lang="en-US" altLang="zh-CN" sz="1200" dirty="0"/>
              <a:t>0.7 cm)</a:t>
            </a:r>
            <a:r>
              <a:rPr lang="zh-CN" altLang="en-US" sz="1200" dirty="0"/>
              <a:t>，细胞密度稍减低，</a:t>
            </a:r>
            <a:r>
              <a:rPr lang="en-US" altLang="zh-CN" sz="1200" dirty="0"/>
              <a:t>BI-RADS 6</a:t>
            </a:r>
            <a:r>
              <a:rPr lang="zh-CN" altLang="en-US" sz="1200" dirty="0"/>
              <a:t>类；左侧腋下数枚小淋巴结，较前缩小，</a:t>
            </a:r>
            <a:r>
              <a:rPr lang="en-US" altLang="zh-CN" sz="1200" dirty="0"/>
              <a:t>BI-RADS 4(A)</a:t>
            </a:r>
            <a:r>
              <a:rPr lang="zh-CN" altLang="en-US" sz="1200" dirty="0"/>
              <a:t>类。</a:t>
            </a:r>
          </a:p>
          <a:p>
            <a:r>
              <a:rPr lang="zh-CN" altLang="en-US" sz="1200" dirty="0"/>
              <a:t>图</a:t>
            </a:r>
            <a:r>
              <a:rPr lang="en-US" altLang="zh-CN" sz="1200" dirty="0"/>
              <a:t>1  </a:t>
            </a:r>
            <a:r>
              <a:rPr lang="zh-CN" altLang="en-US" sz="1200" dirty="0"/>
              <a:t>新辅助治疗期间乳腺核磁检查</a:t>
            </a:r>
          </a:p>
          <a:p>
            <a:r>
              <a:rPr lang="en-US" altLang="zh-CN" sz="1200" dirty="0"/>
              <a:t>2019</a:t>
            </a:r>
            <a:r>
              <a:rPr lang="zh-CN" altLang="en-US" sz="1200" dirty="0"/>
              <a:t>年</a:t>
            </a:r>
            <a:r>
              <a:rPr lang="en-US" altLang="zh-CN" sz="1200" dirty="0"/>
              <a:t>3</a:t>
            </a:r>
            <a:r>
              <a:rPr lang="zh-CN" altLang="en-US" sz="1200" dirty="0"/>
              <a:t>月</a:t>
            </a:r>
            <a:r>
              <a:rPr lang="en-US" altLang="zh-CN" sz="1200" dirty="0"/>
              <a:t>5</a:t>
            </a:r>
            <a:r>
              <a:rPr lang="zh-CN" altLang="en-US" sz="1200" dirty="0"/>
              <a:t>日，患者接受左乳癌改良根治术，术后病理显示为浸润性导管癌，</a:t>
            </a:r>
            <a:r>
              <a:rPr lang="en-US" altLang="zh-CN" sz="1200" dirty="0"/>
              <a:t>Ⅱ</a:t>
            </a:r>
            <a:r>
              <a:rPr lang="zh-CN" altLang="en-US" sz="1200" dirty="0"/>
              <a:t>级，肿瘤大小为</a:t>
            </a:r>
            <a:r>
              <a:rPr lang="en-US" altLang="zh-CN" sz="1200" dirty="0"/>
              <a:t>1.5 cm×1 </a:t>
            </a:r>
            <a:r>
              <a:rPr lang="en-US" altLang="zh-CN" sz="1200" dirty="0" err="1"/>
              <a:t>cm×1</a:t>
            </a:r>
            <a:r>
              <a:rPr lang="en-US" altLang="zh-CN" sz="1200" dirty="0"/>
              <a:t> cm</a:t>
            </a:r>
            <a:r>
              <a:rPr lang="zh-CN" altLang="en-US" sz="1200" dirty="0"/>
              <a:t>，淋巴结可见癌转移（</a:t>
            </a:r>
            <a:r>
              <a:rPr lang="en-US" altLang="zh-CN" sz="1200" dirty="0"/>
              <a:t>21/23</a:t>
            </a:r>
            <a:r>
              <a:rPr lang="zh-CN" altLang="en-US" sz="1200" dirty="0"/>
              <a:t>），</a:t>
            </a:r>
            <a:r>
              <a:rPr lang="en-US" altLang="zh-CN" sz="1200" dirty="0"/>
              <a:t>MP</a:t>
            </a:r>
            <a:r>
              <a:rPr lang="zh-CN" altLang="en-US" sz="1200" dirty="0"/>
              <a:t>分级</a:t>
            </a:r>
            <a:r>
              <a:rPr lang="en-US" altLang="zh-CN" sz="1200" dirty="0"/>
              <a:t>3</a:t>
            </a:r>
            <a:r>
              <a:rPr lang="zh-CN" altLang="en-US" sz="1200" dirty="0"/>
              <a:t>级，分期为</a:t>
            </a:r>
            <a:r>
              <a:rPr lang="en-US" altLang="zh-CN" sz="1200" dirty="0"/>
              <a:t>ypT1cN3M0 </a:t>
            </a:r>
            <a:r>
              <a:rPr lang="en-US" altLang="zh-CN" sz="1200" dirty="0" err="1"/>
              <a:t>ⅢC</a:t>
            </a:r>
            <a:r>
              <a:rPr lang="zh-CN" altLang="en-US" sz="1200" dirty="0"/>
              <a:t>期。免疫组化结果为</a:t>
            </a:r>
            <a:r>
              <a:rPr lang="en-US" altLang="zh-CN" sz="1200" dirty="0"/>
              <a:t>ER</a:t>
            </a:r>
            <a:r>
              <a:rPr lang="zh-CN" altLang="en-US" sz="1200" dirty="0"/>
              <a:t>（</a:t>
            </a:r>
            <a:r>
              <a:rPr lang="en-US" altLang="zh-CN" sz="1200" dirty="0"/>
              <a:t>90% 3+</a:t>
            </a:r>
            <a:r>
              <a:rPr lang="zh-CN" altLang="en-US" sz="1200" dirty="0"/>
              <a:t>），</a:t>
            </a:r>
            <a:r>
              <a:rPr lang="en-US" altLang="zh-CN" sz="1200" dirty="0"/>
              <a:t>PR</a:t>
            </a:r>
            <a:r>
              <a:rPr lang="zh-CN" altLang="en-US" sz="1200" dirty="0"/>
              <a:t>（</a:t>
            </a:r>
            <a:r>
              <a:rPr lang="en-US" altLang="zh-CN" sz="1200" dirty="0"/>
              <a:t>20% 2+</a:t>
            </a:r>
            <a:r>
              <a:rPr lang="zh-CN" altLang="en-US" sz="1200" dirty="0"/>
              <a:t>），</a:t>
            </a:r>
            <a:r>
              <a:rPr lang="en-US" altLang="zh-CN" sz="1200" dirty="0"/>
              <a:t>HER2</a:t>
            </a:r>
            <a:r>
              <a:rPr lang="zh-CN" altLang="en-US" sz="1200" dirty="0"/>
              <a:t>（</a:t>
            </a:r>
            <a:r>
              <a:rPr lang="en-US" altLang="zh-CN" sz="1200" dirty="0"/>
              <a:t>2+</a:t>
            </a:r>
            <a:r>
              <a:rPr lang="zh-CN" altLang="en-US" sz="1200" dirty="0"/>
              <a:t>），</a:t>
            </a:r>
            <a:r>
              <a:rPr lang="en-US" altLang="zh-CN" sz="1200" dirty="0"/>
              <a:t>Ki67</a:t>
            </a:r>
            <a:r>
              <a:rPr lang="zh-CN" altLang="en-US" sz="1200" dirty="0"/>
              <a:t>（</a:t>
            </a:r>
            <a:r>
              <a:rPr lang="en-US" altLang="zh-CN" sz="1200" dirty="0"/>
              <a:t>20%+</a:t>
            </a:r>
            <a:r>
              <a:rPr lang="zh-CN" altLang="en-US" sz="1200" dirty="0"/>
              <a:t>），</a:t>
            </a:r>
            <a:r>
              <a:rPr lang="en-US" altLang="zh-CN" sz="1200" dirty="0"/>
              <a:t>FISH</a:t>
            </a:r>
            <a:r>
              <a:rPr lang="zh-CN" altLang="en-US" sz="1200" dirty="0"/>
              <a:t>检测显示</a:t>
            </a:r>
            <a:r>
              <a:rPr lang="en-US" altLang="zh-CN" sz="1200" dirty="0"/>
              <a:t>HER2</a:t>
            </a:r>
            <a:r>
              <a:rPr lang="zh-CN" altLang="en-US" sz="1200" dirty="0"/>
              <a:t>基因无扩增。</a:t>
            </a:r>
          </a:p>
          <a:p>
            <a:endParaRPr lang="en-US" altLang="zh-CN" sz="1200" dirty="0"/>
          </a:p>
          <a:p>
            <a:r>
              <a:rPr lang="en-US" altLang="zh-CN" sz="1200" dirty="0"/>
              <a:t>2019</a:t>
            </a:r>
            <a:r>
              <a:rPr lang="zh-CN" altLang="en-US" sz="1200" dirty="0"/>
              <a:t>年</a:t>
            </a:r>
            <a:r>
              <a:rPr lang="en-US" altLang="zh-CN" sz="1200" dirty="0"/>
              <a:t>5</a:t>
            </a:r>
            <a:r>
              <a:rPr lang="zh-CN" altLang="en-US" sz="1200" dirty="0"/>
              <a:t>月</a:t>
            </a:r>
            <a:r>
              <a:rPr lang="en-US" altLang="zh-CN" sz="1200" dirty="0"/>
              <a:t>14</a:t>
            </a:r>
            <a:r>
              <a:rPr lang="zh-CN" altLang="en-US" sz="1200" dirty="0"/>
              <a:t>日至</a:t>
            </a:r>
            <a:r>
              <a:rPr lang="en-US" altLang="zh-CN" sz="1200" dirty="0"/>
              <a:t>6</a:t>
            </a:r>
            <a:r>
              <a:rPr lang="zh-CN" altLang="en-US" sz="1200" dirty="0"/>
              <a:t>月</a:t>
            </a:r>
            <a:r>
              <a:rPr lang="en-US" altLang="zh-CN" sz="1200" dirty="0"/>
              <a:t>24</a:t>
            </a:r>
            <a:r>
              <a:rPr lang="zh-CN" altLang="en-US" sz="1200" dirty="0"/>
              <a:t>日，患者接受辅助放疗，照射范围为左胸壁、左侧锁骨上</a:t>
            </a:r>
            <a:r>
              <a:rPr lang="en-US" altLang="zh-CN" sz="1200" dirty="0"/>
              <a:t>/</a:t>
            </a:r>
            <a:r>
              <a:rPr lang="zh-CN" altLang="en-US" sz="1200" dirty="0"/>
              <a:t>下区和左侧内乳，剂量为</a:t>
            </a:r>
            <a:r>
              <a:rPr lang="en-US" altLang="zh-CN" sz="1200" dirty="0"/>
              <a:t>DT 50 </a:t>
            </a:r>
            <a:r>
              <a:rPr lang="en-US" altLang="zh-CN" sz="1200" dirty="0" err="1"/>
              <a:t>Gy</a:t>
            </a:r>
            <a:r>
              <a:rPr lang="en-US" altLang="zh-CN" sz="1200" dirty="0"/>
              <a:t>/25 f</a:t>
            </a:r>
            <a:r>
              <a:rPr lang="zh-CN" altLang="en-US" sz="1200" dirty="0"/>
              <a:t>。同期开始辅助内分泌治疗，方案为阿那曲唑联合</a:t>
            </a:r>
            <a:r>
              <a:rPr lang="en-US" altLang="zh-CN" sz="1200" dirty="0"/>
              <a:t>OFS</a:t>
            </a:r>
            <a:r>
              <a:rPr lang="zh-CN" altLang="en-US" sz="1200" dirty="0"/>
              <a:t>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1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辅助治疗期间治疗</a:t>
            </a:r>
            <a:r>
              <a:rPr lang="zh-CN" altLang="en-US" sz="28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升级前后结果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483570" y="4520807"/>
            <a:ext cx="48601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117009-BA3F-051C-4AAE-4EDAF38575F1}"/>
              </a:ext>
            </a:extLst>
          </p:cNvPr>
          <p:cNvGrpSpPr/>
          <p:nvPr/>
        </p:nvGrpSpPr>
        <p:grpSpPr>
          <a:xfrm>
            <a:off x="1137425" y="1550020"/>
            <a:ext cx="3700793" cy="4630861"/>
            <a:chOff x="1137425" y="1550020"/>
            <a:chExt cx="3700793" cy="552208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AAC9903-A819-C416-27B8-16E17AE316E9}"/>
                </a:ext>
              </a:extLst>
            </p:cNvPr>
            <p:cNvGrpSpPr/>
            <p:nvPr/>
          </p:nvGrpSpPr>
          <p:grpSpPr>
            <a:xfrm>
              <a:off x="1137425" y="1550020"/>
              <a:ext cx="3700793" cy="2663822"/>
              <a:chOff x="1137425" y="1550020"/>
              <a:chExt cx="4592421" cy="330561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20AC17F-6BD1-7B96-B97A-90EB8CDFC9D3}"/>
                  </a:ext>
                </a:extLst>
              </p:cNvPr>
              <p:cNvSpPr/>
              <p:nvPr/>
            </p:nvSpPr>
            <p:spPr>
              <a:xfrm>
                <a:off x="1137425" y="1550020"/>
                <a:ext cx="2960014" cy="28532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影像学图片</a:t>
                </a: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DF48DEE-0F3B-C97D-ED0D-6A78D720CE06}"/>
                  </a:ext>
                </a:extLst>
              </p:cNvPr>
              <p:cNvSpPr/>
              <p:nvPr/>
            </p:nvSpPr>
            <p:spPr>
              <a:xfrm>
                <a:off x="2769832" y="2002366"/>
                <a:ext cx="2960014" cy="28532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影像学图片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AE5B62D-3760-CE77-67B9-27DBF362E5D7}"/>
                </a:ext>
              </a:extLst>
            </p:cNvPr>
            <p:cNvGrpSpPr/>
            <p:nvPr/>
          </p:nvGrpSpPr>
          <p:grpSpPr>
            <a:xfrm>
              <a:off x="1137425" y="4408287"/>
              <a:ext cx="3700793" cy="2663822"/>
              <a:chOff x="1137425" y="1550020"/>
              <a:chExt cx="4592421" cy="330561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C9AECCB-1B13-61F2-2D8D-458C1D6FDCED}"/>
                  </a:ext>
                </a:extLst>
              </p:cNvPr>
              <p:cNvSpPr/>
              <p:nvPr/>
            </p:nvSpPr>
            <p:spPr>
              <a:xfrm>
                <a:off x="1137425" y="1550020"/>
                <a:ext cx="2960014" cy="28532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dirty="0"/>
                  <a:t>生化指标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55E55B-5E87-F5A8-2696-B89E0AF4BF76}"/>
                  </a:ext>
                </a:extLst>
              </p:cNvPr>
              <p:cNvSpPr/>
              <p:nvPr/>
            </p:nvSpPr>
            <p:spPr>
              <a:xfrm>
                <a:off x="2769832" y="2002366"/>
                <a:ext cx="2960014" cy="28532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生化指标</a:t>
                </a:r>
              </a:p>
            </p:txBody>
          </p: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B35ABE0-E96E-D90D-3EC3-22F3FF869C1D}"/>
              </a:ext>
            </a:extLst>
          </p:cNvPr>
          <p:cNvSpPr txBox="1"/>
          <p:nvPr/>
        </p:nvSpPr>
        <p:spPr>
          <a:xfrm>
            <a:off x="6483570" y="2034179"/>
            <a:ext cx="48601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治疗方案选择依据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882680" y="1592550"/>
            <a:ext cx="4136325" cy="33409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国内</a:t>
            </a:r>
            <a:r>
              <a:rPr lang="en-US" altLang="zh-CN" dirty="0"/>
              <a:t>/</a:t>
            </a:r>
            <a:r>
              <a:rPr lang="zh-CN" altLang="en-US" dirty="0"/>
              <a:t>外乳腺癌诊疗指南截图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BF87B6-6271-7C23-C643-9BE082D9A63D}"/>
              </a:ext>
            </a:extLst>
          </p:cNvPr>
          <p:cNvSpPr txBox="1"/>
          <p:nvPr/>
        </p:nvSpPr>
        <p:spPr>
          <a:xfrm>
            <a:off x="972359" y="5189838"/>
            <a:ext cx="997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日，使用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治疗方案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8CEAAC-97C1-FECD-7AFD-025A09D1917D}"/>
              </a:ext>
            </a:extLst>
          </p:cNvPr>
          <p:cNvSpPr/>
          <p:nvPr/>
        </p:nvSpPr>
        <p:spPr>
          <a:xfrm>
            <a:off x="5961946" y="1592549"/>
            <a:ext cx="4136325" cy="33409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相关数据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644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案例小结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AEA915-B393-55B4-E0EF-83EDA0AE738E}"/>
              </a:ext>
            </a:extLst>
          </p:cNvPr>
          <p:cNvSpPr txBox="1"/>
          <p:nvPr/>
        </p:nvSpPr>
        <p:spPr>
          <a:xfrm>
            <a:off x="770341" y="1687329"/>
            <a:ext cx="8458719" cy="16982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该患者是一名需要治疗升级的乳腺癌患者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属于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画像需要升级的人群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latin typeface="Trebuchet MS" panose="020B0603020202020204"/>
                <a:ea typeface="华文新魏" panose="02010800040101010101" pitchFamily="2" charset="-122"/>
              </a:rPr>
              <a:t>治疗升级后患者的治疗效果、反馈等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21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2128</TotalTime>
  <Words>1014</Words>
  <Application>Microsoft Office PowerPoint</Application>
  <PresentationFormat>宽屏</PresentationFormat>
  <Paragraphs>81</Paragraphs>
  <Slides>9</Slides>
  <Notes>0</Notes>
  <HiddenSlides>1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平面</vt:lpstr>
      <vt:lpstr>think-cell 幻灯片</vt:lpstr>
      <vt:lpstr>乳腺癌去势升级病例模板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百拓维及安加维病例收集模板</dc:title>
  <dc:creator>Chenzhuang Zhu</dc:creator>
  <cp:lastModifiedBy>admin</cp:lastModifiedBy>
  <cp:revision>11</cp:revision>
  <dcterms:created xsi:type="dcterms:W3CDTF">2025-04-24T14:46:32Z</dcterms:created>
  <dcterms:modified xsi:type="dcterms:W3CDTF">2025-05-04T13:30:00Z</dcterms:modified>
</cp:coreProperties>
</file>