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70" r:id="rId4"/>
    <p:sldId id="273" r:id="rId5"/>
    <p:sldId id="271" r:id="rId6"/>
    <p:sldId id="274" r:id="rId7"/>
    <p:sldId id="275" r:id="rId8"/>
    <p:sldId id="276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PPT模板">
            <a:extLst>
              <a:ext uri="{FF2B5EF4-FFF2-40B4-BE49-F238E27FC236}">
                <a16:creationId xmlns:a16="http://schemas.microsoft.com/office/drawing/2014/main" id="{92B77D77-4100-F41C-0A2A-9DAE0A599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10" name="图片 9" descr="LOGO">
            <a:extLst>
              <a:ext uri="{FF2B5EF4-FFF2-40B4-BE49-F238E27FC236}">
                <a16:creationId xmlns:a16="http://schemas.microsoft.com/office/drawing/2014/main" id="{2E443142-FB60-26C8-7BB7-BBF792909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2067" y="163425"/>
            <a:ext cx="160528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12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5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64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66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25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8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76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7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E391272-DC79-370B-2156-BB203EC15E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88774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9" imgW="512" imgH="514" progId="TCLayout.ActiveDocument.1">
                  <p:embed/>
                </p:oleObj>
              </mc:Choice>
              <mc:Fallback>
                <p:oleObj name="think-cell 幻灯片" r:id="rId19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AAE0-6183-43CF-8299-556C3E3742A6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A8D554-372F-4019-AFDA-899DFBA76E9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PPT模板">
            <a:extLst>
              <a:ext uri="{FF2B5EF4-FFF2-40B4-BE49-F238E27FC236}">
                <a16:creationId xmlns:a16="http://schemas.microsoft.com/office/drawing/2014/main" id="{5264B0AC-36C7-A12C-C310-46449F23147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pic>
        <p:nvPicPr>
          <p:cNvPr id="9" name="图片 8" descr="LOGO">
            <a:extLst>
              <a:ext uri="{FF2B5EF4-FFF2-40B4-BE49-F238E27FC236}">
                <a16:creationId xmlns:a16="http://schemas.microsoft.com/office/drawing/2014/main" id="{86CD49F3-E779-D4DC-DE66-859BCF038BC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302067" y="163425"/>
            <a:ext cx="160528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F598687-A6C9-361C-E50C-F2D4002459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031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512" imgH="514" progId="TCLayout.ActiveDocument.1">
                  <p:embed/>
                </p:oleObj>
              </mc:Choice>
              <mc:Fallback>
                <p:oleObj name="think-cell 幻灯片" r:id="rId3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EE440F9C-A933-5DB4-43B9-CD062FF34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49" y="2021387"/>
            <a:ext cx="10684933" cy="1646302"/>
          </a:xfrm>
        </p:spPr>
        <p:txBody>
          <a:bodyPr vert="horz"/>
          <a:lstStyle/>
          <a:p>
            <a:pPr algn="ctr"/>
            <a:r>
              <a:rPr lang="zh-CN" altLang="en-US" sz="5200" dirty="0">
                <a:solidFill>
                  <a:srgbClr val="C94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完全骨保护及骨折病例模板</a:t>
            </a:r>
          </a:p>
        </p:txBody>
      </p:sp>
    </p:spTree>
    <p:extLst>
      <p:ext uri="{BB962C8B-B14F-4D97-AF65-F5344CB8AC3E}">
        <p14:creationId xmlns:p14="http://schemas.microsoft.com/office/powerpoint/2010/main" val="46575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基本信息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C2FC52-B6C9-A8F7-BB55-0EFC82CA156F}"/>
              </a:ext>
            </a:extLst>
          </p:cNvPr>
          <p:cNvSpPr txBox="1"/>
          <p:nvPr/>
        </p:nvSpPr>
        <p:spPr>
          <a:xfrm>
            <a:off x="691116" y="1872253"/>
            <a:ext cx="11004698" cy="2806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、性别：</a:t>
            </a:r>
            <a:r>
              <a:rPr lang="en-US" altLang="zh-CN" sz="2400" dirty="0"/>
              <a:t>xxx</a:t>
            </a:r>
            <a:r>
              <a:rPr lang="zh-CN" altLang="en-US" sz="2400" dirty="0"/>
              <a:t>岁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、主诉：因</a:t>
            </a:r>
            <a:r>
              <a:rPr lang="en-US" altLang="zh-CN" sz="2400" dirty="0"/>
              <a:t>xxx</a:t>
            </a:r>
            <a:r>
              <a:rPr lang="zh-CN" altLang="en-US" sz="2400" dirty="0"/>
              <a:t>来院就诊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、现病史：</a:t>
            </a:r>
            <a:r>
              <a:rPr lang="en-US" altLang="zh-CN" sz="2400" dirty="0"/>
              <a:t>xxx</a:t>
            </a:r>
            <a:r>
              <a:rPr lang="zh-CN" altLang="en-US" sz="2400" dirty="0"/>
              <a:t>（时间）发现</a:t>
            </a:r>
            <a:r>
              <a:rPr lang="en-US" altLang="zh-CN" sz="2400" dirty="0" err="1"/>
              <a:t>xxxx</a:t>
            </a:r>
            <a:r>
              <a:rPr lang="zh-CN" altLang="en-US" sz="2400" dirty="0"/>
              <a:t>（症状</a:t>
            </a:r>
            <a:r>
              <a:rPr lang="en-US" altLang="zh-CN" sz="2400" dirty="0"/>
              <a:t>/</a:t>
            </a:r>
            <a:r>
              <a:rPr lang="zh-CN" altLang="en-US" sz="2400" dirty="0"/>
              <a:t>异常）遂前往医院就诊，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、手术史：</a:t>
            </a:r>
            <a:r>
              <a:rPr lang="en-US" altLang="zh-CN" sz="2400" dirty="0"/>
              <a:t>xxx</a:t>
            </a:r>
            <a:r>
              <a:rPr lang="zh-CN" altLang="en-US" sz="2400" dirty="0"/>
              <a:t>（如有乳腺癌根治手术）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5</a:t>
            </a:r>
            <a:r>
              <a:rPr lang="zh-CN" altLang="en-US" sz="2400" dirty="0"/>
              <a:t>、诊断：乳腺癌（术前</a:t>
            </a:r>
            <a:r>
              <a:rPr lang="en-US" altLang="zh-CN" sz="2400" dirty="0"/>
              <a:t>/</a:t>
            </a:r>
            <a:r>
              <a:rPr lang="zh-CN" altLang="en-US" sz="2400" dirty="0"/>
              <a:t>术后分期）</a:t>
            </a:r>
          </a:p>
        </p:txBody>
      </p:sp>
    </p:spTree>
    <p:extLst>
      <p:ext uri="{BB962C8B-B14F-4D97-AF65-F5344CB8AC3E}">
        <p14:creationId xmlns:p14="http://schemas.microsoft.com/office/powerpoint/2010/main" val="6187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术前病史（如有）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6276532" y="1079795"/>
            <a:ext cx="5023884" cy="18922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钼靶、</a:t>
            </a:r>
            <a:r>
              <a:rPr lang="en-US" altLang="zh-CN" sz="2000" dirty="0"/>
              <a:t>B</a:t>
            </a:r>
            <a:r>
              <a:rPr lang="zh-CN" altLang="en-US" sz="2000" dirty="0"/>
              <a:t>超、</a:t>
            </a:r>
            <a:r>
              <a:rPr lang="en-US" altLang="zh-CN" sz="2000" dirty="0"/>
              <a:t>CT</a:t>
            </a:r>
            <a:r>
              <a:rPr lang="zh-CN" altLang="en-US" sz="2000" dirty="0"/>
              <a:t>、</a:t>
            </a:r>
            <a:r>
              <a:rPr lang="en-US" altLang="zh-CN" sz="2000" dirty="0"/>
              <a:t>MRI</a:t>
            </a:r>
            <a:r>
              <a:rPr lang="zh-CN" altLang="en-US" sz="2000" dirty="0"/>
              <a:t>检查、骨扫描等</a:t>
            </a:r>
            <a:endParaRPr lang="en-US" altLang="zh-CN" sz="2000" dirty="0"/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病灶大小</a:t>
            </a:r>
            <a:endParaRPr lang="en-US" altLang="zh-CN" sz="2000" dirty="0"/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病理、免疫组化</a:t>
            </a:r>
            <a:endParaRPr lang="en-US" altLang="zh-CN" sz="2000" dirty="0"/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术前分期</a:t>
            </a: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93574B-2E14-CF69-56FF-3F8FAB98FE85}"/>
              </a:ext>
            </a:extLst>
          </p:cNvPr>
          <p:cNvSpPr txBox="1"/>
          <p:nvPr/>
        </p:nvSpPr>
        <p:spPr>
          <a:xfrm>
            <a:off x="6235848" y="3287767"/>
            <a:ext cx="5339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示例：</a:t>
            </a:r>
            <a:endParaRPr lang="en-US" altLang="zh-CN" b="1" dirty="0"/>
          </a:p>
          <a:p>
            <a:r>
              <a:rPr lang="zh-CN" altLang="en-US" dirty="0"/>
              <a:t>乳腺癌相关检查：</a:t>
            </a:r>
            <a:r>
              <a:rPr lang="en-US" altLang="zh-CN" dirty="0"/>
              <a:t>2011-6</a:t>
            </a:r>
            <a:r>
              <a:rPr lang="zh-CN" altLang="en-US" dirty="0"/>
              <a:t>发现左侧乳腺外下象限</a:t>
            </a:r>
            <a:r>
              <a:rPr lang="en-US" altLang="zh-CN" dirty="0"/>
              <a:t>1</a:t>
            </a:r>
            <a:r>
              <a:rPr lang="zh-CN" altLang="en-US" dirty="0"/>
              <a:t>个肿物，</a:t>
            </a:r>
            <a:r>
              <a:rPr lang="en-US" altLang="zh-CN" dirty="0"/>
              <a:t>2cm</a:t>
            </a:r>
            <a:r>
              <a:rPr lang="zh-CN" altLang="en-US" dirty="0"/>
              <a:t>，质硬，活动度差，局部皮肤无改变，乳头无溢血、溢液乳腺钼靶：可见左乳外下象限</a:t>
            </a:r>
            <a:r>
              <a:rPr lang="en-US" altLang="zh-CN" dirty="0"/>
              <a:t>2.7*2.6cm</a:t>
            </a:r>
            <a:r>
              <a:rPr lang="zh-CN" altLang="en-US" dirty="0"/>
              <a:t>肿物，伴点簇状钙化灶，</a:t>
            </a:r>
            <a:r>
              <a:rPr lang="en-US" altLang="zh-CN" dirty="0"/>
              <a:t>BI-rads 4b</a:t>
            </a:r>
            <a:r>
              <a:rPr lang="zh-CN" altLang="en-US" dirty="0"/>
              <a:t>乳腺</a:t>
            </a:r>
            <a:r>
              <a:rPr lang="en-US" altLang="zh-CN" dirty="0"/>
              <a:t>B</a:t>
            </a:r>
            <a:r>
              <a:rPr lang="zh-CN" altLang="en-US" dirty="0"/>
              <a:t>超：左乳外下象限占位，大小</a:t>
            </a:r>
            <a:r>
              <a:rPr lang="en-US" altLang="zh-CN" dirty="0"/>
              <a:t>2.8*2.3cm</a:t>
            </a:r>
            <a:r>
              <a:rPr lang="zh-CN" altLang="en-US" dirty="0"/>
              <a:t>，边界不清，形态不规则，周围和内部可见少量动脉血流信号，</a:t>
            </a:r>
            <a:r>
              <a:rPr lang="en-US" altLang="zh-CN" dirty="0" err="1"/>
              <a:t>Rimax</a:t>
            </a:r>
            <a:r>
              <a:rPr lang="en-US" altLang="zh-CN" dirty="0"/>
              <a:t>=0.89</a:t>
            </a:r>
            <a:r>
              <a:rPr lang="zh-CN" altLang="en-US" dirty="0"/>
              <a:t>术前穿刺病理：</a:t>
            </a:r>
            <a:r>
              <a:rPr lang="en-US" altLang="zh-CN" dirty="0"/>
              <a:t>2011-8</a:t>
            </a:r>
            <a:r>
              <a:rPr lang="zh-CN" altLang="en-US" dirty="0"/>
              <a:t>行左乳穿刺病理：左乳浸润性导管癌，</a:t>
            </a:r>
            <a:r>
              <a:rPr lang="en-US" altLang="zh-CN" dirty="0"/>
              <a:t>II </a:t>
            </a:r>
            <a:r>
              <a:rPr lang="zh-CN" altLang="en-US" dirty="0"/>
              <a:t>级，</a:t>
            </a:r>
            <a:r>
              <a:rPr lang="en-US" altLang="zh-CN" dirty="0"/>
              <a:t>ER 75%+</a:t>
            </a:r>
            <a:r>
              <a:rPr lang="zh-CN" altLang="en-US" dirty="0"/>
              <a:t>、</a:t>
            </a:r>
            <a:r>
              <a:rPr lang="en-US" altLang="zh-CN" dirty="0"/>
              <a:t>PR 75%+</a:t>
            </a:r>
            <a:r>
              <a:rPr lang="zh-CN" altLang="en-US" dirty="0"/>
              <a:t>、</a:t>
            </a:r>
            <a:r>
              <a:rPr lang="en-US" altLang="zh-CN" dirty="0"/>
              <a:t>Her-2</a:t>
            </a:r>
            <a:r>
              <a:rPr lang="zh-CN" altLang="en-US" dirty="0"/>
              <a:t>（</a:t>
            </a:r>
            <a:r>
              <a:rPr lang="en-US" altLang="zh-CN" dirty="0"/>
              <a:t>1+</a:t>
            </a:r>
            <a:r>
              <a:rPr lang="zh-CN" altLang="en-US" dirty="0"/>
              <a:t>），</a:t>
            </a:r>
            <a:r>
              <a:rPr lang="en-US" altLang="zh-CN" dirty="0"/>
              <a:t>Ki-67 </a:t>
            </a:r>
            <a:r>
              <a:rPr lang="zh-CN" altLang="en-US" dirty="0"/>
              <a:t>（</a:t>
            </a:r>
            <a:r>
              <a:rPr lang="en-US" altLang="zh-CN" dirty="0"/>
              <a:t>25-50%+</a:t>
            </a:r>
            <a:r>
              <a:rPr lang="zh-CN" altLang="en-US" dirty="0"/>
              <a:t>）。左腋窝前哨淋巴结活检：</a:t>
            </a:r>
            <a:r>
              <a:rPr lang="en-US" altLang="zh-CN" dirty="0"/>
              <a:t>0/3</a:t>
            </a:r>
            <a:r>
              <a:rPr lang="zh-CN" altLang="en-US" dirty="0"/>
              <a:t>胸部</a:t>
            </a:r>
            <a:r>
              <a:rPr lang="en-US" altLang="zh-CN" dirty="0"/>
              <a:t>CT</a:t>
            </a:r>
            <a:r>
              <a:rPr lang="zh-CN" altLang="en-US" dirty="0"/>
              <a:t>、腹部超声、骨扫描未见转移</a:t>
            </a:r>
            <a:r>
              <a:rPr lang="en-US" altLang="zh-CN" dirty="0"/>
              <a:t>cT2N0M0 IIA</a:t>
            </a:r>
            <a:r>
              <a:rPr lang="zh-CN" altLang="en-US" dirty="0"/>
              <a:t>期</a:t>
            </a: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8" y="1397620"/>
            <a:ext cx="4399811" cy="45530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术前</a:t>
            </a:r>
          </a:p>
        </p:txBody>
      </p:sp>
    </p:spTree>
    <p:extLst>
      <p:ext uri="{BB962C8B-B14F-4D97-AF65-F5344CB8AC3E}">
        <p14:creationId xmlns:p14="http://schemas.microsoft.com/office/powerpoint/2010/main" val="351217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手术与术后（如有）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6276532" y="1079796"/>
            <a:ext cx="5023884" cy="18922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手术结果</a:t>
            </a:r>
            <a:endParaRPr lang="en-US" altLang="zh-CN" sz="2000" dirty="0"/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病理、免疫组化</a:t>
            </a:r>
            <a:endParaRPr lang="en-US" altLang="zh-CN" sz="2000" dirty="0"/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术后分期</a:t>
            </a:r>
            <a:endParaRPr lang="en-US" altLang="zh-CN" sz="2000" dirty="0"/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辅助治疗方案</a:t>
            </a: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93574B-2E14-CF69-56FF-3F8FAB98FE85}"/>
              </a:ext>
            </a:extLst>
          </p:cNvPr>
          <p:cNvSpPr txBox="1"/>
          <p:nvPr/>
        </p:nvSpPr>
        <p:spPr>
          <a:xfrm>
            <a:off x="6235848" y="3287767"/>
            <a:ext cx="55382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示例：</a:t>
            </a:r>
            <a:endParaRPr lang="en-US" altLang="zh-CN" sz="1600" b="1" dirty="0"/>
          </a:p>
          <a:p>
            <a:r>
              <a:rPr lang="zh-CN" altLang="en-US" sz="1600" dirty="0"/>
              <a:t>新辅助治疗及手术新辅助治疗：患者当年参与了一项临床研究，进行了新辅助治疗。在</a:t>
            </a:r>
            <a:r>
              <a:rPr lang="en-US" altLang="zh-CN" sz="1600" dirty="0"/>
              <a:t>2011-8-19</a:t>
            </a:r>
            <a:r>
              <a:rPr lang="zh-CN" altLang="en-US" sz="1600" dirty="0"/>
              <a:t>开始行紫杉醇 </a:t>
            </a:r>
            <a:r>
              <a:rPr lang="en-US" altLang="zh-CN" sz="1600" dirty="0"/>
              <a:t>150mg </a:t>
            </a:r>
            <a:r>
              <a:rPr lang="en-US" altLang="zh-CN" sz="1600" dirty="0" err="1"/>
              <a:t>Qw</a:t>
            </a:r>
            <a:r>
              <a:rPr lang="zh-CN" altLang="en-US" sz="1600" dirty="0"/>
              <a:t>的方案周疗，共</a:t>
            </a:r>
            <a:r>
              <a:rPr lang="en-US" altLang="zh-CN" sz="1600" dirty="0"/>
              <a:t>12</a:t>
            </a:r>
            <a:r>
              <a:rPr lang="zh-CN" altLang="en-US" sz="1600" dirty="0"/>
              <a:t>周。完成治疗之后，患者自觉肿物缩小不明显。</a:t>
            </a:r>
            <a:r>
              <a:rPr lang="en-US" altLang="zh-CN" sz="1600" dirty="0"/>
              <a:t>12</a:t>
            </a:r>
            <a:r>
              <a:rPr lang="zh-CN" altLang="en-US" sz="1600" dirty="0"/>
              <a:t>周后超声检查示：左乳外下低回声占位，大小</a:t>
            </a:r>
            <a:r>
              <a:rPr lang="en-US" altLang="zh-CN" sz="1600" dirty="0"/>
              <a:t>2.8*2.4cm</a:t>
            </a:r>
            <a:r>
              <a:rPr lang="zh-CN" altLang="en-US" sz="1600" dirty="0"/>
              <a:t>，形态不规则、内可见钙化，可见丰富血流信号，总体评效</a:t>
            </a:r>
            <a:r>
              <a:rPr lang="en-US" altLang="zh-CN" sz="1600" dirty="0"/>
              <a:t>SD</a:t>
            </a:r>
            <a:r>
              <a:rPr lang="zh-CN" altLang="en-US" sz="1600" dirty="0"/>
              <a:t>。手术：</a:t>
            </a:r>
            <a:r>
              <a:rPr lang="en-US" altLang="zh-CN" sz="1600" dirty="0"/>
              <a:t>2011-12-7</a:t>
            </a:r>
            <a:r>
              <a:rPr lang="zh-CN" altLang="en-US" sz="1600" dirty="0"/>
              <a:t>行左侧乳腺癌改良根治手术，病理示：乳腺浸润性导管癌，癌细胞明显变性伴间质纤维组织增生，病变范围</a:t>
            </a:r>
            <a:r>
              <a:rPr lang="en-US" altLang="zh-CN" sz="1600" dirty="0"/>
              <a:t>3.0×2.0×1.8cm</a:t>
            </a:r>
            <a:r>
              <a:rPr lang="zh-CN" altLang="en-US" sz="1600" dirty="0"/>
              <a:t>，未见脉管癌栓，乳头、皮肤未见特殊。病理分期：</a:t>
            </a:r>
            <a:r>
              <a:rPr lang="en-US" altLang="zh-CN" sz="1600" dirty="0"/>
              <a:t>ypT2N0M0 IIA</a:t>
            </a:r>
            <a:r>
              <a:rPr lang="zh-CN" altLang="en-US" sz="1600" dirty="0"/>
              <a:t>期；术后免疫组化未做辅助治疗：辅助化疗：无。辅助放疗：无。辅助内分泌治疗：他莫昔芬</a:t>
            </a:r>
            <a:endParaRPr 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8" y="1397620"/>
            <a:ext cx="4399811" cy="45530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术后</a:t>
            </a:r>
          </a:p>
        </p:txBody>
      </p:sp>
    </p:spTree>
    <p:extLst>
      <p:ext uri="{BB962C8B-B14F-4D97-AF65-F5344CB8AC3E}">
        <p14:creationId xmlns:p14="http://schemas.microsoft.com/office/powerpoint/2010/main" val="80858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复发转移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6419374" y="1546497"/>
            <a:ext cx="3261168" cy="18825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随访过程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CT</a:t>
            </a:r>
            <a:r>
              <a:rPr lang="zh-CN" altLang="en-US" sz="2000" dirty="0"/>
              <a:t>、</a:t>
            </a:r>
            <a:r>
              <a:rPr lang="en-US" altLang="zh-CN" sz="2000" dirty="0"/>
              <a:t>MRI</a:t>
            </a:r>
            <a:r>
              <a:rPr lang="zh-CN" altLang="en-US" sz="2000" dirty="0"/>
              <a:t>、骨扫描等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新主诉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骨转移诊断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93574B-2E14-CF69-56FF-3F8FAB98FE85}"/>
              </a:ext>
            </a:extLst>
          </p:cNvPr>
          <p:cNvSpPr txBox="1"/>
          <p:nvPr/>
        </p:nvSpPr>
        <p:spPr>
          <a:xfrm>
            <a:off x="6235848" y="4196780"/>
            <a:ext cx="40205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示例：</a:t>
            </a:r>
            <a:endParaRPr lang="en-US" altLang="zh-CN" b="1" dirty="0"/>
          </a:p>
          <a:p>
            <a:r>
              <a:rPr lang="zh-CN" altLang="en-US" sz="1200" dirty="0"/>
              <a:t> 至</a:t>
            </a:r>
            <a:r>
              <a:rPr lang="en-US" altLang="zh-CN" sz="1200" dirty="0"/>
              <a:t>2023-9</a:t>
            </a:r>
            <a:r>
              <a:rPr lang="zh-CN" altLang="en-US" sz="1200" dirty="0"/>
              <a:t>，因左侧胸部疼痛在当地医院检查胸部</a:t>
            </a:r>
            <a:r>
              <a:rPr lang="en-US" altLang="zh-CN" sz="1200" dirty="0"/>
              <a:t>CT</a:t>
            </a:r>
            <a:r>
              <a:rPr lang="zh-CN" altLang="en-US" sz="1200" dirty="0"/>
              <a:t>：左</a:t>
            </a:r>
            <a:r>
              <a:rPr lang="en-US" altLang="zh-CN" sz="1200" dirty="0"/>
              <a:t>5</a:t>
            </a:r>
            <a:r>
              <a:rPr lang="zh-CN" altLang="en-US" sz="1200" dirty="0"/>
              <a:t>肋骨骨质破坏，右肺</a:t>
            </a:r>
            <a:r>
              <a:rPr lang="en-US" altLang="zh-CN" sz="1200" dirty="0"/>
              <a:t>3mm</a:t>
            </a:r>
            <a:r>
              <a:rPr lang="zh-CN" altLang="en-US" sz="1200" dirty="0"/>
              <a:t>点状结节，考虑肋骨转移骨扫描：左</a:t>
            </a:r>
            <a:r>
              <a:rPr lang="en-US" altLang="zh-CN" sz="1200" dirty="0"/>
              <a:t>4-5</a:t>
            </a:r>
            <a:r>
              <a:rPr lang="zh-CN" altLang="en-US" sz="1200" dirty="0"/>
              <a:t>前肋骨盐代谢旺盛灶，符合骨转移瘤表现</a:t>
            </a:r>
            <a:endParaRPr lang="en-US" sz="1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8" y="1397620"/>
            <a:ext cx="4399811" cy="45530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确诊骨转移时的</a:t>
            </a:r>
            <a:endParaRPr lang="en-US" altLang="zh-CN" dirty="0"/>
          </a:p>
          <a:p>
            <a:pPr algn="ctr"/>
            <a:r>
              <a:rPr lang="zh-CN" altLang="en-US" dirty="0"/>
              <a:t>骨扫描</a:t>
            </a:r>
            <a:r>
              <a:rPr lang="en-US" altLang="zh-CN" dirty="0"/>
              <a:t>/CT</a:t>
            </a:r>
            <a:r>
              <a:rPr lang="zh-CN" altLang="en-US" dirty="0"/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187742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7" y="467833"/>
            <a:ext cx="11025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4.</a:t>
            </a:r>
            <a:r>
              <a:rPr lang="zh-CN" altLang="en-US" sz="2800" dirty="0"/>
              <a:t>骨转移治疗方案（</a:t>
            </a:r>
            <a:r>
              <a:rPr lang="zh-CN" altLang="en-US" sz="2800" b="1" dirty="0">
                <a:solidFill>
                  <a:srgbClr val="FF0000"/>
                </a:solidFill>
              </a:rPr>
              <a:t>全面骨保护</a:t>
            </a:r>
            <a:r>
              <a:rPr lang="zh-CN" altLang="en-US" sz="2800" dirty="0"/>
              <a:t>示例需要第一时间启用地舒单抗，</a:t>
            </a:r>
            <a:endParaRPr lang="en-US" altLang="zh-CN" sz="2800" dirty="0"/>
          </a:p>
          <a:p>
            <a:r>
              <a:rPr lang="zh-CN" altLang="en-US" sz="2800" dirty="0"/>
              <a:t>优选骨痛前开始地舒单抗治疗的示例）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5806632" y="1868108"/>
            <a:ext cx="3261168" cy="18825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治疗方案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原发灶方案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BTA</a:t>
            </a:r>
            <a:r>
              <a:rPr lang="zh-CN" altLang="en-US" sz="2000" dirty="0"/>
              <a:t>方案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骨质恢复情况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93574B-2E14-CF69-56FF-3F8FAB98FE85}"/>
              </a:ext>
            </a:extLst>
          </p:cNvPr>
          <p:cNvSpPr txBox="1"/>
          <p:nvPr/>
        </p:nvSpPr>
        <p:spPr>
          <a:xfrm>
            <a:off x="6235848" y="4196780"/>
            <a:ext cx="40205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示例：</a:t>
            </a:r>
            <a:endParaRPr lang="en-US" altLang="zh-CN" b="1" dirty="0"/>
          </a:p>
          <a:p>
            <a:r>
              <a:rPr lang="zh-CN" altLang="en-US" sz="1200" dirty="0"/>
              <a:t> 复发转移：一线治疗</a:t>
            </a:r>
            <a:r>
              <a:rPr lang="en-US" altLang="zh-CN" sz="1200" dirty="0"/>
              <a:t>2023-10</a:t>
            </a:r>
            <a:r>
              <a:rPr lang="zh-CN" altLang="en-US" sz="1200" dirty="0"/>
              <a:t>开始口服依西美坦内分泌治疗。针对骨转移，采用地舒单抗治疗，</a:t>
            </a:r>
            <a:r>
              <a:rPr lang="en-US" altLang="zh-CN" sz="1200" dirty="0"/>
              <a:t>120mg</a:t>
            </a:r>
            <a:r>
              <a:rPr lang="zh-CN" altLang="en-US" sz="1200" dirty="0"/>
              <a:t>每月一次。</a:t>
            </a:r>
            <a:r>
              <a:rPr lang="en-US" altLang="zh-CN" sz="1200" dirty="0"/>
              <a:t>2024</a:t>
            </a:r>
            <a:r>
              <a:rPr lang="zh-CN" altLang="en-US" sz="1200" dirty="0"/>
              <a:t>年</a:t>
            </a:r>
            <a:r>
              <a:rPr lang="en-US" altLang="zh-CN" sz="1200" dirty="0"/>
              <a:t>10</a:t>
            </a:r>
            <a:r>
              <a:rPr lang="zh-CN" altLang="en-US" sz="1200" dirty="0"/>
              <a:t>月份复查时可以看到患者左侧第五前肋钙质明显的沉积，患者胸部疼痛明显缓解。</a:t>
            </a:r>
            <a:endParaRPr lang="en-US" sz="1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9" y="1838227"/>
            <a:ext cx="3061232" cy="1829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骨扫描</a:t>
            </a:r>
            <a:r>
              <a:rPr lang="en-US" altLang="zh-CN" dirty="0"/>
              <a:t>/CT</a:t>
            </a:r>
            <a:r>
              <a:rPr lang="zh-CN" altLang="en-US" dirty="0"/>
              <a:t>影像</a:t>
            </a:r>
            <a:endParaRPr lang="en-US" altLang="zh-CN" dirty="0"/>
          </a:p>
          <a:p>
            <a:pPr algn="ctr"/>
            <a:r>
              <a:rPr lang="zh-CN" altLang="en-US" dirty="0"/>
              <a:t>治疗前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251D61-190D-FF69-D9E3-09408E5BF551}"/>
              </a:ext>
            </a:extLst>
          </p:cNvPr>
          <p:cNvSpPr/>
          <p:nvPr/>
        </p:nvSpPr>
        <p:spPr>
          <a:xfrm>
            <a:off x="616687" y="3971827"/>
            <a:ext cx="3061232" cy="1829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骨扫描</a:t>
            </a:r>
            <a:r>
              <a:rPr lang="en-US" altLang="zh-CN" dirty="0"/>
              <a:t>/CT</a:t>
            </a:r>
            <a:r>
              <a:rPr lang="zh-CN" altLang="en-US" dirty="0"/>
              <a:t>影像</a:t>
            </a:r>
            <a:endParaRPr lang="en-US" altLang="zh-CN" dirty="0"/>
          </a:p>
          <a:p>
            <a:pPr algn="ctr"/>
            <a:r>
              <a:rPr lang="zh-CN" altLang="en-US" dirty="0"/>
              <a:t>治疗后</a:t>
            </a:r>
          </a:p>
        </p:txBody>
      </p:sp>
    </p:spTree>
    <p:extLst>
      <p:ext uri="{BB962C8B-B14F-4D97-AF65-F5344CB8AC3E}">
        <p14:creationId xmlns:p14="http://schemas.microsoft.com/office/powerpoint/2010/main" val="21305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7" y="467833"/>
            <a:ext cx="1102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5.</a:t>
            </a:r>
            <a:r>
              <a:rPr lang="zh-CN" altLang="en-US" sz="2800" dirty="0"/>
              <a:t>骨折问题（</a:t>
            </a:r>
            <a:r>
              <a:rPr lang="zh-CN" altLang="en-US" sz="2800" b="1" dirty="0">
                <a:solidFill>
                  <a:srgbClr val="FF0000"/>
                </a:solidFill>
              </a:rPr>
              <a:t>骨折示例</a:t>
            </a:r>
            <a:r>
              <a:rPr lang="zh-CN" altLang="en-US" sz="2800" dirty="0"/>
              <a:t>，没启动</a:t>
            </a:r>
            <a:r>
              <a:rPr lang="en-US" altLang="zh-CN" sz="2800" dirty="0"/>
              <a:t>BTA</a:t>
            </a:r>
            <a:r>
              <a:rPr lang="zh-CN" altLang="en-US" sz="2800" dirty="0"/>
              <a:t>治疗，发生骨折</a:t>
            </a:r>
            <a:r>
              <a:rPr lang="en-US" altLang="zh-CN" sz="2800" dirty="0"/>
              <a:t>/</a:t>
            </a:r>
            <a:r>
              <a:rPr lang="zh-CN" altLang="en-US" sz="2800" dirty="0"/>
              <a:t>脊髓压迫）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6825203" y="1593302"/>
            <a:ext cx="3261168" cy="14305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既往治疗史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原发灶方案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骨折情况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580CF2-5A32-122C-3C69-37DB9EF7D7CD}"/>
              </a:ext>
            </a:extLst>
          </p:cNvPr>
          <p:cNvSpPr txBox="1"/>
          <p:nvPr/>
        </p:nvSpPr>
        <p:spPr>
          <a:xfrm>
            <a:off x="4708002" y="3429000"/>
            <a:ext cx="72486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示例：</a:t>
            </a:r>
            <a:endParaRPr lang="en-US" altLang="zh-CN" b="1" dirty="0"/>
          </a:p>
          <a:p>
            <a:r>
              <a:rPr lang="zh-CN" altLang="en-US" dirty="0"/>
              <a:t>女性，</a:t>
            </a:r>
            <a:r>
              <a:rPr lang="en-US" altLang="zh-CN" dirty="0"/>
              <a:t>52</a:t>
            </a:r>
            <a:r>
              <a:rPr lang="zh-CN" altLang="en-US" dirty="0"/>
              <a:t>岁，江苏南通人。主诉：腰背疼痛伴右下肢活动受限</a:t>
            </a:r>
            <a:r>
              <a:rPr lang="en-US" altLang="zh-CN" dirty="0"/>
              <a:t>1</a:t>
            </a:r>
            <a:r>
              <a:rPr lang="zh-CN" altLang="en-US" dirty="0"/>
              <a:t>月余一般检查：脊柱生理弯曲存在，腰骶部位压痛阳性，叩击痛阳性，脊柱腰骶段活动受限，左侧膝和踝屈伸肌力</a:t>
            </a:r>
            <a:r>
              <a:rPr lang="en-US" altLang="zh-CN" dirty="0"/>
              <a:t>3</a:t>
            </a:r>
            <a:r>
              <a:rPr lang="zh-CN" altLang="en-US" dirty="0"/>
              <a:t>级，踇屈伸肌力</a:t>
            </a:r>
            <a:r>
              <a:rPr lang="en-US" altLang="zh-CN" dirty="0"/>
              <a:t>4</a:t>
            </a:r>
            <a:r>
              <a:rPr lang="zh-CN" altLang="en-US" dirty="0"/>
              <a:t>级，病理反射未引出。既往史：</a:t>
            </a:r>
            <a:r>
              <a:rPr lang="en-US" altLang="zh-CN" dirty="0"/>
              <a:t>2014</a:t>
            </a:r>
            <a:r>
              <a:rPr lang="zh-CN" altLang="en-US" dirty="0"/>
              <a:t>年诊断为乳腺癌，行乳腺癌根治手术，术后病理及治疗不详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PET-CT</a:t>
            </a:r>
            <a:r>
              <a:rPr lang="zh-CN" altLang="en-US" dirty="0"/>
              <a:t>：左肺下叶肿块，双肺多发结节；肝左叶结节，右锁骨区、左肺门、纵隔、腹膜后多发淋巴结；右额顶部、左肩背部、右侧腹壁多发皮下结节，全身多发骨病灶伴病理性骨折。</a:t>
            </a:r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92BBEA-4237-AB99-726A-251F41CC60A8}"/>
              </a:ext>
            </a:extLst>
          </p:cNvPr>
          <p:cNvSpPr/>
          <p:nvPr/>
        </p:nvSpPr>
        <p:spPr>
          <a:xfrm>
            <a:off x="616689" y="1838227"/>
            <a:ext cx="3061232" cy="1829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随访影像学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848183" y="4204138"/>
            <a:ext cx="3061232" cy="1829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骨折影像学</a:t>
            </a:r>
          </a:p>
        </p:txBody>
      </p:sp>
    </p:spTree>
    <p:extLst>
      <p:ext uri="{BB962C8B-B14F-4D97-AF65-F5344CB8AC3E}">
        <p14:creationId xmlns:p14="http://schemas.microsoft.com/office/powerpoint/2010/main" val="24432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AC6E48-CAFE-C8C2-AECF-29861549718C}"/>
              </a:ext>
            </a:extLst>
          </p:cNvPr>
          <p:cNvSpPr txBox="1"/>
          <p:nvPr/>
        </p:nvSpPr>
        <p:spPr>
          <a:xfrm>
            <a:off x="616687" y="467833"/>
            <a:ext cx="1102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5.</a:t>
            </a:r>
            <a:r>
              <a:rPr lang="zh-CN" altLang="en-US" sz="2800" dirty="0"/>
              <a:t>骨折干预方案（手术</a:t>
            </a:r>
            <a:r>
              <a:rPr lang="en-US" altLang="zh-CN" sz="2800" dirty="0"/>
              <a:t>/</a:t>
            </a:r>
            <a:r>
              <a:rPr lang="zh-CN" altLang="en-US" sz="2800" dirty="0"/>
              <a:t>放疗</a:t>
            </a:r>
            <a:r>
              <a:rPr lang="en-US" altLang="zh-CN" sz="2800" dirty="0"/>
              <a:t>/</a:t>
            </a:r>
            <a:r>
              <a:rPr lang="zh-CN" altLang="en-US" sz="2800" dirty="0"/>
              <a:t>骨保护药物）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AE803-5818-DC63-5EB3-DBE816D6816E}"/>
              </a:ext>
            </a:extLst>
          </p:cNvPr>
          <p:cNvSpPr txBox="1"/>
          <p:nvPr/>
        </p:nvSpPr>
        <p:spPr>
          <a:xfrm>
            <a:off x="5036432" y="1812560"/>
            <a:ext cx="3261168" cy="9689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骨折治疗方案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骨保护药物治疗方案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BA4675-B463-B287-F23C-9362BC322BB5}"/>
              </a:ext>
            </a:extLst>
          </p:cNvPr>
          <p:cNvSpPr/>
          <p:nvPr/>
        </p:nvSpPr>
        <p:spPr>
          <a:xfrm>
            <a:off x="616687" y="1472512"/>
            <a:ext cx="3061232" cy="1829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骨折干预后的</a:t>
            </a:r>
            <a:endParaRPr lang="en-US" altLang="zh-CN" dirty="0"/>
          </a:p>
          <a:p>
            <a:pPr algn="ctr"/>
            <a:r>
              <a:rPr lang="zh-CN" altLang="en-US" dirty="0"/>
              <a:t>病灶影像学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580CF2-5A32-122C-3C69-37DB9EF7D7CD}"/>
              </a:ext>
            </a:extLst>
          </p:cNvPr>
          <p:cNvSpPr txBox="1"/>
          <p:nvPr/>
        </p:nvSpPr>
        <p:spPr>
          <a:xfrm>
            <a:off x="5066816" y="3429000"/>
            <a:ext cx="64615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示例：</a:t>
            </a:r>
            <a:endParaRPr lang="en-US" altLang="zh-CN" b="1" dirty="0"/>
          </a:p>
          <a:p>
            <a:r>
              <a:rPr lang="zh-CN" altLang="en-US" dirty="0"/>
              <a:t>外科手术：</a:t>
            </a:r>
            <a:r>
              <a:rPr lang="en-US" altLang="zh-CN" dirty="0"/>
              <a:t>L5</a:t>
            </a:r>
            <a:r>
              <a:rPr lang="zh-CN" altLang="en-US" dirty="0"/>
              <a:t>后路椎板切除减压内固定术、</a:t>
            </a:r>
            <a:r>
              <a:rPr lang="en-US" altLang="zh-CN" dirty="0"/>
              <a:t>L1/L2/L3</a:t>
            </a:r>
            <a:r>
              <a:rPr lang="zh-CN" altLang="en-US" dirty="0"/>
              <a:t>经皮消融射频术和椎体成型术、椎体活组织检查术。 术后病理：（腰部肿瘤）转移性癌，结合病史及免疫组化，符合乳腺癌骨转移。免疫组化结果：</a:t>
            </a:r>
            <a:r>
              <a:rPr lang="en-US" altLang="zh-CN" dirty="0"/>
              <a:t>Her2(1+)</a:t>
            </a:r>
            <a:r>
              <a:rPr lang="zh-CN" altLang="en-US" dirty="0"/>
              <a:t>，</a:t>
            </a:r>
            <a:r>
              <a:rPr lang="en-US" altLang="zh-CN" dirty="0"/>
              <a:t>ER(+)</a:t>
            </a:r>
            <a:r>
              <a:rPr lang="zh-CN" altLang="en-US" dirty="0"/>
              <a:t>，</a:t>
            </a:r>
            <a:r>
              <a:rPr lang="en-US" altLang="zh-CN" dirty="0"/>
              <a:t>PR (+)</a:t>
            </a:r>
            <a:r>
              <a:rPr lang="zh-CN" altLang="en-US" dirty="0"/>
              <a:t>，</a:t>
            </a:r>
            <a:r>
              <a:rPr lang="en-US" altLang="zh-CN" dirty="0"/>
              <a:t>Ki67(</a:t>
            </a:r>
            <a:r>
              <a:rPr lang="zh-CN" altLang="en-US" dirty="0"/>
              <a:t>约</a:t>
            </a:r>
            <a:r>
              <a:rPr lang="en-US" altLang="zh-CN" dirty="0"/>
              <a:t>70%+)</a:t>
            </a:r>
            <a:r>
              <a:rPr lang="zh-CN" altLang="en-US" dirty="0"/>
              <a:t>，</a:t>
            </a:r>
            <a:r>
              <a:rPr lang="en-US" altLang="zh-CN" dirty="0"/>
              <a:t>GATA3 (+)</a:t>
            </a:r>
            <a:r>
              <a:rPr lang="zh-CN" altLang="en-US" dirty="0"/>
              <a:t>，</a:t>
            </a:r>
            <a:r>
              <a:rPr lang="en-US" altLang="zh-CN" dirty="0"/>
              <a:t>CK5/6 (-)</a:t>
            </a:r>
            <a:r>
              <a:rPr lang="zh-CN" altLang="en-US" dirty="0"/>
              <a:t>。全身治疗：白蛋白紫杉醇</a:t>
            </a:r>
            <a:r>
              <a:rPr lang="en-US" altLang="zh-CN" dirty="0"/>
              <a:t>200mgd1</a:t>
            </a:r>
            <a:r>
              <a:rPr lang="zh-CN" altLang="en-US" dirty="0"/>
              <a:t>、</a:t>
            </a:r>
            <a:r>
              <a:rPr lang="en-US" altLang="zh-CN" dirty="0"/>
              <a:t>d8+</a:t>
            </a:r>
            <a:r>
              <a:rPr lang="zh-CN" altLang="en-US" dirty="0"/>
              <a:t>环磷酰胺</a:t>
            </a:r>
            <a:r>
              <a:rPr lang="en-US" altLang="zh-CN" dirty="0"/>
              <a:t>900g d1.Q3W2023-07</a:t>
            </a:r>
            <a:r>
              <a:rPr lang="zh-CN" altLang="en-US" dirty="0"/>
              <a:t>至</a:t>
            </a:r>
            <a:r>
              <a:rPr lang="en-US" altLang="zh-CN" dirty="0"/>
              <a:t>2023-12</a:t>
            </a:r>
            <a:r>
              <a:rPr lang="zh-CN" altLang="en-US" dirty="0"/>
              <a:t>共行</a:t>
            </a:r>
            <a:r>
              <a:rPr lang="en-US" altLang="zh-CN" dirty="0"/>
              <a:t>6</a:t>
            </a:r>
            <a:r>
              <a:rPr lang="zh-CN" altLang="en-US" dirty="0"/>
              <a:t>程维持治疗：阿贝西利</a:t>
            </a:r>
            <a:r>
              <a:rPr lang="en-US" altLang="zh-CN" dirty="0"/>
              <a:t>150mg bid+</a:t>
            </a:r>
            <a:r>
              <a:rPr lang="zh-CN" altLang="en-US" dirty="0"/>
              <a:t>氟维司群</a:t>
            </a:r>
            <a:r>
              <a:rPr lang="en-US" altLang="zh-CN" dirty="0"/>
              <a:t>0.5g Q4W2024-01</a:t>
            </a:r>
            <a:r>
              <a:rPr lang="zh-CN" altLang="en-US" dirty="0"/>
              <a:t>至今骨保护剂：排除口腔疾病，地舒单抗</a:t>
            </a:r>
            <a:r>
              <a:rPr lang="en-US" altLang="zh-CN" dirty="0"/>
              <a:t>120mg/</a:t>
            </a:r>
            <a:r>
              <a:rPr lang="zh-CN" altLang="en-US" dirty="0"/>
              <a:t>月</a:t>
            </a:r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C8B5BF-4BC2-9711-0F57-3D30A8E60574}"/>
              </a:ext>
            </a:extLst>
          </p:cNvPr>
          <p:cNvSpPr/>
          <p:nvPr/>
        </p:nvSpPr>
        <p:spPr>
          <a:xfrm>
            <a:off x="593852" y="3783505"/>
            <a:ext cx="3061232" cy="1829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骨折干预后的</a:t>
            </a:r>
            <a:endParaRPr lang="en-US" altLang="zh-CN" dirty="0"/>
          </a:p>
          <a:p>
            <a:pPr algn="ctr"/>
            <a:r>
              <a:rPr lang="zh-CN" altLang="en-US" dirty="0"/>
              <a:t>骨骼影像学</a:t>
            </a:r>
          </a:p>
        </p:txBody>
      </p:sp>
    </p:spTree>
    <p:extLst>
      <p:ext uri="{BB962C8B-B14F-4D97-AF65-F5344CB8AC3E}">
        <p14:creationId xmlns:p14="http://schemas.microsoft.com/office/powerpoint/2010/main" val="412190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5C3B7-3D73-F2B5-FA38-4CAA70279D5B}"/>
              </a:ext>
            </a:extLst>
          </p:cNvPr>
          <p:cNvSpPr txBox="1"/>
          <p:nvPr/>
        </p:nvSpPr>
        <p:spPr>
          <a:xfrm>
            <a:off x="616688" y="467833"/>
            <a:ext cx="814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prstClr val="black"/>
                </a:solidFill>
                <a:latin typeface="Trebuchet MS" panose="020B0603020202020204"/>
                <a:ea typeface="华文新魏" panose="02010800040101010101" pitchFamily="2" charset="-122"/>
              </a:rPr>
              <a:t>示例小结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AEA915-B393-55B4-E0EF-83EDA0AE738E}"/>
              </a:ext>
            </a:extLst>
          </p:cNvPr>
          <p:cNvSpPr txBox="1"/>
          <p:nvPr/>
        </p:nvSpPr>
        <p:spPr>
          <a:xfrm>
            <a:off x="770341" y="1810531"/>
            <a:ext cx="10457102" cy="27944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该患者是一名骨转移的晚期乳腺癌患者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完全骨保护：患者第一之间启动骨保护治疗，长治久安未发生骨折等</a:t>
            </a:r>
            <a:r>
              <a:rPr lang="zh-CN" altLang="en-US" sz="2400" dirty="0">
                <a:latin typeface="Trebuchet MS" panose="020B0603020202020204"/>
                <a:ea typeface="华文新魏" panose="02010800040101010101" pitchFamily="2" charset="-122"/>
              </a:rPr>
              <a:t>问题，立刻骨保护、安心好生活</a:t>
            </a:r>
            <a:endParaRPr lang="en-US" altLang="zh-CN" sz="2400" dirty="0">
              <a:latin typeface="Trebuchet MS" panose="020B0603020202020204"/>
              <a:ea typeface="华文新魏" panose="0201080004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华文新魏" panose="02010800040101010101" pitchFamily="2" charset="-122"/>
                <a:cs typeface="+mn-cs"/>
              </a:rPr>
              <a:t>骨折</a:t>
            </a:r>
            <a:r>
              <a:rPr lang="zh-CN" altLang="en-US" sz="2400" dirty="0">
                <a:latin typeface="Trebuchet MS" panose="020B0603020202020204"/>
                <a:ea typeface="华文新魏" panose="02010800040101010101" pitchFamily="2" charset="-122"/>
              </a:rPr>
              <a:t>病例：患者未能第一时间启动骨保护治疗，患者出现骨折、脊髓压迫等问题，未能立刻骨保护，无法安心好生活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21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3241</TotalTime>
  <Words>1059</Words>
  <Application>Microsoft Office PowerPoint</Application>
  <PresentationFormat>宽屏</PresentationFormat>
  <Paragraphs>67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平面</vt:lpstr>
      <vt:lpstr>think-cell 幻灯片</vt:lpstr>
      <vt:lpstr>完全骨保护及骨折病例模板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百拓维及安加维病例收集模板</dc:title>
  <dc:creator>Chenzhuang Zhu</dc:creator>
  <cp:lastModifiedBy>admin</cp:lastModifiedBy>
  <cp:revision>14</cp:revision>
  <dcterms:created xsi:type="dcterms:W3CDTF">2025-04-24T14:46:32Z</dcterms:created>
  <dcterms:modified xsi:type="dcterms:W3CDTF">2025-05-04T13:30:30Z</dcterms:modified>
</cp:coreProperties>
</file>