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模板">
            <a:extLst>
              <a:ext uri="{FF2B5EF4-FFF2-40B4-BE49-F238E27FC236}">
                <a16:creationId xmlns:a16="http://schemas.microsoft.com/office/drawing/2014/main" id="{24C01573-9AE9-A70C-1C51-1D28F84ED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9" name="图片 8" descr="LOGO">
            <a:extLst>
              <a:ext uri="{FF2B5EF4-FFF2-40B4-BE49-F238E27FC236}">
                <a16:creationId xmlns:a16="http://schemas.microsoft.com/office/drawing/2014/main" id="{816ACBF7-6BCE-24D9-7F68-90885139B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12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5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64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66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5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8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76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7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模板">
            <a:extLst>
              <a:ext uri="{FF2B5EF4-FFF2-40B4-BE49-F238E27FC236}">
                <a16:creationId xmlns:a16="http://schemas.microsoft.com/office/drawing/2014/main" id="{8B06C207-DF34-21FF-A979-20D1705F5E8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9" name="图片 8" descr="LOGO">
            <a:extLst>
              <a:ext uri="{FF2B5EF4-FFF2-40B4-BE49-F238E27FC236}">
                <a16:creationId xmlns:a16="http://schemas.microsoft.com/office/drawing/2014/main" id="{877FC90B-B95F-10F3-4DD8-E591169E0F6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40F9C-A933-5DB4-43B9-CD062FF3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791792"/>
            <a:ext cx="8485345" cy="1646302"/>
          </a:xfrm>
        </p:spPr>
        <p:txBody>
          <a:bodyPr/>
          <a:lstStyle/>
          <a:p>
            <a:r>
              <a:rPr lang="zh-CN" altLang="en-US" dirty="0">
                <a:solidFill>
                  <a:srgbClr val="C9440D"/>
                </a:solidFill>
              </a:rPr>
              <a:t>前列腺癌去势升级病例模板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734229-578A-F24E-BAFB-602672C4E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4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治疗病程记录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BF87B6-6271-7C23-C643-9BE082D9A63D}"/>
              </a:ext>
            </a:extLst>
          </p:cNvPr>
          <p:cNvSpPr txBox="1"/>
          <p:nvPr/>
        </p:nvSpPr>
        <p:spPr>
          <a:xfrm>
            <a:off x="919197" y="1319587"/>
            <a:ext cx="997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治疗后于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日接受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影像学检查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CBA33B-D01E-8A5E-302B-983ECF0D9131}"/>
              </a:ext>
            </a:extLst>
          </p:cNvPr>
          <p:cNvSpPr txBox="1"/>
          <p:nvPr/>
        </p:nvSpPr>
        <p:spPr>
          <a:xfrm>
            <a:off x="5943601" y="247398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骨扫描描述：</a:t>
            </a:r>
            <a:endParaRPr lang="en-US" altLang="zh-CN" dirty="0"/>
          </a:p>
          <a:p>
            <a:r>
              <a:rPr lang="zh-CN" altLang="en-US" dirty="0"/>
              <a:t>骨扫描结果：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E2CC79-6E1E-3CA7-BE7E-11FD43813671}"/>
              </a:ext>
            </a:extLst>
          </p:cNvPr>
          <p:cNvSpPr/>
          <p:nvPr/>
        </p:nvSpPr>
        <p:spPr>
          <a:xfrm>
            <a:off x="1248179" y="2034433"/>
            <a:ext cx="4291384" cy="18783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骨扫描复查截图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AEACB8-AEA7-1604-77A7-AAB7D4FA481C}"/>
              </a:ext>
            </a:extLst>
          </p:cNvPr>
          <p:cNvSpPr/>
          <p:nvPr/>
        </p:nvSpPr>
        <p:spPr>
          <a:xfrm>
            <a:off x="1248179" y="4086516"/>
            <a:ext cx="4291384" cy="18783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其他影像学检查截图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F82C8A-8C84-27A4-8AD7-7D0C6E0797AC}"/>
              </a:ext>
            </a:extLst>
          </p:cNvPr>
          <p:cNvSpPr txBox="1"/>
          <p:nvPr/>
        </p:nvSpPr>
        <p:spPr>
          <a:xfrm>
            <a:off x="5943601" y="4564025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影像学描述：</a:t>
            </a:r>
            <a:endParaRPr lang="en-US" altLang="zh-CN" dirty="0"/>
          </a:p>
          <a:p>
            <a:r>
              <a:rPr lang="zh-CN" altLang="en-US" dirty="0"/>
              <a:t>检查结果：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49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病例小结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AEA915-B393-55B4-E0EF-83EDA0AE738E}"/>
              </a:ext>
            </a:extLst>
          </p:cNvPr>
          <p:cNvSpPr txBox="1"/>
          <p:nvPr/>
        </p:nvSpPr>
        <p:spPr>
          <a:xfrm>
            <a:off x="770341" y="1936275"/>
            <a:ext cx="9979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该患者是一名局部进展性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转移性前列腺癌患者，（结合检验检查结果描述病情严重程度以及骨相关事件风险）。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治疗目标是缩瘤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降低复发风险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降低疾病进展风险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延长生存时间，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基于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指南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/xxx</a:t>
            </a: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研究结果（治疗方案依据）选择了</a:t>
            </a:r>
            <a:r>
              <a:rPr lang="en-US" altLang="zh-CN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xxx</a:t>
            </a: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方案，治疗后患者的转归（随访过程中症状</a:t>
            </a:r>
            <a:r>
              <a:rPr lang="en-US" altLang="zh-CN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检验检查描述）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63FE42-7F9F-5497-7407-E57862E5E96E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病例征集医学框架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7A20CB-C6D1-5ED8-E01F-E2933579FEC3}"/>
              </a:ext>
            </a:extLst>
          </p:cNvPr>
          <p:cNvSpPr txBox="1"/>
          <p:nvPr/>
        </p:nvSpPr>
        <p:spPr>
          <a:xfrm>
            <a:off x="492642" y="1169582"/>
            <a:ext cx="893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围绕着前列腺癌全程管理的治疗目标收集临床优质病例，强调前列腺癌治疗过程中睾酮控制以及预防骨相关事件的必要性，提升骨转移患者立刻骨保护以及前列腺癌关键人群去势升级观念，建立去势升级以及完全骨保护的差异化品牌价值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DCAE9D-6EAB-933F-0BAF-DF74BA2F0DB5}"/>
              </a:ext>
            </a:extLst>
          </p:cNvPr>
          <p:cNvSpPr/>
          <p:nvPr/>
        </p:nvSpPr>
        <p:spPr>
          <a:xfrm>
            <a:off x="616688" y="2402958"/>
            <a:ext cx="9101470" cy="4359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前列腺癌优秀病例征集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2C619-1311-FC84-88EC-3929F73844A8}"/>
              </a:ext>
            </a:extLst>
          </p:cNvPr>
          <p:cNvSpPr txBox="1"/>
          <p:nvPr/>
        </p:nvSpPr>
        <p:spPr>
          <a:xfrm>
            <a:off x="4455041" y="4601687"/>
            <a:ext cx="35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去势升级</a:t>
            </a:r>
            <a:r>
              <a:rPr lang="en-US" altLang="zh-CN" dirty="0"/>
              <a:t>/</a:t>
            </a:r>
            <a:r>
              <a:rPr lang="zh-CN" altLang="en-US" dirty="0"/>
              <a:t>完全骨保护品牌价值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BBE74D-D002-1B1B-1C9F-40BD2095A399}"/>
              </a:ext>
            </a:extLst>
          </p:cNvPr>
          <p:cNvSpPr txBox="1"/>
          <p:nvPr/>
        </p:nvSpPr>
        <p:spPr>
          <a:xfrm>
            <a:off x="1105786" y="5191497"/>
            <a:ext cx="2690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循证级别高</a:t>
            </a:r>
            <a:endParaRPr lang="en-US" altLang="zh-CN" dirty="0"/>
          </a:p>
          <a:p>
            <a:r>
              <a:rPr lang="zh-CN" altLang="en-US" sz="1200" dirty="0"/>
              <a:t>戈舍瑞林受体亲和力强，前列腺癌各阶段人群均有循证学证据。</a:t>
            </a:r>
            <a:endParaRPr lang="en-US" altLang="zh-CN" sz="1200" dirty="0"/>
          </a:p>
          <a:p>
            <a:r>
              <a:rPr lang="zh-CN" altLang="en-US" sz="1200" dirty="0"/>
              <a:t>完全骨保护，唯一头对头</a:t>
            </a:r>
            <a:r>
              <a:rPr lang="en-US" altLang="zh-CN" sz="1200" dirty="0"/>
              <a:t>III</a:t>
            </a:r>
            <a:r>
              <a:rPr lang="zh-CN" altLang="en-US" sz="1200" dirty="0"/>
              <a:t>期临床研究击败双膦酸盐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4081E-1E6A-9040-A33D-1A5BBAEDEB8F}"/>
              </a:ext>
            </a:extLst>
          </p:cNvPr>
          <p:cNvSpPr txBox="1"/>
          <p:nvPr/>
        </p:nvSpPr>
        <p:spPr>
          <a:xfrm>
            <a:off x="4189227" y="5191497"/>
            <a:ext cx="2690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去势效果优</a:t>
            </a:r>
            <a:endParaRPr lang="en-US" altLang="zh-CN" dirty="0"/>
          </a:p>
          <a:p>
            <a:r>
              <a:rPr lang="en-US" altLang="zh-CN" sz="1200" dirty="0"/>
              <a:t>III</a:t>
            </a:r>
            <a:r>
              <a:rPr lang="zh-CN" altLang="en-US" sz="1200" dirty="0"/>
              <a:t>期临床研究中去势升级维持去势水平更平稳，睾酮逃逸发生率低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81B4F8-24EA-ED21-2796-66D626D2B9C7}"/>
              </a:ext>
            </a:extLst>
          </p:cNvPr>
          <p:cNvSpPr txBox="1"/>
          <p:nvPr/>
        </p:nvSpPr>
        <p:spPr>
          <a:xfrm>
            <a:off x="7357729" y="5191497"/>
            <a:ext cx="2690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患者体验佳</a:t>
            </a:r>
            <a:endParaRPr lang="en-US" altLang="zh-CN" dirty="0"/>
          </a:p>
          <a:p>
            <a:r>
              <a:rPr lang="zh-CN" altLang="en-US" sz="1200" dirty="0"/>
              <a:t>去势升级剂型优化升级，降低注射不良反应的发生风险。</a:t>
            </a:r>
            <a:endParaRPr lang="en-US" altLang="zh-CN" sz="1200" dirty="0"/>
          </a:p>
          <a:p>
            <a:r>
              <a:rPr lang="zh-CN" altLang="en-US" sz="1200" dirty="0"/>
              <a:t>完全骨保护作为首选</a:t>
            </a:r>
            <a:r>
              <a:rPr lang="en-US" altLang="zh-CN" sz="1200" dirty="0"/>
              <a:t>BTA</a:t>
            </a:r>
            <a:r>
              <a:rPr lang="zh-CN" altLang="en-US" sz="1200" dirty="0"/>
              <a:t>，预防</a:t>
            </a:r>
            <a:r>
              <a:rPr lang="en-US" altLang="zh-CN" sz="1200" dirty="0"/>
              <a:t>SRE</a:t>
            </a:r>
            <a:r>
              <a:rPr lang="zh-CN" altLang="en-US" sz="1200" dirty="0"/>
              <a:t>发生，提升生活质量。</a:t>
            </a:r>
            <a:endParaRPr lang="en-US" altLang="zh-CN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CEE353-13E4-C237-C912-F1F1D5BBA008}"/>
              </a:ext>
            </a:extLst>
          </p:cNvPr>
          <p:cNvSpPr txBox="1"/>
          <p:nvPr/>
        </p:nvSpPr>
        <p:spPr>
          <a:xfrm>
            <a:off x="4455041" y="3018244"/>
            <a:ext cx="433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前列腺癌关键人群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32C892-B43A-1815-D84F-1CD0658BF14C}"/>
              </a:ext>
            </a:extLst>
          </p:cNvPr>
          <p:cNvSpPr txBox="1"/>
          <p:nvPr/>
        </p:nvSpPr>
        <p:spPr>
          <a:xfrm>
            <a:off x="1233377" y="3507364"/>
            <a:ext cx="181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生化复发人群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FA211C-85F7-371C-9802-CB592102D761}"/>
              </a:ext>
            </a:extLst>
          </p:cNvPr>
          <p:cNvSpPr txBox="1"/>
          <p:nvPr/>
        </p:nvSpPr>
        <p:spPr>
          <a:xfrm>
            <a:off x="4688958" y="3507364"/>
            <a:ext cx="181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转移性</a:t>
            </a:r>
            <a:r>
              <a:rPr lang="en-US" altLang="zh-CN" sz="1600" dirty="0"/>
              <a:t>HSPC</a:t>
            </a:r>
            <a:r>
              <a:rPr lang="zh-CN" altLang="en-US" sz="1600" dirty="0"/>
              <a:t>人群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5050D3-72D6-01B7-5EC5-DB49AF3819FC}"/>
              </a:ext>
            </a:extLst>
          </p:cNvPr>
          <p:cNvSpPr txBox="1"/>
          <p:nvPr/>
        </p:nvSpPr>
        <p:spPr>
          <a:xfrm>
            <a:off x="7357729" y="3507364"/>
            <a:ext cx="181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转移性</a:t>
            </a:r>
            <a:r>
              <a:rPr lang="en-US" altLang="zh-CN" sz="1600" dirty="0"/>
              <a:t>CRPC</a:t>
            </a:r>
            <a:r>
              <a:rPr lang="zh-CN" altLang="en-US" sz="1600" dirty="0"/>
              <a:t>人群</a:t>
            </a:r>
          </a:p>
        </p:txBody>
      </p:sp>
    </p:spTree>
    <p:extLst>
      <p:ext uri="{BB962C8B-B14F-4D97-AF65-F5344CB8AC3E}">
        <p14:creationId xmlns:p14="http://schemas.microsoft.com/office/powerpoint/2010/main" val="4561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基本信息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91116" y="1382232"/>
            <a:ext cx="11004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、性别，</a:t>
            </a:r>
            <a:r>
              <a:rPr lang="en-US" altLang="zh-CN" sz="2400" dirty="0"/>
              <a:t>xxx</a:t>
            </a:r>
            <a:r>
              <a:rPr lang="zh-CN" altLang="en-US" sz="2400" dirty="0"/>
              <a:t>岁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、主诉：因</a:t>
            </a:r>
            <a:r>
              <a:rPr lang="en-US" altLang="zh-CN" sz="2400" dirty="0"/>
              <a:t>xxx</a:t>
            </a:r>
            <a:r>
              <a:rPr lang="zh-CN" altLang="en-US" sz="2400" dirty="0"/>
              <a:t>来院就诊</a:t>
            </a:r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、现病史：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（时间）发现</a:t>
            </a:r>
            <a:r>
              <a:rPr lang="en-US" altLang="zh-CN" sz="2400" dirty="0" err="1"/>
              <a:t>xxxx</a:t>
            </a:r>
            <a:r>
              <a:rPr lang="zh-CN" altLang="en-US" sz="2400" dirty="0"/>
              <a:t>（症状</a:t>
            </a:r>
            <a:r>
              <a:rPr lang="en-US" altLang="zh-CN" sz="2400" dirty="0"/>
              <a:t>/</a:t>
            </a:r>
            <a:r>
              <a:rPr lang="zh-CN" altLang="en-US" sz="2400" dirty="0"/>
              <a:t>异常）遂前往医院就诊，是否存在骨痛</a:t>
            </a:r>
            <a:endParaRPr lang="en-US" altLang="zh-CN" sz="2400" dirty="0"/>
          </a:p>
          <a:p>
            <a:r>
              <a:rPr lang="en-US" altLang="zh-CN" sz="2400" dirty="0"/>
              <a:t>PSA</a:t>
            </a:r>
            <a:r>
              <a:rPr lang="zh-CN" altLang="en-US" sz="2400" dirty="0"/>
              <a:t>检查示：</a:t>
            </a:r>
            <a:r>
              <a:rPr lang="en-US" altLang="zh-CN" sz="2400" dirty="0"/>
              <a:t>xxx</a:t>
            </a:r>
            <a:r>
              <a:rPr lang="zh-CN" altLang="en-US" sz="2400" dirty="0"/>
              <a:t>（初诊</a:t>
            </a:r>
            <a:r>
              <a:rPr lang="en-US" altLang="zh-CN" sz="2400" dirty="0"/>
              <a:t>PSA</a:t>
            </a:r>
            <a:r>
              <a:rPr lang="zh-CN" altLang="en-US" sz="2400" dirty="0"/>
              <a:t>检验结果）</a:t>
            </a:r>
            <a:endParaRPr lang="en-US" altLang="zh-CN" sz="2400" dirty="0"/>
          </a:p>
          <a:p>
            <a:r>
              <a:rPr lang="zh-CN" altLang="en-US" sz="2400" dirty="0"/>
              <a:t>影像学检查示：</a:t>
            </a:r>
            <a:r>
              <a:rPr lang="en-US" altLang="zh-CN" sz="2400" dirty="0"/>
              <a:t>xxx</a:t>
            </a:r>
            <a:r>
              <a:rPr lang="zh-CN" altLang="en-US" sz="2400" dirty="0"/>
              <a:t>（前列腺</a:t>
            </a:r>
            <a:r>
              <a:rPr lang="en-US" altLang="zh-CN" sz="2400" dirty="0"/>
              <a:t>B</a:t>
            </a:r>
            <a:r>
              <a:rPr lang="zh-CN" altLang="en-US" sz="2400" dirty="0"/>
              <a:t>超以及前列腺</a:t>
            </a:r>
            <a:r>
              <a:rPr lang="en-US" altLang="zh-CN" sz="2400" dirty="0"/>
              <a:t>MRI</a:t>
            </a:r>
            <a:r>
              <a:rPr lang="zh-CN" altLang="en-US" sz="2400" dirty="0"/>
              <a:t>检查结果）</a:t>
            </a:r>
            <a:endParaRPr lang="en-US" altLang="zh-CN" sz="2400" dirty="0"/>
          </a:p>
          <a:p>
            <a:r>
              <a:rPr lang="zh-CN" altLang="en-US" sz="2400" dirty="0"/>
              <a:t>骨扫描检查示：</a:t>
            </a:r>
            <a:r>
              <a:rPr lang="en-US" altLang="zh-CN" sz="2400" dirty="0"/>
              <a:t>xxx</a:t>
            </a:r>
            <a:r>
              <a:rPr lang="zh-CN" altLang="en-US" sz="2400" dirty="0"/>
              <a:t>（骨扫描结果）</a:t>
            </a:r>
            <a:endParaRPr lang="en-US" altLang="zh-CN" sz="2400" dirty="0"/>
          </a:p>
          <a:p>
            <a:r>
              <a:rPr lang="en-US" altLang="zh-CN" sz="2400" dirty="0"/>
              <a:t>PSMA-PET</a:t>
            </a:r>
            <a:r>
              <a:rPr lang="zh-CN" altLang="en-US" sz="2400" dirty="0"/>
              <a:t>检查示：</a:t>
            </a:r>
            <a:r>
              <a:rPr lang="en-US" altLang="zh-CN" sz="2400" dirty="0"/>
              <a:t>xxx</a:t>
            </a:r>
            <a:r>
              <a:rPr lang="zh-CN" altLang="en-US" sz="2400" dirty="0"/>
              <a:t>（</a:t>
            </a:r>
            <a:r>
              <a:rPr lang="en-US" altLang="zh-CN" sz="2400" dirty="0"/>
              <a:t>PET</a:t>
            </a:r>
            <a:r>
              <a:rPr lang="zh-CN" altLang="en-US" sz="2400" dirty="0"/>
              <a:t>检查结果，非必选）</a:t>
            </a:r>
            <a:endParaRPr lang="en-US" altLang="zh-CN" sz="2400" dirty="0"/>
          </a:p>
          <a:p>
            <a:r>
              <a:rPr lang="zh-CN" altLang="en-US" sz="2400" dirty="0"/>
              <a:t>前列腺穿刺病理结果提示：前列腺癌，</a:t>
            </a:r>
            <a:r>
              <a:rPr lang="en-US" altLang="zh-CN" sz="2400" dirty="0"/>
              <a:t>GLEASON</a:t>
            </a:r>
            <a:r>
              <a:rPr lang="zh-CN" altLang="en-US" sz="2400" dirty="0"/>
              <a:t>评分</a:t>
            </a:r>
            <a:r>
              <a:rPr lang="en-US" altLang="zh-CN" sz="2400" dirty="0" err="1"/>
              <a:t>xxx+xx</a:t>
            </a:r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、手术史：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（如有前列腺癌根治手术）</a:t>
            </a:r>
            <a:endParaRPr lang="en-US" altLang="zh-CN" sz="2400" dirty="0"/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、诊断：前列腺癌（</a:t>
            </a:r>
            <a:r>
              <a:rPr lang="en-US" altLang="zh-CN" sz="2400" dirty="0" err="1"/>
              <a:t>cTxNxMx</a:t>
            </a:r>
            <a:r>
              <a:rPr lang="zh-CN" altLang="en-US" sz="2400" dirty="0"/>
              <a:t>，分期）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87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辅助检查（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超）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331170" y="1638710"/>
            <a:ext cx="486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1137424" y="1550020"/>
            <a:ext cx="4860116" cy="3891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影像学图片</a:t>
            </a:r>
          </a:p>
        </p:txBody>
      </p:sp>
    </p:spTree>
    <p:extLst>
      <p:ext uri="{BB962C8B-B14F-4D97-AF65-F5344CB8AC3E}">
        <p14:creationId xmlns:p14="http://schemas.microsoft.com/office/powerpoint/2010/main" val="283104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辅助检查（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MRI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331170" y="1638710"/>
            <a:ext cx="486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1137424" y="1550020"/>
            <a:ext cx="4860116" cy="3891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影像学图片</a:t>
            </a:r>
          </a:p>
        </p:txBody>
      </p:sp>
    </p:spTree>
    <p:extLst>
      <p:ext uri="{BB962C8B-B14F-4D97-AF65-F5344CB8AC3E}">
        <p14:creationId xmlns:p14="http://schemas.microsoft.com/office/powerpoint/2010/main" val="349434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辅助检查（骨扫描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/PSMA-PET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331170" y="1638710"/>
            <a:ext cx="486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1137424" y="1550020"/>
            <a:ext cx="4860116" cy="3891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影像学图片</a:t>
            </a:r>
          </a:p>
        </p:txBody>
      </p:sp>
    </p:spTree>
    <p:extLst>
      <p:ext uri="{BB962C8B-B14F-4D97-AF65-F5344CB8AC3E}">
        <p14:creationId xmlns:p14="http://schemas.microsoft.com/office/powerpoint/2010/main" val="290212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辅助检查（前列腺穿刺）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331170" y="1638710"/>
            <a:ext cx="486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检查描述：</a:t>
            </a:r>
            <a:endParaRPr lang="en-US" altLang="zh-CN" sz="24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检查结果：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1137424" y="1550020"/>
            <a:ext cx="4860116" cy="3891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影像学图片</a:t>
            </a:r>
          </a:p>
        </p:txBody>
      </p:sp>
    </p:spTree>
    <p:extLst>
      <p:ext uri="{BB962C8B-B14F-4D97-AF65-F5344CB8AC3E}">
        <p14:creationId xmlns:p14="http://schemas.microsoft.com/office/powerpoint/2010/main" val="112819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治疗方案选择依据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AC17F-6BD1-7B96-B97A-90EB8CDFC9D3}"/>
              </a:ext>
            </a:extLst>
          </p:cNvPr>
          <p:cNvSpPr/>
          <p:nvPr/>
        </p:nvSpPr>
        <p:spPr>
          <a:xfrm>
            <a:off x="1052363" y="1592550"/>
            <a:ext cx="4136325" cy="33409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NCCN/EAU/CSCO</a:t>
            </a:r>
            <a:r>
              <a:rPr lang="zh-CN" altLang="en-US" dirty="0"/>
              <a:t>前列腺癌诊疗指南截图（系统治疗）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0778E1-68DC-AEE4-4B8E-3294AC1567BE}"/>
              </a:ext>
            </a:extLst>
          </p:cNvPr>
          <p:cNvSpPr/>
          <p:nvPr/>
        </p:nvSpPr>
        <p:spPr>
          <a:xfrm>
            <a:off x="5645628" y="1592550"/>
            <a:ext cx="4136325" cy="33409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NCCN/EAU/CSCO</a:t>
            </a:r>
            <a:r>
              <a:rPr lang="zh-CN" altLang="en-US" dirty="0"/>
              <a:t>前列腺癌诊疗指南截图（骨保护治疗）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BF87B6-6271-7C23-C643-9BE082D9A63D}"/>
              </a:ext>
            </a:extLst>
          </p:cNvPr>
          <p:cNvSpPr txBox="1"/>
          <p:nvPr/>
        </p:nvSpPr>
        <p:spPr>
          <a:xfrm>
            <a:off x="972359" y="5189838"/>
            <a:ext cx="997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日，使用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192644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治疗病程记录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BF87B6-6271-7C23-C643-9BE082D9A63D}"/>
              </a:ext>
            </a:extLst>
          </p:cNvPr>
          <p:cNvSpPr txBox="1"/>
          <p:nvPr/>
        </p:nvSpPr>
        <p:spPr>
          <a:xfrm>
            <a:off x="919197" y="1319587"/>
            <a:ext cx="99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-xxx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日，使用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方案治疗后，随访检查结果示，睾酮水平显著降低，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PSA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显著下降，未出现潮红、发热等不良反应，是否出现注射部位不良反应，骨痛症状是否明显缓解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CBA33B-D01E-8A5E-302B-983ECF0D9131}"/>
              </a:ext>
            </a:extLst>
          </p:cNvPr>
          <p:cNvSpPr txBox="1"/>
          <p:nvPr/>
        </p:nvSpPr>
        <p:spPr>
          <a:xfrm>
            <a:off x="6815470" y="3429000"/>
            <a:ext cx="408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时间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PSA</a:t>
            </a:r>
            <a:r>
              <a:rPr lang="zh-CN" altLang="en-US" dirty="0"/>
              <a:t>结果，睾酮结果</a:t>
            </a:r>
            <a:endParaRPr lang="en-US" altLang="zh-CN" dirty="0"/>
          </a:p>
          <a:p>
            <a:r>
              <a:rPr lang="zh-CN" altLang="en-US" dirty="0"/>
              <a:t>时间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PSA</a:t>
            </a:r>
            <a:r>
              <a:rPr lang="zh-CN" altLang="en-US" dirty="0"/>
              <a:t>结果，睾酮结果</a:t>
            </a:r>
            <a:endParaRPr lang="en-US" altLang="zh-CN" dirty="0"/>
          </a:p>
          <a:p>
            <a:r>
              <a:rPr lang="zh-CN" altLang="en-US" dirty="0"/>
              <a:t>时间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PSA</a:t>
            </a:r>
            <a:r>
              <a:rPr lang="zh-CN" altLang="en-US" dirty="0"/>
              <a:t>结果，睾酮结果</a:t>
            </a:r>
            <a:endParaRPr lang="en-US" altLang="zh-CN" dirty="0"/>
          </a:p>
          <a:p>
            <a:r>
              <a:rPr lang="zh-CN" altLang="en-US" dirty="0"/>
              <a:t>时间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PSA</a:t>
            </a:r>
            <a:r>
              <a:rPr lang="zh-CN" altLang="en-US" dirty="0"/>
              <a:t>结果，睾酮结果</a:t>
            </a:r>
            <a:endParaRPr lang="en-US" altLang="zh-CN" dirty="0"/>
          </a:p>
          <a:p>
            <a:r>
              <a:rPr lang="zh-CN" altLang="en-US" dirty="0"/>
              <a:t>。。。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E2CC79-6E1E-3CA7-BE7E-11FD43813671}"/>
              </a:ext>
            </a:extLst>
          </p:cNvPr>
          <p:cNvSpPr/>
          <p:nvPr/>
        </p:nvSpPr>
        <p:spPr>
          <a:xfrm>
            <a:off x="1435395" y="3050395"/>
            <a:ext cx="4660605" cy="24880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PSA</a:t>
            </a:r>
            <a:r>
              <a:rPr lang="zh-CN" altLang="en-US" dirty="0"/>
              <a:t>变化折线图</a:t>
            </a:r>
            <a:endParaRPr lang="en-US" altLang="zh-CN" dirty="0"/>
          </a:p>
          <a:p>
            <a:pPr algn="ctr"/>
            <a:r>
              <a:rPr lang="zh-CN" altLang="en-US" dirty="0"/>
              <a:t>睾酮变化折线图</a:t>
            </a:r>
            <a:endParaRPr lang="en-US" altLang="zh-CN" dirty="0"/>
          </a:p>
          <a:p>
            <a:pPr algn="ctr"/>
            <a:r>
              <a:rPr lang="zh-CN" altLang="en-US" dirty="0"/>
              <a:t>（完整记录药物治疗方案变换，诊断，进展等重要治疗阶段的数据变化）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154605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679</Words>
  <Application>Microsoft Office PowerPoint</Application>
  <PresentationFormat>宽屏</PresentationFormat>
  <Paragraphs>74</Paragraphs>
  <Slides>11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平面</vt:lpstr>
      <vt:lpstr>前列腺癌去势升级病例模板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Chenzhuang Zhu</dc:creator>
  <cp:lastModifiedBy>admin</cp:lastModifiedBy>
  <cp:revision>7</cp:revision>
  <dcterms:created xsi:type="dcterms:W3CDTF">2025-04-24T14:46:32Z</dcterms:created>
  <dcterms:modified xsi:type="dcterms:W3CDTF">2025-05-04T13:29:06Z</dcterms:modified>
</cp:coreProperties>
</file>