
<file path=[Content_Types].xml><?xml version="1.0" encoding="utf-8"?>
<Types xmlns="http://schemas.openxmlformats.org/package/2006/content-types">
  <Default Extension="jpeg" ContentType="image/jpeg"/>
  <Default Extension="JPG" ContentType="image/.jp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authors.xml" ContentType="application/vnd.ms-powerpoint.authors+xml"/>
  <Override PartName="/ppt/media/image10.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2" r:id="rId3"/>
    <p:sldMasterId id="2147483657" r:id="rId4"/>
    <p:sldMasterId id="2147483670" r:id="rId5"/>
  </p:sldMasterIdLst>
  <p:notesMasterIdLst>
    <p:notesMasterId r:id="rId9"/>
  </p:notesMasterIdLst>
  <p:sldIdLst>
    <p:sldId id="259" r:id="rId6"/>
    <p:sldId id="16765325" r:id="rId7"/>
    <p:sldId id="16765335" r:id="rId8"/>
    <p:sldId id="16765276" r:id="rId10"/>
    <p:sldId id="16765336" r:id="rId11"/>
    <p:sldId id="16765331" r:id="rId12"/>
    <p:sldId id="16765329" r:id="rId13"/>
    <p:sldId id="16765294" r:id="rId14"/>
    <p:sldId id="16765319" r:id="rId15"/>
    <p:sldId id="16765317" r:id="rId16"/>
    <p:sldId id="16765322" r:id="rId17"/>
    <p:sldId id="16765323" r:id="rId18"/>
    <p:sldId id="16765324" r:id="rId19"/>
    <p:sldId id="16765291" r:id="rId20"/>
    <p:sldId id="16765313" r:id="rId21"/>
    <p:sldId id="16765306" r:id="rId22"/>
    <p:sldId id="16765307" r:id="rId23"/>
    <p:sldId id="16765337" r:id="rId24"/>
    <p:sldId id="16765274" r:id="rId25"/>
    <p:sldId id="16765334" r:id="rId26"/>
    <p:sldId id="16765339" r:id="rId27"/>
    <p:sldId id="16765340" r:id="rId28"/>
    <p:sldId id="16765342" r:id="rId29"/>
    <p:sldId id="16765338" r:id="rId30"/>
    <p:sldId id="16765298" r:id="rId31"/>
    <p:sldId id="16765315" r:id="rId32"/>
    <p:sldId id="16765316" r:id="rId33"/>
    <p:sldId id="16765344" r:id="rId34"/>
    <p:sldId id="16765281" r:id="rId35"/>
    <p:sldId id="16765282" r:id="rId36"/>
    <p:sldId id="16765280" r:id="rId37"/>
    <p:sldId id="16765285" r:id="rId38"/>
    <p:sldId id="16765287" r:id="rId39"/>
    <p:sldId id="16765297" r:id="rId40"/>
    <p:sldId id="16765343" r:id="rId41"/>
    <p:sldId id="16765309" r:id="rId4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默认节" id="{E1381C0B-CADB-4DBF-B412-724CE1A90AFC}">
          <p14:sldIdLst>
            <p14:sldId id="259"/>
            <p14:sldId id="16765325"/>
            <p14:sldId id="16765335"/>
          </p14:sldIdLst>
        </p14:section>
        <p14:section name="辅助治疗" id="{7E2B8501-09D1-4082-BA4F-87E38BE4A1DB}">
          <p14:sldIdLst>
            <p14:sldId id="16765276"/>
            <p14:sldId id="16765336"/>
            <p14:sldId id="16765331"/>
            <p14:sldId id="16765329"/>
          </p14:sldIdLst>
        </p14:section>
        <p14:section name="一线治疗" id="{F744978A-90EF-4513-9860-1F14FD6F3F6C}">
          <p14:sldIdLst/>
        </p14:section>
        <p14:section name="20年随访" id="{DE07CD27-686D-4C8C-A68A-A9C7576EC6AC}">
          <p14:sldIdLst>
            <p14:sldId id="16765294"/>
            <p14:sldId id="16765319"/>
            <p14:sldId id="16765317"/>
            <p14:sldId id="16765322"/>
          </p14:sldIdLst>
        </p14:section>
        <p14:section name="伊马+瑞戈" id="{7CF97A49-4913-49E4-98FF-8724F774EA48}">
          <p14:sldIdLst>
            <p14:sldId id="16765323"/>
            <p14:sldId id="16765324"/>
          </p14:sldIdLst>
        </p14:section>
        <p14:section name="伊马+比美" id="{42D25A7B-6CF9-49C7-9E82-2DB80C8C9349}">
          <p14:sldIdLst>
            <p14:sldId id="16765291"/>
          </p14:sldIdLst>
        </p14:section>
        <p14:section name="二线及以上" id="{AEE67337-1ECC-42B4-985D-E82AE68714DB}">
          <p14:sldIdLst/>
        </p14:section>
        <p14:section name="中国桥接" id="{6D15F60A-0D22-4211-802B-1BF89D4E6736}">
          <p14:sldIdLst>
            <p14:sldId id="16765313"/>
            <p14:sldId id="16765306"/>
            <p14:sldId id="16765307"/>
            <p14:sldId id="16765337"/>
          </p14:sldIdLst>
        </p14:section>
        <p14:section name="中国真实世界" id="{4EB0C7D2-B023-4C26-A3FD-42A843912BAD}">
          <p14:sldIdLst>
            <p14:sldId id="16765274"/>
            <p14:sldId id="16765334"/>
          </p14:sldIdLst>
        </p14:section>
        <p14:section name="血药浓度" id="{8C0D982B-B78F-4A99-ABF5-0CD9D924BB46}">
          <p14:sldIdLst>
            <p14:sldId id="16765339"/>
            <p14:sldId id="16765340"/>
          </p14:sldIdLst>
        </p14:section>
        <p14:section name="小结1" id="{3FD36CFA-8C56-4F03-87BB-3C849DB29281}">
          <p14:sldIdLst>
            <p14:sldId id="16765342"/>
          </p14:sldIdLst>
        </p14:section>
        <p14:section name="新药及新靶点" id="{9BB9299B-A0EC-40C0-B956-8ED4463D26C6}">
          <p14:sldIdLst>
            <p14:sldId id="16765338"/>
          </p14:sldIdLst>
        </p14:section>
        <p14:section name="奥雷巴替尼" id="{3B9EB757-B9C8-4987-B75A-434D11BBABDC}">
          <p14:sldIdLst>
            <p14:sldId id="16765298"/>
            <p14:sldId id="16765315"/>
            <p14:sldId id="16765316"/>
          </p14:sldIdLst>
        </p14:section>
        <p14:section name="PEAK" id="{19B5B94B-0588-4C4A-83C3-08B2BAC2F408}">
          <p14:sldIdLst>
            <p14:sldId id="16765344"/>
          </p14:sldIdLst>
        </p14:section>
        <p14:section name="IDRX-42" id="{6AF8B32F-B14B-4E8F-B57C-1D8B201CF6C4}">
          <p14:sldIdLst>
            <p14:sldId id="16765281"/>
            <p14:sldId id="16765282"/>
          </p14:sldIdLst>
        </p14:section>
        <p14:section name="NB003" id="{ED3EBFF9-3A45-43AA-BE04-85D1262B679E}">
          <p14:sldIdLst>
            <p14:sldId id="16765280"/>
            <p14:sldId id="16765285"/>
          </p14:sldIdLst>
        </p14:section>
        <p14:section name="阿维鲁单抗+阿昔替尼" id="{A4F8AAFE-402F-403D-8F8E-D661FBC7BBA9}">
          <p14:sldIdLst>
            <p14:sldId id="16765287"/>
            <p14:sldId id="16765297"/>
          </p14:sldIdLst>
        </p14:section>
        <p14:section name="小结2" id="{87478ACE-092C-4FD8-AE6C-ECAFF5273C75}">
          <p14:sldIdLst>
            <p14:sldId id="16765343"/>
          </p14:sldIdLst>
        </p14:section>
        <p14:section name="总结" id="{19FFCCA2-234B-4ACD-84D0-45E027F7F1A5}">
          <p14:sldIdLst>
            <p14:sldId id="16765309"/>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4459B03-8E65-113C-C06E-67A8A1613F06}" name="Xianguo Zeng" initials="XZ" userId="S::xianguo.zeng@zailaboratory.com::684a7bed-ef81-4f13-a63d-d64f69faebc6" providerId="AD"/>
  <p188:author id="{17356B11-0346-3B32-2805-16B10BB5A29A}" name="Yuki Peng" initials="ZP" userId="S::yuki.peng@zailaboratory.com::b4f62ce9-3348-4ba6-a363-99f1cfacf72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AC283F"/>
    <a:srgbClr val="B97379"/>
    <a:srgbClr val="D1727E"/>
    <a:srgbClr val="1C6494"/>
    <a:srgbClr val="A5A3EF"/>
    <a:srgbClr val="EAEAE8"/>
    <a:srgbClr val="95A068"/>
    <a:srgbClr val="943B73"/>
    <a:srgbClr val="3154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3447" autoAdjust="0"/>
  </p:normalViewPr>
  <p:slideViewPr>
    <p:cSldViewPr snapToGrid="0" showGuides="1">
      <p:cViewPr varScale="1">
        <p:scale>
          <a:sx n="140" d="100"/>
          <a:sy n="140" d="100"/>
        </p:scale>
        <p:origin x="2646" y="34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notesMaster" Target="notesMasters/notesMaster1.xml"/><Relationship Id="rId8" Type="http://schemas.openxmlformats.org/officeDocument/2006/relationships/slide" Target="slides/slide3.xml"/><Relationship Id="rId7" Type="http://schemas.openxmlformats.org/officeDocument/2006/relationships/slide" Target="slides/slide2.xml"/><Relationship Id="rId6" Type="http://schemas.openxmlformats.org/officeDocument/2006/relationships/slide" Target="slides/slide1.xml"/><Relationship Id="rId5" Type="http://schemas.openxmlformats.org/officeDocument/2006/relationships/slideMaster" Target="slideMasters/slideMaster4.xml"/><Relationship Id="rId46" Type="http://schemas.microsoft.com/office/2018/10/relationships/authors" Target="authors.xml"/><Relationship Id="rId45" Type="http://schemas.openxmlformats.org/officeDocument/2006/relationships/tableStyles" Target="tableStyles.xml"/><Relationship Id="rId44" Type="http://schemas.openxmlformats.org/officeDocument/2006/relationships/viewProps" Target="viewProps.xml"/><Relationship Id="rId43" Type="http://schemas.openxmlformats.org/officeDocument/2006/relationships/presProps" Target="presProps.xml"/><Relationship Id="rId42" Type="http://schemas.openxmlformats.org/officeDocument/2006/relationships/slide" Target="slides/slide36.xml"/><Relationship Id="rId41" Type="http://schemas.openxmlformats.org/officeDocument/2006/relationships/slide" Target="slides/slide35.xml"/><Relationship Id="rId40" Type="http://schemas.openxmlformats.org/officeDocument/2006/relationships/slide" Target="slides/slide34.xml"/><Relationship Id="rId4" Type="http://schemas.openxmlformats.org/officeDocument/2006/relationships/slideMaster" Target="slideMasters/slideMaster3.xml"/><Relationship Id="rId39" Type="http://schemas.openxmlformats.org/officeDocument/2006/relationships/slide" Target="slides/slide33.xml"/><Relationship Id="rId38" Type="http://schemas.openxmlformats.org/officeDocument/2006/relationships/slide" Target="slides/slide32.xml"/><Relationship Id="rId37" Type="http://schemas.openxmlformats.org/officeDocument/2006/relationships/slide" Target="slides/slide31.xml"/><Relationship Id="rId36" Type="http://schemas.openxmlformats.org/officeDocument/2006/relationships/slide" Target="slides/slide30.xml"/><Relationship Id="rId35" Type="http://schemas.openxmlformats.org/officeDocument/2006/relationships/slide" Target="slides/slide29.xml"/><Relationship Id="rId34" Type="http://schemas.openxmlformats.org/officeDocument/2006/relationships/slide" Target="slides/slide28.xml"/><Relationship Id="rId33" Type="http://schemas.openxmlformats.org/officeDocument/2006/relationships/slide" Target="slides/slide27.xml"/><Relationship Id="rId32" Type="http://schemas.openxmlformats.org/officeDocument/2006/relationships/slide" Target="slides/slide26.xml"/><Relationship Id="rId31" Type="http://schemas.openxmlformats.org/officeDocument/2006/relationships/slide" Target="slides/slide25.xml"/><Relationship Id="rId30" Type="http://schemas.openxmlformats.org/officeDocument/2006/relationships/slide" Target="slides/slide24.xml"/><Relationship Id="rId3" Type="http://schemas.openxmlformats.org/officeDocument/2006/relationships/slideMaster" Target="slideMasters/slideMaster2.xml"/><Relationship Id="rId29" Type="http://schemas.openxmlformats.org/officeDocument/2006/relationships/slide" Target="slides/slide23.xml"/><Relationship Id="rId28" Type="http://schemas.openxmlformats.org/officeDocument/2006/relationships/slide" Target="slides/slide22.xml"/><Relationship Id="rId27" Type="http://schemas.openxmlformats.org/officeDocument/2006/relationships/slide" Target="slides/slide21.xml"/><Relationship Id="rId26" Type="http://schemas.openxmlformats.org/officeDocument/2006/relationships/slide" Target="slides/slide20.xml"/><Relationship Id="rId25" Type="http://schemas.openxmlformats.org/officeDocument/2006/relationships/slide" Target="slides/slide19.xml"/><Relationship Id="rId24" Type="http://schemas.openxmlformats.org/officeDocument/2006/relationships/slide" Target="slides/slide18.xml"/><Relationship Id="rId23" Type="http://schemas.openxmlformats.org/officeDocument/2006/relationships/slide" Target="slides/slide17.xml"/><Relationship Id="rId22" Type="http://schemas.openxmlformats.org/officeDocument/2006/relationships/slide" Target="slides/slide16.xml"/><Relationship Id="rId21" Type="http://schemas.openxmlformats.org/officeDocument/2006/relationships/slide" Target="slides/slide15.xml"/><Relationship Id="rId20" Type="http://schemas.openxmlformats.org/officeDocument/2006/relationships/slide" Target="slides/slide14.xml"/><Relationship Id="rId2" Type="http://schemas.openxmlformats.org/officeDocument/2006/relationships/theme" Target="theme/theme1.xml"/><Relationship Id="rId19" Type="http://schemas.openxmlformats.org/officeDocument/2006/relationships/slide" Target="slides/slide13.xml"/><Relationship Id="rId18" Type="http://schemas.openxmlformats.org/officeDocument/2006/relationships/slide" Target="slides/slide12.xml"/><Relationship Id="rId17" Type="http://schemas.openxmlformats.org/officeDocument/2006/relationships/slide" Target="slides/slide11.xml"/><Relationship Id="rId16" Type="http://schemas.openxmlformats.org/officeDocument/2006/relationships/slide" Target="slides/slide10.xml"/><Relationship Id="rId15" Type="http://schemas.openxmlformats.org/officeDocument/2006/relationships/slide" Target="slides/slide9.xml"/><Relationship Id="rId14" Type="http://schemas.openxmlformats.org/officeDocument/2006/relationships/slide" Target="slides/slide8.xml"/><Relationship Id="rId13" Type="http://schemas.openxmlformats.org/officeDocument/2006/relationships/slide" Target="slides/slide7.xml"/><Relationship Id="rId12" Type="http://schemas.openxmlformats.org/officeDocument/2006/relationships/slide" Target="slides/slide6.xml"/><Relationship Id="rId11" Type="http://schemas.openxmlformats.org/officeDocument/2006/relationships/slide" Target="slides/slide5.xml"/><Relationship Id="rId10" Type="http://schemas.openxmlformats.org/officeDocument/2006/relationships/slide" Target="slides/slide4.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6258E1-2FE2-4028-8BAF-D458C5224037}"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D0508F-B11D-495F-AC97-A2267B728F96}"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dirty="0"/>
          </a:p>
        </p:txBody>
      </p:sp>
      <p:sp>
        <p:nvSpPr>
          <p:cNvPr id="4" name="Slide Number Placeholder 3"/>
          <p:cNvSpPr>
            <a:spLocks noGrp="1"/>
          </p:cNvSpPr>
          <p:nvPr>
            <p:ph type="sldNum" sz="quarter" idx="5"/>
          </p:nvPr>
        </p:nvSpPr>
        <p:spPr/>
        <p:txBody>
          <a:bodyPr/>
          <a:lstStyle/>
          <a:p>
            <a:fld id="{F7D0508F-B11D-495F-AC97-A2267B728F96}"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R="0" lvl="0" algn="just" defTabSz="914400" rtl="0" eaLnBrk="1" fontAlgn="auto" latinLnBrk="0" hangingPunct="0">
              <a:lnSpc>
                <a:spcPct val="120000"/>
              </a:lnSpc>
              <a:spcBef>
                <a:spcPts val="0"/>
              </a:spcBef>
              <a:spcAft>
                <a:spcPts val="0"/>
              </a:spcAft>
              <a:buClrTx/>
              <a:buSzPct val="100000"/>
              <a:buFont typeface="Arial" panose="020B0604020202020204" pitchFamily="34" charset="0"/>
              <a:buChar char="•"/>
              <a:defRPr/>
            </a:pPr>
            <a:r>
              <a:rPr kumimoji="0" lang="zh-CN" altLang="en-US" b="0" i="0" u="none" strike="noStrike" kern="0" cap="none" spc="0" normalizeH="0" baseline="0" noProof="0" dirty="0">
                <a:ln>
                  <a:noFill/>
                </a:ln>
                <a:effectLst/>
                <a:uLnTx/>
                <a:uFillTx/>
                <a:latin typeface="+mn-lt"/>
                <a:ea typeface="+mn-ea"/>
                <a:cs typeface="+mn-ea"/>
                <a:sym typeface="+mn-lt"/>
              </a:rPr>
              <a:t>大多数复发发生在辅助治疗完成后，超过半数在治疗停止后的第一年出现</a:t>
            </a:r>
            <a:endParaRPr kumimoji="0" lang="zh-CN" altLang="en-US" b="0" i="0" u="none" strike="noStrike" kern="0" cap="none" spc="0" normalizeH="0" baseline="0" noProof="0" dirty="0">
              <a:ln>
                <a:noFill/>
              </a:ln>
              <a:effectLst/>
              <a:uLnTx/>
              <a:uFillTx/>
              <a:latin typeface="+mn-lt"/>
              <a:ea typeface="+mn-ea"/>
              <a:cs typeface="+mn-ea"/>
              <a:sym typeface="+mn-lt"/>
            </a:endParaRPr>
          </a:p>
          <a:p>
            <a:pPr marR="0" lvl="0" algn="just" defTabSz="914400" rtl="0" eaLnBrk="1" fontAlgn="auto" latinLnBrk="0" hangingPunct="0">
              <a:lnSpc>
                <a:spcPct val="120000"/>
              </a:lnSpc>
              <a:spcBef>
                <a:spcPts val="0"/>
              </a:spcBef>
              <a:spcAft>
                <a:spcPts val="0"/>
              </a:spcAft>
              <a:buClrTx/>
              <a:buSzPct val="100000"/>
              <a:buFont typeface="Arial" panose="020B0604020202020204" pitchFamily="34" charset="0"/>
              <a:buChar char="•"/>
              <a:defRPr/>
            </a:pPr>
            <a:r>
              <a:rPr kumimoji="0" lang="zh-CN" altLang="en-US" b="0" i="0" u="none" strike="noStrike" kern="0" cap="none" spc="0" normalizeH="0" baseline="0" noProof="0" dirty="0">
                <a:ln>
                  <a:noFill/>
                </a:ln>
                <a:effectLst/>
                <a:uLnTx/>
                <a:uFillTx/>
                <a:latin typeface="+mn-lt"/>
                <a:ea typeface="+mn-ea"/>
                <a:cs typeface="+mn-ea"/>
                <a:sym typeface="+mn-lt"/>
              </a:rPr>
              <a:t>辅助治疗结束后疾病快速进展，可能提示在部分患者中延长治疗具有潜在获益</a:t>
            </a:r>
            <a:endParaRPr kumimoji="0" lang="zh-CN" altLang="en-US" b="0" i="0" u="none" strike="noStrike" kern="0" cap="none" spc="0" normalizeH="0" baseline="0" noProof="0" dirty="0">
              <a:ln>
                <a:noFill/>
              </a:ln>
              <a:effectLst/>
              <a:uLnTx/>
              <a:uFillTx/>
              <a:latin typeface="+mn-lt"/>
              <a:ea typeface="+mn-ea"/>
              <a:cs typeface="+mn-ea"/>
              <a:sym typeface="+mn-lt"/>
            </a:endParaRPr>
          </a:p>
        </p:txBody>
      </p:sp>
      <p:sp>
        <p:nvSpPr>
          <p:cNvPr id="4" name="灯片编号占位符 3"/>
          <p:cNvSpPr>
            <a:spLocks noGrp="1"/>
          </p:cNvSpPr>
          <p:nvPr>
            <p:ph type="sldNum" sz="quarter" idx="5"/>
          </p:nvPr>
        </p:nvSpPr>
        <p:spPr/>
        <p:txBody>
          <a:bodyPr/>
          <a:lstStyle/>
          <a:p>
            <a:fld id="{F7D0508F-B11D-495F-AC97-A2267B728F96}"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7D0508F-B11D-495F-AC97-A2267B728F96}"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dirty="0"/>
          </a:p>
        </p:txBody>
      </p:sp>
      <p:sp>
        <p:nvSpPr>
          <p:cNvPr id="4" name="Slide Number Placeholder 3"/>
          <p:cNvSpPr>
            <a:spLocks noGrp="1"/>
          </p:cNvSpPr>
          <p:nvPr>
            <p:ph type="sldNum" sz="quarter" idx="5"/>
          </p:nvPr>
        </p:nvSpPr>
        <p:spPr/>
        <p:txBody>
          <a:bodyPr/>
          <a:lstStyle/>
          <a:p>
            <a:fld id="{F7D0508F-B11D-495F-AC97-A2267B728F96}"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dirty="0"/>
          </a:p>
        </p:txBody>
      </p:sp>
      <p:sp>
        <p:nvSpPr>
          <p:cNvPr id="4" name="Slide Number Placeholder 3"/>
          <p:cNvSpPr>
            <a:spLocks noGrp="1"/>
          </p:cNvSpPr>
          <p:nvPr>
            <p:ph type="sldNum" sz="quarter" idx="5"/>
          </p:nvPr>
        </p:nvSpPr>
        <p:spPr/>
        <p:txBody>
          <a:bodyPr/>
          <a:lstStyle/>
          <a:p>
            <a:fld id="{F7D0508F-B11D-495F-AC97-A2267B728F96}"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PFS</a:t>
            </a:r>
            <a:r>
              <a:rPr lang="zh-CN" altLang="en-US" dirty="0"/>
              <a:t>尚未不</a:t>
            </a:r>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E777D5D-3722-496D-B0C4-274B907EE96B}"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0D7ACBC0-E99F-406B-84D9-3746531A146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EF48677-F5ED-44E4-89F5-95D830B639F1}"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3"/>
            <a:ext cx="10363200" cy="1362076"/>
          </a:xfrm>
          <a:prstGeom prst="rect">
            <a:avLst/>
          </a:prstGeom>
        </p:spPr>
        <p:txBody>
          <a:bodyPr anchor="t"/>
          <a:lstStyle>
            <a:lvl1pPr algn="l">
              <a:defRPr sz="5335" b="1" cap="all"/>
            </a:lvl1pPr>
          </a:lstStyle>
          <a:p>
            <a:r>
              <a:rPr kumimoji="1" lang="zh-CN" altLang="en-US" dirty="0"/>
              <a:t>单击此处编辑母版标题样式</a:t>
            </a:r>
            <a:endParaRPr kumimoji="1" lang="zh-CN" altLang="en-US" dirty="0"/>
          </a:p>
        </p:txBody>
      </p:sp>
      <p:sp>
        <p:nvSpPr>
          <p:cNvPr id="3" name="文本占位符 2"/>
          <p:cNvSpPr>
            <a:spLocks noGrp="1"/>
          </p:cNvSpPr>
          <p:nvPr>
            <p:ph type="body" idx="1"/>
          </p:nvPr>
        </p:nvSpPr>
        <p:spPr>
          <a:xfrm>
            <a:off x="963084" y="2906713"/>
            <a:ext cx="10363200" cy="1500187"/>
          </a:xfrm>
          <a:prstGeom prst="rect">
            <a:avLst/>
          </a:prstGeom>
        </p:spPr>
        <p:txBody>
          <a:bodyPr anchor="b"/>
          <a:lstStyle>
            <a:lvl1pPr marL="0" indent="0">
              <a:buNone/>
              <a:defRPr sz="2665">
                <a:solidFill>
                  <a:schemeClr val="tx1">
                    <a:tint val="75000"/>
                  </a:schemeClr>
                </a:solidFill>
              </a:defRPr>
            </a:lvl1pPr>
            <a:lvl2pPr marL="609600" indent="0">
              <a:buNone/>
              <a:defRPr sz="2400">
                <a:solidFill>
                  <a:schemeClr val="tx1">
                    <a:tint val="75000"/>
                  </a:schemeClr>
                </a:solidFill>
              </a:defRPr>
            </a:lvl2pPr>
            <a:lvl3pPr marL="1219200" indent="0">
              <a:buNone/>
              <a:defRPr sz="2135">
                <a:solidFill>
                  <a:schemeClr val="tx1">
                    <a:tint val="75000"/>
                  </a:schemeClr>
                </a:solidFill>
              </a:defRPr>
            </a:lvl3pPr>
            <a:lvl4pPr marL="1828800" indent="0">
              <a:buNone/>
              <a:defRPr sz="1865">
                <a:solidFill>
                  <a:schemeClr val="tx1">
                    <a:tint val="75000"/>
                  </a:schemeClr>
                </a:solidFill>
              </a:defRPr>
            </a:lvl4pPr>
            <a:lvl5pPr marL="2438400" indent="0">
              <a:buNone/>
              <a:defRPr sz="1865">
                <a:solidFill>
                  <a:schemeClr val="tx1">
                    <a:tint val="75000"/>
                  </a:schemeClr>
                </a:solidFill>
              </a:defRPr>
            </a:lvl5pPr>
            <a:lvl6pPr marL="3048000" indent="0">
              <a:buNone/>
              <a:defRPr sz="1865">
                <a:solidFill>
                  <a:schemeClr val="tx1">
                    <a:tint val="75000"/>
                  </a:schemeClr>
                </a:solidFill>
              </a:defRPr>
            </a:lvl6pPr>
            <a:lvl7pPr marL="3657600" indent="0">
              <a:buNone/>
              <a:defRPr sz="1865">
                <a:solidFill>
                  <a:schemeClr val="tx1">
                    <a:tint val="75000"/>
                  </a:schemeClr>
                </a:solidFill>
              </a:defRPr>
            </a:lvl7pPr>
            <a:lvl8pPr marL="4267200" indent="0">
              <a:buNone/>
              <a:defRPr sz="1865">
                <a:solidFill>
                  <a:schemeClr val="tx1">
                    <a:tint val="75000"/>
                  </a:schemeClr>
                </a:solidFill>
              </a:defRPr>
            </a:lvl8pPr>
            <a:lvl9pPr marL="4876800" indent="0">
              <a:buNone/>
              <a:defRPr sz="1865">
                <a:solidFill>
                  <a:schemeClr val="tx1">
                    <a:tint val="75000"/>
                  </a:schemeClr>
                </a:solidFill>
              </a:defRPr>
            </a:lvl9pPr>
          </a:lstStyle>
          <a:p>
            <a:pPr lvl="0"/>
            <a:r>
              <a:rPr kumimoji="1" lang="zh-CN" altLang="en-US"/>
              <a:t>单击此处编辑母版文本样式</a:t>
            </a:r>
            <a:endParaRPr kumimoji="1" lang="zh-CN" altLang="en-US"/>
          </a:p>
        </p:txBody>
      </p:sp>
      <p:sp>
        <p:nvSpPr>
          <p:cNvPr id="4" name="日期占位符 3"/>
          <p:cNvSpPr>
            <a:spLocks noGrp="1"/>
          </p:cNvSpPr>
          <p:nvPr>
            <p:ph type="dt" sz="half" idx="10"/>
          </p:nvPr>
        </p:nvSpPr>
        <p:spPr>
          <a:xfrm>
            <a:off x="609600" y="6356352"/>
            <a:ext cx="2844800" cy="365125"/>
          </a:xfrm>
          <a:prstGeom prst="rect">
            <a:avLst/>
          </a:prstGeom>
        </p:spPr>
        <p:txBody>
          <a:bodyPr/>
          <a:lstStyle/>
          <a:p>
            <a:fld id="{4FD1F313-3985-624B-8316-E2567C73AF86}" type="datetimeFigureOut">
              <a:rPr kumimoji="1" lang="zh-CN" altLang="en-US" smtClean="0"/>
            </a:fld>
            <a:endParaRPr kumimoji="1" lang="zh-CN" altLang="en-US"/>
          </a:p>
        </p:txBody>
      </p:sp>
      <p:sp>
        <p:nvSpPr>
          <p:cNvPr id="5" name="页脚占位符 4"/>
          <p:cNvSpPr>
            <a:spLocks noGrp="1"/>
          </p:cNvSpPr>
          <p:nvPr>
            <p:ph type="ftr" sz="quarter" idx="11"/>
          </p:nvPr>
        </p:nvSpPr>
        <p:spPr>
          <a:xfrm>
            <a:off x="4165600" y="6356352"/>
            <a:ext cx="3860800" cy="365125"/>
          </a:xfrm>
          <a:prstGeom prst="rect">
            <a:avLst/>
          </a:prstGeom>
        </p:spPr>
        <p:txBody>
          <a:bodyPr/>
          <a:lstStyle/>
          <a:p>
            <a:endParaRPr kumimoji="1" lang="zh-CN" altLang="en-US"/>
          </a:p>
        </p:txBody>
      </p:sp>
      <p:sp>
        <p:nvSpPr>
          <p:cNvPr id="6" name="幻灯片编号占位符 5"/>
          <p:cNvSpPr>
            <a:spLocks noGrp="1"/>
          </p:cNvSpPr>
          <p:nvPr>
            <p:ph type="sldNum" sz="quarter" idx="12"/>
          </p:nvPr>
        </p:nvSpPr>
        <p:spPr>
          <a:xfrm>
            <a:off x="8737600" y="6356352"/>
            <a:ext cx="2844800" cy="365125"/>
          </a:xfrm>
          <a:prstGeom prst="rect">
            <a:avLst/>
          </a:prstGeom>
        </p:spPr>
        <p:txBody>
          <a:bodyPr/>
          <a:lstStyle/>
          <a:p>
            <a:fld id="{75029C0E-2C63-1B44-801B-5F9775392D39}" type="slidenum">
              <a:rPr kumimoji="1" lang="zh-CN" altLang="en-US" smtClean="0"/>
            </a:fld>
            <a:endParaRPr kumimoji="1"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两项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p>
            <a:r>
              <a:rPr kumimoji="1" lang="zh-CN" altLang="en-US"/>
              <a:t>单击此处编辑母版标题样式</a:t>
            </a:r>
            <a:endParaRPr kumimoji="1" lang="zh-CN" altLang="en-US"/>
          </a:p>
        </p:txBody>
      </p:sp>
      <p:sp>
        <p:nvSpPr>
          <p:cNvPr id="3" name="内容占位符 2"/>
          <p:cNvSpPr>
            <a:spLocks noGrp="1"/>
          </p:cNvSpPr>
          <p:nvPr>
            <p:ph sz="half" idx="1"/>
          </p:nvPr>
        </p:nvSpPr>
        <p:spPr>
          <a:xfrm>
            <a:off x="609600" y="1333502"/>
            <a:ext cx="5384800" cy="3771900"/>
          </a:xfrm>
          <a:prstGeom prst="rect">
            <a:avLst/>
          </a:prstGeo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4" name="内容占位符 3"/>
          <p:cNvSpPr>
            <a:spLocks noGrp="1"/>
          </p:cNvSpPr>
          <p:nvPr>
            <p:ph sz="half" idx="2"/>
          </p:nvPr>
        </p:nvSpPr>
        <p:spPr>
          <a:xfrm>
            <a:off x="6197600" y="1333502"/>
            <a:ext cx="5384800" cy="3771900"/>
          </a:xfrm>
          <a:prstGeom prst="rect">
            <a:avLst/>
          </a:prstGeo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5" name="日期占位符 4"/>
          <p:cNvSpPr>
            <a:spLocks noGrp="1"/>
          </p:cNvSpPr>
          <p:nvPr>
            <p:ph type="dt" sz="half" idx="10"/>
          </p:nvPr>
        </p:nvSpPr>
        <p:spPr>
          <a:xfrm>
            <a:off x="609600" y="6356352"/>
            <a:ext cx="2844800" cy="365125"/>
          </a:xfrm>
          <a:prstGeom prst="rect">
            <a:avLst/>
          </a:prstGeom>
        </p:spPr>
        <p:txBody>
          <a:bodyPr/>
          <a:lstStyle/>
          <a:p>
            <a:fld id="{4FD1F313-3985-624B-8316-E2567C73AF86}" type="datetimeFigureOut">
              <a:rPr kumimoji="1" lang="zh-CN" altLang="en-US" smtClean="0"/>
            </a:fld>
            <a:endParaRPr kumimoji="1" lang="zh-CN" altLang="en-US"/>
          </a:p>
        </p:txBody>
      </p:sp>
      <p:sp>
        <p:nvSpPr>
          <p:cNvPr id="6" name="页脚占位符 5"/>
          <p:cNvSpPr>
            <a:spLocks noGrp="1"/>
          </p:cNvSpPr>
          <p:nvPr>
            <p:ph type="ftr" sz="quarter" idx="11"/>
          </p:nvPr>
        </p:nvSpPr>
        <p:spPr>
          <a:xfrm>
            <a:off x="4165600" y="6356352"/>
            <a:ext cx="3860800" cy="365125"/>
          </a:xfrm>
          <a:prstGeom prst="rect">
            <a:avLst/>
          </a:prstGeom>
        </p:spPr>
        <p:txBody>
          <a:bodyPr/>
          <a:lstStyle/>
          <a:p>
            <a:endParaRPr kumimoji="1" lang="zh-CN" altLang="en-US"/>
          </a:p>
        </p:txBody>
      </p:sp>
      <p:sp>
        <p:nvSpPr>
          <p:cNvPr id="7" name="幻灯片编号占位符 6"/>
          <p:cNvSpPr>
            <a:spLocks noGrp="1"/>
          </p:cNvSpPr>
          <p:nvPr>
            <p:ph type="sldNum" sz="quarter" idx="12"/>
          </p:nvPr>
        </p:nvSpPr>
        <p:spPr>
          <a:xfrm>
            <a:off x="8737600" y="6356352"/>
            <a:ext cx="2844800" cy="365125"/>
          </a:xfrm>
          <a:prstGeom prst="rect">
            <a:avLst/>
          </a:prstGeom>
        </p:spPr>
        <p:txBody>
          <a:bodyPr/>
          <a:lstStyle/>
          <a:p>
            <a:fld id="{75029C0E-2C63-1B44-801B-5F9775392D39}" type="slidenum">
              <a:rPr kumimoji="1" lang="zh-CN" altLang="en-US" smtClean="0"/>
            </a:fld>
            <a:endParaRPr kumimoji="1"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lvl1pPr>
              <a:defRPr/>
            </a:lvl1pPr>
          </a:lstStyle>
          <a:p>
            <a:r>
              <a:rPr kumimoji="1" lang="zh-CN" altLang="en-US" dirty="0"/>
              <a:t>单击此处编辑母版标题样式</a:t>
            </a:r>
            <a:endParaRPr kumimoji="1" lang="zh-CN" altLang="en-US" dirty="0"/>
          </a:p>
        </p:txBody>
      </p:sp>
      <p:sp>
        <p:nvSpPr>
          <p:cNvPr id="3" name="文本占位符 2"/>
          <p:cNvSpPr>
            <a:spLocks noGrp="1"/>
          </p:cNvSpPr>
          <p:nvPr>
            <p:ph type="body" idx="1"/>
          </p:nvPr>
        </p:nvSpPr>
        <p:spPr>
          <a:xfrm>
            <a:off x="609600" y="1535113"/>
            <a:ext cx="5386917" cy="639763"/>
          </a:xfrm>
          <a:prstGeom prst="rect">
            <a:avLst/>
          </a:prstGeo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kumimoji="1" lang="zh-CN" altLang="en-US"/>
              <a:t>单击此处编辑母版文本样式</a:t>
            </a:r>
            <a:endParaRPr kumimoji="1" lang="zh-CN" altLang="en-US"/>
          </a:p>
        </p:txBody>
      </p:sp>
      <p:sp>
        <p:nvSpPr>
          <p:cNvPr id="4" name="内容占位符 3"/>
          <p:cNvSpPr>
            <a:spLocks noGrp="1"/>
          </p:cNvSpPr>
          <p:nvPr>
            <p:ph sz="half" idx="2"/>
          </p:nvPr>
        </p:nvSpPr>
        <p:spPr>
          <a:xfrm>
            <a:off x="609600" y="2174875"/>
            <a:ext cx="5386917" cy="3951288"/>
          </a:xfrm>
          <a:prstGeom prst="rect">
            <a:avLst/>
          </a:prstGeo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5" name="文本占位符 4"/>
          <p:cNvSpPr>
            <a:spLocks noGrp="1"/>
          </p:cNvSpPr>
          <p:nvPr>
            <p:ph type="body" sz="quarter" idx="3"/>
          </p:nvPr>
        </p:nvSpPr>
        <p:spPr>
          <a:xfrm>
            <a:off x="6193373" y="1535113"/>
            <a:ext cx="5389033" cy="639763"/>
          </a:xfrm>
          <a:prstGeom prst="rect">
            <a:avLst/>
          </a:prstGeo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kumimoji="1" lang="zh-CN" altLang="en-US"/>
              <a:t>单击此处编辑母版文本样式</a:t>
            </a:r>
            <a:endParaRPr kumimoji="1" lang="zh-CN" altLang="en-US"/>
          </a:p>
        </p:txBody>
      </p:sp>
      <p:sp>
        <p:nvSpPr>
          <p:cNvPr id="6" name="内容占位符 5"/>
          <p:cNvSpPr>
            <a:spLocks noGrp="1"/>
          </p:cNvSpPr>
          <p:nvPr>
            <p:ph sz="quarter" idx="4"/>
          </p:nvPr>
        </p:nvSpPr>
        <p:spPr>
          <a:xfrm>
            <a:off x="6193373" y="2174875"/>
            <a:ext cx="5389033" cy="3951288"/>
          </a:xfrm>
          <a:prstGeom prst="rect">
            <a:avLst/>
          </a:prstGeo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kumimoji="1" lang="zh-CN" altLang="en-US" dirty="0"/>
              <a:t>单击此处编辑母版文本样式</a:t>
            </a:r>
            <a:endParaRPr kumimoji="1" lang="zh-CN" altLang="en-US" dirty="0"/>
          </a:p>
          <a:p>
            <a:pPr lvl="1"/>
            <a:r>
              <a:rPr kumimoji="1" lang="zh-CN" altLang="en-US" dirty="0"/>
              <a:t>二级</a:t>
            </a:r>
            <a:endParaRPr kumimoji="1" lang="zh-CN" altLang="en-US" dirty="0"/>
          </a:p>
          <a:p>
            <a:pPr lvl="2"/>
            <a:r>
              <a:rPr kumimoji="1" lang="zh-CN" altLang="en-US" dirty="0"/>
              <a:t>三级</a:t>
            </a:r>
            <a:endParaRPr kumimoji="1" lang="zh-CN" altLang="en-US" dirty="0"/>
          </a:p>
          <a:p>
            <a:pPr lvl="3"/>
            <a:r>
              <a:rPr kumimoji="1" lang="zh-CN" altLang="en-US" dirty="0"/>
              <a:t>四级</a:t>
            </a:r>
            <a:endParaRPr kumimoji="1" lang="zh-CN" altLang="en-US" dirty="0"/>
          </a:p>
          <a:p>
            <a:pPr lvl="4"/>
            <a:r>
              <a:rPr kumimoji="1" lang="zh-CN" altLang="en-US" dirty="0"/>
              <a:t>五级</a:t>
            </a:r>
            <a:endParaRPr kumimoji="1" lang="zh-CN" altLang="en-US" dirty="0"/>
          </a:p>
        </p:txBody>
      </p:sp>
      <p:sp>
        <p:nvSpPr>
          <p:cNvPr id="7" name="日期占位符 6"/>
          <p:cNvSpPr>
            <a:spLocks noGrp="1"/>
          </p:cNvSpPr>
          <p:nvPr>
            <p:ph type="dt" sz="half" idx="10"/>
          </p:nvPr>
        </p:nvSpPr>
        <p:spPr>
          <a:xfrm>
            <a:off x="609600" y="6356352"/>
            <a:ext cx="2844800" cy="365125"/>
          </a:xfrm>
          <a:prstGeom prst="rect">
            <a:avLst/>
          </a:prstGeom>
        </p:spPr>
        <p:txBody>
          <a:bodyPr/>
          <a:lstStyle/>
          <a:p>
            <a:fld id="{4FD1F313-3985-624B-8316-E2567C73AF86}" type="datetimeFigureOut">
              <a:rPr kumimoji="1" lang="zh-CN" altLang="en-US" smtClean="0"/>
            </a:fld>
            <a:endParaRPr kumimoji="1" lang="zh-CN" altLang="en-US" dirty="0"/>
          </a:p>
        </p:txBody>
      </p:sp>
      <p:sp>
        <p:nvSpPr>
          <p:cNvPr id="8" name="页脚占位符 7"/>
          <p:cNvSpPr>
            <a:spLocks noGrp="1"/>
          </p:cNvSpPr>
          <p:nvPr>
            <p:ph type="ftr" sz="quarter" idx="11"/>
          </p:nvPr>
        </p:nvSpPr>
        <p:spPr>
          <a:xfrm>
            <a:off x="4165600" y="6356352"/>
            <a:ext cx="3860800" cy="365125"/>
          </a:xfrm>
          <a:prstGeom prst="rect">
            <a:avLst/>
          </a:prstGeom>
        </p:spPr>
        <p:txBody>
          <a:bodyPr/>
          <a:lstStyle/>
          <a:p>
            <a:endParaRPr kumimoji="1" lang="zh-CN" altLang="en-US" dirty="0"/>
          </a:p>
        </p:txBody>
      </p:sp>
      <p:sp>
        <p:nvSpPr>
          <p:cNvPr id="9" name="幻灯片编号占位符 8"/>
          <p:cNvSpPr>
            <a:spLocks noGrp="1"/>
          </p:cNvSpPr>
          <p:nvPr>
            <p:ph type="sldNum" sz="quarter" idx="12"/>
          </p:nvPr>
        </p:nvSpPr>
        <p:spPr>
          <a:xfrm>
            <a:off x="8737600" y="6356352"/>
            <a:ext cx="2844800" cy="365125"/>
          </a:xfrm>
          <a:prstGeom prst="rect">
            <a:avLst/>
          </a:prstGeom>
        </p:spPr>
        <p:txBody>
          <a:bodyPr/>
          <a:lstStyle/>
          <a:p>
            <a:fld id="{75029C0E-2C63-1B44-801B-5F9775392D39}" type="slidenum">
              <a:rPr kumimoji="1" lang="zh-CN" altLang="en-US" smtClean="0"/>
            </a:fld>
            <a:endParaRPr kumimoji="1"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p>
            <a:r>
              <a:rPr kumimoji="1" lang="zh-CN" altLang="en-US"/>
              <a:t>单击此处编辑母版标题样式</a:t>
            </a:r>
            <a:endParaRPr kumimoji="1" lang="zh-CN" altLang="en-US"/>
          </a:p>
        </p:txBody>
      </p:sp>
      <p:sp>
        <p:nvSpPr>
          <p:cNvPr id="3" name="日期占位符 2"/>
          <p:cNvSpPr>
            <a:spLocks noGrp="1"/>
          </p:cNvSpPr>
          <p:nvPr>
            <p:ph type="dt" sz="half" idx="10"/>
          </p:nvPr>
        </p:nvSpPr>
        <p:spPr>
          <a:xfrm>
            <a:off x="609600" y="6356352"/>
            <a:ext cx="2844800" cy="365125"/>
          </a:xfrm>
          <a:prstGeom prst="rect">
            <a:avLst/>
          </a:prstGeom>
        </p:spPr>
        <p:txBody>
          <a:bodyPr/>
          <a:lstStyle/>
          <a:p>
            <a:fld id="{4FD1F313-3985-624B-8316-E2567C73AF86}" type="datetimeFigureOut">
              <a:rPr kumimoji="1" lang="zh-CN" altLang="en-US" smtClean="0"/>
            </a:fld>
            <a:endParaRPr kumimoji="1" lang="zh-CN" altLang="en-US"/>
          </a:p>
        </p:txBody>
      </p:sp>
      <p:sp>
        <p:nvSpPr>
          <p:cNvPr id="4" name="页脚占位符 3"/>
          <p:cNvSpPr>
            <a:spLocks noGrp="1"/>
          </p:cNvSpPr>
          <p:nvPr>
            <p:ph type="ftr" sz="quarter" idx="11"/>
          </p:nvPr>
        </p:nvSpPr>
        <p:spPr>
          <a:xfrm>
            <a:off x="4165600" y="6356352"/>
            <a:ext cx="3860800" cy="365125"/>
          </a:xfrm>
          <a:prstGeom prst="rect">
            <a:avLst/>
          </a:prstGeom>
        </p:spPr>
        <p:txBody>
          <a:bodyPr/>
          <a:lstStyle/>
          <a:p>
            <a:endParaRPr kumimoji="1" lang="zh-CN" altLang="en-US" dirty="0"/>
          </a:p>
        </p:txBody>
      </p:sp>
      <p:sp>
        <p:nvSpPr>
          <p:cNvPr id="5" name="幻灯片编号占位符 4"/>
          <p:cNvSpPr>
            <a:spLocks noGrp="1"/>
          </p:cNvSpPr>
          <p:nvPr>
            <p:ph type="sldNum" sz="quarter" idx="12"/>
          </p:nvPr>
        </p:nvSpPr>
        <p:spPr>
          <a:xfrm>
            <a:off x="8737600" y="6356352"/>
            <a:ext cx="2844800" cy="365125"/>
          </a:xfrm>
          <a:prstGeom prst="rect">
            <a:avLst/>
          </a:prstGeom>
        </p:spPr>
        <p:txBody>
          <a:bodyPr/>
          <a:lstStyle/>
          <a:p>
            <a:fld id="{75029C0E-2C63-1B44-801B-5F9775392D39}" type="slidenum">
              <a:rPr kumimoji="1" lang="zh-CN" altLang="en-US" smtClean="0"/>
            </a:fld>
            <a:endParaRPr kumimoji="1"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09600" y="6356352"/>
            <a:ext cx="2844800" cy="365125"/>
          </a:xfrm>
          <a:prstGeom prst="rect">
            <a:avLst/>
          </a:prstGeom>
        </p:spPr>
        <p:txBody>
          <a:bodyPr/>
          <a:lstStyle/>
          <a:p>
            <a:fld id="{4FD1F313-3985-624B-8316-E2567C73AF86}" type="datetimeFigureOut">
              <a:rPr kumimoji="1" lang="zh-CN" altLang="en-US" smtClean="0"/>
            </a:fld>
            <a:endParaRPr kumimoji="1" lang="zh-CN" altLang="en-US"/>
          </a:p>
        </p:txBody>
      </p:sp>
      <p:sp>
        <p:nvSpPr>
          <p:cNvPr id="3" name="页脚占位符 2"/>
          <p:cNvSpPr>
            <a:spLocks noGrp="1"/>
          </p:cNvSpPr>
          <p:nvPr>
            <p:ph type="ftr" sz="quarter" idx="11"/>
          </p:nvPr>
        </p:nvSpPr>
        <p:spPr>
          <a:xfrm>
            <a:off x="4165600" y="6356352"/>
            <a:ext cx="3860800" cy="365125"/>
          </a:xfrm>
          <a:prstGeom prst="rect">
            <a:avLst/>
          </a:prstGeom>
        </p:spPr>
        <p:txBody>
          <a:bodyPr/>
          <a:lstStyle/>
          <a:p>
            <a:endParaRPr kumimoji="1" lang="zh-CN" altLang="en-US"/>
          </a:p>
        </p:txBody>
      </p:sp>
      <p:sp>
        <p:nvSpPr>
          <p:cNvPr id="4" name="幻灯片编号占位符 3"/>
          <p:cNvSpPr>
            <a:spLocks noGrp="1"/>
          </p:cNvSpPr>
          <p:nvPr>
            <p:ph type="sldNum" sz="quarter" idx="12"/>
          </p:nvPr>
        </p:nvSpPr>
        <p:spPr>
          <a:xfrm>
            <a:off x="8737600" y="6356352"/>
            <a:ext cx="2844800" cy="365125"/>
          </a:xfrm>
          <a:prstGeom prst="rect">
            <a:avLst/>
          </a:prstGeom>
        </p:spPr>
        <p:txBody>
          <a:bodyPr/>
          <a:lstStyle/>
          <a:p>
            <a:fld id="{75029C0E-2C63-1B44-801B-5F9775392D39}" type="slidenum">
              <a:rPr kumimoji="1" lang="zh-CN" altLang="en-US" smtClean="0"/>
            </a:fld>
            <a:endParaRPr kumimoji="1"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6" y="273051"/>
            <a:ext cx="4011084" cy="1162051"/>
          </a:xfrm>
          <a:prstGeom prst="rect">
            <a:avLst/>
          </a:prstGeom>
        </p:spPr>
        <p:txBody>
          <a:bodyPr anchor="b"/>
          <a:lstStyle>
            <a:lvl1pPr algn="l">
              <a:defRPr sz="2665" b="1"/>
            </a:lvl1pPr>
          </a:lstStyle>
          <a:p>
            <a:r>
              <a:rPr kumimoji="1" lang="zh-CN" altLang="en-US"/>
              <a:t>单击此处编辑母版标题样式</a:t>
            </a:r>
            <a:endParaRPr kumimoji="1" lang="zh-CN" altLang="en-US"/>
          </a:p>
        </p:txBody>
      </p:sp>
      <p:sp>
        <p:nvSpPr>
          <p:cNvPr id="3" name="内容占位符 2"/>
          <p:cNvSpPr>
            <a:spLocks noGrp="1"/>
          </p:cNvSpPr>
          <p:nvPr>
            <p:ph idx="1"/>
          </p:nvPr>
        </p:nvSpPr>
        <p:spPr>
          <a:xfrm>
            <a:off x="4766733" y="273053"/>
            <a:ext cx="6815667" cy="5853113"/>
          </a:xfrm>
          <a:prstGeom prst="rect">
            <a:avLst/>
          </a:prstGeom>
        </p:spPr>
        <p:txBody>
          <a:bodyPr/>
          <a:lstStyle>
            <a:lvl1pPr>
              <a:defRPr sz="4265"/>
            </a:lvl1pPr>
            <a:lvl2pPr>
              <a:defRPr sz="3735"/>
            </a:lvl2pPr>
            <a:lvl3pPr>
              <a:defRPr sz="3200"/>
            </a:lvl3pPr>
            <a:lvl4pPr>
              <a:defRPr sz="2665"/>
            </a:lvl4pPr>
            <a:lvl5pPr>
              <a:defRPr sz="2665"/>
            </a:lvl5pPr>
            <a:lvl6pPr>
              <a:defRPr sz="2665"/>
            </a:lvl6pPr>
            <a:lvl7pPr>
              <a:defRPr sz="2665"/>
            </a:lvl7pPr>
            <a:lvl8pPr>
              <a:defRPr sz="2665"/>
            </a:lvl8pPr>
            <a:lvl9pPr>
              <a:defRPr sz="2665"/>
            </a:lvl9pPr>
          </a:lstStyle>
          <a:p>
            <a:pPr lvl="0"/>
            <a:r>
              <a:rPr kumimoji="1" lang="zh-CN" altLang="en-US" dirty="0"/>
              <a:t>单击此处编辑母版文本样式</a:t>
            </a:r>
            <a:endParaRPr kumimoji="1" lang="zh-CN" altLang="en-US" dirty="0"/>
          </a:p>
          <a:p>
            <a:pPr lvl="1"/>
            <a:r>
              <a:rPr kumimoji="1" lang="zh-CN" altLang="en-US" dirty="0"/>
              <a:t>二级</a:t>
            </a:r>
            <a:endParaRPr kumimoji="1" lang="zh-CN" altLang="en-US" dirty="0"/>
          </a:p>
          <a:p>
            <a:pPr lvl="2"/>
            <a:r>
              <a:rPr kumimoji="1" lang="zh-CN" altLang="en-US" dirty="0"/>
              <a:t>三级</a:t>
            </a:r>
            <a:endParaRPr kumimoji="1" lang="zh-CN" altLang="en-US" dirty="0"/>
          </a:p>
          <a:p>
            <a:pPr lvl="3"/>
            <a:r>
              <a:rPr kumimoji="1" lang="zh-CN" altLang="en-US" dirty="0"/>
              <a:t>四级</a:t>
            </a:r>
            <a:endParaRPr kumimoji="1" lang="zh-CN" altLang="en-US" dirty="0"/>
          </a:p>
          <a:p>
            <a:pPr lvl="4"/>
            <a:r>
              <a:rPr kumimoji="1" lang="zh-CN" altLang="en-US" dirty="0"/>
              <a:t>五级</a:t>
            </a:r>
            <a:endParaRPr kumimoji="1" lang="zh-CN" altLang="en-US" dirty="0"/>
          </a:p>
        </p:txBody>
      </p:sp>
      <p:sp>
        <p:nvSpPr>
          <p:cNvPr id="4" name="文本占位符 3"/>
          <p:cNvSpPr>
            <a:spLocks noGrp="1"/>
          </p:cNvSpPr>
          <p:nvPr>
            <p:ph type="body" sz="half" idx="2"/>
          </p:nvPr>
        </p:nvSpPr>
        <p:spPr>
          <a:xfrm>
            <a:off x="609606" y="1435103"/>
            <a:ext cx="4011084" cy="4691063"/>
          </a:xfrm>
          <a:prstGeom prst="rect">
            <a:avLst/>
          </a:prstGeo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kumimoji="1" lang="zh-CN" altLang="en-US"/>
              <a:t>单击此处编辑母版文本样式</a:t>
            </a:r>
            <a:endParaRPr kumimoji="1" lang="zh-CN" altLang="en-US"/>
          </a:p>
        </p:txBody>
      </p:sp>
      <p:sp>
        <p:nvSpPr>
          <p:cNvPr id="5" name="日期占位符 4"/>
          <p:cNvSpPr>
            <a:spLocks noGrp="1"/>
          </p:cNvSpPr>
          <p:nvPr>
            <p:ph type="dt" sz="half" idx="10"/>
          </p:nvPr>
        </p:nvSpPr>
        <p:spPr>
          <a:xfrm>
            <a:off x="609600" y="6356352"/>
            <a:ext cx="2844800" cy="365125"/>
          </a:xfrm>
          <a:prstGeom prst="rect">
            <a:avLst/>
          </a:prstGeom>
        </p:spPr>
        <p:txBody>
          <a:bodyPr/>
          <a:lstStyle/>
          <a:p>
            <a:fld id="{4FD1F313-3985-624B-8316-E2567C73AF86}" type="datetimeFigureOut">
              <a:rPr kumimoji="1" lang="zh-CN" altLang="en-US" smtClean="0"/>
            </a:fld>
            <a:endParaRPr kumimoji="1" lang="zh-CN" altLang="en-US"/>
          </a:p>
        </p:txBody>
      </p:sp>
      <p:sp>
        <p:nvSpPr>
          <p:cNvPr id="6" name="页脚占位符 5"/>
          <p:cNvSpPr>
            <a:spLocks noGrp="1"/>
          </p:cNvSpPr>
          <p:nvPr>
            <p:ph type="ftr" sz="quarter" idx="11"/>
          </p:nvPr>
        </p:nvSpPr>
        <p:spPr>
          <a:xfrm>
            <a:off x="4165600" y="6356352"/>
            <a:ext cx="3860800" cy="365125"/>
          </a:xfrm>
          <a:prstGeom prst="rect">
            <a:avLst/>
          </a:prstGeom>
        </p:spPr>
        <p:txBody>
          <a:bodyPr/>
          <a:lstStyle/>
          <a:p>
            <a:endParaRPr kumimoji="1" lang="zh-CN" altLang="en-US"/>
          </a:p>
        </p:txBody>
      </p:sp>
      <p:sp>
        <p:nvSpPr>
          <p:cNvPr id="7" name="幻灯片编号占位符 6"/>
          <p:cNvSpPr>
            <a:spLocks noGrp="1"/>
          </p:cNvSpPr>
          <p:nvPr>
            <p:ph type="sldNum" sz="quarter" idx="12"/>
          </p:nvPr>
        </p:nvSpPr>
        <p:spPr>
          <a:xfrm>
            <a:off x="8737600" y="6356352"/>
            <a:ext cx="2844800" cy="365125"/>
          </a:xfrm>
          <a:prstGeom prst="rect">
            <a:avLst/>
          </a:prstGeom>
        </p:spPr>
        <p:txBody>
          <a:bodyPr/>
          <a:lstStyle/>
          <a:p>
            <a:fld id="{75029C0E-2C63-1B44-801B-5F9775392D39}" type="slidenum">
              <a:rPr kumimoji="1" lang="zh-CN" altLang="en-US" smtClean="0"/>
            </a:fld>
            <a:endParaRPr kumimoji="1"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9"/>
          </a:xfrm>
          <a:prstGeom prst="rect">
            <a:avLst/>
          </a:prstGeom>
        </p:spPr>
        <p:txBody>
          <a:bodyPr anchor="b"/>
          <a:lstStyle>
            <a:lvl1pPr algn="l">
              <a:defRPr sz="2665" b="1"/>
            </a:lvl1pPr>
          </a:lstStyle>
          <a:p>
            <a:r>
              <a:rPr kumimoji="1" lang="zh-CN" altLang="en-US"/>
              <a:t>单击此处编辑母版标题样式</a:t>
            </a:r>
            <a:endParaRPr kumimoji="1" lang="zh-CN" altLang="en-US"/>
          </a:p>
        </p:txBody>
      </p:sp>
      <p:sp>
        <p:nvSpPr>
          <p:cNvPr id="3" name="图片占位符 2"/>
          <p:cNvSpPr>
            <a:spLocks noGrp="1"/>
          </p:cNvSpPr>
          <p:nvPr>
            <p:ph type="pic" idx="1"/>
          </p:nvPr>
        </p:nvSpPr>
        <p:spPr>
          <a:xfrm>
            <a:off x="2389717" y="612775"/>
            <a:ext cx="7315200" cy="4114800"/>
          </a:xfrm>
          <a:prstGeom prst="rect">
            <a:avLst/>
          </a:prstGeom>
        </p:spPr>
        <p:txBody>
          <a:bodyPr/>
          <a:lstStyle>
            <a:lvl1pPr marL="0" indent="0">
              <a:buNone/>
              <a:defRPr sz="4265"/>
            </a:lvl1pPr>
            <a:lvl2pPr marL="609600" indent="0">
              <a:buNone/>
              <a:defRPr sz="3735"/>
            </a:lvl2pPr>
            <a:lvl3pPr marL="1219200" indent="0">
              <a:buNone/>
              <a:defRPr sz="3200"/>
            </a:lvl3pPr>
            <a:lvl4pPr marL="1828800" indent="0">
              <a:buNone/>
              <a:defRPr sz="2665"/>
            </a:lvl4pPr>
            <a:lvl5pPr marL="2438400" indent="0">
              <a:buNone/>
              <a:defRPr sz="2665"/>
            </a:lvl5pPr>
            <a:lvl6pPr marL="3048000" indent="0">
              <a:buNone/>
              <a:defRPr sz="2665"/>
            </a:lvl6pPr>
            <a:lvl7pPr marL="3657600" indent="0">
              <a:buNone/>
              <a:defRPr sz="2665"/>
            </a:lvl7pPr>
            <a:lvl8pPr marL="4267200" indent="0">
              <a:buNone/>
              <a:defRPr sz="2665"/>
            </a:lvl8pPr>
            <a:lvl9pPr marL="4876800" indent="0">
              <a:buNone/>
              <a:defRPr sz="2665"/>
            </a:lvl9pPr>
          </a:lstStyle>
          <a:p>
            <a:endParaRPr kumimoji="1" lang="zh-CN" altLang="en-US"/>
          </a:p>
        </p:txBody>
      </p:sp>
      <p:sp>
        <p:nvSpPr>
          <p:cNvPr id="4" name="文本占位符 3"/>
          <p:cNvSpPr>
            <a:spLocks noGrp="1"/>
          </p:cNvSpPr>
          <p:nvPr>
            <p:ph type="body" sz="half" idx="2"/>
          </p:nvPr>
        </p:nvSpPr>
        <p:spPr>
          <a:xfrm>
            <a:off x="2389717" y="5367339"/>
            <a:ext cx="7315200" cy="804861"/>
          </a:xfrm>
          <a:prstGeom prst="rect">
            <a:avLst/>
          </a:prstGeo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kumimoji="1" lang="zh-CN" altLang="en-US"/>
              <a:t>单击此处编辑母版文本样式</a:t>
            </a:r>
            <a:endParaRPr kumimoji="1" lang="zh-CN" altLang="en-US"/>
          </a:p>
        </p:txBody>
      </p:sp>
      <p:sp>
        <p:nvSpPr>
          <p:cNvPr id="5" name="日期占位符 4"/>
          <p:cNvSpPr>
            <a:spLocks noGrp="1"/>
          </p:cNvSpPr>
          <p:nvPr>
            <p:ph type="dt" sz="half" idx="10"/>
          </p:nvPr>
        </p:nvSpPr>
        <p:spPr>
          <a:xfrm>
            <a:off x="609600" y="6356352"/>
            <a:ext cx="2844800" cy="365125"/>
          </a:xfrm>
          <a:prstGeom prst="rect">
            <a:avLst/>
          </a:prstGeom>
        </p:spPr>
        <p:txBody>
          <a:bodyPr/>
          <a:lstStyle/>
          <a:p>
            <a:fld id="{4FD1F313-3985-624B-8316-E2567C73AF86}" type="datetimeFigureOut">
              <a:rPr kumimoji="1" lang="zh-CN" altLang="en-US" smtClean="0"/>
            </a:fld>
            <a:endParaRPr kumimoji="1" lang="zh-CN" altLang="en-US"/>
          </a:p>
        </p:txBody>
      </p:sp>
      <p:sp>
        <p:nvSpPr>
          <p:cNvPr id="6" name="页脚占位符 5"/>
          <p:cNvSpPr>
            <a:spLocks noGrp="1"/>
          </p:cNvSpPr>
          <p:nvPr>
            <p:ph type="ftr" sz="quarter" idx="11"/>
          </p:nvPr>
        </p:nvSpPr>
        <p:spPr>
          <a:xfrm>
            <a:off x="4165600" y="6356352"/>
            <a:ext cx="3860800" cy="365125"/>
          </a:xfrm>
          <a:prstGeom prst="rect">
            <a:avLst/>
          </a:prstGeom>
        </p:spPr>
        <p:txBody>
          <a:bodyPr/>
          <a:lstStyle/>
          <a:p>
            <a:endParaRPr kumimoji="1" lang="zh-CN" altLang="en-US"/>
          </a:p>
        </p:txBody>
      </p:sp>
      <p:sp>
        <p:nvSpPr>
          <p:cNvPr id="7" name="幻灯片编号占位符 6"/>
          <p:cNvSpPr>
            <a:spLocks noGrp="1"/>
          </p:cNvSpPr>
          <p:nvPr>
            <p:ph type="sldNum" sz="quarter" idx="12"/>
          </p:nvPr>
        </p:nvSpPr>
        <p:spPr>
          <a:xfrm>
            <a:off x="8737600" y="6356352"/>
            <a:ext cx="2844800" cy="365125"/>
          </a:xfrm>
          <a:prstGeom prst="rect">
            <a:avLst/>
          </a:prstGeom>
        </p:spPr>
        <p:txBody>
          <a:bodyPr/>
          <a:lstStyle/>
          <a:p>
            <a:fld id="{75029C0E-2C63-1B44-801B-5F9775392D39}" type="slidenum">
              <a:rPr kumimoji="1" lang="zh-CN" altLang="en-US" smtClean="0"/>
            </a:fld>
            <a:endParaRPr kumimoji="1"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p>
            <a:r>
              <a:rPr kumimoji="1" lang="zh-CN" altLang="en-US"/>
              <a:t>单击此处编辑母版标题样式</a:t>
            </a:r>
            <a:endParaRPr kumimoji="1" lang="zh-CN" altLang="en-US"/>
          </a:p>
        </p:txBody>
      </p:sp>
      <p:sp>
        <p:nvSpPr>
          <p:cNvPr id="3" name="竖排文本占位符 2"/>
          <p:cNvSpPr>
            <a:spLocks noGrp="1"/>
          </p:cNvSpPr>
          <p:nvPr>
            <p:ph type="body" orient="vert" idx="1"/>
          </p:nvPr>
        </p:nvSpPr>
        <p:spPr>
          <a:xfrm>
            <a:off x="609600" y="1600200"/>
            <a:ext cx="10972800" cy="4525963"/>
          </a:xfrm>
          <a:prstGeom prst="rect">
            <a:avLst/>
          </a:prstGeom>
        </p:spPr>
        <p:txBody>
          <a:bodyPr vert="eaVert"/>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4" name="日期占位符 3"/>
          <p:cNvSpPr>
            <a:spLocks noGrp="1"/>
          </p:cNvSpPr>
          <p:nvPr>
            <p:ph type="dt" sz="half" idx="10"/>
          </p:nvPr>
        </p:nvSpPr>
        <p:spPr>
          <a:xfrm>
            <a:off x="609600" y="6356352"/>
            <a:ext cx="2844800" cy="365125"/>
          </a:xfrm>
          <a:prstGeom prst="rect">
            <a:avLst/>
          </a:prstGeom>
        </p:spPr>
        <p:txBody>
          <a:bodyPr/>
          <a:lstStyle/>
          <a:p>
            <a:fld id="{4FD1F313-3985-624B-8316-E2567C73AF86}" type="datetimeFigureOut">
              <a:rPr kumimoji="1" lang="zh-CN" altLang="en-US" smtClean="0"/>
            </a:fld>
            <a:endParaRPr kumimoji="1" lang="zh-CN" altLang="en-US"/>
          </a:p>
        </p:txBody>
      </p:sp>
      <p:sp>
        <p:nvSpPr>
          <p:cNvPr id="5" name="页脚占位符 4"/>
          <p:cNvSpPr>
            <a:spLocks noGrp="1"/>
          </p:cNvSpPr>
          <p:nvPr>
            <p:ph type="ftr" sz="quarter" idx="11"/>
          </p:nvPr>
        </p:nvSpPr>
        <p:spPr>
          <a:xfrm>
            <a:off x="4165600" y="6356352"/>
            <a:ext cx="3860800" cy="365125"/>
          </a:xfrm>
          <a:prstGeom prst="rect">
            <a:avLst/>
          </a:prstGeom>
        </p:spPr>
        <p:txBody>
          <a:bodyPr/>
          <a:lstStyle/>
          <a:p>
            <a:endParaRPr kumimoji="1" lang="zh-CN" altLang="en-US"/>
          </a:p>
        </p:txBody>
      </p:sp>
      <p:sp>
        <p:nvSpPr>
          <p:cNvPr id="6" name="幻灯片编号占位符 5"/>
          <p:cNvSpPr>
            <a:spLocks noGrp="1"/>
          </p:cNvSpPr>
          <p:nvPr>
            <p:ph type="sldNum" sz="quarter" idx="12"/>
          </p:nvPr>
        </p:nvSpPr>
        <p:spPr>
          <a:xfrm>
            <a:off x="8737600" y="6356352"/>
            <a:ext cx="2844800" cy="365125"/>
          </a:xfrm>
          <a:prstGeom prst="rect">
            <a:avLst/>
          </a:prstGeom>
        </p:spPr>
        <p:txBody>
          <a:bodyPr/>
          <a:lstStyle/>
          <a:p>
            <a:fld id="{75029C0E-2C63-1B44-801B-5F9775392D39}" type="slidenum">
              <a:rPr kumimoji="1" lang="zh-CN" altLang="en-US" smtClean="0"/>
            </a:fld>
            <a:endParaRPr kumimoji="1"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竖排标题和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28600"/>
            <a:ext cx="2743200" cy="4876800"/>
          </a:xfrm>
          <a:prstGeom prst="rect">
            <a:avLst/>
          </a:prstGeom>
        </p:spPr>
        <p:txBody>
          <a:bodyPr vert="eaVert"/>
          <a:lstStyle/>
          <a:p>
            <a:r>
              <a:rPr kumimoji="1" lang="zh-CN" altLang="en-US"/>
              <a:t>单击此处编辑母版标题样式</a:t>
            </a:r>
            <a:endParaRPr kumimoji="1" lang="zh-CN" altLang="en-US"/>
          </a:p>
        </p:txBody>
      </p:sp>
      <p:sp>
        <p:nvSpPr>
          <p:cNvPr id="3" name="竖排文本占位符 2"/>
          <p:cNvSpPr>
            <a:spLocks noGrp="1"/>
          </p:cNvSpPr>
          <p:nvPr>
            <p:ph type="body" orient="vert" idx="1"/>
          </p:nvPr>
        </p:nvSpPr>
        <p:spPr>
          <a:xfrm>
            <a:off x="609600" y="228600"/>
            <a:ext cx="8026400" cy="4876800"/>
          </a:xfrm>
          <a:prstGeom prst="rect">
            <a:avLst/>
          </a:prstGeom>
        </p:spPr>
        <p:txBody>
          <a:bodyPr vert="eaVert"/>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4" name="日期占位符 3"/>
          <p:cNvSpPr>
            <a:spLocks noGrp="1"/>
          </p:cNvSpPr>
          <p:nvPr>
            <p:ph type="dt" sz="half" idx="10"/>
          </p:nvPr>
        </p:nvSpPr>
        <p:spPr>
          <a:xfrm>
            <a:off x="609600" y="6356352"/>
            <a:ext cx="2844800" cy="365125"/>
          </a:xfrm>
          <a:prstGeom prst="rect">
            <a:avLst/>
          </a:prstGeom>
        </p:spPr>
        <p:txBody>
          <a:bodyPr/>
          <a:lstStyle/>
          <a:p>
            <a:fld id="{4FD1F313-3985-624B-8316-E2567C73AF86}" type="datetimeFigureOut">
              <a:rPr kumimoji="1" lang="zh-CN" altLang="en-US" smtClean="0"/>
            </a:fld>
            <a:endParaRPr kumimoji="1" lang="zh-CN" altLang="en-US"/>
          </a:p>
        </p:txBody>
      </p:sp>
      <p:sp>
        <p:nvSpPr>
          <p:cNvPr id="5" name="页脚占位符 4"/>
          <p:cNvSpPr>
            <a:spLocks noGrp="1"/>
          </p:cNvSpPr>
          <p:nvPr>
            <p:ph type="ftr" sz="quarter" idx="11"/>
          </p:nvPr>
        </p:nvSpPr>
        <p:spPr>
          <a:xfrm>
            <a:off x="4165600" y="6356352"/>
            <a:ext cx="3860800" cy="365125"/>
          </a:xfrm>
          <a:prstGeom prst="rect">
            <a:avLst/>
          </a:prstGeom>
        </p:spPr>
        <p:txBody>
          <a:bodyPr/>
          <a:lstStyle/>
          <a:p>
            <a:endParaRPr kumimoji="1" lang="zh-CN" altLang="en-US"/>
          </a:p>
        </p:txBody>
      </p:sp>
      <p:sp>
        <p:nvSpPr>
          <p:cNvPr id="6" name="幻灯片编号占位符 5"/>
          <p:cNvSpPr>
            <a:spLocks noGrp="1"/>
          </p:cNvSpPr>
          <p:nvPr>
            <p:ph type="sldNum" sz="quarter" idx="12"/>
          </p:nvPr>
        </p:nvSpPr>
        <p:spPr>
          <a:xfrm>
            <a:off x="8737600" y="6356352"/>
            <a:ext cx="2844800" cy="365125"/>
          </a:xfrm>
          <a:prstGeom prst="rect">
            <a:avLst/>
          </a:prstGeom>
        </p:spPr>
        <p:txBody>
          <a:bodyPr/>
          <a:lstStyle/>
          <a:p>
            <a:fld id="{75029C0E-2C63-1B44-801B-5F9775392D39}" type="slidenum">
              <a:rPr kumimoji="1" lang="zh-CN" altLang="en-US" smtClean="0"/>
            </a:fld>
            <a:endParaRPr kumimoji="1" lang="zh-CN" altLang="en-US"/>
          </a:p>
        </p:txBody>
      </p:sp>
      <p:pic>
        <p:nvPicPr>
          <p:cNvPr id="7" name="图片 6"/>
          <p:cNvPicPr>
            <a:picLocks noChangeAspect="1"/>
          </p:cNvPicPr>
          <p:nvPr userDrawn="1"/>
        </p:nvPicPr>
        <p:blipFill>
          <a:blip r:embed="rId2"/>
          <a:stretch>
            <a:fillRect/>
          </a:stretch>
        </p:blipFill>
        <p:spPr>
          <a:xfrm>
            <a:off x="-100" y="10160"/>
            <a:ext cx="12188389" cy="6858000"/>
          </a:xfrm>
          <a:prstGeom prst="rect">
            <a:avLst/>
          </a:prstGeom>
        </p:spPr>
      </p:pic>
      <p:pic>
        <p:nvPicPr>
          <p:cNvPr id="8" name="图片 7" descr="bt 拷贝 2.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392002" y="6126923"/>
            <a:ext cx="1799998" cy="731077"/>
          </a:xfrm>
          <a:prstGeom prst="rect">
            <a:avLst/>
          </a:prstGeom>
        </p:spPr>
      </p:pic>
      <p:sp>
        <p:nvSpPr>
          <p:cNvPr id="9" name="矩形 8"/>
          <p:cNvSpPr/>
          <p:nvPr userDrawn="1"/>
        </p:nvSpPr>
        <p:spPr>
          <a:xfrm>
            <a:off x="1871" y="6617354"/>
            <a:ext cx="6645309" cy="250825"/>
          </a:xfrm>
          <a:prstGeom prst="rect">
            <a:avLst/>
          </a:prstGeom>
        </p:spPr>
        <p:txBody>
          <a:bodyPr wrap="square">
            <a:spAutoFit/>
          </a:bodyPr>
          <a:lstStyle/>
          <a:p>
            <a:r>
              <a:rPr lang="zh-CN" altLang="en-US" sz="1040" dirty="0">
                <a:solidFill>
                  <a:schemeClr val="bg1"/>
                </a:solidFill>
                <a:effectLst/>
                <a:latin typeface="微软雅黑" panose="020B0503020204020204" pitchFamily="34" charset="-122"/>
                <a:ea typeface="微软雅黑" panose="020B0503020204020204" pitchFamily="34" charset="-122"/>
                <a:cs typeface="宋体" panose="02010600030101010101" pitchFamily="2" charset="-122"/>
              </a:rPr>
              <a:t>仅供医疗卫生专业人士学术参考之用</a:t>
            </a:r>
            <a:endParaRPr lang="zh-CN" altLang="en-US" sz="1040" dirty="0">
              <a:solidFill>
                <a:schemeClr val="bg1"/>
              </a:solidFill>
              <a:effectLst/>
              <a:latin typeface="微软雅黑" panose="020B0503020204020204" pitchFamily="34" charset="-122"/>
              <a:ea typeface="微软雅黑" panose="020B0503020204020204" pitchFamily="34" charset="-122"/>
              <a:cs typeface="宋体" panose="02010600030101010101" pitchFamily="2" charset="-122"/>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空白">
    <p:spTree>
      <p:nvGrpSpPr>
        <p:cNvPr id="1" name=""/>
        <p:cNvGrpSpPr/>
        <p:nvPr/>
      </p:nvGrpSpPr>
      <p:grpSpPr>
        <a:xfrm>
          <a:off x="0" y="0"/>
          <a:ext cx="0" cy="0"/>
          <a:chOff x="0" y="0"/>
          <a:chExt cx="0" cy="0"/>
        </a:xfrm>
      </p:grpSpPr>
      <p:sp>
        <p:nvSpPr>
          <p:cNvPr id="5" name="标题 4"/>
          <p:cNvSpPr>
            <a:spLocks noGrp="1"/>
          </p:cNvSpPr>
          <p:nvPr>
            <p:ph type="title"/>
          </p:nvPr>
        </p:nvSpPr>
        <p:spPr>
          <a:xfrm>
            <a:off x="240001" y="152401"/>
            <a:ext cx="10515601" cy="641553"/>
          </a:xfrm>
        </p:spPr>
        <p:txBody>
          <a:bodyPr anchor="ctr">
            <a:normAutofit/>
          </a:bodyPr>
          <a:lstStyle>
            <a:lvl1pPr algn="l">
              <a:defRPr sz="2800" b="1">
                <a:solidFill>
                  <a:schemeClr val="tx1"/>
                </a:solidFill>
                <a:latin typeface="Arial" panose="020B0604020202020204" pitchFamily="34" charset="0"/>
                <a:cs typeface="Arial" panose="020B0604020202020204" pitchFamily="34" charset="0"/>
              </a:defRPr>
            </a:lvl1pPr>
          </a:lstStyle>
          <a:p>
            <a:r>
              <a:rPr lang="zh-CN" altLang="en-US" dirty="0"/>
              <a:t>单击此处编辑母版标题样式</a:t>
            </a:r>
            <a:endParaRPr lang="zh-CN" altLang="en-US" dirty="0"/>
          </a:p>
        </p:txBody>
      </p:sp>
      <p:sp>
        <p:nvSpPr>
          <p:cNvPr id="6" name="文本占位符 7"/>
          <p:cNvSpPr>
            <a:spLocks noGrp="1"/>
          </p:cNvSpPr>
          <p:nvPr>
            <p:ph type="body" sz="quarter" idx="10"/>
          </p:nvPr>
        </p:nvSpPr>
        <p:spPr>
          <a:xfrm>
            <a:off x="113392" y="6302326"/>
            <a:ext cx="8812800" cy="459545"/>
          </a:xfrm>
          <a:prstGeom prst="rect">
            <a:avLst/>
          </a:prstGeom>
        </p:spPr>
        <p:txBody>
          <a:bodyPr anchor="b">
            <a:noAutofit/>
          </a:bodyPr>
          <a:lstStyle>
            <a:lvl1pPr marL="0" indent="-228600" algn="l">
              <a:spcBef>
                <a:spcPts val="0"/>
              </a:spcBef>
              <a:buFont typeface="+mj-lt"/>
              <a:buAutoNum type="arabicPeriod"/>
              <a:defRPr sz="1000">
                <a:latin typeface="Arial" panose="020B0604020202020204" pitchFamily="34" charset="0"/>
                <a:ea typeface="微软雅黑" panose="020B0503020204020204" pitchFamily="34" charset="-122"/>
                <a:cs typeface="Arial" panose="020B0604020202020204" pitchFamily="34" charset="0"/>
              </a:defRPr>
            </a:lvl1pPr>
          </a:lstStyle>
          <a:p>
            <a:endParaRPr lang="zh-CN" altLang="en-US" dirty="0"/>
          </a:p>
        </p:txBody>
      </p:sp>
      <p:pic>
        <p:nvPicPr>
          <p:cNvPr id="4" name="图片 3"/>
          <p:cNvPicPr>
            <a:picLocks noChangeAspect="1"/>
          </p:cNvPicPr>
          <p:nvPr userDrawn="1"/>
        </p:nvPicPr>
        <p:blipFill>
          <a:blip r:embed="rId2"/>
          <a:stretch>
            <a:fillRect/>
          </a:stretch>
        </p:blipFill>
        <p:spPr>
          <a:xfrm>
            <a:off x="419099" y="3110256"/>
            <a:ext cx="11353800" cy="637489"/>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1048576" name="Footer Placeholder 2"/>
          <p:cNvSpPr>
            <a:spLocks noGrp="1"/>
          </p:cNvSpPr>
          <p:nvPr>
            <p:ph type="ftr" sz="quarter" idx="11"/>
          </p:nvPr>
        </p:nvSpPr>
        <p:spPr>
          <a:xfrm>
            <a:off x="4038600" y="6356359"/>
            <a:ext cx="4114800" cy="365125"/>
          </a:xfrm>
          <a:prstGeom prst="rect">
            <a:avLst/>
          </a:prstGeom>
        </p:spPr>
        <p:txBody>
          <a:bodyPr/>
          <a:lstStyle/>
          <a:p>
            <a:endParaRPr lang="zh-CN" altLang="en-US"/>
          </a:p>
        </p:txBody>
      </p:sp>
      <p:sp>
        <p:nvSpPr>
          <p:cNvPr id="1048577" name="Slide Number Placeholder 3"/>
          <p:cNvSpPr>
            <a:spLocks noGrp="1"/>
          </p:cNvSpPr>
          <p:nvPr>
            <p:ph type="sldNum" sz="quarter" idx="12"/>
          </p:nvPr>
        </p:nvSpPr>
        <p:spPr>
          <a:xfrm>
            <a:off x="8477250" y="6356359"/>
            <a:ext cx="2743200" cy="365125"/>
          </a:xfrm>
          <a:prstGeom prst="rect">
            <a:avLst/>
          </a:prstGeom>
        </p:spPr>
        <p:txBody>
          <a:bodyPr/>
          <a:lstStyle/>
          <a:p>
            <a:fld id="{A2E92586-80C4-45F4-8E2F-7EF040A64890}"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0D7ACBC0-E99F-406B-84D9-3746531A146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EF48677-F5ED-44E4-89F5-95D830B639F1}" type="slidenum">
              <a:rPr lang="zh-CN" altLang="en-US" smtClean="0"/>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1048576" name="Footer Placeholder 2"/>
          <p:cNvSpPr>
            <a:spLocks noGrp="1"/>
          </p:cNvSpPr>
          <p:nvPr>
            <p:ph type="ftr" sz="quarter" idx="11"/>
          </p:nvPr>
        </p:nvSpPr>
        <p:spPr>
          <a:xfrm>
            <a:off x="4038600" y="6356359"/>
            <a:ext cx="4114800" cy="365125"/>
          </a:xfrm>
          <a:prstGeom prst="rect">
            <a:avLst/>
          </a:prstGeom>
        </p:spPr>
        <p:txBody>
          <a:bodyPr/>
          <a:lstStyle/>
          <a:p>
            <a:endParaRPr lang="zh-CN" altLang="en-US"/>
          </a:p>
        </p:txBody>
      </p:sp>
      <p:sp>
        <p:nvSpPr>
          <p:cNvPr id="1048577" name="Slide Number Placeholder 3"/>
          <p:cNvSpPr>
            <a:spLocks noGrp="1"/>
          </p:cNvSpPr>
          <p:nvPr>
            <p:ph type="sldNum" sz="quarter" idx="12"/>
          </p:nvPr>
        </p:nvSpPr>
        <p:spPr>
          <a:xfrm>
            <a:off x="8477250" y="6356359"/>
            <a:ext cx="2743200" cy="365125"/>
          </a:xfrm>
          <a:prstGeom prst="rect">
            <a:avLst/>
          </a:prstGeom>
        </p:spPr>
        <p:txBody>
          <a:bodyPr/>
          <a:lstStyle/>
          <a:p>
            <a:fld id="{A2E92586-80C4-45F4-8E2F-7EF040A64890}" type="slidenum">
              <a:rPr lang="zh-CN" altLang="en-US" smtClean="0"/>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pic>
        <p:nvPicPr>
          <p:cNvPr id="9" name="图片 8" descr="PPT16X9-3B"/>
          <p:cNvPicPr>
            <a:picLocks noChangeAspect="1"/>
          </p:cNvPicPr>
          <p:nvPr userDrawn="1"/>
        </p:nvPicPr>
        <p:blipFill>
          <a:blip r:embed="rId2"/>
          <a:stretch>
            <a:fillRect/>
          </a:stretch>
        </p:blipFill>
        <p:spPr>
          <a:xfrm>
            <a:off x="0" y="0"/>
            <a:ext cx="12192000" cy="6858000"/>
          </a:xfrm>
          <a:prstGeom prst="rect">
            <a:avLst/>
          </a:prstGeom>
        </p:spPr>
      </p:pic>
      <p:sp>
        <p:nvSpPr>
          <p:cNvPr id="8" name="矩形 7"/>
          <p:cNvSpPr/>
          <p:nvPr userDrawn="1"/>
        </p:nvSpPr>
        <p:spPr>
          <a:xfrm>
            <a:off x="222584" y="168442"/>
            <a:ext cx="1708484" cy="782053"/>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p:cNvPicPr>
            <a:picLocks noChangeAspect="1"/>
          </p:cNvPicPr>
          <p:nvPr userDrawn="1"/>
        </p:nvPicPr>
        <p:blipFill>
          <a:blip r:embed="rId3"/>
          <a:stretch>
            <a:fillRect/>
          </a:stretch>
        </p:blipFill>
        <p:spPr>
          <a:xfrm>
            <a:off x="98087" y="48911"/>
            <a:ext cx="1965330" cy="475685"/>
          </a:xfrm>
          <a:prstGeom prst="rect">
            <a:avLst/>
          </a:prstGeom>
        </p:spPr>
      </p:pic>
      <p:pic>
        <p:nvPicPr>
          <p:cNvPr id="11" name="图片 10"/>
          <p:cNvPicPr>
            <a:picLocks noChangeAspect="1"/>
          </p:cNvPicPr>
          <p:nvPr userDrawn="1"/>
        </p:nvPicPr>
        <p:blipFill>
          <a:blip r:embed="rId4"/>
          <a:stretch>
            <a:fillRect/>
          </a:stretch>
        </p:blipFill>
        <p:spPr>
          <a:xfrm>
            <a:off x="2235559" y="48911"/>
            <a:ext cx="1745293" cy="598386"/>
          </a:xfrm>
          <a:prstGeom prst="rect">
            <a:avLst/>
          </a:prstGeom>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0D7ACBC0-E99F-406B-84D9-3746531A146A}"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6EF48677-F5ED-44E4-89F5-95D830B639F1}"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pic>
        <p:nvPicPr>
          <p:cNvPr id="9" name="图片 8" descr="PPT16X9-3B"/>
          <p:cNvPicPr>
            <a:picLocks noChangeAspect="1"/>
          </p:cNvPicPr>
          <p:nvPr userDrawn="1"/>
        </p:nvPicPr>
        <p:blipFill>
          <a:blip r:embed="rId2"/>
          <a:stretch>
            <a:fillRect/>
          </a:stretch>
        </p:blipFill>
        <p:spPr>
          <a:xfrm>
            <a:off x="0" y="0"/>
            <a:ext cx="12192000" cy="6858000"/>
          </a:xfrm>
          <a:prstGeom prst="rect">
            <a:avLst/>
          </a:prstGeom>
        </p:spPr>
      </p:pic>
      <p:sp>
        <p:nvSpPr>
          <p:cNvPr id="8" name="矩形 7"/>
          <p:cNvSpPr/>
          <p:nvPr userDrawn="1"/>
        </p:nvSpPr>
        <p:spPr>
          <a:xfrm>
            <a:off x="222584" y="168442"/>
            <a:ext cx="1708484" cy="782053"/>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0D7ACBC0-E99F-406B-84D9-3746531A146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EF48677-F5ED-44E4-89F5-95D830B639F1}"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1048576" name="Footer Placeholder 2"/>
          <p:cNvSpPr>
            <a:spLocks noGrp="1"/>
          </p:cNvSpPr>
          <p:nvPr>
            <p:ph type="ftr" sz="quarter" idx="11"/>
          </p:nvPr>
        </p:nvSpPr>
        <p:spPr>
          <a:xfrm>
            <a:off x="4038600" y="6356359"/>
            <a:ext cx="4114800" cy="365125"/>
          </a:xfrm>
          <a:prstGeom prst="rect">
            <a:avLst/>
          </a:prstGeom>
        </p:spPr>
        <p:txBody>
          <a:bodyPr/>
          <a:lstStyle/>
          <a:p>
            <a:endParaRPr lang="zh-CN" altLang="en-US"/>
          </a:p>
        </p:txBody>
      </p:sp>
      <p:sp>
        <p:nvSpPr>
          <p:cNvPr id="1048577" name="Slide Number Placeholder 3"/>
          <p:cNvSpPr>
            <a:spLocks noGrp="1"/>
          </p:cNvSpPr>
          <p:nvPr>
            <p:ph type="sldNum" sz="quarter" idx="12"/>
          </p:nvPr>
        </p:nvSpPr>
        <p:spPr>
          <a:xfrm>
            <a:off x="8477250" y="6356359"/>
            <a:ext cx="2743200" cy="365125"/>
          </a:xfrm>
          <a:prstGeom prst="rect">
            <a:avLst/>
          </a:prstGeom>
        </p:spPr>
        <p:txBody>
          <a:bodyPr/>
          <a:lstStyle/>
          <a:p>
            <a:fld id="{A2E92586-80C4-45F4-8E2F-7EF040A64890}"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pic>
        <p:nvPicPr>
          <p:cNvPr id="9" name="图片 8" descr="PPT16X9-3B"/>
          <p:cNvPicPr>
            <a:picLocks noChangeAspect="1"/>
          </p:cNvPicPr>
          <p:nvPr userDrawn="1"/>
        </p:nvPicPr>
        <p:blipFill>
          <a:blip r:embed="rId2"/>
          <a:stretch>
            <a:fillRect/>
          </a:stretch>
        </p:blipFill>
        <p:spPr>
          <a:xfrm>
            <a:off x="0" y="0"/>
            <a:ext cx="12192000" cy="6858000"/>
          </a:xfrm>
          <a:prstGeom prst="rect">
            <a:avLst/>
          </a:prstGeom>
        </p:spPr>
      </p:pic>
      <p:sp>
        <p:nvSpPr>
          <p:cNvPr id="8" name="矩形 7"/>
          <p:cNvSpPr/>
          <p:nvPr userDrawn="1"/>
        </p:nvSpPr>
        <p:spPr>
          <a:xfrm>
            <a:off x="222584" y="168442"/>
            <a:ext cx="1708484" cy="782053"/>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p:cNvPicPr>
            <a:picLocks noChangeAspect="1"/>
          </p:cNvPicPr>
          <p:nvPr userDrawn="1"/>
        </p:nvPicPr>
        <p:blipFill>
          <a:blip r:embed="rId3"/>
          <a:stretch>
            <a:fillRect/>
          </a:stretch>
        </p:blipFill>
        <p:spPr>
          <a:xfrm>
            <a:off x="98087" y="48911"/>
            <a:ext cx="1965330" cy="475685"/>
          </a:xfrm>
          <a:prstGeom prst="rect">
            <a:avLst/>
          </a:prstGeom>
        </p:spPr>
      </p:pic>
      <p:pic>
        <p:nvPicPr>
          <p:cNvPr id="11" name="图片 10"/>
          <p:cNvPicPr>
            <a:picLocks noChangeAspect="1"/>
          </p:cNvPicPr>
          <p:nvPr userDrawn="1"/>
        </p:nvPicPr>
        <p:blipFill>
          <a:blip r:embed="rId4"/>
          <a:stretch>
            <a:fillRect/>
          </a:stretch>
        </p:blipFill>
        <p:spPr>
          <a:xfrm>
            <a:off x="2235559" y="48911"/>
            <a:ext cx="1745293" cy="598386"/>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0D7ACBC0-E99F-406B-84D9-3746531A146A}"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6EF48677-F5ED-44E4-89F5-95D830B639F1}"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9"/>
            <a:ext cx="10363200" cy="1470025"/>
          </a:xfrm>
          <a:prstGeom prst="rect">
            <a:avLst/>
          </a:prstGeom>
        </p:spPr>
        <p:txBody>
          <a:bodyPr/>
          <a:lstStyle/>
          <a:p>
            <a:r>
              <a:rPr kumimoji="1" lang="zh-CN" altLang="en-US" dirty="0"/>
              <a:t>单击此处编辑母版标题样式</a:t>
            </a:r>
            <a:endParaRPr kumimoji="1" lang="zh-CN" altLang="en-US" dirty="0"/>
          </a:p>
        </p:txBody>
      </p:sp>
      <p:sp>
        <p:nvSpPr>
          <p:cNvPr id="3" name="副标题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800" indent="0" algn="ctr">
              <a:buNone/>
              <a:defRPr>
                <a:solidFill>
                  <a:schemeClr val="tx1">
                    <a:tint val="75000"/>
                  </a:schemeClr>
                </a:solidFill>
              </a:defRPr>
            </a:lvl4pPr>
            <a:lvl5pPr marL="2438400" indent="0" algn="ctr">
              <a:buNone/>
              <a:defRPr>
                <a:solidFill>
                  <a:schemeClr val="tx1">
                    <a:tint val="75000"/>
                  </a:schemeClr>
                </a:solidFill>
              </a:defRPr>
            </a:lvl5pPr>
            <a:lvl6pPr marL="3048000" indent="0" algn="ctr">
              <a:buNone/>
              <a:defRPr>
                <a:solidFill>
                  <a:schemeClr val="tx1">
                    <a:tint val="75000"/>
                  </a:schemeClr>
                </a:solidFill>
              </a:defRPr>
            </a:lvl6pPr>
            <a:lvl7pPr marL="3657600" indent="0" algn="ctr">
              <a:buNone/>
              <a:defRPr>
                <a:solidFill>
                  <a:schemeClr val="tx1">
                    <a:tint val="75000"/>
                  </a:schemeClr>
                </a:solidFill>
              </a:defRPr>
            </a:lvl7pPr>
            <a:lvl8pPr marL="4267200" indent="0" algn="ctr">
              <a:buNone/>
              <a:defRPr>
                <a:solidFill>
                  <a:schemeClr val="tx1">
                    <a:tint val="75000"/>
                  </a:schemeClr>
                </a:solidFill>
              </a:defRPr>
            </a:lvl8pPr>
            <a:lvl9pPr marL="4876800" indent="0" algn="ctr">
              <a:buNone/>
              <a:defRPr>
                <a:solidFill>
                  <a:schemeClr val="tx1">
                    <a:tint val="75000"/>
                  </a:schemeClr>
                </a:solidFill>
              </a:defRPr>
            </a:lvl9pPr>
          </a:lstStyle>
          <a:p>
            <a:r>
              <a:rPr kumimoji="1" lang="zh-CN" altLang="en-US" dirty="0"/>
              <a:t>单击此处编辑母版副标题样式</a:t>
            </a:r>
            <a:endParaRPr kumimoji="1" lang="zh-CN"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p>
            <a:r>
              <a:rPr kumimoji="1" lang="zh-CN" altLang="en-US" dirty="0"/>
              <a:t>单击此处编辑母版标题样式</a:t>
            </a:r>
            <a:endParaRPr kumimoji="1" lang="zh-CN" altLang="en-US" dirty="0"/>
          </a:p>
        </p:txBody>
      </p:sp>
      <p:sp>
        <p:nvSpPr>
          <p:cNvPr id="3" name="内容占位符 2"/>
          <p:cNvSpPr>
            <a:spLocks noGrp="1"/>
          </p:cNvSpPr>
          <p:nvPr>
            <p:ph idx="1"/>
          </p:nvPr>
        </p:nvSpPr>
        <p:spPr>
          <a:xfrm>
            <a:off x="609600" y="1600200"/>
            <a:ext cx="10972800" cy="4525963"/>
          </a:xfrm>
          <a:prstGeom prst="rect">
            <a:avLst/>
          </a:prstGeom>
        </p:spPr>
        <p:txBody>
          <a:bodyPr/>
          <a:lstStyle/>
          <a:p>
            <a:pPr lvl="0"/>
            <a:r>
              <a:rPr kumimoji="1" lang="zh-CN" altLang="en-US" dirty="0"/>
              <a:t>单击此处编辑母版文本样式</a:t>
            </a:r>
            <a:endParaRPr kumimoji="1" lang="zh-CN" altLang="en-US" dirty="0"/>
          </a:p>
          <a:p>
            <a:pPr lvl="1"/>
            <a:r>
              <a:rPr kumimoji="1" lang="zh-CN" altLang="en-US" dirty="0"/>
              <a:t>二级</a:t>
            </a:r>
            <a:endParaRPr kumimoji="1" lang="zh-CN" altLang="en-US" dirty="0"/>
          </a:p>
          <a:p>
            <a:pPr lvl="2"/>
            <a:r>
              <a:rPr kumimoji="1" lang="zh-CN" altLang="en-US" dirty="0"/>
              <a:t>三级</a:t>
            </a:r>
            <a:endParaRPr kumimoji="1" lang="zh-CN" altLang="en-US" dirty="0"/>
          </a:p>
          <a:p>
            <a:pPr lvl="3"/>
            <a:r>
              <a:rPr kumimoji="1" lang="zh-CN" altLang="en-US" dirty="0"/>
              <a:t>四级</a:t>
            </a:r>
            <a:endParaRPr kumimoji="1" lang="zh-CN" altLang="en-US" dirty="0"/>
          </a:p>
          <a:p>
            <a:pPr lvl="4"/>
            <a:r>
              <a:rPr kumimoji="1" lang="zh-CN" altLang="en-US" dirty="0"/>
              <a:t>五级</a:t>
            </a:r>
            <a:endParaRPr kumimoji="1" lang="zh-CN" altLang="en-US" dirty="0"/>
          </a:p>
        </p:txBody>
      </p:sp>
      <p:sp>
        <p:nvSpPr>
          <p:cNvPr id="4" name="日期占位符 3"/>
          <p:cNvSpPr>
            <a:spLocks noGrp="1"/>
          </p:cNvSpPr>
          <p:nvPr>
            <p:ph type="dt" sz="half" idx="10"/>
          </p:nvPr>
        </p:nvSpPr>
        <p:spPr>
          <a:xfrm>
            <a:off x="609600" y="6356352"/>
            <a:ext cx="2844800" cy="365125"/>
          </a:xfrm>
          <a:prstGeom prst="rect">
            <a:avLst/>
          </a:prstGeom>
        </p:spPr>
        <p:txBody>
          <a:bodyPr/>
          <a:lstStyle/>
          <a:p>
            <a:fld id="{4FD1F313-3985-624B-8316-E2567C73AF86}" type="datetimeFigureOut">
              <a:rPr kumimoji="1" lang="zh-CN" altLang="en-US" smtClean="0"/>
            </a:fld>
            <a:endParaRPr kumimoji="1" lang="zh-CN" altLang="en-US"/>
          </a:p>
        </p:txBody>
      </p:sp>
      <p:sp>
        <p:nvSpPr>
          <p:cNvPr id="5" name="页脚占位符 4"/>
          <p:cNvSpPr>
            <a:spLocks noGrp="1"/>
          </p:cNvSpPr>
          <p:nvPr>
            <p:ph type="ftr" sz="quarter" idx="11"/>
          </p:nvPr>
        </p:nvSpPr>
        <p:spPr>
          <a:xfrm>
            <a:off x="4165600" y="6356352"/>
            <a:ext cx="3860800" cy="365125"/>
          </a:xfrm>
          <a:prstGeom prst="rect">
            <a:avLst/>
          </a:prstGeom>
        </p:spPr>
        <p:txBody>
          <a:bodyPr/>
          <a:lstStyle/>
          <a:p>
            <a:endParaRPr kumimoji="1" lang="zh-CN" altLang="en-US"/>
          </a:p>
        </p:txBody>
      </p:sp>
      <p:sp>
        <p:nvSpPr>
          <p:cNvPr id="6" name="幻灯片编号占位符 5"/>
          <p:cNvSpPr>
            <a:spLocks noGrp="1"/>
          </p:cNvSpPr>
          <p:nvPr>
            <p:ph type="sldNum" sz="quarter" idx="12"/>
          </p:nvPr>
        </p:nvSpPr>
        <p:spPr>
          <a:xfrm>
            <a:off x="8737600" y="6356352"/>
            <a:ext cx="2844800" cy="365125"/>
          </a:xfrm>
          <a:prstGeom prst="rect">
            <a:avLst/>
          </a:prstGeom>
        </p:spPr>
        <p:txBody>
          <a:bodyPr/>
          <a:lstStyle/>
          <a:p>
            <a:fld id="{75029C0E-2C63-1B44-801B-5F9775392D39}" type="slidenum">
              <a:rPr kumimoji="1" lang="zh-CN" altLang="en-US" smtClean="0"/>
            </a:fld>
            <a:endParaRPr kumimoji="1"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5" Type="http://schemas.openxmlformats.org/officeDocument/2006/relationships/theme" Target="../theme/theme1.xml"/><Relationship Id="rId4" Type="http://schemas.openxmlformats.org/officeDocument/2006/relationships/image" Target="../media/image2.png"/><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7" Type="http://schemas.openxmlformats.org/officeDocument/2006/relationships/image" Target="../media/image4.png"/><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slideLayout" Target="../slideLayouts/slideLayout7.xml"/><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16.xml"/><Relationship Id="rId8" Type="http://schemas.openxmlformats.org/officeDocument/2006/relationships/slideLayout" Target="../slideLayouts/slideLayout15.xml"/><Relationship Id="rId7" Type="http://schemas.openxmlformats.org/officeDocument/2006/relationships/slideLayout" Target="../slideLayouts/slideLayout14.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 Id="rId3" Type="http://schemas.openxmlformats.org/officeDocument/2006/relationships/slideLayout" Target="../slideLayouts/slideLayout10.xml"/><Relationship Id="rId2" Type="http://schemas.openxmlformats.org/officeDocument/2006/relationships/slideLayout" Target="../slideLayouts/slideLayout9.xml"/><Relationship Id="rId15" Type="http://schemas.openxmlformats.org/officeDocument/2006/relationships/theme" Target="../theme/theme3.xml"/><Relationship Id="rId14" Type="http://schemas.openxmlformats.org/officeDocument/2006/relationships/image" Target="../media/image7.png"/><Relationship Id="rId13" Type="http://schemas.openxmlformats.org/officeDocument/2006/relationships/image" Target="../media/image5.jpeg"/><Relationship Id="rId12" Type="http://schemas.openxmlformats.org/officeDocument/2006/relationships/slideLayout" Target="../slideLayouts/slideLayout19.xml"/><Relationship Id="rId11" Type="http://schemas.openxmlformats.org/officeDocument/2006/relationships/slideLayout" Target="../slideLayouts/slideLayout18.xml"/><Relationship Id="rId10" Type="http://schemas.openxmlformats.org/officeDocument/2006/relationships/slideLayout" Target="../slideLayouts/slideLayout17.xml"/><Relationship Id="rId1" Type="http://schemas.openxmlformats.org/officeDocument/2006/relationships/slideLayout" Target="../slideLayouts/slideLayout8.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7" Type="http://schemas.openxmlformats.org/officeDocument/2006/relationships/image" Target="../media/image4.png"/><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slideLayout" Target="../slideLayouts/slideLayout23.xml"/><Relationship Id="rId3" Type="http://schemas.openxmlformats.org/officeDocument/2006/relationships/slideLayout" Target="../slideLayouts/slideLayout22.xml"/><Relationship Id="rId2" Type="http://schemas.openxmlformats.org/officeDocument/2006/relationships/slideLayout" Target="../slideLayouts/slideLayout21.xml"/><Relationship Id="rId1"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endParaRPr lang="zh-CN" altLang="en-US" dirty="0"/>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D7ACBC0-E99F-406B-84D9-3746531A146A}"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EF48677-F5ED-44E4-89F5-95D830B639F1}" type="slidenum">
              <a:rPr lang="zh-CN" altLang="en-US" smtClean="0"/>
            </a:fld>
            <a:endParaRPr lang="zh-CN" altLang="en-US"/>
          </a:p>
        </p:txBody>
      </p:sp>
      <p:pic>
        <p:nvPicPr>
          <p:cNvPr id="8" name="Picture 6"/>
          <p:cNvPicPr>
            <a:picLocks noChangeAspect="1"/>
          </p:cNvPicPr>
          <p:nvPr userDrawn="1"/>
        </p:nvPicPr>
        <p:blipFill>
          <a:blip r:embed="rId4"/>
          <a:stretch>
            <a:fillRect/>
          </a:stretch>
        </p:blipFill>
        <p:spPr>
          <a:xfrm>
            <a:off x="346184" y="5997053"/>
            <a:ext cx="1289094" cy="689737"/>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l" defTabSz="914400" rtl="0" eaLnBrk="1" latinLnBrk="0" hangingPunct="1">
        <a:lnSpc>
          <a:spcPct val="90000"/>
        </a:lnSpc>
        <a:spcBef>
          <a:spcPct val="0"/>
        </a:spcBef>
        <a:buNone/>
        <a:defRPr sz="4400" kern="1200" baseline="0">
          <a:solidFill>
            <a:schemeClr val="tx1"/>
          </a:solidFill>
          <a:latin typeface="Arial" panose="020B0604020202020204" pitchFamily="34" charset="0"/>
          <a:ea typeface="微软雅黑" panose="020B0503020204020204" pitchFamily="34"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1"/>
          </a:solidFill>
          <a:latin typeface="Arial" panose="020B0604020202020204" pitchFamily="34" charset="0"/>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Arial" panose="020B0604020202020204" pitchFamily="34" charset="0"/>
          <a:ea typeface="微软雅黑"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Arial" panose="020B0604020202020204" pitchFamily="34" charset="0"/>
          <a:ea typeface="微软雅黑" panose="020B0503020204020204"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Arial" panose="020B0604020202020204" pitchFamily="34" charset="0"/>
          <a:ea typeface="微软雅黑" panose="020B0503020204020204"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endParaRPr lang="zh-CN" altLang="en-US" dirty="0"/>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D7ACBC0-E99F-406B-84D9-3746531A146A}"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EF48677-F5ED-44E4-89F5-95D830B639F1}" type="slidenum">
              <a:rPr lang="zh-CN" altLang="en-US" smtClean="0"/>
            </a:fld>
            <a:endParaRPr lang="zh-CN" altLang="en-US"/>
          </a:p>
        </p:txBody>
      </p:sp>
      <p:pic>
        <p:nvPicPr>
          <p:cNvPr id="8" name="Picture 6"/>
          <p:cNvPicPr>
            <a:picLocks noChangeAspect="1"/>
          </p:cNvPicPr>
          <p:nvPr userDrawn="1"/>
        </p:nvPicPr>
        <p:blipFill>
          <a:blip r:embed="rId5"/>
          <a:stretch>
            <a:fillRect/>
          </a:stretch>
        </p:blipFill>
        <p:spPr>
          <a:xfrm>
            <a:off x="346184" y="5997053"/>
            <a:ext cx="1289094" cy="689737"/>
          </a:xfrm>
          <a:prstGeom prst="rect">
            <a:avLst/>
          </a:prstGeom>
        </p:spPr>
      </p:pic>
      <p:pic>
        <p:nvPicPr>
          <p:cNvPr id="11" name="图片 10"/>
          <p:cNvPicPr>
            <a:picLocks noChangeAspect="1"/>
          </p:cNvPicPr>
          <p:nvPr userDrawn="1"/>
        </p:nvPicPr>
        <p:blipFill>
          <a:blip r:embed="rId6"/>
          <a:stretch>
            <a:fillRect/>
          </a:stretch>
        </p:blipFill>
        <p:spPr>
          <a:xfrm>
            <a:off x="9915854" y="6209643"/>
            <a:ext cx="2055429" cy="497492"/>
          </a:xfrm>
          <a:prstGeom prst="rect">
            <a:avLst/>
          </a:prstGeom>
        </p:spPr>
      </p:pic>
      <p:pic>
        <p:nvPicPr>
          <p:cNvPr id="7" name="图片 6"/>
          <p:cNvPicPr>
            <a:picLocks noChangeAspect="1"/>
          </p:cNvPicPr>
          <p:nvPr userDrawn="1"/>
        </p:nvPicPr>
        <p:blipFill>
          <a:blip r:embed="rId7"/>
          <a:stretch>
            <a:fillRect/>
          </a:stretch>
        </p:blipFill>
        <p:spPr>
          <a:xfrm>
            <a:off x="8153400" y="6239719"/>
            <a:ext cx="1745293" cy="598386"/>
          </a:xfrm>
          <a:prstGeom prst="rect">
            <a:avLst/>
          </a:prstGeom>
        </p:spPr>
      </p:pic>
    </p:spTree>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Lst>
  <p:txStyles>
    <p:titleStyle>
      <a:lvl1pPr algn="l" defTabSz="914400" rtl="0" eaLnBrk="1" latinLnBrk="0" hangingPunct="1">
        <a:lnSpc>
          <a:spcPct val="90000"/>
        </a:lnSpc>
        <a:spcBef>
          <a:spcPct val="0"/>
        </a:spcBef>
        <a:buNone/>
        <a:defRPr sz="4400" kern="1200" baseline="0">
          <a:solidFill>
            <a:schemeClr val="tx1"/>
          </a:solidFill>
          <a:latin typeface="Arial" panose="020B0604020202020204" pitchFamily="34" charset="0"/>
          <a:ea typeface="微软雅黑" panose="020B0503020204020204" pitchFamily="34"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1"/>
          </a:solidFill>
          <a:latin typeface="Arial" panose="020B0604020202020204" pitchFamily="34" charset="0"/>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Arial" panose="020B0604020202020204" pitchFamily="34" charset="0"/>
          <a:ea typeface="微软雅黑"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Arial" panose="020B0604020202020204" pitchFamily="34" charset="0"/>
          <a:ea typeface="微软雅黑" panose="020B0503020204020204"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Arial" panose="020B0604020202020204" pitchFamily="34" charset="0"/>
          <a:ea typeface="微软雅黑" panose="020B0503020204020204"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srcRect/>
          <a:stretch>
            <a:fillRect/>
          </a:stretch>
        </a:blipFill>
        <a:effectLst/>
      </p:bgPr>
    </p:bg>
    <p:spTree>
      <p:nvGrpSpPr>
        <p:cNvPr id="1" name=""/>
        <p:cNvGrpSpPr/>
        <p:nvPr/>
      </p:nvGrpSpPr>
      <p:grpSpPr>
        <a:xfrm>
          <a:off x="0" y="0"/>
          <a:ext cx="0" cy="0"/>
          <a:chOff x="0" y="0"/>
          <a:chExt cx="0" cy="0"/>
        </a:xfrm>
      </p:grpSpPr>
      <p:pic>
        <p:nvPicPr>
          <p:cNvPr id="10" name="图片 9" descr="bt 拷贝 2.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9600002" y="1"/>
            <a:ext cx="2591999" cy="1052751"/>
          </a:xfrm>
          <a:prstGeom prst="rect">
            <a:avLst/>
          </a:prstGeom>
        </p:spPr>
      </p:pic>
      <p:sp>
        <p:nvSpPr>
          <p:cNvPr id="3" name="矩形 2"/>
          <p:cNvSpPr/>
          <p:nvPr userDrawn="1"/>
        </p:nvSpPr>
        <p:spPr>
          <a:xfrm>
            <a:off x="5546691" y="6574174"/>
            <a:ext cx="6645309" cy="235898"/>
          </a:xfrm>
          <a:prstGeom prst="rect">
            <a:avLst/>
          </a:prstGeom>
        </p:spPr>
        <p:txBody>
          <a:bodyPr wrap="square">
            <a:spAutoFit/>
          </a:bodyPr>
          <a:lstStyle/>
          <a:p>
            <a:r>
              <a:rPr lang="zh-CN" altLang="zh-CN" sz="935" dirty="0">
                <a:effectLst/>
                <a:latin typeface="微软雅黑" panose="020B0503020204020204" pitchFamily="34" charset="-122"/>
                <a:ea typeface="微软雅黑" panose="020B0503020204020204" pitchFamily="34" charset="-122"/>
                <a:cs typeface="宋体" panose="02010600030101010101" pitchFamily="2" charset="-122"/>
              </a:rPr>
              <a:t>以上信息涉及尚未在中国获批的产品</a:t>
            </a:r>
            <a:r>
              <a:rPr lang="en-US" altLang="zh-CN" sz="935" dirty="0">
                <a:effectLst/>
                <a:latin typeface="微软雅黑" panose="020B0503020204020204" pitchFamily="34" charset="-122"/>
                <a:ea typeface="微软雅黑" panose="020B0503020204020204" pitchFamily="34" charset="-122"/>
                <a:cs typeface="宋体" panose="02010600030101010101" pitchFamily="2" charset="-122"/>
              </a:rPr>
              <a:t>/</a:t>
            </a:r>
            <a:r>
              <a:rPr lang="zh-CN" altLang="zh-CN" sz="935" dirty="0">
                <a:effectLst/>
                <a:latin typeface="微软雅黑" panose="020B0503020204020204" pitchFamily="34" charset="-122"/>
                <a:ea typeface="微软雅黑" panose="020B0503020204020204" pitchFamily="34" charset="-122"/>
                <a:cs typeface="宋体" panose="02010600030101010101" pitchFamily="2" charset="-122"/>
              </a:rPr>
              <a:t>适应症。此信息仅作信息分享用途，不应被理解为这些产品</a:t>
            </a:r>
            <a:r>
              <a:rPr lang="en-US" altLang="zh-CN" sz="935" dirty="0">
                <a:effectLst/>
                <a:latin typeface="微软雅黑" panose="020B0503020204020204" pitchFamily="34" charset="-122"/>
                <a:ea typeface="微软雅黑" panose="020B0503020204020204" pitchFamily="34" charset="-122"/>
                <a:cs typeface="宋体" panose="02010600030101010101" pitchFamily="2" charset="-122"/>
              </a:rPr>
              <a:t>/</a:t>
            </a:r>
            <a:r>
              <a:rPr lang="zh-CN" altLang="zh-CN" sz="935" dirty="0">
                <a:effectLst/>
                <a:latin typeface="微软雅黑" panose="020B0503020204020204" pitchFamily="34" charset="-122"/>
                <a:ea typeface="微软雅黑" panose="020B0503020204020204" pitchFamily="34" charset="-122"/>
                <a:cs typeface="宋体" panose="02010600030101010101" pitchFamily="2" charset="-122"/>
              </a:rPr>
              <a:t>适应症在中国获批或注册</a:t>
            </a:r>
            <a:endParaRPr lang="zh-CN" altLang="en-US" sz="935" dirty="0">
              <a:latin typeface="微软雅黑" panose="020B0503020204020204" pitchFamily="34" charset="-122"/>
              <a:ea typeface="微软雅黑" panose="020B0503020204020204" pitchFamily="34" charset="-122"/>
            </a:endParaRPr>
          </a:p>
        </p:txBody>
      </p:sp>
    </p:spTree>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Lst>
  <p:txStyles>
    <p:titleStyle>
      <a:lvl1pPr algn="ctr" defTabSz="609600" rtl="0" eaLnBrk="1" latinLnBrk="0" hangingPunct="1">
        <a:spcBef>
          <a:spcPct val="0"/>
        </a:spcBef>
        <a:buNone/>
        <a:defRPr sz="5865" kern="1200">
          <a:solidFill>
            <a:schemeClr val="tx1"/>
          </a:solidFill>
          <a:latin typeface="+mj-lt"/>
          <a:ea typeface="+mj-ea"/>
          <a:cs typeface="+mj-cs"/>
        </a:defRPr>
      </a:lvl1pPr>
    </p:titleStyle>
    <p:bodyStyle>
      <a:lvl1pPr marL="457200" indent="-457200" algn="l" defTabSz="609600" rtl="0" eaLnBrk="1" latinLnBrk="0" hangingPunct="1">
        <a:spcBef>
          <a:spcPct val="20000"/>
        </a:spcBef>
        <a:buFont typeface="Arial" panose="020B0604020202020204"/>
        <a:buChar char="•"/>
        <a:defRPr sz="4265" kern="1200">
          <a:solidFill>
            <a:schemeClr val="tx1"/>
          </a:solidFill>
          <a:latin typeface="+mn-lt"/>
          <a:ea typeface="+mn-ea"/>
          <a:cs typeface="+mn-cs"/>
        </a:defRPr>
      </a:lvl1pPr>
      <a:lvl2pPr marL="990600" indent="-381000" algn="l" defTabSz="609600" rtl="0" eaLnBrk="1" latinLnBrk="0" hangingPunct="1">
        <a:spcBef>
          <a:spcPct val="20000"/>
        </a:spcBef>
        <a:buFont typeface="Arial" panose="020B0604020202020204"/>
        <a:buChar char="–"/>
        <a:defRPr sz="3735" kern="1200">
          <a:solidFill>
            <a:schemeClr val="tx1"/>
          </a:solidFill>
          <a:latin typeface="+mn-lt"/>
          <a:ea typeface="+mn-ea"/>
          <a:cs typeface="+mn-cs"/>
        </a:defRPr>
      </a:lvl2pPr>
      <a:lvl3pPr marL="1524000" indent="-304800" algn="l" defTabSz="609600" rtl="0" eaLnBrk="1" latinLnBrk="0" hangingPunct="1">
        <a:spcBef>
          <a:spcPct val="20000"/>
        </a:spcBef>
        <a:buFont typeface="Arial" panose="020B0604020202020204"/>
        <a:buChar char="•"/>
        <a:defRPr sz="3200" kern="1200">
          <a:solidFill>
            <a:schemeClr val="tx1"/>
          </a:solidFill>
          <a:latin typeface="+mn-lt"/>
          <a:ea typeface="+mn-ea"/>
          <a:cs typeface="+mn-cs"/>
        </a:defRPr>
      </a:lvl3pPr>
      <a:lvl4pPr marL="2133600" indent="-304800" algn="l" defTabSz="609600" rtl="0" eaLnBrk="1" latinLnBrk="0" hangingPunct="1">
        <a:spcBef>
          <a:spcPct val="20000"/>
        </a:spcBef>
        <a:buFont typeface="Arial" panose="020B0604020202020204"/>
        <a:buChar char="–"/>
        <a:defRPr sz="2665" kern="1200">
          <a:solidFill>
            <a:schemeClr val="tx1"/>
          </a:solidFill>
          <a:latin typeface="+mn-lt"/>
          <a:ea typeface="+mn-ea"/>
          <a:cs typeface="+mn-cs"/>
        </a:defRPr>
      </a:lvl4pPr>
      <a:lvl5pPr marL="2743200" indent="-304800" algn="l" defTabSz="609600" rtl="0" eaLnBrk="1" latinLnBrk="0" hangingPunct="1">
        <a:spcBef>
          <a:spcPct val="20000"/>
        </a:spcBef>
        <a:buFont typeface="Arial" panose="020B0604020202020204"/>
        <a:buChar char="»"/>
        <a:defRPr sz="2665" kern="1200">
          <a:solidFill>
            <a:schemeClr val="tx1"/>
          </a:solidFill>
          <a:latin typeface="+mn-lt"/>
          <a:ea typeface="+mn-ea"/>
          <a:cs typeface="+mn-cs"/>
        </a:defRPr>
      </a:lvl5pPr>
      <a:lvl6pPr marL="3352800" indent="-304800" algn="l" defTabSz="609600" rtl="0" eaLnBrk="1" latinLnBrk="0" hangingPunct="1">
        <a:spcBef>
          <a:spcPct val="20000"/>
        </a:spcBef>
        <a:buFont typeface="Arial" panose="020B0604020202020204"/>
        <a:buChar char="•"/>
        <a:defRPr sz="2665" kern="1200">
          <a:solidFill>
            <a:schemeClr val="tx1"/>
          </a:solidFill>
          <a:latin typeface="+mn-lt"/>
          <a:ea typeface="+mn-ea"/>
          <a:cs typeface="+mn-cs"/>
        </a:defRPr>
      </a:lvl6pPr>
      <a:lvl7pPr marL="3962400" indent="-304800" algn="l" defTabSz="609600" rtl="0" eaLnBrk="1" latinLnBrk="0" hangingPunct="1">
        <a:spcBef>
          <a:spcPct val="20000"/>
        </a:spcBef>
        <a:buFont typeface="Arial" panose="020B0604020202020204"/>
        <a:buChar char="•"/>
        <a:defRPr sz="2665" kern="1200">
          <a:solidFill>
            <a:schemeClr val="tx1"/>
          </a:solidFill>
          <a:latin typeface="+mn-lt"/>
          <a:ea typeface="+mn-ea"/>
          <a:cs typeface="+mn-cs"/>
        </a:defRPr>
      </a:lvl7pPr>
      <a:lvl8pPr marL="4572000" indent="-304800" algn="l" defTabSz="609600" rtl="0" eaLnBrk="1" latinLnBrk="0" hangingPunct="1">
        <a:spcBef>
          <a:spcPct val="20000"/>
        </a:spcBef>
        <a:buFont typeface="Arial" panose="020B0604020202020204"/>
        <a:buChar char="•"/>
        <a:defRPr sz="2665" kern="1200">
          <a:solidFill>
            <a:schemeClr val="tx1"/>
          </a:solidFill>
          <a:latin typeface="+mn-lt"/>
          <a:ea typeface="+mn-ea"/>
          <a:cs typeface="+mn-cs"/>
        </a:defRPr>
      </a:lvl8pPr>
      <a:lvl9pPr marL="5181600" indent="-304800" algn="l" defTabSz="609600" rtl="0" eaLnBrk="1" latinLnBrk="0" hangingPunct="1">
        <a:spcBef>
          <a:spcPct val="20000"/>
        </a:spcBef>
        <a:buFont typeface="Arial" panose="020B0604020202020204"/>
        <a:buChar char="•"/>
        <a:defRPr sz="2665" kern="1200">
          <a:solidFill>
            <a:schemeClr val="tx1"/>
          </a:solidFill>
          <a:latin typeface="+mn-lt"/>
          <a:ea typeface="+mn-ea"/>
          <a:cs typeface="+mn-cs"/>
        </a:defRPr>
      </a:lvl9pPr>
    </p:bodyStyle>
    <p:otherStyle>
      <a:defPPr>
        <a:defRPr lang="zh-CN"/>
      </a:defPPr>
      <a:lvl1pPr marL="0" algn="l" defTabSz="609600" rtl="0" eaLnBrk="1" latinLnBrk="0" hangingPunct="1">
        <a:defRPr sz="2400" kern="1200">
          <a:solidFill>
            <a:schemeClr val="tx1"/>
          </a:solidFill>
          <a:latin typeface="+mn-lt"/>
          <a:ea typeface="+mn-ea"/>
          <a:cs typeface="+mn-cs"/>
        </a:defRPr>
      </a:lvl1pPr>
      <a:lvl2pPr marL="609600" algn="l" defTabSz="609600" rtl="0" eaLnBrk="1" latinLnBrk="0" hangingPunct="1">
        <a:defRPr sz="2400" kern="1200">
          <a:solidFill>
            <a:schemeClr val="tx1"/>
          </a:solidFill>
          <a:latin typeface="+mn-lt"/>
          <a:ea typeface="+mn-ea"/>
          <a:cs typeface="+mn-cs"/>
        </a:defRPr>
      </a:lvl2pPr>
      <a:lvl3pPr marL="1219200" algn="l" defTabSz="609600" rtl="0" eaLnBrk="1" latinLnBrk="0" hangingPunct="1">
        <a:defRPr sz="2400" kern="1200">
          <a:solidFill>
            <a:schemeClr val="tx1"/>
          </a:solidFill>
          <a:latin typeface="+mn-lt"/>
          <a:ea typeface="+mn-ea"/>
          <a:cs typeface="+mn-cs"/>
        </a:defRPr>
      </a:lvl3pPr>
      <a:lvl4pPr marL="1828800" algn="l" defTabSz="609600" rtl="0" eaLnBrk="1" latinLnBrk="0" hangingPunct="1">
        <a:defRPr sz="2400" kern="1200">
          <a:solidFill>
            <a:schemeClr val="tx1"/>
          </a:solidFill>
          <a:latin typeface="+mn-lt"/>
          <a:ea typeface="+mn-ea"/>
          <a:cs typeface="+mn-cs"/>
        </a:defRPr>
      </a:lvl4pPr>
      <a:lvl5pPr marL="2438400" algn="l" defTabSz="609600" rtl="0" eaLnBrk="1" latinLnBrk="0" hangingPunct="1">
        <a:defRPr sz="2400" kern="1200">
          <a:solidFill>
            <a:schemeClr val="tx1"/>
          </a:solidFill>
          <a:latin typeface="+mn-lt"/>
          <a:ea typeface="+mn-ea"/>
          <a:cs typeface="+mn-cs"/>
        </a:defRPr>
      </a:lvl5pPr>
      <a:lvl6pPr marL="3048000" algn="l" defTabSz="609600" rtl="0" eaLnBrk="1" latinLnBrk="0" hangingPunct="1">
        <a:defRPr sz="2400" kern="1200">
          <a:solidFill>
            <a:schemeClr val="tx1"/>
          </a:solidFill>
          <a:latin typeface="+mn-lt"/>
          <a:ea typeface="+mn-ea"/>
          <a:cs typeface="+mn-cs"/>
        </a:defRPr>
      </a:lvl6pPr>
      <a:lvl7pPr marL="3657600" algn="l" defTabSz="609600" rtl="0" eaLnBrk="1" latinLnBrk="0" hangingPunct="1">
        <a:defRPr sz="2400" kern="1200">
          <a:solidFill>
            <a:schemeClr val="tx1"/>
          </a:solidFill>
          <a:latin typeface="+mn-lt"/>
          <a:ea typeface="+mn-ea"/>
          <a:cs typeface="+mn-cs"/>
        </a:defRPr>
      </a:lvl7pPr>
      <a:lvl8pPr marL="4267200" algn="l" defTabSz="609600" rtl="0" eaLnBrk="1" latinLnBrk="0" hangingPunct="1">
        <a:defRPr sz="2400" kern="1200">
          <a:solidFill>
            <a:schemeClr val="tx1"/>
          </a:solidFill>
          <a:latin typeface="+mn-lt"/>
          <a:ea typeface="+mn-ea"/>
          <a:cs typeface="+mn-cs"/>
        </a:defRPr>
      </a:lvl8pPr>
      <a:lvl9pPr marL="4876800" algn="l" defTabSz="60960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endParaRPr lang="zh-CN" altLang="en-US" dirty="0"/>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D7ACBC0-E99F-406B-84D9-3746531A146A}"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EF48677-F5ED-44E4-89F5-95D830B639F1}" type="slidenum">
              <a:rPr lang="zh-CN" altLang="en-US" smtClean="0"/>
            </a:fld>
            <a:endParaRPr lang="zh-CN" altLang="en-US"/>
          </a:p>
        </p:txBody>
      </p:sp>
      <p:pic>
        <p:nvPicPr>
          <p:cNvPr id="8" name="Picture 6"/>
          <p:cNvPicPr>
            <a:picLocks noChangeAspect="1"/>
          </p:cNvPicPr>
          <p:nvPr userDrawn="1"/>
        </p:nvPicPr>
        <p:blipFill>
          <a:blip r:embed="rId5"/>
          <a:stretch>
            <a:fillRect/>
          </a:stretch>
        </p:blipFill>
        <p:spPr>
          <a:xfrm>
            <a:off x="346184" y="5997053"/>
            <a:ext cx="1289094" cy="689737"/>
          </a:xfrm>
          <a:prstGeom prst="rect">
            <a:avLst/>
          </a:prstGeom>
        </p:spPr>
      </p:pic>
      <p:pic>
        <p:nvPicPr>
          <p:cNvPr id="11" name="图片 10"/>
          <p:cNvPicPr>
            <a:picLocks noChangeAspect="1"/>
          </p:cNvPicPr>
          <p:nvPr userDrawn="1"/>
        </p:nvPicPr>
        <p:blipFill>
          <a:blip r:embed="rId6"/>
          <a:stretch>
            <a:fillRect/>
          </a:stretch>
        </p:blipFill>
        <p:spPr>
          <a:xfrm>
            <a:off x="9915854" y="6209643"/>
            <a:ext cx="2055429" cy="497492"/>
          </a:xfrm>
          <a:prstGeom prst="rect">
            <a:avLst/>
          </a:prstGeom>
        </p:spPr>
      </p:pic>
      <p:pic>
        <p:nvPicPr>
          <p:cNvPr id="7" name="图片 6"/>
          <p:cNvPicPr>
            <a:picLocks noChangeAspect="1"/>
          </p:cNvPicPr>
          <p:nvPr userDrawn="1"/>
        </p:nvPicPr>
        <p:blipFill>
          <a:blip r:embed="rId7"/>
          <a:stretch>
            <a:fillRect/>
          </a:stretch>
        </p:blipFill>
        <p:spPr>
          <a:xfrm>
            <a:off x="8153400" y="6239719"/>
            <a:ext cx="1745293" cy="598386"/>
          </a:xfrm>
          <a:prstGeom prst="rect">
            <a:avLst/>
          </a:prstGeom>
        </p:spPr>
      </p:pic>
    </p:spTree>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Lst>
  <p:txStyles>
    <p:titleStyle>
      <a:lvl1pPr algn="l" defTabSz="914400" rtl="0" eaLnBrk="1" latinLnBrk="0" hangingPunct="1">
        <a:lnSpc>
          <a:spcPct val="90000"/>
        </a:lnSpc>
        <a:spcBef>
          <a:spcPct val="0"/>
        </a:spcBef>
        <a:buNone/>
        <a:defRPr sz="4400" kern="1200" baseline="0">
          <a:solidFill>
            <a:schemeClr val="tx1"/>
          </a:solidFill>
          <a:latin typeface="Arial" panose="020B0604020202020204" pitchFamily="34" charset="0"/>
          <a:ea typeface="微软雅黑" panose="020B0503020204020204" pitchFamily="34"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1"/>
          </a:solidFill>
          <a:latin typeface="Arial" panose="020B0604020202020204" pitchFamily="34" charset="0"/>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Arial" panose="020B0604020202020204" pitchFamily="34" charset="0"/>
          <a:ea typeface="微软雅黑"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Arial" panose="020B0604020202020204" pitchFamily="34" charset="0"/>
          <a:ea typeface="微软雅黑" panose="020B0503020204020204"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Arial" panose="020B0604020202020204" pitchFamily="34" charset="0"/>
          <a:ea typeface="微软雅黑" panose="020B0503020204020204"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image" Target="../media/image25.png"/><Relationship Id="rId1" Type="http://schemas.openxmlformats.org/officeDocument/2006/relationships/image" Target="../media/image2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14.xml"/><Relationship Id="rId2" Type="http://schemas.openxmlformats.org/officeDocument/2006/relationships/image" Target="../media/image27.png"/><Relationship Id="rId1" Type="http://schemas.openxmlformats.org/officeDocument/2006/relationships/image" Target="../media/image26.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image" Target="../media/image2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image" Target="../media/image30.png"/><Relationship Id="rId1" Type="http://schemas.openxmlformats.org/officeDocument/2006/relationships/image" Target="../media/image2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6" Type="http://schemas.openxmlformats.org/officeDocument/2006/relationships/notesSlide" Target="../notesSlides/notesSlide4.xml"/><Relationship Id="rId5" Type="http://schemas.openxmlformats.org/officeDocument/2006/relationships/slideLayout" Target="../slideLayouts/slideLayout14.xml"/><Relationship Id="rId4" Type="http://schemas.microsoft.com/office/2007/relationships/hdphoto" Target="../media/image34.wdp"/><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image" Target="../media/image3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4" Type="http://schemas.openxmlformats.org/officeDocument/2006/relationships/slideLayout" Target="../slideLayouts/slideLayout14.xml"/><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image" Target="../media/image3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slideLayout" Target="../slideLayouts/slideLayout14.xml"/><Relationship Id="rId7" Type="http://schemas.openxmlformats.org/officeDocument/2006/relationships/image" Target="../media/image44.png"/><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image" Target="../media/image3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14.xml"/><Relationship Id="rId2" Type="http://schemas.openxmlformats.org/officeDocument/2006/relationships/image" Target="../media/image10.svg"/><Relationship Id="rId1" Type="http://schemas.openxmlformats.org/officeDocument/2006/relationships/image" Target="../media/image4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image" Target="../media/image47.png"/><Relationship Id="rId1" Type="http://schemas.openxmlformats.org/officeDocument/2006/relationships/image" Target="../media/image46.png"/></Relationships>
</file>

<file path=ppt/slides/_rels/slide27.xml.rels><?xml version="1.0" encoding="UTF-8" standalone="yes"?>
<Relationships xmlns="http://schemas.openxmlformats.org/package/2006/relationships"><Relationship Id="rId4" Type="http://schemas.openxmlformats.org/officeDocument/2006/relationships/slideLayout" Target="../slideLayouts/slideLayout14.xml"/><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image" Target="../media/image48.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9.xml"/><Relationship Id="rId1" Type="http://schemas.openxmlformats.org/officeDocument/2006/relationships/tags" Target="../tags/tag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4.xml"/><Relationship Id="rId2" Type="http://schemas.openxmlformats.org/officeDocument/2006/relationships/image" Target="../media/image10.svg"/><Relationship Id="rId1" Type="http://schemas.openxmlformats.org/officeDocument/2006/relationships/image" Target="../media/image9.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image" Target="../media/image51.png"/></Relationships>
</file>

<file path=ppt/slides/_rels/slide32.xml.rels><?xml version="1.0" encoding="UTF-8" standalone="yes"?>
<Relationships xmlns="http://schemas.openxmlformats.org/package/2006/relationships"><Relationship Id="rId5" Type="http://schemas.openxmlformats.org/officeDocument/2006/relationships/slideLayout" Target="../slideLayouts/slideLayout14.xml"/><Relationship Id="rId4" Type="http://schemas.openxmlformats.org/officeDocument/2006/relationships/image" Target="../media/image55.png"/><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image" Target="../media/image52.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image" Target="../media/image56.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7" Type="http://schemas.openxmlformats.org/officeDocument/2006/relationships/slideLayout" Target="../slideLayouts/slideLayout14.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image" Target="../media/image19.png"/><Relationship Id="rId1" Type="http://schemas.openxmlformats.org/officeDocument/2006/relationships/image" Target="../media/image18.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image" Target="../media/image20.png"/></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14.xml"/><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515291" y="2116183"/>
            <a:ext cx="9433016" cy="707886"/>
          </a:xfrm>
          <a:prstGeom prst="rect">
            <a:avLst/>
          </a:prstGeom>
          <a:noFill/>
        </p:spPr>
        <p:txBody>
          <a:bodyPr wrap="square">
            <a:spAutoFit/>
          </a:bodyPr>
          <a:lstStyle/>
          <a:p>
            <a:pPr algn="ctr"/>
            <a:r>
              <a:rPr lang="en-US" altLang="zh-CN" sz="4000" b="1" dirty="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rPr>
              <a:t>2025</a:t>
            </a:r>
            <a:r>
              <a:rPr lang="zh-CN" altLang="en-US" sz="4000" b="1" dirty="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rPr>
              <a:t>胃肠间质瘤药物治疗研究年终盘点</a:t>
            </a:r>
            <a:endParaRPr lang="zh-CN" altLang="en-US" sz="4000" b="1" dirty="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4" name="文本框 3"/>
          <p:cNvSpPr txBox="1"/>
          <p:nvPr/>
        </p:nvSpPr>
        <p:spPr>
          <a:xfrm>
            <a:off x="2711737" y="4005196"/>
            <a:ext cx="6768527" cy="961289"/>
          </a:xfrm>
          <a:prstGeom prst="rect">
            <a:avLst/>
          </a:prstGeom>
          <a:noFill/>
        </p:spPr>
        <p:txBody>
          <a:bodyPr wrap="square">
            <a:spAutoFit/>
          </a:bodyPr>
          <a:lstStyle>
            <a:defPPr>
              <a:defRPr lang="zh-CN"/>
            </a:defPPr>
            <a:lvl1pPr algn="ctr">
              <a:defRPr sz="2800" b="1">
                <a:solidFill>
                  <a:srgbClr val="1C6494"/>
                </a:solidFill>
              </a:defRPr>
            </a:lvl1pPr>
          </a:lstStyle>
          <a:p>
            <a:pPr>
              <a:lnSpc>
                <a:spcPct val="150000"/>
              </a:lnSpc>
            </a:pPr>
            <a:r>
              <a:rPr lang="zh-CN" altLang="en-US" sz="2000" dirty="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rPr>
              <a:t>华中科技大学同济医学院附属协和医院</a:t>
            </a:r>
            <a:endParaRPr lang="en-US" altLang="zh-CN" sz="2000" dirty="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a:p>
            <a:pPr>
              <a:lnSpc>
                <a:spcPct val="150000"/>
              </a:lnSpc>
            </a:pPr>
            <a:r>
              <a:rPr lang="zh-CN" altLang="en-US" sz="2000" dirty="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rPr>
              <a:t>张 鹏</a:t>
            </a:r>
            <a:endParaRPr lang="en-US" altLang="zh-CN" sz="2000" dirty="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89297" y="1277862"/>
            <a:ext cx="4911435" cy="2014701"/>
            <a:chOff x="731521" y="1588571"/>
            <a:chExt cx="4898499" cy="2009395"/>
          </a:xfrm>
        </p:grpSpPr>
        <p:grpSp>
          <p:nvGrpSpPr>
            <p:cNvPr id="3" name="组合 2"/>
            <p:cNvGrpSpPr/>
            <p:nvPr/>
          </p:nvGrpSpPr>
          <p:grpSpPr>
            <a:xfrm>
              <a:off x="731521" y="1588571"/>
              <a:ext cx="4898499" cy="2009395"/>
              <a:chOff x="7132800" y="2392200"/>
              <a:chExt cx="4108056" cy="1685150"/>
            </a:xfrm>
          </p:grpSpPr>
          <p:pic>
            <p:nvPicPr>
              <p:cNvPr id="5" name="图片 4"/>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a:off x="7132800" y="2392200"/>
                <a:ext cx="4108056" cy="1641609"/>
              </a:xfrm>
              <a:prstGeom prst="rect">
                <a:avLst/>
              </a:prstGeom>
            </p:spPr>
          </p:pic>
          <p:sp>
            <p:nvSpPr>
              <p:cNvPr id="6" name="矩形 5"/>
              <p:cNvSpPr/>
              <p:nvPr/>
            </p:nvSpPr>
            <p:spPr>
              <a:xfrm rot="16200000">
                <a:off x="7065444" y="3189610"/>
                <a:ext cx="397261" cy="5801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600" b="1"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OS</a:t>
                </a:r>
                <a:endParaRPr lang="zh-CN" altLang="en-US" sz="600" b="1"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7" name="矩形 6"/>
              <p:cNvSpPr/>
              <p:nvPr/>
            </p:nvSpPr>
            <p:spPr>
              <a:xfrm>
                <a:off x="7647637" y="3978576"/>
                <a:ext cx="1018446" cy="987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800" b="1"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伊马替尼开始治疗后月数</a:t>
                </a:r>
                <a:endParaRPr lang="zh-CN" altLang="en-US" sz="800" b="1"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8" name="矩形 7"/>
              <p:cNvSpPr/>
              <p:nvPr/>
            </p:nvSpPr>
            <p:spPr>
              <a:xfrm rot="16200000">
                <a:off x="8639994" y="3187739"/>
                <a:ext cx="1271453" cy="10183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7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未出现伊马替尼治疗失败的患者比例</a:t>
                </a:r>
                <a:endParaRPr lang="zh-CN" altLang="en-US" sz="7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9" name="矩形 8"/>
              <p:cNvSpPr/>
              <p:nvPr/>
            </p:nvSpPr>
            <p:spPr>
              <a:xfrm>
                <a:off x="9705863" y="3969157"/>
                <a:ext cx="1099040" cy="9352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lstStyle/>
              <a:p>
                <a:pPr algn="ctr"/>
                <a:r>
                  <a:rPr lang="zh-CN" altLang="en-US" sz="800" b="1"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伊马替尼开始治疗后月数</a:t>
                </a:r>
                <a:endParaRPr lang="zh-CN" altLang="en-US" sz="800" b="1"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grpSp>
        <p:sp>
          <p:nvSpPr>
            <p:cNvPr id="4" name="矩形 3"/>
            <p:cNvSpPr/>
            <p:nvPr/>
          </p:nvSpPr>
          <p:spPr>
            <a:xfrm>
              <a:off x="771973" y="1601953"/>
              <a:ext cx="205498" cy="16986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grpSp>
      <p:grpSp>
        <p:nvGrpSpPr>
          <p:cNvPr id="10" name="组合 9"/>
          <p:cNvGrpSpPr/>
          <p:nvPr/>
        </p:nvGrpSpPr>
        <p:grpSpPr>
          <a:xfrm>
            <a:off x="67377" y="3589056"/>
            <a:ext cx="5033356" cy="2039564"/>
            <a:chOff x="671067" y="3894460"/>
            <a:chExt cx="4971889" cy="2014657"/>
          </a:xfrm>
        </p:grpSpPr>
        <p:grpSp>
          <p:nvGrpSpPr>
            <p:cNvPr id="13" name="组合 12"/>
            <p:cNvGrpSpPr/>
            <p:nvPr/>
          </p:nvGrpSpPr>
          <p:grpSpPr>
            <a:xfrm>
              <a:off x="738399" y="3894460"/>
              <a:ext cx="4904557" cy="2014657"/>
              <a:chOff x="7141119" y="4146069"/>
              <a:chExt cx="4113137" cy="1689564"/>
            </a:xfrm>
          </p:grpSpPr>
          <p:pic>
            <p:nvPicPr>
              <p:cNvPr id="15" name="图片 1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7141119" y="4146069"/>
                <a:ext cx="4113137" cy="1646434"/>
              </a:xfrm>
              <a:prstGeom prst="rect">
                <a:avLst/>
              </a:prstGeom>
            </p:spPr>
          </p:pic>
          <p:sp>
            <p:nvSpPr>
              <p:cNvPr id="16" name="矩形 15"/>
              <p:cNvSpPr/>
              <p:nvPr/>
            </p:nvSpPr>
            <p:spPr>
              <a:xfrm rot="16200000">
                <a:off x="7085820" y="4932606"/>
                <a:ext cx="397261" cy="5801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600" b="1"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OS</a:t>
                </a:r>
                <a:endParaRPr lang="zh-CN" altLang="en-US" sz="600" b="1"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7" name="矩形 16"/>
              <p:cNvSpPr/>
              <p:nvPr/>
            </p:nvSpPr>
            <p:spPr>
              <a:xfrm>
                <a:off x="7632701" y="5725671"/>
                <a:ext cx="1136449" cy="9351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lstStyle/>
              <a:p>
                <a:pPr algn="ctr"/>
                <a:r>
                  <a:rPr lang="zh-CN" altLang="en-US" sz="800" b="1"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伊马替尼开始治疗后月数</a:t>
                </a:r>
                <a:endParaRPr lang="zh-CN" altLang="en-US" sz="800" b="1"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8" name="矩形 17"/>
              <p:cNvSpPr/>
              <p:nvPr/>
            </p:nvSpPr>
            <p:spPr>
              <a:xfrm rot="16200000">
                <a:off x="8723711" y="4921665"/>
                <a:ext cx="1221164" cy="11262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7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未出现伊马替尼治疗失败的患者比例</a:t>
                </a:r>
                <a:endParaRPr lang="zh-CN" altLang="en-US" sz="7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9" name="矩形 18"/>
              <p:cNvSpPr/>
              <p:nvPr/>
            </p:nvSpPr>
            <p:spPr>
              <a:xfrm>
                <a:off x="9724753" y="5743909"/>
                <a:ext cx="1106353" cy="9172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lstStyle/>
              <a:p>
                <a:pPr algn="ctr"/>
                <a:r>
                  <a:rPr lang="zh-CN" altLang="en-US" sz="800" b="1"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伊马替尼开始治疗后月数</a:t>
                </a:r>
                <a:endParaRPr lang="zh-CN" altLang="en-US" sz="800" b="1"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grpSp>
        <p:sp>
          <p:nvSpPr>
            <p:cNvPr id="12" name="矩形 11"/>
            <p:cNvSpPr/>
            <p:nvPr/>
          </p:nvSpPr>
          <p:spPr>
            <a:xfrm>
              <a:off x="671067" y="3991561"/>
              <a:ext cx="205498" cy="16986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grpSp>
      <p:sp>
        <p:nvSpPr>
          <p:cNvPr id="21" name="矩形: 圆角 88"/>
          <p:cNvSpPr/>
          <p:nvPr/>
        </p:nvSpPr>
        <p:spPr bwMode="auto">
          <a:xfrm>
            <a:off x="5108651" y="1423070"/>
            <a:ext cx="6898906" cy="4017851"/>
          </a:xfrm>
          <a:prstGeom prst="roundRect">
            <a:avLst>
              <a:gd name="adj" fmla="val 0"/>
            </a:avLst>
          </a:prstGeom>
          <a:solidFill>
            <a:schemeClr val="bg1"/>
          </a:solidFill>
          <a:ln>
            <a:solidFill>
              <a:srgbClr val="AC283F"/>
            </a:solidFill>
          </a:ln>
          <a:effectLst>
            <a:outerShdw dist="635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dirty="0">
              <a:solidFill>
                <a:schemeClr val="lt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22" name="TextBox 22"/>
          <p:cNvSpPr txBox="1"/>
          <p:nvPr/>
        </p:nvSpPr>
        <p:spPr>
          <a:xfrm>
            <a:off x="5122057" y="1612740"/>
            <a:ext cx="6861089" cy="1424364"/>
          </a:xfrm>
          <a:prstGeom prst="rect">
            <a:avLst/>
          </a:prstGeom>
          <a:noFill/>
        </p:spPr>
        <p:txBody>
          <a:bodyPr wrap="square" anchor="ctr">
            <a:spAutoFit/>
          </a:bodyPr>
          <a:lstStyle/>
          <a:p>
            <a:pPr marL="171450" indent="-171450" algn="just">
              <a:lnSpc>
                <a:spcPct val="150000"/>
              </a:lnSpc>
              <a:buFont typeface="Wingdings" panose="05000000000000000000" pitchFamily="2" charset="2"/>
              <a:buChar char="Ø"/>
            </a:pPr>
            <a:r>
              <a:rPr lang="zh-CN" altLang="en-US" sz="1200" b="1" dirty="0">
                <a:latin typeface="微软雅黑" panose="020B0503020204020204" pitchFamily="34" charset="-122"/>
                <a:ea typeface="微软雅黑" panose="020B0503020204020204" pitchFamily="34" charset="-122"/>
                <a:cs typeface="+mn-ea"/>
                <a:sym typeface="微软雅黑" panose="020B0503020204020204" pitchFamily="34" charset="-122"/>
              </a:rPr>
              <a:t>不同亚组</a:t>
            </a:r>
            <a:r>
              <a:rPr lang="en-US" altLang="zh-CN" sz="1200" b="1" dirty="0">
                <a:latin typeface="微软雅黑" panose="020B0503020204020204" pitchFamily="34" charset="-122"/>
                <a:ea typeface="微软雅黑" panose="020B0503020204020204" pitchFamily="34" charset="-122"/>
                <a:cs typeface="+mn-ea"/>
                <a:sym typeface="微软雅黑" panose="020B0503020204020204" pitchFamily="34" charset="-122"/>
              </a:rPr>
              <a:t>OS</a:t>
            </a:r>
            <a:r>
              <a:rPr lang="zh-CN" altLang="en-US" sz="1200" b="1" dirty="0">
                <a:latin typeface="微软雅黑" panose="020B0503020204020204" pitchFamily="34" charset="-122"/>
                <a:ea typeface="微软雅黑" panose="020B0503020204020204" pitchFamily="34" charset="-122"/>
                <a:cs typeface="+mn-ea"/>
                <a:sym typeface="微软雅黑" panose="020B0503020204020204" pitchFamily="34" charset="-122"/>
              </a:rPr>
              <a:t>结果：</a:t>
            </a:r>
            <a:endParaRPr lang="en-US" altLang="zh-CN" sz="1200" b="1" dirty="0">
              <a:latin typeface="微软雅黑" panose="020B0503020204020204" pitchFamily="34" charset="-122"/>
              <a:ea typeface="微软雅黑" panose="020B0503020204020204" pitchFamily="34" charset="-122"/>
              <a:cs typeface="+mn-ea"/>
              <a:sym typeface="微软雅黑" panose="020B0503020204020204" pitchFamily="34" charset="-122"/>
            </a:endParaRPr>
          </a:p>
          <a:p>
            <a:pPr marL="628650" lvl="1" indent="-171450" algn="just">
              <a:lnSpc>
                <a:spcPct val="150000"/>
              </a:lnSpc>
              <a:buFont typeface="Arial" panose="020B0604020202020204" pitchFamily="34" charset="0"/>
              <a:buChar char="•"/>
            </a:pPr>
            <a:r>
              <a:rPr lang="zh-CN" altLang="en-US" sz="1200" dirty="0">
                <a:latin typeface="微软雅黑" panose="020B0503020204020204" pitchFamily="34" charset="-122"/>
                <a:ea typeface="微软雅黑" panose="020B0503020204020204" pitchFamily="34" charset="-122"/>
                <a:cs typeface="+mn-ea"/>
                <a:sym typeface="微软雅黑" panose="020B0503020204020204" pitchFamily="34" charset="-122"/>
              </a:rPr>
              <a:t>原发部位在胃、</a:t>
            </a:r>
            <a:r>
              <a:rPr lang="en-US" altLang="zh-CN" sz="1200" dirty="0">
                <a:latin typeface="微软雅黑" panose="020B0503020204020204" pitchFamily="34" charset="-122"/>
                <a:ea typeface="微软雅黑" panose="020B0503020204020204" pitchFamily="34" charset="-122"/>
                <a:cs typeface="+mn-ea"/>
                <a:sym typeface="微软雅黑" panose="020B0503020204020204" pitchFamily="34" charset="-122"/>
              </a:rPr>
              <a:t>PS&lt;2</a:t>
            </a:r>
            <a:r>
              <a:rPr lang="zh-CN" altLang="en-US" sz="1200" dirty="0">
                <a:latin typeface="微软雅黑" panose="020B0503020204020204" pitchFamily="34" charset="-122"/>
                <a:ea typeface="微软雅黑" panose="020B0503020204020204" pitchFamily="34" charset="-122"/>
                <a:cs typeface="+mn-ea"/>
                <a:sym typeface="微软雅黑" panose="020B0503020204020204" pitchFamily="34" charset="-122"/>
              </a:rPr>
              <a:t>、原发肿瘤大小</a:t>
            </a:r>
            <a:r>
              <a:rPr lang="en-US" altLang="zh-CN" sz="1200" dirty="0">
                <a:latin typeface="微软雅黑" panose="020B0503020204020204" pitchFamily="34" charset="-122"/>
                <a:ea typeface="微软雅黑" panose="020B0503020204020204" pitchFamily="34" charset="-122"/>
                <a:cs typeface="+mn-ea"/>
                <a:sym typeface="微软雅黑" panose="020B0503020204020204" pitchFamily="34" charset="-122"/>
              </a:rPr>
              <a:t>&lt;50mm</a:t>
            </a:r>
            <a:r>
              <a:rPr lang="zh-CN" altLang="en-US" sz="1200" dirty="0">
                <a:latin typeface="微软雅黑" panose="020B0503020204020204" pitchFamily="34" charset="-122"/>
                <a:ea typeface="微软雅黑" panose="020B0503020204020204" pitchFamily="34" charset="-122"/>
                <a:cs typeface="+mn-ea"/>
                <a:sym typeface="微软雅黑" panose="020B0503020204020204" pitchFamily="34" charset="-122"/>
              </a:rPr>
              <a:t>及</a:t>
            </a:r>
            <a:r>
              <a:rPr lang="en-US" altLang="zh-CN" sz="1200" dirty="0">
                <a:latin typeface="微软雅黑" panose="020B0503020204020204" pitchFamily="34" charset="-122"/>
                <a:ea typeface="微软雅黑" panose="020B0503020204020204" pitchFamily="34" charset="-122"/>
                <a:cs typeface="+mn-ea"/>
                <a:sym typeface="微软雅黑" panose="020B0503020204020204" pitchFamily="34" charset="-122"/>
              </a:rPr>
              <a:t>KIT 11</a:t>
            </a:r>
            <a:r>
              <a:rPr lang="zh-CN" altLang="en-US" sz="1200" dirty="0">
                <a:latin typeface="微软雅黑" panose="020B0503020204020204" pitchFamily="34" charset="-122"/>
                <a:ea typeface="微软雅黑" panose="020B0503020204020204" pitchFamily="34" charset="-122"/>
                <a:cs typeface="+mn-ea"/>
                <a:sym typeface="微软雅黑" panose="020B0503020204020204" pitchFamily="34" charset="-122"/>
              </a:rPr>
              <a:t>突变的患者</a:t>
            </a:r>
            <a:r>
              <a:rPr lang="en-US" altLang="zh-CN" sz="1200" b="1" dirty="0">
                <a:solidFill>
                  <a:srgbClr val="AC283F"/>
                </a:solidFill>
                <a:latin typeface="微软雅黑" panose="020B0503020204020204" pitchFamily="34" charset="-122"/>
                <a:ea typeface="微软雅黑" panose="020B0503020204020204" pitchFamily="34" charset="-122"/>
                <a:cs typeface="+mn-ea"/>
                <a:sym typeface="微软雅黑" panose="020B0503020204020204" pitchFamily="34" charset="-122"/>
              </a:rPr>
              <a:t>OS</a:t>
            </a:r>
            <a:r>
              <a:rPr lang="zh-CN" altLang="en-US" sz="1200" b="1" dirty="0">
                <a:solidFill>
                  <a:srgbClr val="AC283F"/>
                </a:solidFill>
                <a:latin typeface="微软雅黑" panose="020B0503020204020204" pitchFamily="34" charset="-122"/>
                <a:ea typeface="微软雅黑" panose="020B0503020204020204" pitchFamily="34" charset="-122"/>
                <a:cs typeface="+mn-ea"/>
                <a:sym typeface="微软雅黑" panose="020B0503020204020204" pitchFamily="34" charset="-122"/>
              </a:rPr>
              <a:t>更长</a:t>
            </a:r>
            <a:r>
              <a:rPr lang="zh-CN" altLang="en-US" sz="1200" b="1" dirty="0">
                <a:solidFill>
                  <a:srgbClr val="156082"/>
                </a:solidFill>
                <a:latin typeface="微软雅黑" panose="020B0503020204020204" pitchFamily="34" charset="-122"/>
                <a:ea typeface="微软雅黑" panose="020B0503020204020204" pitchFamily="34" charset="-122"/>
                <a:cs typeface="+mn-ea"/>
                <a:sym typeface="微软雅黑" panose="020B0503020204020204" pitchFamily="34" charset="-122"/>
              </a:rPr>
              <a:t>，</a:t>
            </a:r>
            <a:r>
              <a:rPr lang="en-US" altLang="zh-CN" sz="1200" dirty="0">
                <a:latin typeface="微软雅黑" panose="020B0503020204020204" pitchFamily="34" charset="-122"/>
                <a:ea typeface="微软雅黑" panose="020B0503020204020204" pitchFamily="34" charset="-122"/>
                <a:cs typeface="+mn-ea"/>
                <a:sym typeface="微软雅黑" panose="020B0503020204020204" pitchFamily="34" charset="-122"/>
              </a:rPr>
              <a:t>KIT</a:t>
            </a:r>
            <a:r>
              <a:rPr lang="zh-CN" altLang="en-US" sz="1200" dirty="0">
                <a:latin typeface="微软雅黑" panose="020B0503020204020204" pitchFamily="34" charset="-122"/>
                <a:ea typeface="微软雅黑" panose="020B0503020204020204" pitchFamily="34" charset="-122"/>
                <a:cs typeface="+mn-ea"/>
                <a:sym typeface="微软雅黑" panose="020B0503020204020204" pitchFamily="34" charset="-122"/>
              </a:rPr>
              <a:t> </a:t>
            </a:r>
            <a:r>
              <a:rPr lang="en-US" altLang="zh-CN" sz="1200" dirty="0">
                <a:latin typeface="微软雅黑" panose="020B0503020204020204" pitchFamily="34" charset="-122"/>
                <a:ea typeface="微软雅黑" panose="020B0503020204020204" pitchFamily="34" charset="-122"/>
                <a:cs typeface="+mn-ea"/>
                <a:sym typeface="微软雅黑" panose="020B0503020204020204" pitchFamily="34" charset="-122"/>
              </a:rPr>
              <a:t>9</a:t>
            </a:r>
            <a:r>
              <a:rPr lang="zh-CN" altLang="en-US" sz="1200" dirty="0">
                <a:latin typeface="微软雅黑" panose="020B0503020204020204" pitchFamily="34" charset="-122"/>
                <a:ea typeface="微软雅黑" panose="020B0503020204020204" pitchFamily="34" charset="-122"/>
                <a:cs typeface="+mn-ea"/>
                <a:sym typeface="微软雅黑" panose="020B0503020204020204" pitchFamily="34" charset="-122"/>
              </a:rPr>
              <a:t>突变或无明确突变记录的患者</a:t>
            </a:r>
            <a:r>
              <a:rPr lang="en-US" altLang="zh-CN" sz="1200" b="1" dirty="0">
                <a:solidFill>
                  <a:srgbClr val="AC283F"/>
                </a:solidFill>
                <a:latin typeface="微软雅黑" panose="020B0503020204020204" pitchFamily="34" charset="-122"/>
                <a:ea typeface="微软雅黑" panose="020B0503020204020204" pitchFamily="34" charset="-122"/>
                <a:cs typeface="+mn-ea"/>
                <a:sym typeface="微软雅黑" panose="020B0503020204020204" pitchFamily="34" charset="-122"/>
              </a:rPr>
              <a:t>OS</a:t>
            </a:r>
            <a:r>
              <a:rPr lang="zh-CN" altLang="en-US" sz="1200" b="1" dirty="0">
                <a:solidFill>
                  <a:srgbClr val="AC283F"/>
                </a:solidFill>
                <a:latin typeface="微软雅黑" panose="020B0503020204020204" pitchFamily="34" charset="-122"/>
                <a:ea typeface="微软雅黑" panose="020B0503020204020204" pitchFamily="34" charset="-122"/>
                <a:cs typeface="+mn-ea"/>
                <a:sym typeface="微软雅黑" panose="020B0503020204020204" pitchFamily="34" charset="-122"/>
              </a:rPr>
              <a:t>更短</a:t>
            </a:r>
            <a:endParaRPr lang="en-US" altLang="zh-CN" sz="1200" dirty="0">
              <a:solidFill>
                <a:srgbClr val="AC283F"/>
              </a:solidFill>
              <a:latin typeface="微软雅黑" panose="020B0503020204020204" pitchFamily="34" charset="-122"/>
              <a:ea typeface="微软雅黑" panose="020B0503020204020204" pitchFamily="34" charset="-122"/>
              <a:cs typeface="+mn-ea"/>
              <a:sym typeface="微软雅黑" panose="020B0503020204020204" pitchFamily="34" charset="-122"/>
            </a:endParaRPr>
          </a:p>
          <a:p>
            <a:pPr marL="628650" lvl="1" indent="-171450" algn="just">
              <a:lnSpc>
                <a:spcPct val="150000"/>
              </a:lnSpc>
              <a:buFont typeface="Arial" panose="020B0604020202020204" pitchFamily="34" charset="0"/>
              <a:buChar char="•"/>
            </a:pPr>
            <a:r>
              <a:rPr lang="zh-CN" altLang="en-US" sz="1200" dirty="0">
                <a:latin typeface="微软雅黑" panose="020B0503020204020204" pitchFamily="34" charset="-122"/>
                <a:ea typeface="微软雅黑" panose="020B0503020204020204" pitchFamily="34" charset="-122"/>
                <a:cs typeface="+mn-ea"/>
                <a:sym typeface="微软雅黑" panose="020B0503020204020204" pitchFamily="34" charset="-122"/>
              </a:rPr>
              <a:t>不同性别</a:t>
            </a:r>
            <a:r>
              <a:rPr lang="en-US" altLang="zh-CN" sz="1200" dirty="0">
                <a:latin typeface="微软雅黑" panose="020B0503020204020204" pitchFamily="34" charset="-122"/>
                <a:ea typeface="微软雅黑" panose="020B0503020204020204" pitchFamily="34" charset="-122"/>
                <a:cs typeface="+mn-ea"/>
                <a:sym typeface="微软雅黑" panose="020B0503020204020204" pitchFamily="34" charset="-122"/>
              </a:rPr>
              <a:t>mOS</a:t>
            </a:r>
            <a:r>
              <a:rPr lang="zh-CN" altLang="en-US" sz="1200" dirty="0">
                <a:latin typeface="微软雅黑" panose="020B0503020204020204" pitchFamily="34" charset="-122"/>
                <a:ea typeface="微软雅黑" panose="020B0503020204020204" pitchFamily="34" charset="-122"/>
                <a:cs typeface="+mn-ea"/>
                <a:sym typeface="微软雅黑" panose="020B0503020204020204" pitchFamily="34" charset="-122"/>
              </a:rPr>
              <a:t>具有显著性差异，女性患者</a:t>
            </a:r>
            <a:r>
              <a:rPr lang="en-US" altLang="zh-CN" sz="1200" dirty="0">
                <a:latin typeface="微软雅黑" panose="020B0503020204020204" pitchFamily="34" charset="-122"/>
                <a:ea typeface="微软雅黑" panose="020B0503020204020204" pitchFamily="34" charset="-122"/>
                <a:cs typeface="+mn-ea"/>
                <a:sym typeface="微软雅黑" panose="020B0503020204020204" pitchFamily="34" charset="-122"/>
              </a:rPr>
              <a:t>mOS</a:t>
            </a:r>
            <a:r>
              <a:rPr lang="zh-CN" altLang="en-US" sz="1200" dirty="0">
                <a:latin typeface="微软雅黑" panose="020B0503020204020204" pitchFamily="34" charset="-122"/>
                <a:ea typeface="微软雅黑" panose="020B0503020204020204" pitchFamily="34" charset="-122"/>
                <a:cs typeface="+mn-ea"/>
                <a:sym typeface="微软雅黑" panose="020B0503020204020204" pitchFamily="34" charset="-122"/>
              </a:rPr>
              <a:t>显著更长：</a:t>
            </a:r>
            <a:endParaRPr lang="en-US" altLang="zh-CN" sz="1200" dirty="0">
              <a:latin typeface="微软雅黑" panose="020B0503020204020204" pitchFamily="34" charset="-122"/>
              <a:ea typeface="微软雅黑" panose="020B0503020204020204" pitchFamily="34" charset="-122"/>
              <a:cs typeface="+mn-ea"/>
              <a:sym typeface="微软雅黑" panose="020B0503020204020204" pitchFamily="34" charset="-122"/>
            </a:endParaRPr>
          </a:p>
          <a:p>
            <a:pPr marL="1085850" lvl="2" indent="-171450" algn="just">
              <a:lnSpc>
                <a:spcPct val="150000"/>
              </a:lnSpc>
              <a:buFont typeface="Wingdings" panose="05000000000000000000" pitchFamily="2" charset="2"/>
              <a:buChar char="ü"/>
            </a:pPr>
            <a:r>
              <a:rPr lang="zh-CN" altLang="en-US" sz="1100" dirty="0">
                <a:latin typeface="微软雅黑" panose="020B0503020204020204" pitchFamily="34" charset="-122"/>
                <a:ea typeface="微软雅黑" panose="020B0503020204020204" pitchFamily="34" charset="-122"/>
                <a:cs typeface="+mn-ea"/>
                <a:sym typeface="微软雅黑" panose="020B0503020204020204" pitchFamily="34" charset="-122"/>
              </a:rPr>
              <a:t>女性</a:t>
            </a:r>
            <a:r>
              <a:rPr lang="en-US" altLang="zh-CN" sz="1100" dirty="0">
                <a:latin typeface="微软雅黑" panose="020B0503020204020204" pitchFamily="34" charset="-122"/>
                <a:ea typeface="微软雅黑" panose="020B0503020204020204" pitchFamily="34" charset="-122"/>
                <a:cs typeface="+mn-ea"/>
                <a:sym typeface="微软雅黑" panose="020B0503020204020204" pitchFamily="34" charset="-122"/>
              </a:rPr>
              <a:t> vs </a:t>
            </a:r>
            <a:r>
              <a:rPr lang="zh-CN" altLang="en-US" sz="1100" dirty="0">
                <a:latin typeface="微软雅黑" panose="020B0503020204020204" pitchFamily="34" charset="-122"/>
                <a:ea typeface="微软雅黑" panose="020B0503020204020204" pitchFamily="34" charset="-122"/>
                <a:cs typeface="+mn-ea"/>
                <a:sym typeface="微软雅黑" panose="020B0503020204020204" pitchFamily="34" charset="-122"/>
              </a:rPr>
              <a:t>男性：</a:t>
            </a:r>
            <a:r>
              <a:rPr lang="en-US" altLang="zh-CN" sz="1100" b="1" dirty="0">
                <a:solidFill>
                  <a:srgbClr val="AC283F"/>
                </a:solidFill>
                <a:latin typeface="微软雅黑" panose="020B0503020204020204" pitchFamily="34" charset="-122"/>
                <a:ea typeface="微软雅黑" panose="020B0503020204020204" pitchFamily="34" charset="-122"/>
                <a:cs typeface="+mn-ea"/>
                <a:sym typeface="微软雅黑" panose="020B0503020204020204" pitchFamily="34" charset="-122"/>
              </a:rPr>
              <a:t>100.6</a:t>
            </a:r>
            <a:r>
              <a:rPr lang="zh-CN" altLang="en-US" sz="1100" b="1" dirty="0">
                <a:solidFill>
                  <a:srgbClr val="AC283F"/>
                </a:solidFill>
                <a:latin typeface="微软雅黑" panose="020B0503020204020204" pitchFamily="34" charset="-122"/>
                <a:ea typeface="微软雅黑" panose="020B0503020204020204" pitchFamily="34" charset="-122"/>
                <a:cs typeface="+mn-ea"/>
                <a:sym typeface="微软雅黑" panose="020B0503020204020204" pitchFamily="34" charset="-122"/>
              </a:rPr>
              <a:t>个月</a:t>
            </a:r>
            <a:r>
              <a:rPr lang="en-US" altLang="zh-CN" sz="1100" dirty="0">
                <a:latin typeface="微软雅黑" panose="020B0503020204020204" pitchFamily="34" charset="-122"/>
                <a:ea typeface="微软雅黑" panose="020B0503020204020204" pitchFamily="34" charset="-122"/>
                <a:cs typeface="+mn-ea"/>
                <a:sym typeface="微软雅黑" panose="020B0503020204020204" pitchFamily="34" charset="-122"/>
              </a:rPr>
              <a:t>(95%CI 79.4-121.9)</a:t>
            </a:r>
            <a:r>
              <a:rPr lang="zh-CN" altLang="en-US" sz="1100" dirty="0">
                <a:latin typeface="微软雅黑" panose="020B0503020204020204" pitchFamily="34" charset="-122"/>
                <a:ea typeface="微软雅黑" panose="020B0503020204020204" pitchFamily="34" charset="-122"/>
                <a:cs typeface="+mn-ea"/>
                <a:sym typeface="微软雅黑" panose="020B0503020204020204" pitchFamily="34" charset="-122"/>
              </a:rPr>
              <a:t> </a:t>
            </a:r>
            <a:r>
              <a:rPr lang="en-US" altLang="zh-CN" sz="1100" dirty="0">
                <a:latin typeface="微软雅黑" panose="020B0503020204020204" pitchFamily="34" charset="-122"/>
                <a:ea typeface="微软雅黑" panose="020B0503020204020204" pitchFamily="34" charset="-122"/>
                <a:cs typeface="+mn-ea"/>
                <a:sym typeface="微软雅黑" panose="020B0503020204020204" pitchFamily="34" charset="-122"/>
              </a:rPr>
              <a:t>vs </a:t>
            </a:r>
            <a:r>
              <a:rPr lang="en-US" altLang="zh-CN" sz="1100" b="1" dirty="0">
                <a:solidFill>
                  <a:srgbClr val="AC283F"/>
                </a:solidFill>
                <a:latin typeface="微软雅黑" panose="020B0503020204020204" pitchFamily="34" charset="-122"/>
                <a:ea typeface="微软雅黑" panose="020B0503020204020204" pitchFamily="34" charset="-122"/>
                <a:cs typeface="+mn-ea"/>
                <a:sym typeface="微软雅黑" panose="020B0503020204020204" pitchFamily="34" charset="-122"/>
              </a:rPr>
              <a:t>64.6</a:t>
            </a:r>
            <a:r>
              <a:rPr lang="zh-CN" altLang="en-US" sz="1100" b="1" dirty="0">
                <a:solidFill>
                  <a:srgbClr val="AC283F"/>
                </a:solidFill>
                <a:latin typeface="微软雅黑" panose="020B0503020204020204" pitchFamily="34" charset="-122"/>
                <a:ea typeface="微软雅黑" panose="020B0503020204020204" pitchFamily="34" charset="-122"/>
                <a:cs typeface="+mn-ea"/>
                <a:sym typeface="微软雅黑" panose="020B0503020204020204" pitchFamily="34" charset="-122"/>
              </a:rPr>
              <a:t>个月</a:t>
            </a:r>
            <a:r>
              <a:rPr lang="en-US" altLang="zh-CN" sz="1100" dirty="0">
                <a:latin typeface="微软雅黑" panose="020B0503020204020204" pitchFamily="34" charset="-122"/>
                <a:ea typeface="微软雅黑" panose="020B0503020204020204" pitchFamily="34" charset="-122"/>
                <a:cs typeface="+mn-ea"/>
                <a:sym typeface="微软雅黑" panose="020B0503020204020204" pitchFamily="34" charset="-122"/>
              </a:rPr>
              <a:t>(95%CI 51.9-77.3)</a:t>
            </a:r>
            <a:r>
              <a:rPr lang="zh-CN" altLang="en-US" sz="1100" dirty="0">
                <a:latin typeface="微软雅黑" panose="020B0503020204020204" pitchFamily="34" charset="-122"/>
                <a:ea typeface="微软雅黑" panose="020B0503020204020204" pitchFamily="34" charset="-122"/>
                <a:cs typeface="+mn-ea"/>
                <a:sym typeface="微软雅黑" panose="020B0503020204020204" pitchFamily="34" charset="-122"/>
              </a:rPr>
              <a:t>，</a:t>
            </a:r>
            <a:r>
              <a:rPr lang="en-US" altLang="zh-CN" sz="1100" dirty="0">
                <a:latin typeface="微软雅黑" panose="020B0503020204020204" pitchFamily="34" charset="-122"/>
                <a:ea typeface="微软雅黑" panose="020B0503020204020204" pitchFamily="34" charset="-122"/>
                <a:cs typeface="+mn-ea"/>
                <a:sym typeface="微软雅黑" panose="020B0503020204020204" pitchFamily="34" charset="-122"/>
              </a:rPr>
              <a:t> </a:t>
            </a:r>
            <a:r>
              <a:rPr lang="en-US" altLang="zh-CN" sz="1100" i="1" dirty="0">
                <a:latin typeface="微软雅黑" panose="020B0503020204020204" pitchFamily="34" charset="-122"/>
                <a:ea typeface="微软雅黑" panose="020B0503020204020204" pitchFamily="34" charset="-122"/>
                <a:cs typeface="+mn-ea"/>
                <a:sym typeface="微软雅黑" panose="020B0503020204020204" pitchFamily="34" charset="-122"/>
              </a:rPr>
              <a:t>P</a:t>
            </a:r>
            <a:r>
              <a:rPr lang="en-US" altLang="zh-CN" sz="1100" dirty="0">
                <a:latin typeface="微软雅黑" panose="020B0503020204020204" pitchFamily="34" charset="-122"/>
                <a:ea typeface="微软雅黑" panose="020B0503020204020204" pitchFamily="34" charset="-122"/>
                <a:cs typeface="+mn-ea"/>
                <a:sym typeface="微软雅黑" panose="020B0503020204020204" pitchFamily="34" charset="-122"/>
              </a:rPr>
              <a:t>=0.003</a:t>
            </a:r>
            <a:endParaRPr lang="en-US" altLang="zh-CN" sz="1100" dirty="0">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23" name="TextBox 22"/>
          <p:cNvSpPr txBox="1"/>
          <p:nvPr/>
        </p:nvSpPr>
        <p:spPr>
          <a:xfrm>
            <a:off x="5151212" y="3282021"/>
            <a:ext cx="6802780" cy="1167692"/>
          </a:xfrm>
          <a:prstGeom prst="rect">
            <a:avLst/>
          </a:prstGeom>
          <a:noFill/>
        </p:spPr>
        <p:txBody>
          <a:bodyPr wrap="square" anchor="ctr">
            <a:spAutoFit/>
          </a:bodyPr>
          <a:lstStyle/>
          <a:p>
            <a:pPr marL="171450" indent="-171450">
              <a:lnSpc>
                <a:spcPct val="150000"/>
              </a:lnSpc>
              <a:buFont typeface="Wingdings" panose="05000000000000000000" pitchFamily="2" charset="2"/>
              <a:buChar char="Ø"/>
            </a:pPr>
            <a:r>
              <a:rPr lang="zh-CN" altLang="en-US" sz="1200" b="1" dirty="0">
                <a:latin typeface="微软雅黑" panose="020B0503020204020204" pitchFamily="34" charset="-122"/>
                <a:ea typeface="微软雅黑" panose="020B0503020204020204" pitchFamily="34" charset="-122"/>
                <a:cs typeface="+mn-ea"/>
                <a:sym typeface="微软雅黑" panose="020B0503020204020204" pitchFamily="34" charset="-122"/>
              </a:rPr>
              <a:t>不同亚组</a:t>
            </a:r>
            <a:r>
              <a:rPr lang="en-US" altLang="zh-CN" sz="1200" b="1" dirty="0">
                <a:latin typeface="微软雅黑" panose="020B0503020204020204" pitchFamily="34" charset="-122"/>
                <a:ea typeface="微软雅黑" panose="020B0503020204020204" pitchFamily="34" charset="-122"/>
                <a:cs typeface="+mn-ea"/>
                <a:sym typeface="微软雅黑" panose="020B0503020204020204" pitchFamily="34" charset="-122"/>
              </a:rPr>
              <a:t>TTIF</a:t>
            </a:r>
            <a:r>
              <a:rPr lang="zh-CN" altLang="en-US" sz="1200" b="1" dirty="0">
                <a:latin typeface="微软雅黑" panose="020B0503020204020204" pitchFamily="34" charset="-122"/>
                <a:ea typeface="微软雅黑" panose="020B0503020204020204" pitchFamily="34" charset="-122"/>
                <a:cs typeface="+mn-ea"/>
                <a:sym typeface="微软雅黑" panose="020B0503020204020204" pitchFamily="34" charset="-122"/>
              </a:rPr>
              <a:t>结果：</a:t>
            </a:r>
            <a:endParaRPr lang="en-US" altLang="zh-CN" sz="1200" b="1" dirty="0">
              <a:latin typeface="微软雅黑" panose="020B0503020204020204" pitchFamily="34" charset="-122"/>
              <a:ea typeface="微软雅黑" panose="020B0503020204020204" pitchFamily="34" charset="-122"/>
              <a:cs typeface="+mn-ea"/>
              <a:sym typeface="微软雅黑" panose="020B0503020204020204" pitchFamily="34" charset="-122"/>
            </a:endParaRPr>
          </a:p>
          <a:p>
            <a:pPr marL="628650" lvl="1" indent="-171450">
              <a:lnSpc>
                <a:spcPct val="150000"/>
              </a:lnSpc>
              <a:buFont typeface="Arial" panose="020B0604020202020204" pitchFamily="34" charset="0"/>
              <a:buChar char="•"/>
            </a:pPr>
            <a:r>
              <a:rPr lang="zh-CN" altLang="en-US" sz="1200" dirty="0">
                <a:latin typeface="微软雅黑" panose="020B0503020204020204" pitchFamily="34" charset="-122"/>
                <a:ea typeface="微软雅黑" panose="020B0503020204020204" pitchFamily="34" charset="-122"/>
                <a:cs typeface="+mn-ea"/>
                <a:sym typeface="微软雅黑" panose="020B0503020204020204" pitchFamily="34" charset="-122"/>
              </a:rPr>
              <a:t>女性、原发部位在胃、</a:t>
            </a:r>
            <a:r>
              <a:rPr lang="en-US" altLang="zh-CN" sz="1200" dirty="0">
                <a:latin typeface="微软雅黑" panose="020B0503020204020204" pitchFamily="34" charset="-122"/>
                <a:ea typeface="微软雅黑" panose="020B0503020204020204" pitchFamily="34" charset="-122"/>
                <a:cs typeface="+mn-ea"/>
                <a:sym typeface="微软雅黑" panose="020B0503020204020204" pitchFamily="34" charset="-122"/>
              </a:rPr>
              <a:t> PS&lt;2</a:t>
            </a:r>
            <a:r>
              <a:rPr lang="zh-CN" altLang="en-US" sz="1200" dirty="0">
                <a:latin typeface="微软雅黑" panose="020B0503020204020204" pitchFamily="34" charset="-122"/>
                <a:ea typeface="微软雅黑" panose="020B0503020204020204" pitchFamily="34" charset="-122"/>
                <a:cs typeface="+mn-ea"/>
                <a:sym typeface="微软雅黑" panose="020B0503020204020204" pitchFamily="34" charset="-122"/>
              </a:rPr>
              <a:t>、原发肿瘤</a:t>
            </a:r>
            <a:r>
              <a:rPr lang="en-US" altLang="zh-CN" sz="1200" dirty="0">
                <a:latin typeface="微软雅黑" panose="020B0503020204020204" pitchFamily="34" charset="-122"/>
                <a:ea typeface="微软雅黑" panose="020B0503020204020204" pitchFamily="34" charset="-122"/>
                <a:cs typeface="+mn-ea"/>
                <a:sym typeface="微软雅黑" panose="020B0503020204020204" pitchFamily="34" charset="-122"/>
              </a:rPr>
              <a:t>&lt;50mm</a:t>
            </a:r>
            <a:r>
              <a:rPr lang="zh-CN" altLang="en-US" sz="1200" dirty="0">
                <a:latin typeface="微软雅黑" panose="020B0503020204020204" pitchFamily="34" charset="-122"/>
                <a:ea typeface="微软雅黑" panose="020B0503020204020204" pitchFamily="34" charset="-122"/>
                <a:cs typeface="+mn-ea"/>
                <a:sym typeface="微软雅黑" panose="020B0503020204020204" pitchFamily="34" charset="-122"/>
              </a:rPr>
              <a:t>、及</a:t>
            </a:r>
            <a:r>
              <a:rPr lang="en-US" altLang="zh-CN" sz="1200" dirty="0">
                <a:latin typeface="微软雅黑" panose="020B0503020204020204" pitchFamily="34" charset="-122"/>
                <a:ea typeface="微软雅黑" panose="020B0503020204020204" pitchFamily="34" charset="-122"/>
                <a:cs typeface="+mn-ea"/>
                <a:sym typeface="微软雅黑" panose="020B0503020204020204" pitchFamily="34" charset="-122"/>
              </a:rPr>
              <a:t>KIT</a:t>
            </a:r>
            <a:r>
              <a:rPr lang="zh-CN" altLang="en-US" sz="1200" dirty="0">
                <a:latin typeface="微软雅黑" panose="020B0503020204020204" pitchFamily="34" charset="-122"/>
                <a:ea typeface="微软雅黑" panose="020B0503020204020204" pitchFamily="34" charset="-122"/>
                <a:cs typeface="+mn-ea"/>
                <a:sym typeface="微软雅黑" panose="020B0503020204020204" pitchFamily="34" charset="-122"/>
              </a:rPr>
              <a:t> </a:t>
            </a:r>
            <a:r>
              <a:rPr lang="en-US" altLang="zh-CN" sz="1200" dirty="0">
                <a:latin typeface="微软雅黑" panose="020B0503020204020204" pitchFamily="34" charset="-122"/>
                <a:ea typeface="微软雅黑" panose="020B0503020204020204" pitchFamily="34" charset="-122"/>
                <a:cs typeface="+mn-ea"/>
                <a:sym typeface="微软雅黑" panose="020B0503020204020204" pitchFamily="34" charset="-122"/>
              </a:rPr>
              <a:t>11</a:t>
            </a:r>
            <a:r>
              <a:rPr lang="zh-CN" altLang="en-US" sz="1200" dirty="0">
                <a:latin typeface="微软雅黑" panose="020B0503020204020204" pitchFamily="34" charset="-122"/>
                <a:ea typeface="微软雅黑" panose="020B0503020204020204" pitchFamily="34" charset="-122"/>
                <a:cs typeface="+mn-ea"/>
                <a:sym typeface="微软雅黑" panose="020B0503020204020204" pitchFamily="34" charset="-122"/>
              </a:rPr>
              <a:t>突变与</a:t>
            </a:r>
            <a:r>
              <a:rPr lang="zh-CN" altLang="en-US" sz="1200" b="1" dirty="0">
                <a:solidFill>
                  <a:srgbClr val="AC283F"/>
                </a:solidFill>
                <a:latin typeface="微软雅黑" panose="020B0503020204020204" pitchFamily="34" charset="-122"/>
                <a:ea typeface="微软雅黑" panose="020B0503020204020204" pitchFamily="34" charset="-122"/>
                <a:cs typeface="+mn-ea"/>
                <a:sym typeface="微软雅黑" panose="020B0503020204020204" pitchFamily="34" charset="-122"/>
              </a:rPr>
              <a:t>更优的</a:t>
            </a:r>
            <a:r>
              <a:rPr lang="en-US" altLang="zh-CN" sz="1200" b="1" dirty="0">
                <a:solidFill>
                  <a:srgbClr val="AC283F"/>
                </a:solidFill>
                <a:latin typeface="微软雅黑" panose="020B0503020204020204" pitchFamily="34" charset="-122"/>
                <a:ea typeface="微软雅黑" panose="020B0503020204020204" pitchFamily="34" charset="-122"/>
                <a:cs typeface="+mn-ea"/>
                <a:sym typeface="微软雅黑" panose="020B0503020204020204" pitchFamily="34" charset="-122"/>
              </a:rPr>
              <a:t>TTIF</a:t>
            </a:r>
            <a:r>
              <a:rPr lang="zh-CN" altLang="en-US" sz="1200" dirty="0">
                <a:latin typeface="微软雅黑" panose="020B0503020204020204" pitchFamily="34" charset="-122"/>
                <a:ea typeface="微软雅黑" panose="020B0503020204020204" pitchFamily="34" charset="-122"/>
                <a:cs typeface="+mn-ea"/>
                <a:sym typeface="微软雅黑" panose="020B0503020204020204" pitchFamily="34" charset="-122"/>
              </a:rPr>
              <a:t>相关</a:t>
            </a:r>
            <a:endParaRPr lang="en-US" altLang="zh-CN" sz="1200" dirty="0">
              <a:latin typeface="微软雅黑" panose="020B0503020204020204" pitchFamily="34" charset="-122"/>
              <a:ea typeface="微软雅黑" panose="020B0503020204020204" pitchFamily="34" charset="-122"/>
              <a:cs typeface="+mn-ea"/>
              <a:sym typeface="微软雅黑" panose="020B0503020204020204" pitchFamily="34" charset="-122"/>
            </a:endParaRPr>
          </a:p>
          <a:p>
            <a:pPr marL="628650" lvl="1" indent="-171450">
              <a:lnSpc>
                <a:spcPct val="150000"/>
              </a:lnSpc>
              <a:buFont typeface="Arial" panose="020B0604020202020204" pitchFamily="34" charset="0"/>
              <a:buChar char="•"/>
            </a:pPr>
            <a:r>
              <a:rPr lang="zh-CN" altLang="en-US" sz="1200" dirty="0">
                <a:latin typeface="微软雅黑" panose="020B0503020204020204" pitchFamily="34" charset="-122"/>
                <a:ea typeface="微软雅黑" panose="020B0503020204020204" pitchFamily="34" charset="-122"/>
                <a:cs typeface="+mn-ea"/>
                <a:sym typeface="微软雅黑" panose="020B0503020204020204" pitchFamily="34" charset="-122"/>
              </a:rPr>
              <a:t>术后达到</a:t>
            </a:r>
            <a:r>
              <a:rPr lang="en-US" altLang="zh-CN" sz="1200" dirty="0">
                <a:latin typeface="微软雅黑" panose="020B0503020204020204" pitchFamily="34" charset="-122"/>
                <a:ea typeface="微软雅黑" panose="020B0503020204020204" pitchFamily="34" charset="-122"/>
                <a:cs typeface="+mn-ea"/>
                <a:sym typeface="微软雅黑" panose="020B0503020204020204" pitchFamily="34" charset="-122"/>
              </a:rPr>
              <a:t>R0</a:t>
            </a:r>
            <a:r>
              <a:rPr lang="zh-CN" altLang="en-US" sz="1200" dirty="0">
                <a:latin typeface="微软雅黑" panose="020B0503020204020204" pitchFamily="34" charset="-122"/>
                <a:ea typeface="微软雅黑" panose="020B0503020204020204" pitchFamily="34" charset="-122"/>
                <a:cs typeface="+mn-ea"/>
                <a:sym typeface="微软雅黑" panose="020B0503020204020204" pitchFamily="34" charset="-122"/>
              </a:rPr>
              <a:t>切除的患者</a:t>
            </a:r>
            <a:r>
              <a:rPr lang="en-US" altLang="zh-CN" sz="1200" dirty="0" err="1">
                <a:latin typeface="微软雅黑" panose="020B0503020204020204" pitchFamily="34" charset="-122"/>
                <a:ea typeface="微软雅黑" panose="020B0503020204020204" pitchFamily="34" charset="-122"/>
                <a:cs typeface="+mn-ea"/>
                <a:sym typeface="微软雅黑" panose="020B0503020204020204" pitchFamily="34" charset="-122"/>
              </a:rPr>
              <a:t>mTTIF</a:t>
            </a:r>
            <a:r>
              <a:rPr lang="zh-CN" altLang="en-US" sz="1200" dirty="0">
                <a:latin typeface="微软雅黑" panose="020B0503020204020204" pitchFamily="34" charset="-122"/>
                <a:ea typeface="微软雅黑" panose="020B0503020204020204" pitchFamily="34" charset="-122"/>
                <a:cs typeface="+mn-ea"/>
                <a:sym typeface="微软雅黑" panose="020B0503020204020204" pitchFamily="34" charset="-122"/>
              </a:rPr>
              <a:t>为</a:t>
            </a:r>
            <a:r>
              <a:rPr lang="en-US" altLang="zh-CN" sz="1200" b="1" dirty="0">
                <a:solidFill>
                  <a:srgbClr val="AC283F"/>
                </a:solidFill>
                <a:latin typeface="微软雅黑" panose="020B0503020204020204" pitchFamily="34" charset="-122"/>
                <a:ea typeface="微软雅黑" panose="020B0503020204020204" pitchFamily="34" charset="-122"/>
                <a:cs typeface="+mn-ea"/>
                <a:sym typeface="微软雅黑" panose="020B0503020204020204" pitchFamily="34" charset="-122"/>
              </a:rPr>
              <a:t>73.3</a:t>
            </a:r>
            <a:r>
              <a:rPr lang="zh-CN" altLang="en-US" sz="1200" b="1" dirty="0">
                <a:solidFill>
                  <a:srgbClr val="AC283F"/>
                </a:solidFill>
                <a:latin typeface="微软雅黑" panose="020B0503020204020204" pitchFamily="34" charset="-122"/>
                <a:ea typeface="微软雅黑" panose="020B0503020204020204" pitchFamily="34" charset="-122"/>
                <a:cs typeface="+mn-ea"/>
                <a:sym typeface="微软雅黑" panose="020B0503020204020204" pitchFamily="34" charset="-122"/>
              </a:rPr>
              <a:t>个月</a:t>
            </a:r>
            <a:r>
              <a:rPr lang="en-US" altLang="zh-CN" sz="1200" dirty="0">
                <a:latin typeface="微软雅黑" panose="020B0503020204020204" pitchFamily="34" charset="-122"/>
                <a:ea typeface="微软雅黑" panose="020B0503020204020204" pitchFamily="34" charset="-122"/>
                <a:cs typeface="+mn-ea"/>
                <a:sym typeface="微软雅黑" panose="020B0503020204020204" pitchFamily="34" charset="-122"/>
              </a:rPr>
              <a:t>(95%CI 53.1-93.5</a:t>
            </a:r>
            <a:r>
              <a:rPr lang="zh-CN" altLang="en-US" sz="1200" dirty="0">
                <a:latin typeface="微软雅黑" panose="020B0503020204020204" pitchFamily="34" charset="-122"/>
                <a:ea typeface="微软雅黑" panose="020B0503020204020204" pitchFamily="34" charset="-122"/>
                <a:cs typeface="+mn-ea"/>
                <a:sym typeface="微软雅黑" panose="020B0503020204020204" pitchFamily="34" charset="-122"/>
              </a:rPr>
              <a:t>个月</a:t>
            </a:r>
            <a:r>
              <a:rPr lang="en-US" altLang="zh-CN" sz="1200" dirty="0">
                <a:latin typeface="微软雅黑" panose="020B0503020204020204" pitchFamily="34" charset="-122"/>
                <a:ea typeface="微软雅黑" panose="020B0503020204020204" pitchFamily="34" charset="-122"/>
                <a:cs typeface="+mn-ea"/>
                <a:sym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cs typeface="+mn-ea"/>
                <a:sym typeface="微软雅黑" panose="020B0503020204020204" pitchFamily="34" charset="-122"/>
              </a:rPr>
              <a:t>，显著优于达到</a:t>
            </a:r>
            <a:r>
              <a:rPr lang="en-US" altLang="zh-CN" sz="1200" dirty="0">
                <a:latin typeface="微软雅黑" panose="020B0503020204020204" pitchFamily="34" charset="-122"/>
                <a:ea typeface="微软雅黑" panose="020B0503020204020204" pitchFamily="34" charset="-122"/>
                <a:cs typeface="+mn-ea"/>
                <a:sym typeface="微软雅黑" panose="020B0503020204020204" pitchFamily="34" charset="-122"/>
              </a:rPr>
              <a:t>R1</a:t>
            </a:r>
            <a:r>
              <a:rPr lang="zh-CN" altLang="en-US" sz="1200" dirty="0">
                <a:latin typeface="微软雅黑" panose="020B0503020204020204" pitchFamily="34" charset="-122"/>
                <a:ea typeface="微软雅黑" panose="020B0503020204020204" pitchFamily="34" charset="-122"/>
                <a:cs typeface="+mn-ea"/>
                <a:sym typeface="微软雅黑" panose="020B0503020204020204" pitchFamily="34" charset="-122"/>
              </a:rPr>
              <a:t>或</a:t>
            </a:r>
            <a:r>
              <a:rPr lang="en-US" altLang="zh-CN" sz="1200" dirty="0">
                <a:latin typeface="微软雅黑" panose="020B0503020204020204" pitchFamily="34" charset="-122"/>
                <a:ea typeface="微软雅黑" panose="020B0503020204020204" pitchFamily="34" charset="-122"/>
                <a:cs typeface="+mn-ea"/>
                <a:sym typeface="微软雅黑" panose="020B0503020204020204" pitchFamily="34" charset="-122"/>
              </a:rPr>
              <a:t>R2</a:t>
            </a:r>
            <a:r>
              <a:rPr lang="zh-CN" altLang="en-US" sz="1200" dirty="0">
                <a:latin typeface="微软雅黑" panose="020B0503020204020204" pitchFamily="34" charset="-122"/>
                <a:ea typeface="微软雅黑" panose="020B0503020204020204" pitchFamily="34" charset="-122"/>
                <a:cs typeface="+mn-ea"/>
                <a:sym typeface="微软雅黑" panose="020B0503020204020204" pitchFamily="34" charset="-122"/>
              </a:rPr>
              <a:t>切除的患者</a:t>
            </a:r>
            <a:r>
              <a:rPr lang="en-US" altLang="zh-CN" sz="1200" dirty="0">
                <a:latin typeface="微软雅黑" panose="020B0503020204020204" pitchFamily="34" charset="-122"/>
                <a:ea typeface="微软雅黑" panose="020B0503020204020204" pitchFamily="34" charset="-122"/>
                <a:cs typeface="+mn-ea"/>
                <a:sym typeface="微软雅黑" panose="020B0503020204020204" pitchFamily="34" charset="-122"/>
              </a:rPr>
              <a:t>(</a:t>
            </a:r>
            <a:r>
              <a:rPr lang="en-US" altLang="zh-CN" sz="1200" i="1" dirty="0">
                <a:latin typeface="微软雅黑" panose="020B0503020204020204" pitchFamily="34" charset="-122"/>
                <a:ea typeface="微软雅黑" panose="020B0503020204020204" pitchFamily="34" charset="-122"/>
                <a:cs typeface="+mn-ea"/>
                <a:sym typeface="微软雅黑" panose="020B0503020204020204" pitchFamily="34" charset="-122"/>
              </a:rPr>
              <a:t>P</a:t>
            </a:r>
            <a:r>
              <a:rPr lang="en-US" altLang="zh-CN" sz="1200" dirty="0">
                <a:latin typeface="微软雅黑" panose="020B0503020204020204" pitchFamily="34" charset="-122"/>
                <a:ea typeface="微软雅黑" panose="020B0503020204020204" pitchFamily="34" charset="-122"/>
                <a:cs typeface="+mn-ea"/>
                <a:sym typeface="微软雅黑" panose="020B0503020204020204" pitchFamily="34" charset="-122"/>
              </a:rPr>
              <a:t>= 0.018)</a:t>
            </a:r>
            <a:endParaRPr lang="en-US" altLang="zh-CN" sz="1200" dirty="0">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24" name="文本框 23"/>
          <p:cNvSpPr txBox="1"/>
          <p:nvPr/>
        </p:nvSpPr>
        <p:spPr>
          <a:xfrm>
            <a:off x="399985" y="1146071"/>
            <a:ext cx="4475734" cy="276999"/>
          </a:xfrm>
          <a:prstGeom prst="rect">
            <a:avLst/>
          </a:prstGeom>
          <a:noFill/>
        </p:spPr>
        <p:txBody>
          <a:bodyPr wrap="square" rtlCol="0">
            <a:spAutoFit/>
          </a:bodyPr>
          <a:lstStyle/>
          <a:p>
            <a:pPr algn="ctr"/>
            <a:r>
              <a:rPr lang="zh-CN" altLang="en-US" sz="1200" b="1" dirty="0">
                <a:solidFill>
                  <a:srgbClr val="AC283F"/>
                </a:solidFill>
                <a:latin typeface="微软雅黑" panose="020B0503020204020204" pitchFamily="34" charset="-122"/>
                <a:ea typeface="微软雅黑" panose="020B0503020204020204" pitchFamily="34" charset="-122"/>
                <a:cs typeface="+mn-ea"/>
                <a:sym typeface="微软雅黑" panose="020B0503020204020204" pitchFamily="34" charset="-122"/>
              </a:rPr>
              <a:t>按</a:t>
            </a:r>
            <a:r>
              <a:rPr lang="zh-CN" altLang="en-US" sz="1200" b="1" dirty="0">
                <a:solidFill>
                  <a:srgbClr val="00B050"/>
                </a:solidFill>
                <a:latin typeface="微软雅黑" panose="020B0503020204020204" pitchFamily="34" charset="-122"/>
                <a:ea typeface="微软雅黑" panose="020B0503020204020204" pitchFamily="34" charset="-122"/>
                <a:cs typeface="+mn-ea"/>
                <a:sym typeface="微软雅黑" panose="020B0503020204020204" pitchFamily="34" charset="-122"/>
              </a:rPr>
              <a:t>原发肿瘤部位</a:t>
            </a:r>
            <a:r>
              <a:rPr lang="zh-CN" altLang="en-US" sz="1200" b="1" dirty="0">
                <a:solidFill>
                  <a:srgbClr val="AC283F"/>
                </a:solidFill>
                <a:latin typeface="微软雅黑" panose="020B0503020204020204" pitchFamily="34" charset="-122"/>
                <a:ea typeface="微软雅黑" panose="020B0503020204020204" pitchFamily="34" charset="-122"/>
                <a:cs typeface="+mn-ea"/>
                <a:sym typeface="微软雅黑" panose="020B0503020204020204" pitchFamily="34" charset="-122"/>
              </a:rPr>
              <a:t>分层的</a:t>
            </a:r>
            <a:r>
              <a:rPr lang="en-US" altLang="zh-CN" sz="1200" b="1" dirty="0">
                <a:solidFill>
                  <a:srgbClr val="AC283F"/>
                </a:solidFill>
                <a:latin typeface="微软雅黑" panose="020B0503020204020204" pitchFamily="34" charset="-122"/>
                <a:ea typeface="微软雅黑" panose="020B0503020204020204" pitchFamily="34" charset="-122"/>
                <a:cs typeface="+mn-ea"/>
                <a:sym typeface="微软雅黑" panose="020B0503020204020204" pitchFamily="34" charset="-122"/>
              </a:rPr>
              <a:t>OS</a:t>
            </a:r>
            <a:r>
              <a:rPr lang="zh-CN" altLang="en-US" sz="1200" b="1" dirty="0">
                <a:solidFill>
                  <a:srgbClr val="AC283F"/>
                </a:solidFill>
                <a:latin typeface="微软雅黑" panose="020B0503020204020204" pitchFamily="34" charset="-122"/>
                <a:ea typeface="微软雅黑" panose="020B0503020204020204" pitchFamily="34" charset="-122"/>
                <a:cs typeface="+mn-ea"/>
                <a:sym typeface="微软雅黑" panose="020B0503020204020204" pitchFamily="34" charset="-122"/>
              </a:rPr>
              <a:t>和</a:t>
            </a:r>
            <a:r>
              <a:rPr lang="en-US" altLang="zh-CN" sz="1200" b="1" dirty="0">
                <a:solidFill>
                  <a:srgbClr val="AC283F"/>
                </a:solidFill>
                <a:latin typeface="微软雅黑" panose="020B0503020204020204" pitchFamily="34" charset="-122"/>
                <a:ea typeface="微软雅黑" panose="020B0503020204020204" pitchFamily="34" charset="-122"/>
                <a:cs typeface="+mn-ea"/>
                <a:sym typeface="微软雅黑" panose="020B0503020204020204" pitchFamily="34" charset="-122"/>
              </a:rPr>
              <a:t>TTIF</a:t>
            </a:r>
            <a:endParaRPr lang="en-US" altLang="zh-CN" sz="1200" b="1" dirty="0">
              <a:solidFill>
                <a:srgbClr val="AC283F"/>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25" name="文本框 24"/>
          <p:cNvSpPr txBox="1"/>
          <p:nvPr/>
        </p:nvSpPr>
        <p:spPr>
          <a:xfrm>
            <a:off x="508348" y="3478994"/>
            <a:ext cx="4472387" cy="276999"/>
          </a:xfrm>
          <a:prstGeom prst="rect">
            <a:avLst/>
          </a:prstGeom>
          <a:noFill/>
        </p:spPr>
        <p:txBody>
          <a:bodyPr wrap="square" rtlCol="0">
            <a:spAutoFit/>
          </a:bodyPr>
          <a:lstStyle>
            <a:defPPr>
              <a:defRPr lang="zh-CN"/>
            </a:defPPr>
            <a:lvl1pPr algn="ctr">
              <a:defRPr sz="1200" b="1">
                <a:solidFill>
                  <a:srgbClr val="4C3995"/>
                </a:solidFill>
                <a:cs typeface="+mn-ea"/>
              </a:defRPr>
            </a:lvl1pPr>
          </a:lstStyle>
          <a:p>
            <a:r>
              <a:rPr lang="zh-CN" altLang="en-US" dirty="0">
                <a:solidFill>
                  <a:srgbClr val="AC283F"/>
                </a:solidFill>
                <a:latin typeface="微软雅黑" panose="020B0503020204020204" pitchFamily="34" charset="-122"/>
                <a:ea typeface="微软雅黑" panose="020B0503020204020204" pitchFamily="34" charset="-122"/>
                <a:sym typeface="微软雅黑" panose="020B0503020204020204" pitchFamily="34" charset="-122"/>
              </a:rPr>
              <a:t>按</a:t>
            </a:r>
            <a:r>
              <a:rPr lang="zh-CN" altLang="en-US" dirty="0">
                <a:solidFill>
                  <a:srgbClr val="00B050"/>
                </a:solidFill>
                <a:latin typeface="微软雅黑" panose="020B0503020204020204" pitchFamily="34" charset="-122"/>
                <a:ea typeface="微软雅黑" panose="020B0503020204020204" pitchFamily="34" charset="-122"/>
                <a:sym typeface="微软雅黑" panose="020B0503020204020204" pitchFamily="34" charset="-122"/>
              </a:rPr>
              <a:t>确诊时</a:t>
            </a:r>
            <a:r>
              <a:rPr lang="en-US" altLang="zh-CN" dirty="0">
                <a:solidFill>
                  <a:srgbClr val="00B050"/>
                </a:solidFill>
                <a:latin typeface="微软雅黑" panose="020B0503020204020204" pitchFamily="34" charset="-122"/>
                <a:ea typeface="微软雅黑" panose="020B0503020204020204" pitchFamily="34" charset="-122"/>
                <a:sym typeface="微软雅黑" panose="020B0503020204020204" pitchFamily="34" charset="-122"/>
              </a:rPr>
              <a:t>KIT</a:t>
            </a:r>
            <a:r>
              <a:rPr lang="zh-CN" altLang="en-US" dirty="0">
                <a:solidFill>
                  <a:srgbClr val="00B050"/>
                </a:solidFill>
                <a:latin typeface="微软雅黑" panose="020B0503020204020204" pitchFamily="34" charset="-122"/>
                <a:ea typeface="微软雅黑" panose="020B0503020204020204" pitchFamily="34" charset="-122"/>
                <a:sym typeface="微软雅黑" panose="020B0503020204020204" pitchFamily="34" charset="-122"/>
              </a:rPr>
              <a:t>外显子突变类型</a:t>
            </a:r>
            <a:r>
              <a:rPr lang="zh-CN" altLang="en-US" dirty="0">
                <a:solidFill>
                  <a:srgbClr val="AC283F"/>
                </a:solidFill>
                <a:latin typeface="微软雅黑" panose="020B0503020204020204" pitchFamily="34" charset="-122"/>
                <a:ea typeface="微软雅黑" panose="020B0503020204020204" pitchFamily="34" charset="-122"/>
                <a:sym typeface="微软雅黑" panose="020B0503020204020204" pitchFamily="34" charset="-122"/>
              </a:rPr>
              <a:t>分层的</a:t>
            </a:r>
            <a:r>
              <a:rPr lang="en-US" altLang="zh-CN" dirty="0">
                <a:solidFill>
                  <a:srgbClr val="AC283F"/>
                </a:solidFill>
                <a:latin typeface="微软雅黑" panose="020B0503020204020204" pitchFamily="34" charset="-122"/>
                <a:ea typeface="微软雅黑" panose="020B0503020204020204" pitchFamily="34" charset="-122"/>
                <a:sym typeface="微软雅黑" panose="020B0503020204020204" pitchFamily="34" charset="-122"/>
              </a:rPr>
              <a:t>OS</a:t>
            </a:r>
            <a:r>
              <a:rPr lang="zh-CN" altLang="en-US" dirty="0">
                <a:solidFill>
                  <a:srgbClr val="AC283F"/>
                </a:solidFill>
                <a:latin typeface="微软雅黑" panose="020B0503020204020204" pitchFamily="34" charset="-122"/>
                <a:ea typeface="微软雅黑" panose="020B0503020204020204" pitchFamily="34" charset="-122"/>
                <a:sym typeface="微软雅黑" panose="020B0503020204020204" pitchFamily="34" charset="-122"/>
              </a:rPr>
              <a:t>和</a:t>
            </a:r>
            <a:r>
              <a:rPr lang="en-US" altLang="zh-CN" dirty="0">
                <a:solidFill>
                  <a:srgbClr val="AC283F"/>
                </a:solidFill>
                <a:latin typeface="微软雅黑" panose="020B0503020204020204" pitchFamily="34" charset="-122"/>
                <a:ea typeface="微软雅黑" panose="020B0503020204020204" pitchFamily="34" charset="-122"/>
                <a:sym typeface="微软雅黑" panose="020B0503020204020204" pitchFamily="34" charset="-122"/>
              </a:rPr>
              <a:t>TTIF</a:t>
            </a:r>
            <a:endParaRPr lang="en-US" altLang="zh-CN" dirty="0">
              <a:solidFill>
                <a:srgbClr val="AC283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6" name="内容占位符 4"/>
          <p:cNvSpPr txBox="1"/>
          <p:nvPr/>
        </p:nvSpPr>
        <p:spPr>
          <a:xfrm>
            <a:off x="340890" y="417061"/>
            <a:ext cx="11509239" cy="391909"/>
          </a:xfrm>
          <a:prstGeom prst="rect">
            <a:avLst/>
          </a:prstGeom>
        </p:spPr>
        <p:txBody>
          <a:bodyPr/>
          <a:lstStyle>
            <a:defPPr>
              <a:defRPr lang="zh-CN"/>
            </a:defPPr>
            <a:lvl1pPr indent="0">
              <a:lnSpc>
                <a:spcPct val="90000"/>
              </a:lnSpc>
              <a:spcBef>
                <a:spcPts val="1000"/>
              </a:spcBef>
              <a:buFont typeface="Arial" panose="020B0604020202020204" pitchFamily="34" charset="0"/>
              <a:buNone/>
              <a:defRPr sz="2000" b="1" baseline="0">
                <a:solidFill>
                  <a:srgbClr val="1C6494"/>
                </a:solidFill>
                <a:latin typeface="Arial" panose="020B0604020202020204" pitchFamily="34" charset="0"/>
                <a:ea typeface="微软雅黑" panose="020B0503020204020204" pitchFamily="34" charset="-122"/>
                <a:cs typeface="+mn-ea"/>
              </a:defRPr>
            </a:lvl1pPr>
            <a:lvl2pPr marL="685800" indent="-228600">
              <a:lnSpc>
                <a:spcPct val="90000"/>
              </a:lnSpc>
              <a:spcBef>
                <a:spcPts val="500"/>
              </a:spcBef>
              <a:buFont typeface="Arial" panose="020B0604020202020204" pitchFamily="34" charset="0"/>
              <a:buChar char="•"/>
              <a:defRPr sz="2400" baseline="0">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baseline="0">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baseline="0">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baseline="0">
                <a:latin typeface="Arial" panose="020B0604020202020204" pitchFamily="34" charset="0"/>
                <a:ea typeface="微软雅黑" panose="020B0503020204020204" pitchFamily="34" charset="-122"/>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zh-CN" altLang="en-US" dirty="0">
                <a:solidFill>
                  <a:schemeClr val="tx1"/>
                </a:solidFill>
                <a:latin typeface="微软雅黑" panose="020B0503020204020204" pitchFamily="34" charset="-122"/>
                <a:sym typeface="微软雅黑" panose="020B0503020204020204" pitchFamily="34" charset="-122"/>
              </a:rPr>
              <a:t>原发部位在胃、</a:t>
            </a:r>
            <a:r>
              <a:rPr lang="en-US" altLang="zh-CN" dirty="0">
                <a:solidFill>
                  <a:schemeClr val="tx1"/>
                </a:solidFill>
                <a:latin typeface="微软雅黑" panose="020B0503020204020204" pitchFamily="34" charset="-122"/>
                <a:sym typeface="微软雅黑" panose="020B0503020204020204" pitchFamily="34" charset="-122"/>
              </a:rPr>
              <a:t>PS&lt;2</a:t>
            </a:r>
            <a:r>
              <a:rPr lang="zh-CN" altLang="en-US" dirty="0">
                <a:solidFill>
                  <a:schemeClr val="tx1"/>
                </a:solidFill>
                <a:latin typeface="微软雅黑" panose="020B0503020204020204" pitchFamily="34" charset="-122"/>
                <a:sym typeface="微软雅黑" panose="020B0503020204020204" pitchFamily="34" charset="-122"/>
              </a:rPr>
              <a:t>、原发肿瘤大小</a:t>
            </a:r>
            <a:r>
              <a:rPr lang="en-US" altLang="zh-CN" dirty="0">
                <a:solidFill>
                  <a:schemeClr val="tx1"/>
                </a:solidFill>
                <a:latin typeface="微软雅黑" panose="020B0503020204020204" pitchFamily="34" charset="-122"/>
                <a:sym typeface="微软雅黑" panose="020B0503020204020204" pitchFamily="34" charset="-122"/>
              </a:rPr>
              <a:t>&lt;50mm</a:t>
            </a:r>
            <a:r>
              <a:rPr lang="zh-CN" altLang="en-US" dirty="0">
                <a:solidFill>
                  <a:schemeClr val="tx1"/>
                </a:solidFill>
                <a:latin typeface="微软雅黑" panose="020B0503020204020204" pitchFamily="34" charset="-122"/>
                <a:sym typeface="微软雅黑" panose="020B0503020204020204" pitchFamily="34" charset="-122"/>
              </a:rPr>
              <a:t>、</a:t>
            </a:r>
            <a:r>
              <a:rPr lang="en-US" altLang="zh-CN" dirty="0">
                <a:solidFill>
                  <a:schemeClr val="tx1"/>
                </a:solidFill>
                <a:latin typeface="微软雅黑" panose="020B0503020204020204" pitchFamily="34" charset="-122"/>
                <a:sym typeface="微软雅黑" panose="020B0503020204020204" pitchFamily="34" charset="-122"/>
              </a:rPr>
              <a:t>KIT 11</a:t>
            </a:r>
            <a:r>
              <a:rPr lang="zh-CN" altLang="en-US" dirty="0">
                <a:solidFill>
                  <a:schemeClr val="tx1"/>
                </a:solidFill>
                <a:latin typeface="微软雅黑" panose="020B0503020204020204" pitchFamily="34" charset="-122"/>
                <a:sym typeface="微软雅黑" panose="020B0503020204020204" pitchFamily="34" charset="-122"/>
              </a:rPr>
              <a:t>突变患者具有</a:t>
            </a:r>
            <a:r>
              <a:rPr lang="en-US" altLang="zh-CN" dirty="0">
                <a:solidFill>
                  <a:schemeClr val="tx1"/>
                </a:solidFill>
                <a:latin typeface="微软雅黑" panose="020B0503020204020204" pitchFamily="34" charset="-122"/>
                <a:sym typeface="微软雅黑" panose="020B0503020204020204" pitchFamily="34" charset="-122"/>
              </a:rPr>
              <a:t>OS</a:t>
            </a:r>
            <a:r>
              <a:rPr lang="zh-CN" altLang="en-US" dirty="0">
                <a:solidFill>
                  <a:schemeClr val="tx1"/>
                </a:solidFill>
                <a:latin typeface="微软雅黑" panose="020B0503020204020204" pitchFamily="34" charset="-122"/>
                <a:sym typeface="微软雅黑" panose="020B0503020204020204" pitchFamily="34" charset="-122"/>
              </a:rPr>
              <a:t>和</a:t>
            </a:r>
            <a:r>
              <a:rPr lang="en-US" altLang="zh-CN" dirty="0">
                <a:solidFill>
                  <a:schemeClr val="tx1"/>
                </a:solidFill>
                <a:latin typeface="微软雅黑" panose="020B0503020204020204" pitchFamily="34" charset="-122"/>
                <a:sym typeface="微软雅黑" panose="020B0503020204020204" pitchFamily="34" charset="-122"/>
              </a:rPr>
              <a:t>TTIF</a:t>
            </a:r>
            <a:r>
              <a:rPr lang="zh-CN" altLang="en-US" dirty="0">
                <a:solidFill>
                  <a:schemeClr val="tx1"/>
                </a:solidFill>
                <a:latin typeface="微软雅黑" panose="020B0503020204020204" pitchFamily="34" charset="-122"/>
                <a:sym typeface="微软雅黑" panose="020B0503020204020204" pitchFamily="34" charset="-122"/>
              </a:rPr>
              <a:t>获益</a:t>
            </a:r>
            <a:endParaRPr lang="zh-CN" altLang="en-US" dirty="0">
              <a:solidFill>
                <a:schemeClr val="tx1"/>
              </a:solidFill>
              <a:latin typeface="微软雅黑" panose="020B0503020204020204" pitchFamily="34" charset="-122"/>
              <a:sym typeface="微软雅黑" panose="020B0503020204020204" pitchFamily="34" charset="-122"/>
            </a:endParaRPr>
          </a:p>
        </p:txBody>
      </p:sp>
      <p:sp>
        <p:nvSpPr>
          <p:cNvPr id="29" name="文本框 28"/>
          <p:cNvSpPr txBox="1"/>
          <p:nvPr/>
        </p:nvSpPr>
        <p:spPr>
          <a:xfrm>
            <a:off x="1597906" y="6325378"/>
            <a:ext cx="7850105" cy="230832"/>
          </a:xfrm>
          <a:prstGeom prst="rect">
            <a:avLst/>
          </a:prstGeom>
          <a:noFill/>
        </p:spPr>
        <p:txBody>
          <a:bodyPr wrap="square" anchor="b">
            <a:spAutoFit/>
          </a:bodyPr>
          <a:lstStyle/>
          <a:p>
            <a:r>
              <a:rPr lang="en-US" altLang="zh-CN" sz="900" dirty="0">
                <a:latin typeface="微软雅黑" panose="020B0503020204020204" pitchFamily="34" charset="-122"/>
                <a:ea typeface="微软雅黑" panose="020B0503020204020204" pitchFamily="34" charset="-122"/>
                <a:cs typeface="+mn-ea"/>
                <a:sym typeface="微软雅黑" panose="020B0503020204020204" pitchFamily="34" charset="-122"/>
              </a:rPr>
              <a:t>OS</a:t>
            </a:r>
            <a:r>
              <a:rPr lang="zh-CN" altLang="en-US" sz="900" dirty="0">
                <a:latin typeface="微软雅黑" panose="020B0503020204020204" pitchFamily="34" charset="-122"/>
                <a:ea typeface="微软雅黑" panose="020B0503020204020204" pitchFamily="34" charset="-122"/>
                <a:cs typeface="+mn-ea"/>
                <a:sym typeface="微软雅黑" panose="020B0503020204020204" pitchFamily="34" charset="-122"/>
              </a:rPr>
              <a:t>，总生存期；</a:t>
            </a:r>
            <a:r>
              <a:rPr lang="en-US" altLang="zh-CN" sz="900" dirty="0">
                <a:latin typeface="微软雅黑" panose="020B0503020204020204" pitchFamily="34" charset="-122"/>
                <a:ea typeface="微软雅黑" panose="020B0503020204020204" pitchFamily="34" charset="-122"/>
                <a:cs typeface="+mn-ea"/>
                <a:sym typeface="微软雅黑" panose="020B0503020204020204" pitchFamily="34" charset="-122"/>
              </a:rPr>
              <a:t> TTIF</a:t>
            </a:r>
            <a:r>
              <a:rPr lang="zh-CN" altLang="en-US" sz="900" dirty="0">
                <a:latin typeface="微软雅黑" panose="020B0503020204020204" pitchFamily="34" charset="-122"/>
                <a:ea typeface="微软雅黑" panose="020B0503020204020204" pitchFamily="34" charset="-122"/>
                <a:cs typeface="+mn-ea"/>
                <a:sym typeface="微软雅黑" panose="020B0503020204020204" pitchFamily="34" charset="-122"/>
              </a:rPr>
              <a:t>，伊马替尼失效时间，定义为从随机分组到伊马替尼治疗进展或最后随访之间的时间；</a:t>
            </a:r>
            <a:r>
              <a:rPr lang="en-US" altLang="zh-CN" sz="900" dirty="0">
                <a:latin typeface="微软雅黑" panose="020B0503020204020204" pitchFamily="34" charset="-122"/>
                <a:ea typeface="微软雅黑" panose="020B0503020204020204" pitchFamily="34" charset="-122"/>
                <a:cs typeface="+mn-ea"/>
                <a:sym typeface="微软雅黑" panose="020B0503020204020204" pitchFamily="34" charset="-122"/>
              </a:rPr>
              <a:t>PS</a:t>
            </a:r>
            <a:r>
              <a:rPr lang="zh-CN" altLang="en-US" sz="900" dirty="0">
                <a:latin typeface="微软雅黑" panose="020B0503020204020204" pitchFamily="34" charset="-122"/>
                <a:ea typeface="微软雅黑" panose="020B0503020204020204" pitchFamily="34" charset="-122"/>
                <a:cs typeface="+mn-ea"/>
                <a:sym typeface="微软雅黑" panose="020B0503020204020204" pitchFamily="34" charset="-122"/>
              </a:rPr>
              <a:t>，体能状态；</a:t>
            </a:r>
            <a:r>
              <a:rPr lang="en-US" altLang="zh-CN" sz="900" dirty="0">
                <a:latin typeface="微软雅黑" panose="020B0503020204020204" pitchFamily="34" charset="-122"/>
                <a:ea typeface="微软雅黑" panose="020B0503020204020204" pitchFamily="34" charset="-122"/>
                <a:cs typeface="+mn-ea"/>
                <a:sym typeface="微软雅黑" panose="020B0503020204020204" pitchFamily="34" charset="-122"/>
              </a:rPr>
              <a:t>KIT exon</a:t>
            </a:r>
            <a:r>
              <a:rPr lang="zh-CN" altLang="en-US" sz="900" dirty="0">
                <a:latin typeface="微软雅黑" panose="020B0503020204020204" pitchFamily="34" charset="-122"/>
                <a:ea typeface="微软雅黑" panose="020B0503020204020204" pitchFamily="34" charset="-122"/>
                <a:cs typeface="+mn-ea"/>
                <a:sym typeface="微软雅黑" panose="020B0503020204020204" pitchFamily="34" charset="-122"/>
              </a:rPr>
              <a:t>，</a:t>
            </a:r>
            <a:r>
              <a:rPr lang="en-US" altLang="zh-CN" sz="900" dirty="0">
                <a:latin typeface="微软雅黑" panose="020B0503020204020204" pitchFamily="34" charset="-122"/>
                <a:ea typeface="微软雅黑" panose="020B0503020204020204" pitchFamily="34" charset="-122"/>
                <a:cs typeface="+mn-ea"/>
                <a:sym typeface="微软雅黑" panose="020B0503020204020204" pitchFamily="34" charset="-122"/>
              </a:rPr>
              <a:t>KIT</a:t>
            </a:r>
            <a:r>
              <a:rPr lang="zh-CN" altLang="en-US" sz="900" dirty="0">
                <a:latin typeface="微软雅黑" panose="020B0503020204020204" pitchFamily="34" charset="-122"/>
                <a:ea typeface="微软雅黑" panose="020B0503020204020204" pitchFamily="34" charset="-122"/>
                <a:cs typeface="+mn-ea"/>
                <a:sym typeface="微软雅黑" panose="020B0503020204020204" pitchFamily="34" charset="-122"/>
              </a:rPr>
              <a:t>基因外显子</a:t>
            </a:r>
            <a:endParaRPr lang="zh-CN" altLang="en-US" sz="900" dirty="0">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30" name="文本占位符 1_1"/>
          <p:cNvSpPr txBox="1"/>
          <p:nvPr/>
        </p:nvSpPr>
        <p:spPr>
          <a:xfrm>
            <a:off x="340891" y="6613286"/>
            <a:ext cx="6335712" cy="216982"/>
          </a:xfrm>
          <a:prstGeom prst="rect">
            <a:avLst/>
          </a:prstGeom>
        </p:spPr>
        <p:txBody>
          <a:bodyPr>
            <a:noAutofit/>
          </a:bodyPr>
          <a:lstStyle>
            <a:defPPr>
              <a:defRPr lang="zh-CN"/>
            </a:defPPr>
            <a:lvl1pPr indent="0" defTabSz="1219200">
              <a:lnSpc>
                <a:spcPct val="120000"/>
              </a:lnSpc>
              <a:spcBef>
                <a:spcPts val="0"/>
              </a:spcBef>
              <a:buFont typeface="Arial" panose="020B0604020202020204" pitchFamily="34" charset="0"/>
              <a:buNone/>
              <a:defRPr sz="900">
                <a:solidFill>
                  <a:prstClr val="black"/>
                </a:solidFill>
                <a:cs typeface="+mn-ea"/>
              </a:defRPr>
            </a:lvl1pPr>
            <a:lvl2pPr marL="914400" indent="-304800" defTabSz="1219200">
              <a:lnSpc>
                <a:spcPct val="90000"/>
              </a:lnSpc>
              <a:spcBef>
                <a:spcPts val="665"/>
              </a:spcBef>
              <a:buFont typeface="Arial" panose="020B0604020202020204" pitchFamily="34" charset="0"/>
              <a:buChar char="•"/>
              <a:defRPr sz="3200">
                <a:latin typeface="微软雅黑" panose="020B0503020204020204" pitchFamily="34" charset="-122"/>
              </a:defRPr>
            </a:lvl2pPr>
            <a:lvl3pPr marL="1524000" indent="-304800" defTabSz="1219200">
              <a:lnSpc>
                <a:spcPct val="90000"/>
              </a:lnSpc>
              <a:spcBef>
                <a:spcPts val="665"/>
              </a:spcBef>
              <a:buFont typeface="Arial" panose="020B0604020202020204" pitchFamily="34" charset="0"/>
              <a:buChar char="•"/>
              <a:defRPr sz="2800">
                <a:latin typeface="微软雅黑" panose="020B0503020204020204" pitchFamily="34" charset="-122"/>
              </a:defRPr>
            </a:lvl3pPr>
            <a:lvl4pPr marL="2133600" indent="-304800" defTabSz="1219200">
              <a:lnSpc>
                <a:spcPct val="90000"/>
              </a:lnSpc>
              <a:spcBef>
                <a:spcPts val="665"/>
              </a:spcBef>
              <a:buFont typeface="Arial" panose="020B0604020202020204" pitchFamily="34" charset="0"/>
              <a:buChar char="•"/>
              <a:defRPr sz="2535">
                <a:latin typeface="微软雅黑" panose="020B0503020204020204" pitchFamily="34" charset="-122"/>
              </a:defRPr>
            </a:lvl4pPr>
            <a:lvl5pPr marL="2743200" indent="-304800" defTabSz="1219200">
              <a:lnSpc>
                <a:spcPct val="90000"/>
              </a:lnSpc>
              <a:spcBef>
                <a:spcPts val="665"/>
              </a:spcBef>
              <a:buFont typeface="Arial" panose="020B0604020202020204" pitchFamily="34" charset="0"/>
              <a:buChar char="•"/>
              <a:defRPr sz="2535">
                <a:latin typeface="微软雅黑" panose="020B0503020204020204" pitchFamily="34" charset="-122"/>
              </a:defRPr>
            </a:lvl5pPr>
            <a:lvl6pPr marL="3352800" indent="-304800" defTabSz="1219200">
              <a:lnSpc>
                <a:spcPct val="90000"/>
              </a:lnSpc>
              <a:spcBef>
                <a:spcPts val="665"/>
              </a:spcBef>
              <a:buFont typeface="Arial" panose="020B0604020202020204" pitchFamily="34" charset="0"/>
              <a:buChar char="•"/>
              <a:defRPr sz="2535"/>
            </a:lvl6pPr>
            <a:lvl7pPr marL="3961765" indent="-304800" defTabSz="1219200">
              <a:lnSpc>
                <a:spcPct val="90000"/>
              </a:lnSpc>
              <a:spcBef>
                <a:spcPts val="665"/>
              </a:spcBef>
              <a:buFont typeface="Arial" panose="020B0604020202020204" pitchFamily="34" charset="0"/>
              <a:buChar char="•"/>
              <a:defRPr sz="2535"/>
            </a:lvl7pPr>
            <a:lvl8pPr marL="4571365" indent="-304800" defTabSz="1219200">
              <a:lnSpc>
                <a:spcPct val="90000"/>
              </a:lnSpc>
              <a:spcBef>
                <a:spcPts val="665"/>
              </a:spcBef>
              <a:buFont typeface="Arial" panose="020B0604020202020204" pitchFamily="34" charset="0"/>
              <a:buChar char="•"/>
              <a:defRPr sz="2535"/>
            </a:lvl8pPr>
            <a:lvl9pPr marL="5180965" indent="-304800" defTabSz="1219200">
              <a:lnSpc>
                <a:spcPct val="90000"/>
              </a:lnSpc>
              <a:spcBef>
                <a:spcPts val="665"/>
              </a:spcBef>
              <a:buFont typeface="Arial" panose="020B0604020202020204" pitchFamily="34" charset="0"/>
              <a:buChar char="•"/>
              <a:defRPr sz="2535"/>
            </a:lvl9pPr>
          </a:lstStyle>
          <a:p>
            <a:r>
              <a:rPr lang="en-US" altLang="zh-CN" dirty="0">
                <a:latin typeface="微软雅黑" panose="020B0503020204020204" pitchFamily="34" charset="-122"/>
                <a:ea typeface="微软雅黑" panose="020B0503020204020204" pitchFamily="34" charset="-122"/>
                <a:sym typeface="微软雅黑" panose="020B0503020204020204" pitchFamily="34" charset="-122"/>
              </a:rPr>
              <a:t>Blay JY, et al. Ann Oncol. 2025 Sep;36(9):1035-1046.</a:t>
            </a:r>
            <a:endParaRPr lang="es-ES" altLang="zh-CN"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8" name="文本框 27"/>
          <p:cNvSpPr txBox="1"/>
          <p:nvPr/>
        </p:nvSpPr>
        <p:spPr>
          <a:xfrm>
            <a:off x="1652376" y="4795343"/>
            <a:ext cx="925654" cy="184666"/>
          </a:xfrm>
          <a:prstGeom prst="rect">
            <a:avLst/>
          </a:prstGeom>
          <a:noFill/>
        </p:spPr>
        <p:txBody>
          <a:bodyPr wrap="square">
            <a:spAutoFit/>
          </a:bodyPr>
          <a:lstStyle/>
          <a:p>
            <a:r>
              <a:rPr kumimoji="0" lang="en-US" altLang="zh-CN" sz="600" b="0" i="0" u="none" strike="noStrike" kern="1200" cap="none" spc="0" normalizeH="0" baseline="0" noProof="0" dirty="0">
                <a:ln>
                  <a:noFill/>
                </a:ln>
                <a:solidFill>
                  <a:srgbClr val="245832"/>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KIT</a:t>
            </a:r>
            <a:r>
              <a:rPr kumimoji="0" lang="zh-CN" altLang="en-US" sz="600" b="0" i="0" u="none" strike="noStrike" kern="1200" cap="none" spc="0" normalizeH="0" baseline="0" noProof="0" dirty="0">
                <a:ln>
                  <a:noFill/>
                </a:ln>
                <a:solidFill>
                  <a:srgbClr val="245832"/>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外显子</a:t>
            </a:r>
            <a:r>
              <a:rPr kumimoji="0" lang="en-US" altLang="zh-CN" sz="600" b="0" i="0" u="none" strike="noStrike" kern="1200" cap="none" spc="0" normalizeH="0" baseline="0" noProof="0" dirty="0">
                <a:ln>
                  <a:noFill/>
                </a:ln>
                <a:solidFill>
                  <a:srgbClr val="245832"/>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11</a:t>
            </a:r>
            <a:endParaRPr lang="zh-CN" altLang="en-US" sz="1400" dirty="0">
              <a:solidFill>
                <a:srgbClr val="245832"/>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2" name="文本框 31"/>
          <p:cNvSpPr txBox="1"/>
          <p:nvPr/>
        </p:nvSpPr>
        <p:spPr>
          <a:xfrm>
            <a:off x="1399442" y="5190343"/>
            <a:ext cx="878267" cy="184666"/>
          </a:xfrm>
          <a:prstGeom prst="rect">
            <a:avLst/>
          </a:prstGeom>
          <a:noFill/>
        </p:spPr>
        <p:txBody>
          <a:bodyPr wrap="square">
            <a:spAutoFit/>
          </a:bodyPr>
          <a:lstStyle>
            <a:defPPr>
              <a:defRPr lang="zh-CN"/>
            </a:defPPr>
            <a:lvl1pPr>
              <a:defRPr kumimoji="0" sz="600" b="0" i="0" u="none" strike="noStrike" cap="none" spc="0" normalizeH="0" baseline="0">
                <a:ln>
                  <a:noFill/>
                </a:ln>
                <a:solidFill>
                  <a:srgbClr val="245832"/>
                </a:solidFill>
                <a:effectLst/>
                <a:uLnTx/>
                <a:uFillTx/>
                <a:latin typeface="微软雅黑" panose="020B0503020204020204" pitchFamily="34" charset="-122"/>
                <a:ea typeface="微软雅黑" panose="020B0503020204020204" pitchFamily="34" charset="-122"/>
                <a:cs typeface="+mn-ea"/>
              </a:defRPr>
            </a:lvl1pPr>
          </a:lstStyle>
          <a:p>
            <a:r>
              <a:rPr lang="en-US" altLang="zh-CN" dirty="0">
                <a:solidFill>
                  <a:srgbClr val="C8CBA8"/>
                </a:solidFill>
                <a:sym typeface="微软雅黑" panose="020B0503020204020204" pitchFamily="34" charset="-122"/>
              </a:rPr>
              <a:t>KIT</a:t>
            </a:r>
            <a:r>
              <a:rPr lang="zh-CN" altLang="en-US" dirty="0">
                <a:solidFill>
                  <a:srgbClr val="C8CBA8"/>
                </a:solidFill>
                <a:sym typeface="微软雅黑" panose="020B0503020204020204" pitchFamily="34" charset="-122"/>
              </a:rPr>
              <a:t>外显子</a:t>
            </a:r>
            <a:r>
              <a:rPr lang="en-US" altLang="zh-CN" dirty="0">
                <a:solidFill>
                  <a:srgbClr val="C8CBA8"/>
                </a:solidFill>
                <a:sym typeface="微软雅黑" panose="020B0503020204020204" pitchFamily="34" charset="-122"/>
              </a:rPr>
              <a:t>9</a:t>
            </a:r>
            <a:endParaRPr lang="zh-CN" altLang="en-US" dirty="0">
              <a:solidFill>
                <a:srgbClr val="C8CBA8"/>
              </a:solidFill>
              <a:sym typeface="微软雅黑" panose="020B0503020204020204" pitchFamily="34" charset="-122"/>
            </a:endParaRPr>
          </a:p>
        </p:txBody>
      </p:sp>
      <p:sp>
        <p:nvSpPr>
          <p:cNvPr id="34" name="文本框 33"/>
          <p:cNvSpPr txBox="1"/>
          <p:nvPr/>
        </p:nvSpPr>
        <p:spPr>
          <a:xfrm>
            <a:off x="2126606" y="4949376"/>
            <a:ext cx="628780" cy="184666"/>
          </a:xfrm>
          <a:prstGeom prst="rect">
            <a:avLst/>
          </a:prstGeom>
          <a:noFill/>
        </p:spPr>
        <p:txBody>
          <a:bodyPr wrap="square">
            <a:spAutoFit/>
          </a:bodyPr>
          <a:lstStyle>
            <a:defPPr>
              <a:defRPr lang="zh-CN"/>
            </a:defPPr>
            <a:lvl1pPr>
              <a:defRPr kumimoji="0" sz="600" b="0" i="0" u="none" strike="noStrike" cap="none" spc="0" normalizeH="0" baseline="0">
                <a:ln>
                  <a:noFill/>
                </a:ln>
                <a:solidFill>
                  <a:srgbClr val="245832"/>
                </a:solidFill>
                <a:effectLst/>
                <a:uLnTx/>
                <a:uFillTx/>
                <a:latin typeface="微软雅黑" panose="020B0503020204020204" pitchFamily="34" charset="-122"/>
                <a:ea typeface="微软雅黑" panose="020B0503020204020204" pitchFamily="34" charset="-122"/>
                <a:cs typeface="+mn-ea"/>
              </a:defRPr>
            </a:lvl1pPr>
          </a:lstStyle>
          <a:p>
            <a:r>
              <a:rPr lang="zh-CN" altLang="en-US" dirty="0">
                <a:solidFill>
                  <a:srgbClr val="315479"/>
                </a:solidFill>
                <a:sym typeface="微软雅黑" panose="020B0503020204020204" pitchFamily="34" charset="-122"/>
              </a:rPr>
              <a:t>其他类型</a:t>
            </a:r>
            <a:endParaRPr lang="zh-CN" altLang="en-US" dirty="0">
              <a:solidFill>
                <a:srgbClr val="315479"/>
              </a:solidFill>
              <a:sym typeface="微软雅黑" panose="020B0503020204020204" pitchFamily="34" charset="-122"/>
            </a:endParaRPr>
          </a:p>
        </p:txBody>
      </p:sp>
      <p:sp>
        <p:nvSpPr>
          <p:cNvPr id="35" name="文本框 34"/>
          <p:cNvSpPr txBox="1"/>
          <p:nvPr/>
        </p:nvSpPr>
        <p:spPr>
          <a:xfrm>
            <a:off x="3693419" y="4813320"/>
            <a:ext cx="925654" cy="184666"/>
          </a:xfrm>
          <a:prstGeom prst="rect">
            <a:avLst/>
          </a:prstGeom>
          <a:noFill/>
        </p:spPr>
        <p:txBody>
          <a:bodyPr wrap="square">
            <a:spAutoFit/>
          </a:bodyPr>
          <a:lstStyle/>
          <a:p>
            <a:r>
              <a:rPr kumimoji="0" lang="en-US" altLang="zh-CN" sz="600" b="0" i="0" u="none" strike="noStrike" kern="1200" cap="none" spc="0" normalizeH="0" baseline="0" noProof="0" dirty="0">
                <a:ln>
                  <a:noFill/>
                </a:ln>
                <a:solidFill>
                  <a:srgbClr val="245832"/>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KIT</a:t>
            </a:r>
            <a:r>
              <a:rPr kumimoji="0" lang="zh-CN" altLang="en-US" sz="600" b="0" i="0" u="none" strike="noStrike" kern="1200" cap="none" spc="0" normalizeH="0" baseline="0" noProof="0" dirty="0">
                <a:ln>
                  <a:noFill/>
                </a:ln>
                <a:solidFill>
                  <a:srgbClr val="245832"/>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外显子</a:t>
            </a:r>
            <a:r>
              <a:rPr kumimoji="0" lang="en-US" altLang="zh-CN" sz="600" b="0" i="0" u="none" strike="noStrike" kern="1200" cap="none" spc="0" normalizeH="0" baseline="0" noProof="0" dirty="0">
                <a:ln>
                  <a:noFill/>
                </a:ln>
                <a:solidFill>
                  <a:srgbClr val="245832"/>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11</a:t>
            </a:r>
            <a:endParaRPr lang="zh-CN" altLang="en-US" sz="1400" dirty="0">
              <a:solidFill>
                <a:srgbClr val="245832"/>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6" name="文本框 35"/>
          <p:cNvSpPr txBox="1"/>
          <p:nvPr/>
        </p:nvSpPr>
        <p:spPr>
          <a:xfrm>
            <a:off x="3440485" y="5208320"/>
            <a:ext cx="878267" cy="184666"/>
          </a:xfrm>
          <a:prstGeom prst="rect">
            <a:avLst/>
          </a:prstGeom>
          <a:noFill/>
        </p:spPr>
        <p:txBody>
          <a:bodyPr wrap="square">
            <a:spAutoFit/>
          </a:bodyPr>
          <a:lstStyle>
            <a:defPPr>
              <a:defRPr lang="zh-CN"/>
            </a:defPPr>
            <a:lvl1pPr>
              <a:defRPr kumimoji="0" sz="600" b="0" i="0" u="none" strike="noStrike" cap="none" spc="0" normalizeH="0" baseline="0">
                <a:ln>
                  <a:noFill/>
                </a:ln>
                <a:solidFill>
                  <a:srgbClr val="245832"/>
                </a:solidFill>
                <a:effectLst/>
                <a:uLnTx/>
                <a:uFillTx/>
                <a:latin typeface="微软雅黑" panose="020B0503020204020204" pitchFamily="34" charset="-122"/>
                <a:ea typeface="微软雅黑" panose="020B0503020204020204" pitchFamily="34" charset="-122"/>
                <a:cs typeface="+mn-ea"/>
              </a:defRPr>
            </a:lvl1pPr>
          </a:lstStyle>
          <a:p>
            <a:r>
              <a:rPr lang="en-US" altLang="zh-CN" dirty="0">
                <a:solidFill>
                  <a:srgbClr val="C8CBA8"/>
                </a:solidFill>
                <a:sym typeface="微软雅黑" panose="020B0503020204020204" pitchFamily="34" charset="-122"/>
              </a:rPr>
              <a:t>KIT</a:t>
            </a:r>
            <a:r>
              <a:rPr lang="zh-CN" altLang="en-US" dirty="0">
                <a:solidFill>
                  <a:srgbClr val="C8CBA8"/>
                </a:solidFill>
                <a:sym typeface="微软雅黑" panose="020B0503020204020204" pitchFamily="34" charset="-122"/>
              </a:rPr>
              <a:t>外显子</a:t>
            </a:r>
            <a:r>
              <a:rPr lang="en-US" altLang="zh-CN" dirty="0">
                <a:solidFill>
                  <a:srgbClr val="C8CBA8"/>
                </a:solidFill>
                <a:sym typeface="微软雅黑" panose="020B0503020204020204" pitchFamily="34" charset="-122"/>
              </a:rPr>
              <a:t>9</a:t>
            </a:r>
            <a:endParaRPr lang="zh-CN" altLang="en-US" dirty="0">
              <a:solidFill>
                <a:srgbClr val="C8CBA8"/>
              </a:solidFill>
              <a:sym typeface="微软雅黑" panose="020B0503020204020204" pitchFamily="34" charset="-122"/>
            </a:endParaRPr>
          </a:p>
        </p:txBody>
      </p:sp>
      <p:sp>
        <p:nvSpPr>
          <p:cNvPr id="37" name="文本框 36"/>
          <p:cNvSpPr txBox="1"/>
          <p:nvPr/>
        </p:nvSpPr>
        <p:spPr>
          <a:xfrm>
            <a:off x="4304683" y="5234353"/>
            <a:ext cx="628780" cy="184666"/>
          </a:xfrm>
          <a:prstGeom prst="rect">
            <a:avLst/>
          </a:prstGeom>
          <a:noFill/>
        </p:spPr>
        <p:txBody>
          <a:bodyPr wrap="square">
            <a:spAutoFit/>
          </a:bodyPr>
          <a:lstStyle>
            <a:defPPr>
              <a:defRPr lang="zh-CN"/>
            </a:defPPr>
            <a:lvl1pPr>
              <a:defRPr kumimoji="0" sz="600" b="0" i="0" u="none" strike="noStrike" cap="none" spc="0" normalizeH="0" baseline="0">
                <a:ln>
                  <a:noFill/>
                </a:ln>
                <a:solidFill>
                  <a:srgbClr val="245832"/>
                </a:solidFill>
                <a:effectLst/>
                <a:uLnTx/>
                <a:uFillTx/>
                <a:latin typeface="微软雅黑" panose="020B0503020204020204" pitchFamily="34" charset="-122"/>
                <a:ea typeface="微软雅黑" panose="020B0503020204020204" pitchFamily="34" charset="-122"/>
                <a:cs typeface="+mn-ea"/>
              </a:defRPr>
            </a:lvl1pPr>
          </a:lstStyle>
          <a:p>
            <a:r>
              <a:rPr lang="zh-CN" altLang="en-US" dirty="0">
                <a:solidFill>
                  <a:srgbClr val="315479"/>
                </a:solidFill>
                <a:sym typeface="微软雅黑" panose="020B0503020204020204" pitchFamily="34" charset="-122"/>
              </a:rPr>
              <a:t>其他类型</a:t>
            </a:r>
            <a:endParaRPr lang="zh-CN" altLang="en-US" dirty="0">
              <a:solidFill>
                <a:srgbClr val="315479"/>
              </a:solidFill>
              <a:sym typeface="微软雅黑" panose="020B0503020204020204" pitchFamily="34" charset="-122"/>
            </a:endParaRPr>
          </a:p>
        </p:txBody>
      </p:sp>
      <p:sp>
        <p:nvSpPr>
          <p:cNvPr id="38" name="文本框 37"/>
          <p:cNvSpPr txBox="1"/>
          <p:nvPr/>
        </p:nvSpPr>
        <p:spPr>
          <a:xfrm>
            <a:off x="1692483" y="2311616"/>
            <a:ext cx="408343" cy="184666"/>
          </a:xfrm>
          <a:prstGeom prst="rect">
            <a:avLst/>
          </a:prstGeom>
          <a:noFill/>
        </p:spPr>
        <p:txBody>
          <a:bodyPr wrap="square">
            <a:spAutoFit/>
          </a:bodyPr>
          <a:lstStyle/>
          <a:p>
            <a:r>
              <a:rPr kumimoji="0" lang="zh-CN" altLang="en-US" sz="600" b="0" i="0" u="none" strike="noStrike" kern="1200" cap="none" spc="0" normalizeH="0" baseline="0" noProof="0" dirty="0">
                <a:ln>
                  <a:noFill/>
                </a:ln>
                <a:solidFill>
                  <a:srgbClr val="943B73"/>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胃</a:t>
            </a:r>
            <a:endParaRPr lang="zh-CN" altLang="en-US" sz="1400" dirty="0">
              <a:solidFill>
                <a:srgbClr val="943B73"/>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1" name="文本框 40"/>
          <p:cNvSpPr txBox="1"/>
          <p:nvPr/>
        </p:nvSpPr>
        <p:spPr>
          <a:xfrm>
            <a:off x="3823808" y="2376630"/>
            <a:ext cx="408343" cy="184666"/>
          </a:xfrm>
          <a:prstGeom prst="rect">
            <a:avLst/>
          </a:prstGeom>
          <a:noFill/>
        </p:spPr>
        <p:txBody>
          <a:bodyPr wrap="square">
            <a:spAutoFit/>
          </a:bodyPr>
          <a:lstStyle/>
          <a:p>
            <a:r>
              <a:rPr kumimoji="0" lang="zh-CN" altLang="en-US" sz="600" b="0" i="0" u="none" strike="noStrike" kern="1200" cap="none" spc="0" normalizeH="0" baseline="0" noProof="0" dirty="0">
                <a:ln>
                  <a:noFill/>
                </a:ln>
                <a:solidFill>
                  <a:srgbClr val="943B73"/>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胃</a:t>
            </a:r>
            <a:endParaRPr lang="zh-CN" altLang="en-US" sz="1400" dirty="0">
              <a:solidFill>
                <a:srgbClr val="943B73"/>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 name="TextBox 13"/>
          <p:cNvSpPr txBox="1"/>
          <p:nvPr/>
        </p:nvSpPr>
        <p:spPr>
          <a:xfrm>
            <a:off x="5173792" y="4694630"/>
            <a:ext cx="2806895" cy="336695"/>
          </a:xfrm>
          <a:prstGeom prst="rect">
            <a:avLst/>
          </a:prstGeom>
          <a:noFill/>
        </p:spPr>
        <p:txBody>
          <a:bodyPr wrap="square">
            <a:spAutoFit/>
          </a:bodyPr>
          <a:lstStyle/>
          <a:p>
            <a:pPr marL="171450" indent="-171450">
              <a:lnSpc>
                <a:spcPct val="150000"/>
              </a:lnSpc>
              <a:buFont typeface="Wingdings" panose="05000000000000000000" pitchFamily="2" charset="2"/>
              <a:buChar char="Ø"/>
            </a:pPr>
            <a:r>
              <a:rPr lang="en-US" altLang="zh-CN" sz="1200" b="1" dirty="0">
                <a:latin typeface="微软雅黑" panose="020B0503020204020204" pitchFamily="34" charset="-122"/>
                <a:ea typeface="微软雅黑" panose="020B0503020204020204" pitchFamily="34" charset="-122"/>
                <a:cs typeface="+mn-ea"/>
                <a:sym typeface="微软雅黑" panose="020B0503020204020204" pitchFamily="34" charset="-122"/>
              </a:rPr>
              <a:t>&lt;50</a:t>
            </a:r>
            <a:r>
              <a:rPr lang="zh-CN" altLang="en-US" sz="1200" b="1" dirty="0">
                <a:latin typeface="微软雅黑" panose="020B0503020204020204" pitchFamily="34" charset="-122"/>
                <a:ea typeface="微软雅黑" panose="020B0503020204020204" pitchFamily="34" charset="-122"/>
                <a:cs typeface="+mn-ea"/>
                <a:sym typeface="微软雅黑" panose="020B0503020204020204" pitchFamily="34" charset="-122"/>
              </a:rPr>
              <a:t>岁女性的</a:t>
            </a:r>
            <a:r>
              <a:rPr lang="en-US" altLang="zh-CN" sz="1200" b="1" dirty="0">
                <a:latin typeface="微软雅黑" panose="020B0503020204020204" pitchFamily="34" charset="-122"/>
                <a:ea typeface="微软雅黑" panose="020B0503020204020204" pitchFamily="34" charset="-122"/>
                <a:cs typeface="+mn-ea"/>
                <a:sym typeface="微软雅黑" panose="020B0503020204020204" pitchFamily="34" charset="-122"/>
              </a:rPr>
              <a:t>OS</a:t>
            </a:r>
            <a:r>
              <a:rPr lang="zh-CN" altLang="en-US" sz="1200" b="1" dirty="0">
                <a:latin typeface="微软雅黑" panose="020B0503020204020204" pitchFamily="34" charset="-122"/>
                <a:ea typeface="微软雅黑" panose="020B0503020204020204" pitchFamily="34" charset="-122"/>
                <a:cs typeface="+mn-ea"/>
                <a:sym typeface="微软雅黑" panose="020B0503020204020204" pitchFamily="34" charset="-122"/>
              </a:rPr>
              <a:t>和</a:t>
            </a:r>
            <a:r>
              <a:rPr lang="en-US" altLang="zh-CN" sz="1200" b="1" dirty="0">
                <a:latin typeface="微软雅黑" panose="020B0503020204020204" pitchFamily="34" charset="-122"/>
                <a:ea typeface="微软雅黑" panose="020B0503020204020204" pitchFamily="34" charset="-122"/>
                <a:cs typeface="+mn-ea"/>
                <a:sym typeface="微软雅黑" panose="020B0503020204020204" pitchFamily="34" charset="-122"/>
              </a:rPr>
              <a:t>TTIF</a:t>
            </a:r>
            <a:r>
              <a:rPr lang="zh-CN" altLang="en-US" sz="1200" b="1" dirty="0">
                <a:latin typeface="微软雅黑" panose="020B0503020204020204" pitchFamily="34" charset="-122"/>
                <a:ea typeface="微软雅黑" panose="020B0503020204020204" pitchFamily="34" charset="-122"/>
                <a:cs typeface="+mn-ea"/>
                <a:sym typeface="微软雅黑" panose="020B0503020204020204" pitchFamily="34" charset="-122"/>
              </a:rPr>
              <a:t>具有优势</a:t>
            </a:r>
            <a:endParaRPr lang="en-US" altLang="zh-CN" sz="1200" b="1" dirty="0">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7_1"/>
          <p:cNvGraphicFramePr/>
          <p:nvPr/>
        </p:nvGraphicFramePr>
        <p:xfrm>
          <a:off x="387116" y="1383831"/>
          <a:ext cx="6083534" cy="1346526"/>
        </p:xfrm>
        <a:graphic>
          <a:graphicData uri="http://schemas.openxmlformats.org/drawingml/2006/table">
            <a:tbl>
              <a:tblPr firstRow="1" bandRow="1"/>
              <a:tblGrid>
                <a:gridCol w="3107208"/>
                <a:gridCol w="740156"/>
                <a:gridCol w="1639559"/>
                <a:gridCol w="596611"/>
              </a:tblGrid>
              <a:tr h="224421">
                <a:tc>
                  <a:txBody>
                    <a:bodyPr/>
                    <a:lstStyle/>
                    <a:p>
                      <a:pPr>
                        <a:lnSpc>
                          <a:spcPct val="100000"/>
                        </a:lnSpc>
                        <a:buNone/>
                      </a:pPr>
                      <a:r>
                        <a:rPr lang="zh-CN" altLang="en-US" sz="1200" b="1" dirty="0">
                          <a:solidFill>
                            <a:schemeClr val="bg1"/>
                          </a:solidFill>
                          <a:effectLst/>
                          <a:latin typeface="微软雅黑" panose="020B0503020204020204" pitchFamily="34" charset="-122"/>
                          <a:ea typeface="微软雅黑" panose="020B0503020204020204" pitchFamily="34" charset="-122"/>
                          <a:sym typeface="微软雅黑" panose="020B0503020204020204" pitchFamily="34" charset="-122"/>
                        </a:rPr>
                        <a:t>参数</a:t>
                      </a:r>
                      <a:endParaRPr lang="zh-CN" altLang="en-US" sz="1200" b="1" dirty="0">
                        <a:solidFill>
                          <a:schemeClr val="bg1"/>
                        </a:solidFill>
                        <a:effectLst/>
                        <a:latin typeface="微软雅黑" panose="020B0503020204020204" pitchFamily="34" charset="-122"/>
                        <a:ea typeface="微软雅黑" panose="020B0503020204020204" pitchFamily="34" charset="-122"/>
                        <a:sym typeface="微软雅黑" panose="020B0503020204020204" pitchFamily="34" charset="-122"/>
                      </a:endParaRPr>
                    </a:p>
                  </a:txBody>
                  <a:tcPr marL="72000" marR="0" marT="0"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C283F"/>
                    </a:solidFill>
                  </a:tcPr>
                </a:tc>
                <a:tc>
                  <a:txBody>
                    <a:bodyPr/>
                    <a:lstStyle/>
                    <a:p>
                      <a:pPr algn="ctr">
                        <a:lnSpc>
                          <a:spcPct val="100000"/>
                        </a:lnSpc>
                        <a:buNone/>
                      </a:pPr>
                      <a:r>
                        <a:rPr lang="de-DE" sz="1200" b="1" dirty="0">
                          <a:solidFill>
                            <a:schemeClr val="bg1"/>
                          </a:solidFill>
                          <a:effectLst/>
                          <a:latin typeface="微软雅黑" panose="020B0503020204020204" pitchFamily="34" charset="-122"/>
                          <a:ea typeface="微软雅黑" panose="020B0503020204020204" pitchFamily="34" charset="-122"/>
                          <a:sym typeface="微软雅黑" panose="020B0503020204020204" pitchFamily="34" charset="-122"/>
                        </a:rPr>
                        <a:t>Beta</a:t>
                      </a:r>
                      <a:r>
                        <a:rPr lang="zh-CN" altLang="en-US" sz="1200" b="1" dirty="0">
                          <a:solidFill>
                            <a:schemeClr val="bg1"/>
                          </a:solidFill>
                          <a:effectLst/>
                          <a:latin typeface="微软雅黑" panose="020B0503020204020204" pitchFamily="34" charset="-122"/>
                          <a:ea typeface="微软雅黑" panose="020B0503020204020204" pitchFamily="34" charset="-122"/>
                          <a:sym typeface="微软雅黑" panose="020B0503020204020204" pitchFamily="34" charset="-122"/>
                        </a:rPr>
                        <a:t>值</a:t>
                      </a:r>
                      <a:endParaRPr lang="zh-CN" altLang="en-US" sz="1200" b="1" dirty="0">
                        <a:solidFill>
                          <a:schemeClr val="bg1"/>
                        </a:solidFill>
                        <a:effectLst/>
                        <a:latin typeface="微软雅黑" panose="020B0503020204020204" pitchFamily="34" charset="-122"/>
                        <a:ea typeface="微软雅黑" panose="020B0503020204020204" pitchFamily="34" charset="-122"/>
                        <a:sym typeface="微软雅黑" panose="020B0503020204020204" pitchFamily="34" charset="-122"/>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C283F"/>
                    </a:solidFill>
                  </a:tcPr>
                </a:tc>
                <a:tc>
                  <a:txBody>
                    <a:bodyPr/>
                    <a:lstStyle/>
                    <a:p>
                      <a:pPr algn="ctr">
                        <a:lnSpc>
                          <a:spcPct val="100000"/>
                        </a:lnSpc>
                        <a:buNone/>
                      </a:pPr>
                      <a:r>
                        <a:rPr lang="de-DE" altLang="zh-CN" sz="1200" b="1" dirty="0">
                          <a:solidFill>
                            <a:schemeClr val="bg1"/>
                          </a:solidFill>
                          <a:effectLst/>
                          <a:latin typeface="微软雅黑" panose="020B0503020204020204" pitchFamily="34" charset="-122"/>
                          <a:ea typeface="微软雅黑" panose="020B0503020204020204" pitchFamily="34" charset="-122"/>
                          <a:sym typeface="微软雅黑" panose="020B0503020204020204" pitchFamily="34" charset="-122"/>
                        </a:rPr>
                        <a:t>SE</a:t>
                      </a:r>
                      <a:r>
                        <a:rPr lang="zh-CN" altLang="en-US" sz="1200" b="1" dirty="0">
                          <a:solidFill>
                            <a:schemeClr val="bg1"/>
                          </a:solidFill>
                          <a:effectLst/>
                          <a:latin typeface="微软雅黑" panose="020B0503020204020204" pitchFamily="34" charset="-122"/>
                          <a:ea typeface="微软雅黑" panose="020B0503020204020204" pitchFamily="34" charset="-122"/>
                          <a:sym typeface="微软雅黑" panose="020B0503020204020204" pitchFamily="34" charset="-122"/>
                        </a:rPr>
                        <a:t>（标准误差）</a:t>
                      </a:r>
                      <a:endParaRPr lang="de-DE" altLang="zh-CN" sz="1200" b="1" dirty="0">
                        <a:solidFill>
                          <a:schemeClr val="bg1"/>
                        </a:solidFill>
                        <a:effectLst/>
                        <a:latin typeface="微软雅黑" panose="020B0503020204020204" pitchFamily="34" charset="-122"/>
                        <a:ea typeface="微软雅黑" panose="020B0503020204020204" pitchFamily="34" charset="-122"/>
                        <a:sym typeface="微软雅黑" panose="020B0503020204020204" pitchFamily="34" charset="-122"/>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C283F"/>
                    </a:solidFill>
                  </a:tcPr>
                </a:tc>
                <a:tc>
                  <a:txBody>
                    <a:bodyPr/>
                    <a:lstStyle/>
                    <a:p>
                      <a:pPr algn="ctr">
                        <a:lnSpc>
                          <a:spcPct val="100000"/>
                        </a:lnSpc>
                        <a:buNone/>
                      </a:pPr>
                      <a:r>
                        <a:rPr lang="de-DE" sz="1200" b="1" dirty="0">
                          <a:solidFill>
                            <a:schemeClr val="bg1"/>
                          </a:solidFill>
                          <a:effectLst/>
                          <a:latin typeface="微软雅黑" panose="020B0503020204020204" pitchFamily="34" charset="-122"/>
                          <a:ea typeface="微软雅黑" panose="020B0503020204020204" pitchFamily="34" charset="-122"/>
                          <a:sym typeface="微软雅黑" panose="020B0503020204020204" pitchFamily="34" charset="-122"/>
                        </a:rPr>
                        <a:t>P</a:t>
                      </a:r>
                      <a:r>
                        <a:rPr lang="zh-CN" altLang="en-US" sz="1200" b="1" dirty="0">
                          <a:solidFill>
                            <a:schemeClr val="bg1"/>
                          </a:solidFill>
                          <a:effectLst/>
                          <a:latin typeface="微软雅黑" panose="020B0503020204020204" pitchFamily="34" charset="-122"/>
                          <a:ea typeface="微软雅黑" panose="020B0503020204020204" pitchFamily="34" charset="-122"/>
                          <a:sym typeface="微软雅黑" panose="020B0503020204020204" pitchFamily="34" charset="-122"/>
                        </a:rPr>
                        <a:t>值</a:t>
                      </a:r>
                      <a:endParaRPr lang="zh-CN" altLang="en-US" sz="1200" b="1" dirty="0">
                        <a:solidFill>
                          <a:schemeClr val="bg1"/>
                        </a:solidFill>
                        <a:effectLst/>
                        <a:latin typeface="微软雅黑" panose="020B0503020204020204" pitchFamily="34" charset="-122"/>
                        <a:ea typeface="微软雅黑" panose="020B0503020204020204" pitchFamily="34" charset="-122"/>
                        <a:sym typeface="微软雅黑" panose="020B0503020204020204" pitchFamily="34" charset="-122"/>
                      </a:endParaRPr>
                    </a:p>
                  </a:txBody>
                  <a:tcPr marL="0" marR="0" marT="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C283F"/>
                    </a:solidFill>
                  </a:tcPr>
                </a:tc>
              </a:tr>
              <a:tr h="224421">
                <a:tc>
                  <a:txBody>
                    <a:bodyPr/>
                    <a:lstStyle/>
                    <a:p>
                      <a:pPr>
                        <a:lnSpc>
                          <a:spcPct val="100000"/>
                        </a:lnSpc>
                        <a:buNone/>
                      </a:pPr>
                      <a:r>
                        <a:rPr lang="zh-CN" altLang="en-US" sz="1200" b="0" dirty="0">
                          <a:effectLst/>
                          <a:latin typeface="微软雅黑" panose="020B0503020204020204" pitchFamily="34" charset="-122"/>
                          <a:ea typeface="微软雅黑" panose="020B0503020204020204" pitchFamily="34" charset="-122"/>
                          <a:sym typeface="微软雅黑" panose="020B0503020204020204" pitchFamily="34" charset="-122"/>
                        </a:rPr>
                        <a:t>开始伊马替尼治疗时的年龄</a:t>
                      </a:r>
                      <a:r>
                        <a:rPr lang="en-US" altLang="zh-CN" sz="1200" b="0" dirty="0">
                          <a:effectLst/>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200" b="0" dirty="0">
                          <a:effectLst/>
                          <a:latin typeface="微软雅黑" panose="020B0503020204020204" pitchFamily="34" charset="-122"/>
                          <a:ea typeface="微软雅黑" panose="020B0503020204020204" pitchFamily="34" charset="-122"/>
                          <a:sym typeface="微软雅黑" panose="020B0503020204020204" pitchFamily="34" charset="-122"/>
                        </a:rPr>
                        <a:t>岁</a:t>
                      </a:r>
                      <a:r>
                        <a:rPr lang="en-US" altLang="zh-CN" sz="1200" b="0" dirty="0">
                          <a:effectLst/>
                          <a:latin typeface="微软雅黑" panose="020B0503020204020204" pitchFamily="34" charset="-122"/>
                          <a:ea typeface="微软雅黑" panose="020B0503020204020204" pitchFamily="34" charset="-122"/>
                          <a:sym typeface="微软雅黑" panose="020B0503020204020204" pitchFamily="34" charset="-122"/>
                        </a:rPr>
                        <a:t>)</a:t>
                      </a:r>
                      <a:endParaRPr lang="zh-CN" altLang="en-US" sz="1200" b="0" dirty="0">
                        <a:effectLst/>
                        <a:latin typeface="微软雅黑" panose="020B0503020204020204" pitchFamily="34" charset="-122"/>
                        <a:ea typeface="微软雅黑" panose="020B0503020204020204" pitchFamily="34" charset="-122"/>
                        <a:sym typeface="微软雅黑" panose="020B0503020204020204" pitchFamily="34" charset="-122"/>
                      </a:endParaRPr>
                    </a:p>
                  </a:txBody>
                  <a:tcPr marL="72000" marR="0" marT="0"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buNone/>
                      </a:pPr>
                      <a:r>
                        <a:rPr lang="en-US" altLang="zh-CN" sz="1200" b="0">
                          <a:effectLst/>
                          <a:latin typeface="微软雅黑" panose="020B0503020204020204" pitchFamily="34" charset="-122"/>
                          <a:ea typeface="微软雅黑" panose="020B0503020204020204" pitchFamily="34" charset="-122"/>
                          <a:sym typeface="微软雅黑" panose="020B0503020204020204" pitchFamily="34" charset="-122"/>
                        </a:rPr>
                        <a:t>-0.060</a:t>
                      </a:r>
                      <a:endParaRPr lang="en-US" altLang="zh-CN" sz="1200" b="0">
                        <a:effectLst/>
                        <a:latin typeface="微软雅黑" panose="020B0503020204020204" pitchFamily="34" charset="-122"/>
                        <a:ea typeface="微软雅黑" panose="020B0503020204020204" pitchFamily="34" charset="-122"/>
                        <a:sym typeface="微软雅黑" panose="020B0503020204020204" pitchFamily="34" charset="-122"/>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buNone/>
                      </a:pPr>
                      <a:r>
                        <a:rPr lang="en-US" altLang="zh-CN" sz="1200" b="0" dirty="0">
                          <a:effectLst/>
                          <a:latin typeface="微软雅黑" panose="020B0503020204020204" pitchFamily="34" charset="-122"/>
                          <a:ea typeface="微软雅黑" panose="020B0503020204020204" pitchFamily="34" charset="-122"/>
                          <a:sym typeface="微软雅黑" panose="020B0503020204020204" pitchFamily="34" charset="-122"/>
                        </a:rPr>
                        <a:t>0.012</a:t>
                      </a:r>
                      <a:endParaRPr lang="en-US" altLang="zh-CN" sz="1200" b="0" dirty="0">
                        <a:effectLst/>
                        <a:latin typeface="微软雅黑" panose="020B0503020204020204" pitchFamily="34" charset="-122"/>
                        <a:ea typeface="微软雅黑" panose="020B0503020204020204" pitchFamily="34" charset="-122"/>
                        <a:sym typeface="微软雅黑" panose="020B0503020204020204" pitchFamily="34" charset="-122"/>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buNone/>
                      </a:pPr>
                      <a:r>
                        <a:rPr lang="en-US" altLang="zh-CN" sz="1200" b="0">
                          <a:effectLst/>
                          <a:latin typeface="微软雅黑" panose="020B0503020204020204" pitchFamily="34" charset="-122"/>
                          <a:ea typeface="微软雅黑" panose="020B0503020204020204" pitchFamily="34" charset="-122"/>
                          <a:sym typeface="微软雅黑" panose="020B0503020204020204" pitchFamily="34" charset="-122"/>
                        </a:rPr>
                        <a:t>0.000</a:t>
                      </a:r>
                      <a:endParaRPr lang="en-US" altLang="zh-CN" sz="1200" b="0">
                        <a:effectLst/>
                        <a:latin typeface="微软雅黑" panose="020B0503020204020204" pitchFamily="34" charset="-122"/>
                        <a:ea typeface="微软雅黑" panose="020B0503020204020204" pitchFamily="34" charset="-122"/>
                        <a:sym typeface="微软雅黑" panose="020B0503020204020204" pitchFamily="34" charset="-122"/>
                      </a:endParaRPr>
                    </a:p>
                  </a:txBody>
                  <a:tcPr marL="0" marR="0" marT="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24421">
                <a:tc>
                  <a:txBody>
                    <a:bodyPr/>
                    <a:lstStyle/>
                    <a:p>
                      <a:pPr>
                        <a:lnSpc>
                          <a:spcPct val="100000"/>
                        </a:lnSpc>
                        <a:buNone/>
                      </a:pPr>
                      <a:r>
                        <a:rPr lang="zh-CN" altLang="en-US" sz="1200" b="0" dirty="0">
                          <a:effectLst/>
                          <a:latin typeface="微软雅黑" panose="020B0503020204020204" pitchFamily="34" charset="-122"/>
                          <a:ea typeface="微软雅黑" panose="020B0503020204020204" pitchFamily="34" charset="-122"/>
                          <a:sym typeface="微软雅黑" panose="020B0503020204020204" pitchFamily="34" charset="-122"/>
                        </a:rPr>
                        <a:t>确诊时原发性</a:t>
                      </a:r>
                      <a:r>
                        <a:rPr lang="en-US" altLang="zh-CN" sz="1200" b="0" dirty="0">
                          <a:effectLst/>
                          <a:latin typeface="微软雅黑" panose="020B0503020204020204" pitchFamily="34" charset="-122"/>
                          <a:ea typeface="微软雅黑" panose="020B0503020204020204" pitchFamily="34" charset="-122"/>
                          <a:sym typeface="微软雅黑" panose="020B0503020204020204" pitchFamily="34" charset="-122"/>
                        </a:rPr>
                        <a:t>GIST</a:t>
                      </a:r>
                      <a:r>
                        <a:rPr lang="zh-CN" altLang="en-US" sz="1200" b="0" dirty="0">
                          <a:effectLst/>
                          <a:latin typeface="微软雅黑" panose="020B0503020204020204" pitchFamily="34" charset="-122"/>
                          <a:ea typeface="微软雅黑" panose="020B0503020204020204" pitchFamily="34" charset="-122"/>
                          <a:sym typeface="微软雅黑" panose="020B0503020204020204" pitchFamily="34" charset="-122"/>
                        </a:rPr>
                        <a:t>的大小</a:t>
                      </a:r>
                      <a:r>
                        <a:rPr lang="en-US" altLang="zh-CN" sz="1200" b="0" dirty="0">
                          <a:effectLst/>
                          <a:latin typeface="微软雅黑" panose="020B0503020204020204" pitchFamily="34" charset="-122"/>
                          <a:ea typeface="微软雅黑" panose="020B0503020204020204" pitchFamily="34" charset="-122"/>
                          <a:sym typeface="微软雅黑" panose="020B0503020204020204" pitchFamily="34" charset="-122"/>
                        </a:rPr>
                        <a:t>(mm)</a:t>
                      </a:r>
                      <a:endParaRPr lang="zh-CN" altLang="en-US" sz="1200" b="0" dirty="0">
                        <a:effectLst/>
                        <a:latin typeface="微软雅黑" panose="020B0503020204020204" pitchFamily="34" charset="-122"/>
                        <a:ea typeface="微软雅黑" panose="020B0503020204020204" pitchFamily="34" charset="-122"/>
                        <a:sym typeface="微软雅黑" panose="020B0503020204020204" pitchFamily="34" charset="-122"/>
                      </a:endParaRPr>
                    </a:p>
                  </a:txBody>
                  <a:tcPr marL="72000" marR="0" marT="0"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buNone/>
                      </a:pPr>
                      <a:r>
                        <a:rPr lang="en-US" altLang="zh-CN" sz="1200" b="0" dirty="0">
                          <a:effectLst/>
                          <a:latin typeface="微软雅黑" panose="020B0503020204020204" pitchFamily="34" charset="-122"/>
                          <a:ea typeface="微软雅黑" panose="020B0503020204020204" pitchFamily="34" charset="-122"/>
                          <a:sym typeface="微软雅黑" panose="020B0503020204020204" pitchFamily="34" charset="-122"/>
                        </a:rPr>
                        <a:t>-0.11</a:t>
                      </a:r>
                      <a:endParaRPr lang="en-US" altLang="zh-CN" sz="1200" b="0" dirty="0">
                        <a:effectLst/>
                        <a:latin typeface="微软雅黑" panose="020B0503020204020204" pitchFamily="34" charset="-122"/>
                        <a:ea typeface="微软雅黑" panose="020B0503020204020204" pitchFamily="34" charset="-122"/>
                        <a:sym typeface="微软雅黑" panose="020B0503020204020204" pitchFamily="34" charset="-122"/>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buNone/>
                      </a:pPr>
                      <a:r>
                        <a:rPr lang="en-US" altLang="zh-CN" sz="1200" b="0" dirty="0">
                          <a:effectLst/>
                          <a:latin typeface="微软雅黑" panose="020B0503020204020204" pitchFamily="34" charset="-122"/>
                          <a:ea typeface="微软雅黑" panose="020B0503020204020204" pitchFamily="34" charset="-122"/>
                          <a:sym typeface="微软雅黑" panose="020B0503020204020204" pitchFamily="34" charset="-122"/>
                        </a:rPr>
                        <a:t>0.004</a:t>
                      </a:r>
                      <a:endParaRPr lang="en-US" altLang="zh-CN" sz="1200" b="0" dirty="0">
                        <a:effectLst/>
                        <a:latin typeface="微软雅黑" panose="020B0503020204020204" pitchFamily="34" charset="-122"/>
                        <a:ea typeface="微软雅黑" panose="020B0503020204020204" pitchFamily="34" charset="-122"/>
                        <a:sym typeface="微软雅黑" panose="020B0503020204020204" pitchFamily="34" charset="-122"/>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buNone/>
                      </a:pPr>
                      <a:r>
                        <a:rPr lang="en-US" altLang="zh-CN" sz="1200" b="0" dirty="0">
                          <a:effectLst/>
                          <a:latin typeface="微软雅黑" panose="020B0503020204020204" pitchFamily="34" charset="-122"/>
                          <a:ea typeface="微软雅黑" panose="020B0503020204020204" pitchFamily="34" charset="-122"/>
                          <a:sym typeface="微软雅黑" panose="020B0503020204020204" pitchFamily="34" charset="-122"/>
                        </a:rPr>
                        <a:t>0.001</a:t>
                      </a:r>
                      <a:endParaRPr lang="en-US" altLang="zh-CN" sz="1200" b="0" dirty="0">
                        <a:effectLst/>
                        <a:latin typeface="微软雅黑" panose="020B0503020204020204" pitchFamily="34" charset="-122"/>
                        <a:ea typeface="微软雅黑" panose="020B0503020204020204" pitchFamily="34" charset="-122"/>
                        <a:sym typeface="微软雅黑" panose="020B0503020204020204" pitchFamily="34" charset="-122"/>
                      </a:endParaRPr>
                    </a:p>
                  </a:txBody>
                  <a:tcPr marL="0" marR="0" marT="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24421">
                <a:tc>
                  <a:txBody>
                    <a:bodyPr/>
                    <a:lstStyle/>
                    <a:p>
                      <a:pPr>
                        <a:lnSpc>
                          <a:spcPct val="100000"/>
                        </a:lnSpc>
                        <a:buNone/>
                      </a:pPr>
                      <a:r>
                        <a:rPr lang="zh-CN" altLang="en-US" sz="1200" b="0" dirty="0">
                          <a:effectLst/>
                          <a:latin typeface="微软雅黑" panose="020B0503020204020204" pitchFamily="34" charset="-122"/>
                          <a:ea typeface="微软雅黑" panose="020B0503020204020204" pitchFamily="34" charset="-122"/>
                          <a:sym typeface="微软雅黑" panose="020B0503020204020204" pitchFamily="34" charset="-122"/>
                        </a:rPr>
                        <a:t>女性</a:t>
                      </a:r>
                      <a:endParaRPr lang="zh-CN" altLang="en-US" sz="1200" b="0" dirty="0">
                        <a:effectLst/>
                        <a:latin typeface="微软雅黑" panose="020B0503020204020204" pitchFamily="34" charset="-122"/>
                        <a:ea typeface="微软雅黑" panose="020B0503020204020204" pitchFamily="34" charset="-122"/>
                        <a:sym typeface="微软雅黑" panose="020B0503020204020204" pitchFamily="34" charset="-122"/>
                      </a:endParaRPr>
                    </a:p>
                  </a:txBody>
                  <a:tcPr marL="72000" marR="0" marT="0"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buNone/>
                      </a:pPr>
                      <a:r>
                        <a:rPr lang="en-US" altLang="zh-CN" sz="1200" b="0">
                          <a:effectLst/>
                          <a:latin typeface="微软雅黑" panose="020B0503020204020204" pitchFamily="34" charset="-122"/>
                          <a:ea typeface="微软雅黑" panose="020B0503020204020204" pitchFamily="34" charset="-122"/>
                          <a:sym typeface="微软雅黑" panose="020B0503020204020204" pitchFamily="34" charset="-122"/>
                        </a:rPr>
                        <a:t>0.672</a:t>
                      </a:r>
                      <a:endParaRPr lang="en-US" altLang="zh-CN" sz="1200" b="0">
                        <a:effectLst/>
                        <a:latin typeface="微软雅黑" panose="020B0503020204020204" pitchFamily="34" charset="-122"/>
                        <a:ea typeface="微软雅黑" panose="020B0503020204020204" pitchFamily="34" charset="-122"/>
                        <a:sym typeface="微软雅黑" panose="020B0503020204020204" pitchFamily="34" charset="-122"/>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buNone/>
                      </a:pPr>
                      <a:r>
                        <a:rPr lang="en-US" altLang="zh-CN" sz="1200" b="0" dirty="0">
                          <a:effectLst/>
                          <a:latin typeface="微软雅黑" panose="020B0503020204020204" pitchFamily="34" charset="-122"/>
                          <a:ea typeface="微软雅黑" panose="020B0503020204020204" pitchFamily="34" charset="-122"/>
                          <a:sym typeface="微软雅黑" panose="020B0503020204020204" pitchFamily="34" charset="-122"/>
                        </a:rPr>
                        <a:t>0.294</a:t>
                      </a:r>
                      <a:endParaRPr lang="en-US" altLang="zh-CN" sz="1200" b="0" dirty="0">
                        <a:effectLst/>
                        <a:latin typeface="微软雅黑" panose="020B0503020204020204" pitchFamily="34" charset="-122"/>
                        <a:ea typeface="微软雅黑" panose="020B0503020204020204" pitchFamily="34" charset="-122"/>
                        <a:sym typeface="微软雅黑" panose="020B0503020204020204" pitchFamily="34" charset="-122"/>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buNone/>
                      </a:pPr>
                      <a:r>
                        <a:rPr lang="en-US" altLang="zh-CN" sz="1200" b="0" dirty="0">
                          <a:effectLst/>
                          <a:latin typeface="微软雅黑" panose="020B0503020204020204" pitchFamily="34" charset="-122"/>
                          <a:ea typeface="微软雅黑" panose="020B0503020204020204" pitchFamily="34" charset="-122"/>
                          <a:sym typeface="微软雅黑" panose="020B0503020204020204" pitchFamily="34" charset="-122"/>
                        </a:rPr>
                        <a:t>0.022</a:t>
                      </a:r>
                      <a:endParaRPr lang="en-US" altLang="zh-CN" sz="1200" b="0" dirty="0">
                        <a:effectLst/>
                        <a:latin typeface="微软雅黑" panose="020B0503020204020204" pitchFamily="34" charset="-122"/>
                        <a:ea typeface="微软雅黑" panose="020B0503020204020204" pitchFamily="34" charset="-122"/>
                        <a:sym typeface="微软雅黑" panose="020B0503020204020204" pitchFamily="34" charset="-122"/>
                      </a:endParaRPr>
                    </a:p>
                  </a:txBody>
                  <a:tcPr marL="0" marR="0" marT="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24421">
                <a:tc>
                  <a:txBody>
                    <a:bodyPr/>
                    <a:lstStyle/>
                    <a:p>
                      <a:pPr>
                        <a:lnSpc>
                          <a:spcPct val="100000"/>
                        </a:lnSpc>
                        <a:buNone/>
                      </a:pPr>
                      <a:r>
                        <a:rPr lang="de-DE" sz="1200" b="0" dirty="0">
                          <a:effectLst/>
                          <a:latin typeface="微软雅黑" panose="020B0503020204020204" pitchFamily="34" charset="-122"/>
                          <a:ea typeface="微软雅黑" panose="020B0503020204020204" pitchFamily="34" charset="-122"/>
                          <a:sym typeface="微软雅黑" panose="020B0503020204020204" pitchFamily="34" charset="-122"/>
                        </a:rPr>
                        <a:t>KIT</a:t>
                      </a:r>
                      <a:r>
                        <a:rPr lang="zh-CN" altLang="en-US" sz="1200" b="0" dirty="0">
                          <a:effectLst/>
                          <a:latin typeface="微软雅黑" panose="020B0503020204020204" pitchFamily="34" charset="-122"/>
                          <a:ea typeface="微软雅黑" panose="020B0503020204020204" pitchFamily="34" charset="-122"/>
                          <a:sym typeface="微软雅黑" panose="020B0503020204020204" pitchFamily="34" charset="-122"/>
                        </a:rPr>
                        <a:t>外显子</a:t>
                      </a:r>
                      <a:r>
                        <a:rPr lang="en-US" altLang="zh-CN" sz="1200" b="0" dirty="0">
                          <a:effectLst/>
                          <a:latin typeface="微软雅黑" panose="020B0503020204020204" pitchFamily="34" charset="-122"/>
                          <a:ea typeface="微软雅黑" panose="020B0503020204020204" pitchFamily="34" charset="-122"/>
                          <a:sym typeface="微软雅黑" panose="020B0503020204020204" pitchFamily="34" charset="-122"/>
                        </a:rPr>
                        <a:t>11</a:t>
                      </a:r>
                      <a:r>
                        <a:rPr lang="zh-CN" altLang="en-US" sz="1200" b="0" dirty="0">
                          <a:effectLst/>
                          <a:latin typeface="微软雅黑" panose="020B0503020204020204" pitchFamily="34" charset="-122"/>
                          <a:ea typeface="微软雅黑" panose="020B0503020204020204" pitchFamily="34" charset="-122"/>
                          <a:sym typeface="微软雅黑" panose="020B0503020204020204" pitchFamily="34" charset="-122"/>
                        </a:rPr>
                        <a:t>突变</a:t>
                      </a:r>
                      <a:endParaRPr lang="zh-CN" altLang="en-US" sz="1200" b="0" dirty="0">
                        <a:effectLst/>
                        <a:latin typeface="微软雅黑" panose="020B0503020204020204" pitchFamily="34" charset="-122"/>
                        <a:ea typeface="微软雅黑" panose="020B0503020204020204" pitchFamily="34" charset="-122"/>
                        <a:sym typeface="微软雅黑" panose="020B0503020204020204" pitchFamily="34" charset="-122"/>
                      </a:endParaRPr>
                    </a:p>
                  </a:txBody>
                  <a:tcPr marL="72000" marR="0" marT="0"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buNone/>
                      </a:pPr>
                      <a:r>
                        <a:rPr lang="en-US" altLang="zh-CN" sz="1200" b="0" dirty="0">
                          <a:effectLst/>
                          <a:latin typeface="微软雅黑" panose="020B0503020204020204" pitchFamily="34" charset="-122"/>
                          <a:ea typeface="微软雅黑" panose="020B0503020204020204" pitchFamily="34" charset="-122"/>
                          <a:sym typeface="微软雅黑" panose="020B0503020204020204" pitchFamily="34" charset="-122"/>
                        </a:rPr>
                        <a:t>0.566</a:t>
                      </a:r>
                      <a:endParaRPr lang="en-US" altLang="zh-CN" sz="1200" b="0" dirty="0">
                        <a:effectLst/>
                        <a:latin typeface="微软雅黑" panose="020B0503020204020204" pitchFamily="34" charset="-122"/>
                        <a:ea typeface="微软雅黑" panose="020B0503020204020204" pitchFamily="34" charset="-122"/>
                        <a:sym typeface="微软雅黑" panose="020B0503020204020204" pitchFamily="34" charset="-122"/>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buNone/>
                      </a:pPr>
                      <a:r>
                        <a:rPr lang="en-US" altLang="zh-CN" sz="1200" b="0" dirty="0">
                          <a:effectLst/>
                          <a:latin typeface="微软雅黑" panose="020B0503020204020204" pitchFamily="34" charset="-122"/>
                          <a:ea typeface="微软雅黑" panose="020B0503020204020204" pitchFamily="34" charset="-122"/>
                          <a:sym typeface="微软雅黑" panose="020B0503020204020204" pitchFamily="34" charset="-122"/>
                        </a:rPr>
                        <a:t>0.295</a:t>
                      </a:r>
                      <a:endParaRPr lang="en-US" altLang="zh-CN" sz="1200" b="0" dirty="0">
                        <a:effectLst/>
                        <a:latin typeface="微软雅黑" panose="020B0503020204020204" pitchFamily="34" charset="-122"/>
                        <a:ea typeface="微软雅黑" panose="020B0503020204020204" pitchFamily="34" charset="-122"/>
                        <a:sym typeface="微软雅黑" panose="020B0503020204020204" pitchFamily="34" charset="-122"/>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buNone/>
                      </a:pPr>
                      <a:r>
                        <a:rPr lang="en-US" altLang="zh-CN" sz="1200" b="0" dirty="0">
                          <a:effectLst/>
                          <a:latin typeface="微软雅黑" panose="020B0503020204020204" pitchFamily="34" charset="-122"/>
                          <a:ea typeface="微软雅黑" panose="020B0503020204020204" pitchFamily="34" charset="-122"/>
                          <a:sym typeface="微软雅黑" panose="020B0503020204020204" pitchFamily="34" charset="-122"/>
                        </a:rPr>
                        <a:t>0.055</a:t>
                      </a:r>
                      <a:endParaRPr lang="en-US" altLang="zh-CN" sz="1200" b="0" dirty="0">
                        <a:effectLst/>
                        <a:latin typeface="微软雅黑" panose="020B0503020204020204" pitchFamily="34" charset="-122"/>
                        <a:ea typeface="微软雅黑" panose="020B0503020204020204" pitchFamily="34" charset="-122"/>
                        <a:sym typeface="微软雅黑" panose="020B0503020204020204" pitchFamily="34" charset="-122"/>
                      </a:endParaRPr>
                    </a:p>
                  </a:txBody>
                  <a:tcPr marL="0" marR="0" marT="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24421">
                <a:tc>
                  <a:txBody>
                    <a:bodyPr/>
                    <a:lstStyle/>
                    <a:p>
                      <a:pPr>
                        <a:lnSpc>
                          <a:spcPct val="100000"/>
                        </a:lnSpc>
                        <a:buNone/>
                      </a:pPr>
                      <a:r>
                        <a:rPr lang="zh-CN" altLang="en-US" sz="1200" b="0" dirty="0">
                          <a:effectLst/>
                          <a:latin typeface="微软雅黑" panose="020B0503020204020204" pitchFamily="34" charset="-122"/>
                          <a:ea typeface="微软雅黑" panose="020B0503020204020204" pitchFamily="34" charset="-122"/>
                          <a:sym typeface="微软雅黑" panose="020B0503020204020204" pitchFamily="34" charset="-122"/>
                        </a:rPr>
                        <a:t>常数项</a:t>
                      </a:r>
                      <a:endParaRPr lang="zh-CN" altLang="en-US" sz="1200" b="0" dirty="0">
                        <a:effectLst/>
                        <a:latin typeface="微软雅黑" panose="020B0503020204020204" pitchFamily="34" charset="-122"/>
                        <a:ea typeface="微软雅黑" panose="020B0503020204020204" pitchFamily="34" charset="-122"/>
                        <a:sym typeface="微软雅黑" panose="020B0503020204020204" pitchFamily="34" charset="-122"/>
                      </a:endParaRPr>
                    </a:p>
                  </a:txBody>
                  <a:tcPr marL="72000" marR="0" marT="0"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AC283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buNone/>
                      </a:pPr>
                      <a:r>
                        <a:rPr lang="en-US" altLang="zh-CN" sz="1200" b="0">
                          <a:effectLst/>
                          <a:latin typeface="微软雅黑" panose="020B0503020204020204" pitchFamily="34" charset="-122"/>
                          <a:ea typeface="微软雅黑" panose="020B0503020204020204" pitchFamily="34" charset="-122"/>
                          <a:sym typeface="微软雅黑" panose="020B0503020204020204" pitchFamily="34" charset="-122"/>
                        </a:rPr>
                        <a:t>1.828</a:t>
                      </a:r>
                      <a:endParaRPr lang="en-US" altLang="zh-CN" sz="1200" b="0">
                        <a:effectLst/>
                        <a:latin typeface="微软雅黑" panose="020B0503020204020204" pitchFamily="34" charset="-122"/>
                        <a:ea typeface="微软雅黑" panose="020B0503020204020204" pitchFamily="34" charset="-122"/>
                        <a:sym typeface="微软雅黑" panose="020B0503020204020204" pitchFamily="34" charset="-122"/>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AC283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buNone/>
                      </a:pPr>
                      <a:r>
                        <a:rPr lang="en-US" altLang="zh-CN" sz="1200" b="0" dirty="0">
                          <a:effectLst/>
                          <a:latin typeface="微软雅黑" panose="020B0503020204020204" pitchFamily="34" charset="-122"/>
                          <a:ea typeface="微软雅黑" panose="020B0503020204020204" pitchFamily="34" charset="-122"/>
                          <a:sym typeface="微软雅黑" panose="020B0503020204020204" pitchFamily="34" charset="-122"/>
                        </a:rPr>
                        <a:t>0.725</a:t>
                      </a:r>
                      <a:endParaRPr lang="en-US" altLang="zh-CN" sz="1200" b="0" dirty="0">
                        <a:effectLst/>
                        <a:latin typeface="微软雅黑" panose="020B0503020204020204" pitchFamily="34" charset="-122"/>
                        <a:ea typeface="微软雅黑" panose="020B0503020204020204" pitchFamily="34" charset="-122"/>
                        <a:sym typeface="微软雅黑" panose="020B0503020204020204" pitchFamily="34" charset="-122"/>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AC283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buNone/>
                      </a:pPr>
                      <a:r>
                        <a:rPr lang="en-US" altLang="zh-CN" sz="1200" b="0" dirty="0">
                          <a:effectLst/>
                          <a:latin typeface="微软雅黑" panose="020B0503020204020204" pitchFamily="34" charset="-122"/>
                          <a:ea typeface="微软雅黑" panose="020B0503020204020204" pitchFamily="34" charset="-122"/>
                          <a:sym typeface="微软雅黑" panose="020B0503020204020204" pitchFamily="34" charset="-122"/>
                        </a:rPr>
                        <a:t>0.012</a:t>
                      </a:r>
                      <a:endParaRPr lang="en-US" altLang="zh-CN" sz="1200" b="0" dirty="0">
                        <a:effectLst/>
                        <a:latin typeface="微软雅黑" panose="020B0503020204020204" pitchFamily="34" charset="-122"/>
                        <a:ea typeface="微软雅黑" panose="020B0503020204020204" pitchFamily="34" charset="-122"/>
                        <a:sym typeface="微软雅黑" panose="020B0503020204020204" pitchFamily="34" charset="-122"/>
                      </a:endParaRPr>
                    </a:p>
                  </a:txBody>
                  <a:tcPr marL="0" marR="0" marT="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AC283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graphicFrame>
        <p:nvGraphicFramePr>
          <p:cNvPr id="3" name="Content Placeholder 7_1"/>
          <p:cNvGraphicFramePr/>
          <p:nvPr/>
        </p:nvGraphicFramePr>
        <p:xfrm>
          <a:off x="387117" y="3067254"/>
          <a:ext cx="6083534" cy="1143080"/>
        </p:xfrm>
        <a:graphic>
          <a:graphicData uri="http://schemas.openxmlformats.org/drawingml/2006/table">
            <a:tbl>
              <a:tblPr firstRow="1" bandRow="1"/>
              <a:tblGrid>
                <a:gridCol w="3107208"/>
                <a:gridCol w="740156"/>
                <a:gridCol w="1639559"/>
                <a:gridCol w="596611"/>
              </a:tblGrid>
              <a:tr h="228616">
                <a:tc>
                  <a:txBody>
                    <a:bodyPr/>
                    <a:lstStyle>
                      <a:lvl1pPr marL="0" algn="l" defTabSz="914400" rtl="0" eaLnBrk="1" latinLnBrk="0" hangingPunct="1">
                        <a:defRPr sz="1800" kern="1200">
                          <a:solidFill>
                            <a:schemeClr val="tx1"/>
                          </a:solidFill>
                          <a:latin typeface="等线" panose="02010600030101010101" charset="-122"/>
                        </a:defRPr>
                      </a:lvl1pPr>
                      <a:lvl2pPr marL="457200" algn="l" defTabSz="914400" rtl="0" eaLnBrk="1" latinLnBrk="0" hangingPunct="1">
                        <a:defRPr sz="1800" kern="1200">
                          <a:solidFill>
                            <a:schemeClr val="tx1"/>
                          </a:solidFill>
                          <a:latin typeface="等线" panose="02010600030101010101" charset="-122"/>
                        </a:defRPr>
                      </a:lvl2pPr>
                      <a:lvl3pPr marL="914400" algn="l" defTabSz="914400" rtl="0" eaLnBrk="1" latinLnBrk="0" hangingPunct="1">
                        <a:defRPr sz="1800" kern="1200">
                          <a:solidFill>
                            <a:schemeClr val="tx1"/>
                          </a:solidFill>
                          <a:latin typeface="等线" panose="02010600030101010101" charset="-122"/>
                        </a:defRPr>
                      </a:lvl3pPr>
                      <a:lvl4pPr marL="1371600" algn="l" defTabSz="914400" rtl="0" eaLnBrk="1" latinLnBrk="0" hangingPunct="1">
                        <a:defRPr sz="1800" kern="1200">
                          <a:solidFill>
                            <a:schemeClr val="tx1"/>
                          </a:solidFill>
                          <a:latin typeface="等线" panose="02010600030101010101" charset="-122"/>
                        </a:defRPr>
                      </a:lvl4pPr>
                      <a:lvl5pPr marL="1828800" algn="l" defTabSz="914400" rtl="0" eaLnBrk="1" latinLnBrk="0" hangingPunct="1">
                        <a:defRPr sz="1800" kern="1200">
                          <a:solidFill>
                            <a:schemeClr val="tx1"/>
                          </a:solidFill>
                          <a:latin typeface="等线" panose="02010600030101010101" charset="-122"/>
                        </a:defRPr>
                      </a:lvl5pPr>
                      <a:lvl6pPr marL="2286000" algn="l" defTabSz="914400" rtl="0" eaLnBrk="1" latinLnBrk="0" hangingPunct="1">
                        <a:defRPr sz="1800" kern="1200">
                          <a:solidFill>
                            <a:schemeClr val="tx1"/>
                          </a:solidFill>
                          <a:latin typeface="等线" panose="02010600030101010101" charset="-122"/>
                        </a:defRPr>
                      </a:lvl6pPr>
                      <a:lvl7pPr marL="2743200" algn="l" defTabSz="914400" rtl="0" eaLnBrk="1" latinLnBrk="0" hangingPunct="1">
                        <a:defRPr sz="1800" kern="1200">
                          <a:solidFill>
                            <a:schemeClr val="tx1"/>
                          </a:solidFill>
                          <a:latin typeface="等线" panose="02010600030101010101" charset="-122"/>
                        </a:defRPr>
                      </a:lvl7pPr>
                      <a:lvl8pPr marL="3200400" algn="l" defTabSz="914400" rtl="0" eaLnBrk="1" latinLnBrk="0" hangingPunct="1">
                        <a:defRPr sz="1800" kern="1200">
                          <a:solidFill>
                            <a:schemeClr val="tx1"/>
                          </a:solidFill>
                          <a:latin typeface="等线" panose="02010600030101010101" charset="-122"/>
                        </a:defRPr>
                      </a:lvl8pPr>
                      <a:lvl9pPr marL="3657600" algn="l" defTabSz="914400" rtl="0" eaLnBrk="1" latinLnBrk="0" hangingPunct="1">
                        <a:defRPr sz="1800" kern="1200">
                          <a:solidFill>
                            <a:schemeClr val="tx1"/>
                          </a:solidFill>
                          <a:latin typeface="等线" panose="02010600030101010101" charset="-122"/>
                        </a:defRPr>
                      </a:lvl9pPr>
                    </a:lstStyle>
                    <a:p>
                      <a:pPr>
                        <a:lnSpc>
                          <a:spcPct val="100000"/>
                        </a:lnSpc>
                        <a:buNone/>
                      </a:pPr>
                      <a:r>
                        <a:rPr lang="zh-CN" altLang="en-US" sz="1200" b="1" dirty="0">
                          <a:solidFill>
                            <a:schemeClr val="bg1"/>
                          </a:solidFill>
                          <a:effectLst/>
                          <a:latin typeface="微软雅黑" panose="020B0503020204020204" pitchFamily="34" charset="-122"/>
                          <a:ea typeface="微软雅黑" panose="020B0503020204020204" pitchFamily="34" charset="-122"/>
                          <a:sym typeface="微软雅黑" panose="020B0503020204020204" pitchFamily="34" charset="-122"/>
                        </a:rPr>
                        <a:t>参数</a:t>
                      </a:r>
                      <a:endParaRPr lang="zh-CN" altLang="en-US" sz="1200" b="1" dirty="0">
                        <a:solidFill>
                          <a:schemeClr val="bg1"/>
                        </a:solidFill>
                        <a:effectLst/>
                        <a:latin typeface="微软雅黑" panose="020B0503020204020204" pitchFamily="34" charset="-122"/>
                        <a:ea typeface="微软雅黑" panose="020B0503020204020204" pitchFamily="34" charset="-122"/>
                        <a:sym typeface="微软雅黑" panose="020B0503020204020204" pitchFamily="34" charset="-122"/>
                      </a:endParaRPr>
                    </a:p>
                  </a:txBody>
                  <a:tcPr marL="72000" marR="0" marT="0" marB="0" anchor="ctr">
                    <a:lnL w="12700" cap="flat" cmpd="sng" algn="ctr">
                      <a:no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C283F"/>
                    </a:solidFill>
                  </a:tcPr>
                </a:tc>
                <a:tc>
                  <a:txBody>
                    <a:bodyPr/>
                    <a:lstStyle>
                      <a:lvl1pPr marL="0" algn="l" defTabSz="914400" rtl="0" eaLnBrk="1" latinLnBrk="0" hangingPunct="1">
                        <a:defRPr sz="1800" kern="1200">
                          <a:solidFill>
                            <a:schemeClr val="tx1"/>
                          </a:solidFill>
                          <a:latin typeface="等线" panose="02010600030101010101" charset="-122"/>
                        </a:defRPr>
                      </a:lvl1pPr>
                      <a:lvl2pPr marL="457200" algn="l" defTabSz="914400" rtl="0" eaLnBrk="1" latinLnBrk="0" hangingPunct="1">
                        <a:defRPr sz="1800" kern="1200">
                          <a:solidFill>
                            <a:schemeClr val="tx1"/>
                          </a:solidFill>
                          <a:latin typeface="等线" panose="02010600030101010101" charset="-122"/>
                        </a:defRPr>
                      </a:lvl2pPr>
                      <a:lvl3pPr marL="914400" algn="l" defTabSz="914400" rtl="0" eaLnBrk="1" latinLnBrk="0" hangingPunct="1">
                        <a:defRPr sz="1800" kern="1200">
                          <a:solidFill>
                            <a:schemeClr val="tx1"/>
                          </a:solidFill>
                          <a:latin typeface="等线" panose="02010600030101010101" charset="-122"/>
                        </a:defRPr>
                      </a:lvl3pPr>
                      <a:lvl4pPr marL="1371600" algn="l" defTabSz="914400" rtl="0" eaLnBrk="1" latinLnBrk="0" hangingPunct="1">
                        <a:defRPr sz="1800" kern="1200">
                          <a:solidFill>
                            <a:schemeClr val="tx1"/>
                          </a:solidFill>
                          <a:latin typeface="等线" panose="02010600030101010101" charset="-122"/>
                        </a:defRPr>
                      </a:lvl4pPr>
                      <a:lvl5pPr marL="1828800" algn="l" defTabSz="914400" rtl="0" eaLnBrk="1" latinLnBrk="0" hangingPunct="1">
                        <a:defRPr sz="1800" kern="1200">
                          <a:solidFill>
                            <a:schemeClr val="tx1"/>
                          </a:solidFill>
                          <a:latin typeface="等线" panose="02010600030101010101" charset="-122"/>
                        </a:defRPr>
                      </a:lvl5pPr>
                      <a:lvl6pPr marL="2286000" algn="l" defTabSz="914400" rtl="0" eaLnBrk="1" latinLnBrk="0" hangingPunct="1">
                        <a:defRPr sz="1800" kern="1200">
                          <a:solidFill>
                            <a:schemeClr val="tx1"/>
                          </a:solidFill>
                          <a:latin typeface="等线" panose="02010600030101010101" charset="-122"/>
                        </a:defRPr>
                      </a:lvl6pPr>
                      <a:lvl7pPr marL="2743200" algn="l" defTabSz="914400" rtl="0" eaLnBrk="1" latinLnBrk="0" hangingPunct="1">
                        <a:defRPr sz="1800" kern="1200">
                          <a:solidFill>
                            <a:schemeClr val="tx1"/>
                          </a:solidFill>
                          <a:latin typeface="等线" panose="02010600030101010101" charset="-122"/>
                        </a:defRPr>
                      </a:lvl7pPr>
                      <a:lvl8pPr marL="3200400" algn="l" defTabSz="914400" rtl="0" eaLnBrk="1" latinLnBrk="0" hangingPunct="1">
                        <a:defRPr sz="1800" kern="1200">
                          <a:solidFill>
                            <a:schemeClr val="tx1"/>
                          </a:solidFill>
                          <a:latin typeface="等线" panose="02010600030101010101" charset="-122"/>
                        </a:defRPr>
                      </a:lvl8pPr>
                      <a:lvl9pPr marL="3657600" algn="l" defTabSz="914400" rtl="0" eaLnBrk="1" latinLnBrk="0" hangingPunct="1">
                        <a:defRPr sz="1800" kern="1200">
                          <a:solidFill>
                            <a:schemeClr val="tx1"/>
                          </a:solidFill>
                          <a:latin typeface="等线" panose="02010600030101010101" charset="-122"/>
                        </a:defRPr>
                      </a:lvl9pPr>
                    </a:lstStyle>
                    <a:p>
                      <a:pPr algn="ctr">
                        <a:lnSpc>
                          <a:spcPct val="100000"/>
                        </a:lnSpc>
                        <a:buNone/>
                      </a:pPr>
                      <a:r>
                        <a:rPr lang="de-DE" sz="1200" b="1" dirty="0">
                          <a:solidFill>
                            <a:schemeClr val="bg1"/>
                          </a:solidFill>
                          <a:effectLst/>
                          <a:latin typeface="微软雅黑" panose="020B0503020204020204" pitchFamily="34" charset="-122"/>
                          <a:ea typeface="微软雅黑" panose="020B0503020204020204" pitchFamily="34" charset="-122"/>
                          <a:sym typeface="微软雅黑" panose="020B0503020204020204" pitchFamily="34" charset="-122"/>
                        </a:rPr>
                        <a:t>Beta</a:t>
                      </a:r>
                      <a:r>
                        <a:rPr lang="zh-CN" altLang="en-US" sz="1200" b="1" dirty="0">
                          <a:solidFill>
                            <a:schemeClr val="bg1"/>
                          </a:solidFill>
                          <a:effectLst/>
                          <a:latin typeface="微软雅黑" panose="020B0503020204020204" pitchFamily="34" charset="-122"/>
                          <a:ea typeface="微软雅黑" panose="020B0503020204020204" pitchFamily="34" charset="-122"/>
                          <a:sym typeface="微软雅黑" panose="020B0503020204020204" pitchFamily="34" charset="-122"/>
                        </a:rPr>
                        <a:t>值</a:t>
                      </a:r>
                      <a:endParaRPr lang="zh-CN" altLang="en-US" sz="1200" b="1" dirty="0">
                        <a:solidFill>
                          <a:schemeClr val="bg1"/>
                        </a:solidFill>
                        <a:effectLst/>
                        <a:latin typeface="微软雅黑" panose="020B0503020204020204" pitchFamily="34" charset="-122"/>
                        <a:ea typeface="微软雅黑" panose="020B0503020204020204" pitchFamily="34" charset="-122"/>
                        <a:sym typeface="微软雅黑" panose="020B0503020204020204" pitchFamily="34" charset="-122"/>
                      </a:endParaRP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C283F"/>
                    </a:solidFill>
                  </a:tcPr>
                </a:tc>
                <a:tc>
                  <a:txBody>
                    <a:bodyPr/>
                    <a:lstStyle>
                      <a:lvl1pPr marL="0" algn="l" defTabSz="914400" rtl="0" eaLnBrk="1" latinLnBrk="0" hangingPunct="1">
                        <a:defRPr sz="1800" kern="1200">
                          <a:solidFill>
                            <a:schemeClr val="tx1"/>
                          </a:solidFill>
                          <a:latin typeface="等线" panose="02010600030101010101" charset="-122"/>
                        </a:defRPr>
                      </a:lvl1pPr>
                      <a:lvl2pPr marL="457200" algn="l" defTabSz="914400" rtl="0" eaLnBrk="1" latinLnBrk="0" hangingPunct="1">
                        <a:defRPr sz="1800" kern="1200">
                          <a:solidFill>
                            <a:schemeClr val="tx1"/>
                          </a:solidFill>
                          <a:latin typeface="等线" panose="02010600030101010101" charset="-122"/>
                        </a:defRPr>
                      </a:lvl2pPr>
                      <a:lvl3pPr marL="914400" algn="l" defTabSz="914400" rtl="0" eaLnBrk="1" latinLnBrk="0" hangingPunct="1">
                        <a:defRPr sz="1800" kern="1200">
                          <a:solidFill>
                            <a:schemeClr val="tx1"/>
                          </a:solidFill>
                          <a:latin typeface="等线" panose="02010600030101010101" charset="-122"/>
                        </a:defRPr>
                      </a:lvl3pPr>
                      <a:lvl4pPr marL="1371600" algn="l" defTabSz="914400" rtl="0" eaLnBrk="1" latinLnBrk="0" hangingPunct="1">
                        <a:defRPr sz="1800" kern="1200">
                          <a:solidFill>
                            <a:schemeClr val="tx1"/>
                          </a:solidFill>
                          <a:latin typeface="等线" panose="02010600030101010101" charset="-122"/>
                        </a:defRPr>
                      </a:lvl4pPr>
                      <a:lvl5pPr marL="1828800" algn="l" defTabSz="914400" rtl="0" eaLnBrk="1" latinLnBrk="0" hangingPunct="1">
                        <a:defRPr sz="1800" kern="1200">
                          <a:solidFill>
                            <a:schemeClr val="tx1"/>
                          </a:solidFill>
                          <a:latin typeface="等线" panose="02010600030101010101" charset="-122"/>
                        </a:defRPr>
                      </a:lvl5pPr>
                      <a:lvl6pPr marL="2286000" algn="l" defTabSz="914400" rtl="0" eaLnBrk="1" latinLnBrk="0" hangingPunct="1">
                        <a:defRPr sz="1800" kern="1200">
                          <a:solidFill>
                            <a:schemeClr val="tx1"/>
                          </a:solidFill>
                          <a:latin typeface="等线" panose="02010600030101010101" charset="-122"/>
                        </a:defRPr>
                      </a:lvl6pPr>
                      <a:lvl7pPr marL="2743200" algn="l" defTabSz="914400" rtl="0" eaLnBrk="1" latinLnBrk="0" hangingPunct="1">
                        <a:defRPr sz="1800" kern="1200">
                          <a:solidFill>
                            <a:schemeClr val="tx1"/>
                          </a:solidFill>
                          <a:latin typeface="等线" panose="02010600030101010101" charset="-122"/>
                        </a:defRPr>
                      </a:lvl7pPr>
                      <a:lvl8pPr marL="3200400" algn="l" defTabSz="914400" rtl="0" eaLnBrk="1" latinLnBrk="0" hangingPunct="1">
                        <a:defRPr sz="1800" kern="1200">
                          <a:solidFill>
                            <a:schemeClr val="tx1"/>
                          </a:solidFill>
                          <a:latin typeface="等线" panose="02010600030101010101" charset="-122"/>
                        </a:defRPr>
                      </a:lvl8pPr>
                      <a:lvl9pPr marL="3657600" algn="l" defTabSz="914400" rtl="0" eaLnBrk="1" latinLnBrk="0" hangingPunct="1">
                        <a:defRPr sz="1800" kern="1200">
                          <a:solidFill>
                            <a:schemeClr val="tx1"/>
                          </a:solidFill>
                          <a:latin typeface="等线" panose="02010600030101010101" charset="-122"/>
                        </a:defRPr>
                      </a:lvl9pPr>
                    </a:lstStyle>
                    <a:p>
                      <a:pPr algn="ctr">
                        <a:lnSpc>
                          <a:spcPct val="100000"/>
                        </a:lnSpc>
                        <a:buNone/>
                      </a:pPr>
                      <a:r>
                        <a:rPr lang="de-DE" altLang="zh-CN" sz="1200" b="1" dirty="0">
                          <a:solidFill>
                            <a:schemeClr val="bg1"/>
                          </a:solidFill>
                          <a:effectLst/>
                          <a:latin typeface="微软雅黑" panose="020B0503020204020204" pitchFamily="34" charset="-122"/>
                          <a:ea typeface="微软雅黑" panose="020B0503020204020204" pitchFamily="34" charset="-122"/>
                          <a:sym typeface="微软雅黑" panose="020B0503020204020204" pitchFamily="34" charset="-122"/>
                        </a:rPr>
                        <a:t>SE</a:t>
                      </a:r>
                      <a:r>
                        <a:rPr lang="zh-CN" altLang="en-US" sz="1200" b="1" dirty="0">
                          <a:solidFill>
                            <a:schemeClr val="bg1"/>
                          </a:solidFill>
                          <a:effectLst/>
                          <a:latin typeface="微软雅黑" panose="020B0503020204020204" pitchFamily="34" charset="-122"/>
                          <a:ea typeface="微软雅黑" panose="020B0503020204020204" pitchFamily="34" charset="-122"/>
                          <a:sym typeface="微软雅黑" panose="020B0503020204020204" pitchFamily="34" charset="-122"/>
                        </a:rPr>
                        <a:t>（标准误差）</a:t>
                      </a:r>
                      <a:endParaRPr lang="de-DE" altLang="zh-CN" sz="1200" b="1" dirty="0">
                        <a:solidFill>
                          <a:schemeClr val="bg1"/>
                        </a:solidFill>
                        <a:effectLst/>
                        <a:latin typeface="微软雅黑" panose="020B0503020204020204" pitchFamily="34" charset="-122"/>
                        <a:ea typeface="微软雅黑" panose="020B0503020204020204" pitchFamily="34" charset="-122"/>
                        <a:sym typeface="微软雅黑" panose="020B0503020204020204" pitchFamily="34" charset="-122"/>
                      </a:endParaRP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C283F"/>
                    </a:solidFill>
                  </a:tcPr>
                </a:tc>
                <a:tc>
                  <a:txBody>
                    <a:bodyPr/>
                    <a:lstStyle>
                      <a:lvl1pPr marL="0" algn="l" defTabSz="914400" rtl="0" eaLnBrk="1" latinLnBrk="0" hangingPunct="1">
                        <a:defRPr sz="1800" kern="1200">
                          <a:solidFill>
                            <a:schemeClr val="tx1"/>
                          </a:solidFill>
                          <a:latin typeface="等线" panose="02010600030101010101" charset="-122"/>
                        </a:defRPr>
                      </a:lvl1pPr>
                      <a:lvl2pPr marL="457200" algn="l" defTabSz="914400" rtl="0" eaLnBrk="1" latinLnBrk="0" hangingPunct="1">
                        <a:defRPr sz="1800" kern="1200">
                          <a:solidFill>
                            <a:schemeClr val="tx1"/>
                          </a:solidFill>
                          <a:latin typeface="等线" panose="02010600030101010101" charset="-122"/>
                        </a:defRPr>
                      </a:lvl2pPr>
                      <a:lvl3pPr marL="914400" algn="l" defTabSz="914400" rtl="0" eaLnBrk="1" latinLnBrk="0" hangingPunct="1">
                        <a:defRPr sz="1800" kern="1200">
                          <a:solidFill>
                            <a:schemeClr val="tx1"/>
                          </a:solidFill>
                          <a:latin typeface="等线" panose="02010600030101010101" charset="-122"/>
                        </a:defRPr>
                      </a:lvl3pPr>
                      <a:lvl4pPr marL="1371600" algn="l" defTabSz="914400" rtl="0" eaLnBrk="1" latinLnBrk="0" hangingPunct="1">
                        <a:defRPr sz="1800" kern="1200">
                          <a:solidFill>
                            <a:schemeClr val="tx1"/>
                          </a:solidFill>
                          <a:latin typeface="等线" panose="02010600030101010101" charset="-122"/>
                        </a:defRPr>
                      </a:lvl4pPr>
                      <a:lvl5pPr marL="1828800" algn="l" defTabSz="914400" rtl="0" eaLnBrk="1" latinLnBrk="0" hangingPunct="1">
                        <a:defRPr sz="1800" kern="1200">
                          <a:solidFill>
                            <a:schemeClr val="tx1"/>
                          </a:solidFill>
                          <a:latin typeface="等线" panose="02010600030101010101" charset="-122"/>
                        </a:defRPr>
                      </a:lvl5pPr>
                      <a:lvl6pPr marL="2286000" algn="l" defTabSz="914400" rtl="0" eaLnBrk="1" latinLnBrk="0" hangingPunct="1">
                        <a:defRPr sz="1800" kern="1200">
                          <a:solidFill>
                            <a:schemeClr val="tx1"/>
                          </a:solidFill>
                          <a:latin typeface="等线" panose="02010600030101010101" charset="-122"/>
                        </a:defRPr>
                      </a:lvl6pPr>
                      <a:lvl7pPr marL="2743200" algn="l" defTabSz="914400" rtl="0" eaLnBrk="1" latinLnBrk="0" hangingPunct="1">
                        <a:defRPr sz="1800" kern="1200">
                          <a:solidFill>
                            <a:schemeClr val="tx1"/>
                          </a:solidFill>
                          <a:latin typeface="等线" panose="02010600030101010101" charset="-122"/>
                        </a:defRPr>
                      </a:lvl7pPr>
                      <a:lvl8pPr marL="3200400" algn="l" defTabSz="914400" rtl="0" eaLnBrk="1" latinLnBrk="0" hangingPunct="1">
                        <a:defRPr sz="1800" kern="1200">
                          <a:solidFill>
                            <a:schemeClr val="tx1"/>
                          </a:solidFill>
                          <a:latin typeface="等线" panose="02010600030101010101" charset="-122"/>
                        </a:defRPr>
                      </a:lvl8pPr>
                      <a:lvl9pPr marL="3657600" algn="l" defTabSz="914400" rtl="0" eaLnBrk="1" latinLnBrk="0" hangingPunct="1">
                        <a:defRPr sz="1800" kern="1200">
                          <a:solidFill>
                            <a:schemeClr val="tx1"/>
                          </a:solidFill>
                          <a:latin typeface="等线" panose="02010600030101010101" charset="-122"/>
                        </a:defRPr>
                      </a:lvl9pPr>
                    </a:lstStyle>
                    <a:p>
                      <a:pPr algn="ctr">
                        <a:lnSpc>
                          <a:spcPct val="100000"/>
                        </a:lnSpc>
                        <a:buNone/>
                      </a:pPr>
                      <a:r>
                        <a:rPr lang="de-DE" sz="1200" b="1" dirty="0">
                          <a:solidFill>
                            <a:schemeClr val="bg1"/>
                          </a:solidFill>
                          <a:effectLst/>
                          <a:latin typeface="微软雅黑" panose="020B0503020204020204" pitchFamily="34" charset="-122"/>
                          <a:ea typeface="微软雅黑" panose="020B0503020204020204" pitchFamily="34" charset="-122"/>
                          <a:sym typeface="微软雅黑" panose="020B0503020204020204" pitchFamily="34" charset="-122"/>
                        </a:rPr>
                        <a:t>P</a:t>
                      </a:r>
                      <a:r>
                        <a:rPr lang="zh-CN" altLang="en-US" sz="1200" b="1" dirty="0">
                          <a:solidFill>
                            <a:schemeClr val="bg1"/>
                          </a:solidFill>
                          <a:effectLst/>
                          <a:latin typeface="微软雅黑" panose="020B0503020204020204" pitchFamily="34" charset="-122"/>
                          <a:ea typeface="微软雅黑" panose="020B0503020204020204" pitchFamily="34" charset="-122"/>
                          <a:sym typeface="微软雅黑" panose="020B0503020204020204" pitchFamily="34" charset="-122"/>
                        </a:rPr>
                        <a:t>值</a:t>
                      </a:r>
                      <a:endParaRPr lang="zh-CN" altLang="en-US" sz="1200" b="1" dirty="0">
                        <a:solidFill>
                          <a:schemeClr val="bg1"/>
                        </a:solidFill>
                        <a:effectLst/>
                        <a:latin typeface="微软雅黑" panose="020B0503020204020204" pitchFamily="34" charset="-122"/>
                        <a:ea typeface="微软雅黑" panose="020B0503020204020204" pitchFamily="34" charset="-122"/>
                        <a:sym typeface="微软雅黑" panose="020B0503020204020204" pitchFamily="34" charset="-122"/>
                      </a:endParaRPr>
                    </a:p>
                  </a:txBody>
                  <a:tcPr marL="0" marR="0" marT="0" marB="0" anchor="ctr">
                    <a:lnL w="12700" cap="flat" cmpd="sng" algn="ctr">
                      <a:solidFill>
                        <a:sysClr val="window" lastClr="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C283F"/>
                    </a:solidFill>
                  </a:tcPr>
                </a:tc>
              </a:tr>
              <a:tr h="228616">
                <a:tc>
                  <a:txBody>
                    <a:bodyPr/>
                    <a:lstStyle>
                      <a:lvl1pPr marL="0" algn="l" defTabSz="914400" rtl="0" eaLnBrk="1" latinLnBrk="0" hangingPunct="1">
                        <a:defRPr sz="1800" kern="1200">
                          <a:solidFill>
                            <a:schemeClr val="tx1"/>
                          </a:solidFill>
                          <a:latin typeface="等线" panose="02010600030101010101" charset="-122"/>
                        </a:defRPr>
                      </a:lvl1pPr>
                      <a:lvl2pPr marL="457200" algn="l" defTabSz="914400" rtl="0" eaLnBrk="1" latinLnBrk="0" hangingPunct="1">
                        <a:defRPr sz="1800" kern="1200">
                          <a:solidFill>
                            <a:schemeClr val="tx1"/>
                          </a:solidFill>
                          <a:latin typeface="等线" panose="02010600030101010101" charset="-122"/>
                        </a:defRPr>
                      </a:lvl2pPr>
                      <a:lvl3pPr marL="914400" algn="l" defTabSz="914400" rtl="0" eaLnBrk="1" latinLnBrk="0" hangingPunct="1">
                        <a:defRPr sz="1800" kern="1200">
                          <a:solidFill>
                            <a:schemeClr val="tx1"/>
                          </a:solidFill>
                          <a:latin typeface="等线" panose="02010600030101010101" charset="-122"/>
                        </a:defRPr>
                      </a:lvl3pPr>
                      <a:lvl4pPr marL="1371600" algn="l" defTabSz="914400" rtl="0" eaLnBrk="1" latinLnBrk="0" hangingPunct="1">
                        <a:defRPr sz="1800" kern="1200">
                          <a:solidFill>
                            <a:schemeClr val="tx1"/>
                          </a:solidFill>
                          <a:latin typeface="等线" panose="02010600030101010101" charset="-122"/>
                        </a:defRPr>
                      </a:lvl4pPr>
                      <a:lvl5pPr marL="1828800" algn="l" defTabSz="914400" rtl="0" eaLnBrk="1" latinLnBrk="0" hangingPunct="1">
                        <a:defRPr sz="1800" kern="1200">
                          <a:solidFill>
                            <a:schemeClr val="tx1"/>
                          </a:solidFill>
                          <a:latin typeface="等线" panose="02010600030101010101" charset="-122"/>
                        </a:defRPr>
                      </a:lvl5pPr>
                      <a:lvl6pPr marL="2286000" algn="l" defTabSz="914400" rtl="0" eaLnBrk="1" latinLnBrk="0" hangingPunct="1">
                        <a:defRPr sz="1800" kern="1200">
                          <a:solidFill>
                            <a:schemeClr val="tx1"/>
                          </a:solidFill>
                          <a:latin typeface="等线" panose="02010600030101010101" charset="-122"/>
                        </a:defRPr>
                      </a:lvl6pPr>
                      <a:lvl7pPr marL="2743200" algn="l" defTabSz="914400" rtl="0" eaLnBrk="1" latinLnBrk="0" hangingPunct="1">
                        <a:defRPr sz="1800" kern="1200">
                          <a:solidFill>
                            <a:schemeClr val="tx1"/>
                          </a:solidFill>
                          <a:latin typeface="等线" panose="02010600030101010101" charset="-122"/>
                        </a:defRPr>
                      </a:lvl7pPr>
                      <a:lvl8pPr marL="3200400" algn="l" defTabSz="914400" rtl="0" eaLnBrk="1" latinLnBrk="0" hangingPunct="1">
                        <a:defRPr sz="1800" kern="1200">
                          <a:solidFill>
                            <a:schemeClr val="tx1"/>
                          </a:solidFill>
                          <a:latin typeface="等线" panose="02010600030101010101" charset="-122"/>
                        </a:defRPr>
                      </a:lvl8pPr>
                      <a:lvl9pPr marL="3657600" algn="l" defTabSz="914400" rtl="0" eaLnBrk="1" latinLnBrk="0" hangingPunct="1">
                        <a:defRPr sz="1800" kern="1200">
                          <a:solidFill>
                            <a:schemeClr val="tx1"/>
                          </a:solidFill>
                          <a:latin typeface="等线" panose="02010600030101010101" charset="-122"/>
                        </a:defRPr>
                      </a:lvl9pPr>
                    </a:lstStyle>
                    <a:p>
                      <a:pPr>
                        <a:lnSpc>
                          <a:spcPct val="100000"/>
                        </a:lnSpc>
                        <a:buNone/>
                      </a:pPr>
                      <a:r>
                        <a:rPr lang="zh-CN" altLang="en-US" sz="1200" b="0" dirty="0">
                          <a:effectLst/>
                          <a:latin typeface="微软雅黑" panose="020B0503020204020204" pitchFamily="34" charset="-122"/>
                          <a:ea typeface="微软雅黑" panose="020B0503020204020204" pitchFamily="34" charset="-122"/>
                          <a:sym typeface="微软雅黑" panose="020B0503020204020204" pitchFamily="34" charset="-122"/>
                        </a:rPr>
                        <a:t>确诊时原发性</a:t>
                      </a:r>
                      <a:r>
                        <a:rPr lang="en-US" altLang="zh-CN" sz="1200" b="0" dirty="0">
                          <a:effectLst/>
                          <a:latin typeface="微软雅黑" panose="020B0503020204020204" pitchFamily="34" charset="-122"/>
                          <a:ea typeface="微软雅黑" panose="020B0503020204020204" pitchFamily="34" charset="-122"/>
                          <a:sym typeface="微软雅黑" panose="020B0503020204020204" pitchFamily="34" charset="-122"/>
                        </a:rPr>
                        <a:t>GIST</a:t>
                      </a:r>
                      <a:r>
                        <a:rPr lang="zh-CN" altLang="en-US" sz="1200" b="0" dirty="0">
                          <a:effectLst/>
                          <a:latin typeface="微软雅黑" panose="020B0503020204020204" pitchFamily="34" charset="-122"/>
                          <a:ea typeface="微软雅黑" panose="020B0503020204020204" pitchFamily="34" charset="-122"/>
                          <a:sym typeface="微软雅黑" panose="020B0503020204020204" pitchFamily="34" charset="-122"/>
                        </a:rPr>
                        <a:t>的大小</a:t>
                      </a:r>
                      <a:r>
                        <a:rPr lang="en-US" altLang="zh-CN" sz="1200" b="0" dirty="0">
                          <a:effectLst/>
                          <a:latin typeface="微软雅黑" panose="020B0503020204020204" pitchFamily="34" charset="-122"/>
                          <a:ea typeface="微软雅黑" panose="020B0503020204020204" pitchFamily="34" charset="-122"/>
                          <a:sym typeface="微软雅黑" panose="020B0503020204020204" pitchFamily="34" charset="-122"/>
                        </a:rPr>
                        <a:t>(mm)</a:t>
                      </a:r>
                      <a:endParaRPr lang="zh-CN" altLang="en-US" sz="1200" b="0" dirty="0">
                        <a:effectLst/>
                        <a:latin typeface="微软雅黑" panose="020B0503020204020204" pitchFamily="34" charset="-122"/>
                        <a:ea typeface="微软雅黑" panose="020B0503020204020204" pitchFamily="34" charset="-122"/>
                        <a:sym typeface="微软雅黑" panose="020B0503020204020204" pitchFamily="34" charset="-122"/>
                      </a:endParaRPr>
                    </a:p>
                  </a:txBody>
                  <a:tcPr marL="72000" marR="0" marT="0" marB="0" anchor="ctr">
                    <a:lnL w="12700" cap="flat" cmpd="sng" algn="ctr">
                      <a:no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等线" panose="02010600030101010101" charset="-122"/>
                        </a:defRPr>
                      </a:lvl1pPr>
                      <a:lvl2pPr marL="457200" algn="l" defTabSz="914400" rtl="0" eaLnBrk="1" latinLnBrk="0" hangingPunct="1">
                        <a:defRPr sz="1800" kern="1200">
                          <a:solidFill>
                            <a:schemeClr val="tx1"/>
                          </a:solidFill>
                          <a:latin typeface="等线" panose="02010600030101010101" charset="-122"/>
                        </a:defRPr>
                      </a:lvl2pPr>
                      <a:lvl3pPr marL="914400" algn="l" defTabSz="914400" rtl="0" eaLnBrk="1" latinLnBrk="0" hangingPunct="1">
                        <a:defRPr sz="1800" kern="1200">
                          <a:solidFill>
                            <a:schemeClr val="tx1"/>
                          </a:solidFill>
                          <a:latin typeface="等线" panose="02010600030101010101" charset="-122"/>
                        </a:defRPr>
                      </a:lvl3pPr>
                      <a:lvl4pPr marL="1371600" algn="l" defTabSz="914400" rtl="0" eaLnBrk="1" latinLnBrk="0" hangingPunct="1">
                        <a:defRPr sz="1800" kern="1200">
                          <a:solidFill>
                            <a:schemeClr val="tx1"/>
                          </a:solidFill>
                          <a:latin typeface="等线" panose="02010600030101010101" charset="-122"/>
                        </a:defRPr>
                      </a:lvl4pPr>
                      <a:lvl5pPr marL="1828800" algn="l" defTabSz="914400" rtl="0" eaLnBrk="1" latinLnBrk="0" hangingPunct="1">
                        <a:defRPr sz="1800" kern="1200">
                          <a:solidFill>
                            <a:schemeClr val="tx1"/>
                          </a:solidFill>
                          <a:latin typeface="等线" panose="02010600030101010101" charset="-122"/>
                        </a:defRPr>
                      </a:lvl5pPr>
                      <a:lvl6pPr marL="2286000" algn="l" defTabSz="914400" rtl="0" eaLnBrk="1" latinLnBrk="0" hangingPunct="1">
                        <a:defRPr sz="1800" kern="1200">
                          <a:solidFill>
                            <a:schemeClr val="tx1"/>
                          </a:solidFill>
                          <a:latin typeface="等线" panose="02010600030101010101" charset="-122"/>
                        </a:defRPr>
                      </a:lvl6pPr>
                      <a:lvl7pPr marL="2743200" algn="l" defTabSz="914400" rtl="0" eaLnBrk="1" latinLnBrk="0" hangingPunct="1">
                        <a:defRPr sz="1800" kern="1200">
                          <a:solidFill>
                            <a:schemeClr val="tx1"/>
                          </a:solidFill>
                          <a:latin typeface="等线" panose="02010600030101010101" charset="-122"/>
                        </a:defRPr>
                      </a:lvl7pPr>
                      <a:lvl8pPr marL="3200400" algn="l" defTabSz="914400" rtl="0" eaLnBrk="1" latinLnBrk="0" hangingPunct="1">
                        <a:defRPr sz="1800" kern="1200">
                          <a:solidFill>
                            <a:schemeClr val="tx1"/>
                          </a:solidFill>
                          <a:latin typeface="等线" panose="02010600030101010101" charset="-122"/>
                        </a:defRPr>
                      </a:lvl8pPr>
                      <a:lvl9pPr marL="3657600" algn="l" defTabSz="914400" rtl="0" eaLnBrk="1" latinLnBrk="0" hangingPunct="1">
                        <a:defRPr sz="1800" kern="1200">
                          <a:solidFill>
                            <a:schemeClr val="tx1"/>
                          </a:solidFill>
                          <a:latin typeface="等线" panose="02010600030101010101" charset="-122"/>
                        </a:defRPr>
                      </a:lvl9pPr>
                    </a:lstStyle>
                    <a:p>
                      <a:pPr algn="ctr">
                        <a:lnSpc>
                          <a:spcPct val="100000"/>
                        </a:lnSpc>
                        <a:buNone/>
                      </a:pPr>
                      <a:r>
                        <a:rPr lang="en-US" altLang="zh-CN" sz="1200" b="0">
                          <a:effectLst/>
                          <a:latin typeface="微软雅黑" panose="020B0503020204020204" pitchFamily="34" charset="-122"/>
                          <a:ea typeface="微软雅黑" panose="020B0503020204020204" pitchFamily="34" charset="-122"/>
                          <a:sym typeface="微软雅黑" panose="020B0503020204020204" pitchFamily="34" charset="-122"/>
                        </a:rPr>
                        <a:t>-0.15</a:t>
                      </a:r>
                      <a:endParaRPr lang="en-US" altLang="zh-CN" sz="1200" b="0">
                        <a:effectLst/>
                        <a:latin typeface="微软雅黑" panose="020B0503020204020204" pitchFamily="34" charset="-122"/>
                        <a:ea typeface="微软雅黑" panose="020B0503020204020204" pitchFamily="34" charset="-122"/>
                        <a:sym typeface="微软雅黑" panose="020B0503020204020204" pitchFamily="34" charset="-122"/>
                      </a:endParaRP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等线" panose="02010600030101010101" charset="-122"/>
                        </a:defRPr>
                      </a:lvl1pPr>
                      <a:lvl2pPr marL="457200" algn="l" defTabSz="914400" rtl="0" eaLnBrk="1" latinLnBrk="0" hangingPunct="1">
                        <a:defRPr sz="1800" kern="1200">
                          <a:solidFill>
                            <a:schemeClr val="tx1"/>
                          </a:solidFill>
                          <a:latin typeface="等线" panose="02010600030101010101" charset="-122"/>
                        </a:defRPr>
                      </a:lvl2pPr>
                      <a:lvl3pPr marL="914400" algn="l" defTabSz="914400" rtl="0" eaLnBrk="1" latinLnBrk="0" hangingPunct="1">
                        <a:defRPr sz="1800" kern="1200">
                          <a:solidFill>
                            <a:schemeClr val="tx1"/>
                          </a:solidFill>
                          <a:latin typeface="等线" panose="02010600030101010101" charset="-122"/>
                        </a:defRPr>
                      </a:lvl3pPr>
                      <a:lvl4pPr marL="1371600" algn="l" defTabSz="914400" rtl="0" eaLnBrk="1" latinLnBrk="0" hangingPunct="1">
                        <a:defRPr sz="1800" kern="1200">
                          <a:solidFill>
                            <a:schemeClr val="tx1"/>
                          </a:solidFill>
                          <a:latin typeface="等线" panose="02010600030101010101" charset="-122"/>
                        </a:defRPr>
                      </a:lvl4pPr>
                      <a:lvl5pPr marL="1828800" algn="l" defTabSz="914400" rtl="0" eaLnBrk="1" latinLnBrk="0" hangingPunct="1">
                        <a:defRPr sz="1800" kern="1200">
                          <a:solidFill>
                            <a:schemeClr val="tx1"/>
                          </a:solidFill>
                          <a:latin typeface="等线" panose="02010600030101010101" charset="-122"/>
                        </a:defRPr>
                      </a:lvl5pPr>
                      <a:lvl6pPr marL="2286000" algn="l" defTabSz="914400" rtl="0" eaLnBrk="1" latinLnBrk="0" hangingPunct="1">
                        <a:defRPr sz="1800" kern="1200">
                          <a:solidFill>
                            <a:schemeClr val="tx1"/>
                          </a:solidFill>
                          <a:latin typeface="等线" panose="02010600030101010101" charset="-122"/>
                        </a:defRPr>
                      </a:lvl6pPr>
                      <a:lvl7pPr marL="2743200" algn="l" defTabSz="914400" rtl="0" eaLnBrk="1" latinLnBrk="0" hangingPunct="1">
                        <a:defRPr sz="1800" kern="1200">
                          <a:solidFill>
                            <a:schemeClr val="tx1"/>
                          </a:solidFill>
                          <a:latin typeface="等线" panose="02010600030101010101" charset="-122"/>
                        </a:defRPr>
                      </a:lvl7pPr>
                      <a:lvl8pPr marL="3200400" algn="l" defTabSz="914400" rtl="0" eaLnBrk="1" latinLnBrk="0" hangingPunct="1">
                        <a:defRPr sz="1800" kern="1200">
                          <a:solidFill>
                            <a:schemeClr val="tx1"/>
                          </a:solidFill>
                          <a:latin typeface="等线" panose="02010600030101010101" charset="-122"/>
                        </a:defRPr>
                      </a:lvl8pPr>
                      <a:lvl9pPr marL="3657600" algn="l" defTabSz="914400" rtl="0" eaLnBrk="1" latinLnBrk="0" hangingPunct="1">
                        <a:defRPr sz="1800" kern="1200">
                          <a:solidFill>
                            <a:schemeClr val="tx1"/>
                          </a:solidFill>
                          <a:latin typeface="等线" panose="02010600030101010101" charset="-122"/>
                        </a:defRPr>
                      </a:lvl9pPr>
                    </a:lstStyle>
                    <a:p>
                      <a:pPr algn="ctr">
                        <a:lnSpc>
                          <a:spcPct val="100000"/>
                        </a:lnSpc>
                        <a:buNone/>
                      </a:pPr>
                      <a:r>
                        <a:rPr lang="en-US" altLang="zh-CN" sz="1200" b="0" dirty="0">
                          <a:effectLst/>
                          <a:latin typeface="微软雅黑" panose="020B0503020204020204" pitchFamily="34" charset="-122"/>
                          <a:ea typeface="微软雅黑" panose="020B0503020204020204" pitchFamily="34" charset="-122"/>
                          <a:sym typeface="微软雅黑" panose="020B0503020204020204" pitchFamily="34" charset="-122"/>
                        </a:rPr>
                        <a:t>0.003</a:t>
                      </a:r>
                      <a:endParaRPr lang="en-US" altLang="zh-CN" sz="1200" b="0" dirty="0">
                        <a:effectLst/>
                        <a:latin typeface="微软雅黑" panose="020B0503020204020204" pitchFamily="34" charset="-122"/>
                        <a:ea typeface="微软雅黑" panose="020B0503020204020204" pitchFamily="34" charset="-122"/>
                        <a:sym typeface="微软雅黑" panose="020B0503020204020204" pitchFamily="34" charset="-122"/>
                      </a:endParaRP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等线" panose="02010600030101010101" charset="-122"/>
                        </a:defRPr>
                      </a:lvl1pPr>
                      <a:lvl2pPr marL="457200" algn="l" defTabSz="914400" rtl="0" eaLnBrk="1" latinLnBrk="0" hangingPunct="1">
                        <a:defRPr sz="1800" kern="1200">
                          <a:solidFill>
                            <a:schemeClr val="tx1"/>
                          </a:solidFill>
                          <a:latin typeface="等线" panose="02010600030101010101" charset="-122"/>
                        </a:defRPr>
                      </a:lvl2pPr>
                      <a:lvl3pPr marL="914400" algn="l" defTabSz="914400" rtl="0" eaLnBrk="1" latinLnBrk="0" hangingPunct="1">
                        <a:defRPr sz="1800" kern="1200">
                          <a:solidFill>
                            <a:schemeClr val="tx1"/>
                          </a:solidFill>
                          <a:latin typeface="等线" panose="02010600030101010101" charset="-122"/>
                        </a:defRPr>
                      </a:lvl3pPr>
                      <a:lvl4pPr marL="1371600" algn="l" defTabSz="914400" rtl="0" eaLnBrk="1" latinLnBrk="0" hangingPunct="1">
                        <a:defRPr sz="1800" kern="1200">
                          <a:solidFill>
                            <a:schemeClr val="tx1"/>
                          </a:solidFill>
                          <a:latin typeface="等线" panose="02010600030101010101" charset="-122"/>
                        </a:defRPr>
                      </a:lvl4pPr>
                      <a:lvl5pPr marL="1828800" algn="l" defTabSz="914400" rtl="0" eaLnBrk="1" latinLnBrk="0" hangingPunct="1">
                        <a:defRPr sz="1800" kern="1200">
                          <a:solidFill>
                            <a:schemeClr val="tx1"/>
                          </a:solidFill>
                          <a:latin typeface="等线" panose="02010600030101010101" charset="-122"/>
                        </a:defRPr>
                      </a:lvl5pPr>
                      <a:lvl6pPr marL="2286000" algn="l" defTabSz="914400" rtl="0" eaLnBrk="1" latinLnBrk="0" hangingPunct="1">
                        <a:defRPr sz="1800" kern="1200">
                          <a:solidFill>
                            <a:schemeClr val="tx1"/>
                          </a:solidFill>
                          <a:latin typeface="等线" panose="02010600030101010101" charset="-122"/>
                        </a:defRPr>
                      </a:lvl6pPr>
                      <a:lvl7pPr marL="2743200" algn="l" defTabSz="914400" rtl="0" eaLnBrk="1" latinLnBrk="0" hangingPunct="1">
                        <a:defRPr sz="1800" kern="1200">
                          <a:solidFill>
                            <a:schemeClr val="tx1"/>
                          </a:solidFill>
                          <a:latin typeface="等线" panose="02010600030101010101" charset="-122"/>
                        </a:defRPr>
                      </a:lvl7pPr>
                      <a:lvl8pPr marL="3200400" algn="l" defTabSz="914400" rtl="0" eaLnBrk="1" latinLnBrk="0" hangingPunct="1">
                        <a:defRPr sz="1800" kern="1200">
                          <a:solidFill>
                            <a:schemeClr val="tx1"/>
                          </a:solidFill>
                          <a:latin typeface="等线" panose="02010600030101010101" charset="-122"/>
                        </a:defRPr>
                      </a:lvl8pPr>
                      <a:lvl9pPr marL="3657600" algn="l" defTabSz="914400" rtl="0" eaLnBrk="1" latinLnBrk="0" hangingPunct="1">
                        <a:defRPr sz="1800" kern="1200">
                          <a:solidFill>
                            <a:schemeClr val="tx1"/>
                          </a:solidFill>
                          <a:latin typeface="等线" panose="02010600030101010101" charset="-122"/>
                        </a:defRPr>
                      </a:lvl9pPr>
                    </a:lstStyle>
                    <a:p>
                      <a:pPr algn="ctr">
                        <a:lnSpc>
                          <a:spcPct val="100000"/>
                        </a:lnSpc>
                        <a:buNone/>
                      </a:pPr>
                      <a:r>
                        <a:rPr lang="en-US" altLang="zh-CN" sz="1200" b="0">
                          <a:effectLst/>
                          <a:latin typeface="微软雅黑" panose="020B0503020204020204" pitchFamily="34" charset="-122"/>
                          <a:ea typeface="微软雅黑" panose="020B0503020204020204" pitchFamily="34" charset="-122"/>
                          <a:sym typeface="微软雅黑" panose="020B0503020204020204" pitchFamily="34" charset="-122"/>
                        </a:rPr>
                        <a:t>0.000</a:t>
                      </a:r>
                      <a:endParaRPr lang="en-US" altLang="zh-CN" sz="1200" b="0">
                        <a:effectLst/>
                        <a:latin typeface="微软雅黑" panose="020B0503020204020204" pitchFamily="34" charset="-122"/>
                        <a:ea typeface="微软雅黑" panose="020B0503020204020204" pitchFamily="34" charset="-122"/>
                        <a:sym typeface="微软雅黑" panose="020B0503020204020204" pitchFamily="34" charset="-122"/>
                      </a:endParaRPr>
                    </a:p>
                  </a:txBody>
                  <a:tcPr marL="0" marR="0" marT="0" marB="0" anchor="ctr">
                    <a:lnL w="12700" cap="flat" cmpd="sng" algn="ctr">
                      <a:solidFill>
                        <a:sysClr val="window" lastClr="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28616">
                <a:tc>
                  <a:txBody>
                    <a:bodyPr/>
                    <a:lstStyle>
                      <a:lvl1pPr marL="0" algn="l" defTabSz="914400" rtl="0" eaLnBrk="1" latinLnBrk="0" hangingPunct="1">
                        <a:defRPr sz="1800" kern="1200">
                          <a:solidFill>
                            <a:schemeClr val="tx1"/>
                          </a:solidFill>
                          <a:latin typeface="等线" panose="02010600030101010101" charset="-122"/>
                        </a:defRPr>
                      </a:lvl1pPr>
                      <a:lvl2pPr marL="457200" algn="l" defTabSz="914400" rtl="0" eaLnBrk="1" latinLnBrk="0" hangingPunct="1">
                        <a:defRPr sz="1800" kern="1200">
                          <a:solidFill>
                            <a:schemeClr val="tx1"/>
                          </a:solidFill>
                          <a:latin typeface="等线" panose="02010600030101010101" charset="-122"/>
                        </a:defRPr>
                      </a:lvl2pPr>
                      <a:lvl3pPr marL="914400" algn="l" defTabSz="914400" rtl="0" eaLnBrk="1" latinLnBrk="0" hangingPunct="1">
                        <a:defRPr sz="1800" kern="1200">
                          <a:solidFill>
                            <a:schemeClr val="tx1"/>
                          </a:solidFill>
                          <a:latin typeface="等线" panose="02010600030101010101" charset="-122"/>
                        </a:defRPr>
                      </a:lvl3pPr>
                      <a:lvl4pPr marL="1371600" algn="l" defTabSz="914400" rtl="0" eaLnBrk="1" latinLnBrk="0" hangingPunct="1">
                        <a:defRPr sz="1800" kern="1200">
                          <a:solidFill>
                            <a:schemeClr val="tx1"/>
                          </a:solidFill>
                          <a:latin typeface="等线" panose="02010600030101010101" charset="-122"/>
                        </a:defRPr>
                      </a:lvl4pPr>
                      <a:lvl5pPr marL="1828800" algn="l" defTabSz="914400" rtl="0" eaLnBrk="1" latinLnBrk="0" hangingPunct="1">
                        <a:defRPr sz="1800" kern="1200">
                          <a:solidFill>
                            <a:schemeClr val="tx1"/>
                          </a:solidFill>
                          <a:latin typeface="等线" panose="02010600030101010101" charset="-122"/>
                        </a:defRPr>
                      </a:lvl5pPr>
                      <a:lvl6pPr marL="2286000" algn="l" defTabSz="914400" rtl="0" eaLnBrk="1" latinLnBrk="0" hangingPunct="1">
                        <a:defRPr sz="1800" kern="1200">
                          <a:solidFill>
                            <a:schemeClr val="tx1"/>
                          </a:solidFill>
                          <a:latin typeface="等线" panose="02010600030101010101" charset="-122"/>
                        </a:defRPr>
                      </a:lvl6pPr>
                      <a:lvl7pPr marL="2743200" algn="l" defTabSz="914400" rtl="0" eaLnBrk="1" latinLnBrk="0" hangingPunct="1">
                        <a:defRPr sz="1800" kern="1200">
                          <a:solidFill>
                            <a:schemeClr val="tx1"/>
                          </a:solidFill>
                          <a:latin typeface="等线" panose="02010600030101010101" charset="-122"/>
                        </a:defRPr>
                      </a:lvl7pPr>
                      <a:lvl8pPr marL="3200400" algn="l" defTabSz="914400" rtl="0" eaLnBrk="1" latinLnBrk="0" hangingPunct="1">
                        <a:defRPr sz="1800" kern="1200">
                          <a:solidFill>
                            <a:schemeClr val="tx1"/>
                          </a:solidFill>
                          <a:latin typeface="等线" panose="02010600030101010101" charset="-122"/>
                        </a:defRPr>
                      </a:lvl8pPr>
                      <a:lvl9pPr marL="3657600" algn="l" defTabSz="914400" rtl="0" eaLnBrk="1" latinLnBrk="0" hangingPunct="1">
                        <a:defRPr sz="1800" kern="1200">
                          <a:solidFill>
                            <a:schemeClr val="tx1"/>
                          </a:solidFill>
                          <a:latin typeface="等线" panose="02010600030101010101" charset="-122"/>
                        </a:defRPr>
                      </a:lvl9pPr>
                    </a:lstStyle>
                    <a:p>
                      <a:pPr>
                        <a:lnSpc>
                          <a:spcPct val="100000"/>
                        </a:lnSpc>
                        <a:buNone/>
                      </a:pPr>
                      <a:r>
                        <a:rPr lang="zh-CN" altLang="en-US" sz="1200" b="0" dirty="0">
                          <a:effectLst/>
                          <a:latin typeface="微软雅黑" panose="020B0503020204020204" pitchFamily="34" charset="-122"/>
                          <a:ea typeface="微软雅黑" panose="020B0503020204020204" pitchFamily="34" charset="-122"/>
                          <a:sym typeface="微软雅黑" panose="020B0503020204020204" pitchFamily="34" charset="-122"/>
                        </a:rPr>
                        <a:t>仅肝脏转移</a:t>
                      </a:r>
                      <a:endParaRPr lang="zh-CN" altLang="en-US" sz="1200" b="0" dirty="0">
                        <a:effectLst/>
                        <a:latin typeface="微软雅黑" panose="020B0503020204020204" pitchFamily="34" charset="-122"/>
                        <a:ea typeface="微软雅黑" panose="020B0503020204020204" pitchFamily="34" charset="-122"/>
                        <a:sym typeface="微软雅黑" panose="020B0503020204020204" pitchFamily="34" charset="-122"/>
                      </a:endParaRPr>
                    </a:p>
                  </a:txBody>
                  <a:tcPr marL="72000" marR="0" marT="0" marB="0" anchor="ctr">
                    <a:lnL w="12700" cap="flat" cmpd="sng" algn="ctr">
                      <a:no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等线" panose="02010600030101010101" charset="-122"/>
                        </a:defRPr>
                      </a:lvl1pPr>
                      <a:lvl2pPr marL="457200" algn="l" defTabSz="914400" rtl="0" eaLnBrk="1" latinLnBrk="0" hangingPunct="1">
                        <a:defRPr sz="1800" kern="1200">
                          <a:solidFill>
                            <a:schemeClr val="tx1"/>
                          </a:solidFill>
                          <a:latin typeface="等线" panose="02010600030101010101" charset="-122"/>
                        </a:defRPr>
                      </a:lvl2pPr>
                      <a:lvl3pPr marL="914400" algn="l" defTabSz="914400" rtl="0" eaLnBrk="1" latinLnBrk="0" hangingPunct="1">
                        <a:defRPr sz="1800" kern="1200">
                          <a:solidFill>
                            <a:schemeClr val="tx1"/>
                          </a:solidFill>
                          <a:latin typeface="等线" panose="02010600030101010101" charset="-122"/>
                        </a:defRPr>
                      </a:lvl3pPr>
                      <a:lvl4pPr marL="1371600" algn="l" defTabSz="914400" rtl="0" eaLnBrk="1" latinLnBrk="0" hangingPunct="1">
                        <a:defRPr sz="1800" kern="1200">
                          <a:solidFill>
                            <a:schemeClr val="tx1"/>
                          </a:solidFill>
                          <a:latin typeface="等线" panose="02010600030101010101" charset="-122"/>
                        </a:defRPr>
                      </a:lvl4pPr>
                      <a:lvl5pPr marL="1828800" algn="l" defTabSz="914400" rtl="0" eaLnBrk="1" latinLnBrk="0" hangingPunct="1">
                        <a:defRPr sz="1800" kern="1200">
                          <a:solidFill>
                            <a:schemeClr val="tx1"/>
                          </a:solidFill>
                          <a:latin typeface="等线" panose="02010600030101010101" charset="-122"/>
                        </a:defRPr>
                      </a:lvl5pPr>
                      <a:lvl6pPr marL="2286000" algn="l" defTabSz="914400" rtl="0" eaLnBrk="1" latinLnBrk="0" hangingPunct="1">
                        <a:defRPr sz="1800" kern="1200">
                          <a:solidFill>
                            <a:schemeClr val="tx1"/>
                          </a:solidFill>
                          <a:latin typeface="等线" panose="02010600030101010101" charset="-122"/>
                        </a:defRPr>
                      </a:lvl6pPr>
                      <a:lvl7pPr marL="2743200" algn="l" defTabSz="914400" rtl="0" eaLnBrk="1" latinLnBrk="0" hangingPunct="1">
                        <a:defRPr sz="1800" kern="1200">
                          <a:solidFill>
                            <a:schemeClr val="tx1"/>
                          </a:solidFill>
                          <a:latin typeface="等线" panose="02010600030101010101" charset="-122"/>
                        </a:defRPr>
                      </a:lvl7pPr>
                      <a:lvl8pPr marL="3200400" algn="l" defTabSz="914400" rtl="0" eaLnBrk="1" latinLnBrk="0" hangingPunct="1">
                        <a:defRPr sz="1800" kern="1200">
                          <a:solidFill>
                            <a:schemeClr val="tx1"/>
                          </a:solidFill>
                          <a:latin typeface="等线" panose="02010600030101010101" charset="-122"/>
                        </a:defRPr>
                      </a:lvl8pPr>
                      <a:lvl9pPr marL="3657600" algn="l" defTabSz="914400" rtl="0" eaLnBrk="1" latinLnBrk="0" hangingPunct="1">
                        <a:defRPr sz="1800" kern="1200">
                          <a:solidFill>
                            <a:schemeClr val="tx1"/>
                          </a:solidFill>
                          <a:latin typeface="等线" panose="02010600030101010101" charset="-122"/>
                        </a:defRPr>
                      </a:lvl9pPr>
                    </a:lstStyle>
                    <a:p>
                      <a:pPr algn="ctr">
                        <a:lnSpc>
                          <a:spcPct val="100000"/>
                        </a:lnSpc>
                        <a:buNone/>
                      </a:pPr>
                      <a:r>
                        <a:rPr lang="en-US" altLang="zh-CN" sz="1200" b="0">
                          <a:effectLst/>
                          <a:latin typeface="微软雅黑" panose="020B0503020204020204" pitchFamily="34" charset="-122"/>
                          <a:ea typeface="微软雅黑" panose="020B0503020204020204" pitchFamily="34" charset="-122"/>
                          <a:sym typeface="微软雅黑" panose="020B0503020204020204" pitchFamily="34" charset="-122"/>
                        </a:rPr>
                        <a:t>1.069</a:t>
                      </a:r>
                      <a:endParaRPr lang="en-US" altLang="zh-CN" sz="1200" b="0">
                        <a:effectLst/>
                        <a:latin typeface="微软雅黑" panose="020B0503020204020204" pitchFamily="34" charset="-122"/>
                        <a:ea typeface="微软雅黑" panose="020B0503020204020204" pitchFamily="34" charset="-122"/>
                        <a:sym typeface="微软雅黑" panose="020B0503020204020204" pitchFamily="34" charset="-122"/>
                      </a:endParaRP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等线" panose="02010600030101010101" charset="-122"/>
                        </a:defRPr>
                      </a:lvl1pPr>
                      <a:lvl2pPr marL="457200" algn="l" defTabSz="914400" rtl="0" eaLnBrk="1" latinLnBrk="0" hangingPunct="1">
                        <a:defRPr sz="1800" kern="1200">
                          <a:solidFill>
                            <a:schemeClr val="tx1"/>
                          </a:solidFill>
                          <a:latin typeface="等线" panose="02010600030101010101" charset="-122"/>
                        </a:defRPr>
                      </a:lvl2pPr>
                      <a:lvl3pPr marL="914400" algn="l" defTabSz="914400" rtl="0" eaLnBrk="1" latinLnBrk="0" hangingPunct="1">
                        <a:defRPr sz="1800" kern="1200">
                          <a:solidFill>
                            <a:schemeClr val="tx1"/>
                          </a:solidFill>
                          <a:latin typeface="等线" panose="02010600030101010101" charset="-122"/>
                        </a:defRPr>
                      </a:lvl3pPr>
                      <a:lvl4pPr marL="1371600" algn="l" defTabSz="914400" rtl="0" eaLnBrk="1" latinLnBrk="0" hangingPunct="1">
                        <a:defRPr sz="1800" kern="1200">
                          <a:solidFill>
                            <a:schemeClr val="tx1"/>
                          </a:solidFill>
                          <a:latin typeface="等线" panose="02010600030101010101" charset="-122"/>
                        </a:defRPr>
                      </a:lvl4pPr>
                      <a:lvl5pPr marL="1828800" algn="l" defTabSz="914400" rtl="0" eaLnBrk="1" latinLnBrk="0" hangingPunct="1">
                        <a:defRPr sz="1800" kern="1200">
                          <a:solidFill>
                            <a:schemeClr val="tx1"/>
                          </a:solidFill>
                          <a:latin typeface="等线" panose="02010600030101010101" charset="-122"/>
                        </a:defRPr>
                      </a:lvl5pPr>
                      <a:lvl6pPr marL="2286000" algn="l" defTabSz="914400" rtl="0" eaLnBrk="1" latinLnBrk="0" hangingPunct="1">
                        <a:defRPr sz="1800" kern="1200">
                          <a:solidFill>
                            <a:schemeClr val="tx1"/>
                          </a:solidFill>
                          <a:latin typeface="等线" panose="02010600030101010101" charset="-122"/>
                        </a:defRPr>
                      </a:lvl6pPr>
                      <a:lvl7pPr marL="2743200" algn="l" defTabSz="914400" rtl="0" eaLnBrk="1" latinLnBrk="0" hangingPunct="1">
                        <a:defRPr sz="1800" kern="1200">
                          <a:solidFill>
                            <a:schemeClr val="tx1"/>
                          </a:solidFill>
                          <a:latin typeface="等线" panose="02010600030101010101" charset="-122"/>
                        </a:defRPr>
                      </a:lvl7pPr>
                      <a:lvl8pPr marL="3200400" algn="l" defTabSz="914400" rtl="0" eaLnBrk="1" latinLnBrk="0" hangingPunct="1">
                        <a:defRPr sz="1800" kern="1200">
                          <a:solidFill>
                            <a:schemeClr val="tx1"/>
                          </a:solidFill>
                          <a:latin typeface="等线" panose="02010600030101010101" charset="-122"/>
                        </a:defRPr>
                      </a:lvl8pPr>
                      <a:lvl9pPr marL="3657600" algn="l" defTabSz="914400" rtl="0" eaLnBrk="1" latinLnBrk="0" hangingPunct="1">
                        <a:defRPr sz="1800" kern="1200">
                          <a:solidFill>
                            <a:schemeClr val="tx1"/>
                          </a:solidFill>
                          <a:latin typeface="等线" panose="02010600030101010101" charset="-122"/>
                        </a:defRPr>
                      </a:lvl9pPr>
                    </a:lstStyle>
                    <a:p>
                      <a:pPr algn="ctr">
                        <a:lnSpc>
                          <a:spcPct val="100000"/>
                        </a:lnSpc>
                        <a:buNone/>
                      </a:pPr>
                      <a:r>
                        <a:rPr lang="en-US" altLang="zh-CN" sz="1200" b="0" dirty="0">
                          <a:effectLst/>
                          <a:latin typeface="微软雅黑" panose="020B0503020204020204" pitchFamily="34" charset="-122"/>
                          <a:ea typeface="微软雅黑" panose="020B0503020204020204" pitchFamily="34" charset="-122"/>
                          <a:sym typeface="微软雅黑" panose="020B0503020204020204" pitchFamily="34" charset="-122"/>
                        </a:rPr>
                        <a:t>0.284</a:t>
                      </a:r>
                      <a:endParaRPr lang="en-US" altLang="zh-CN" sz="1200" b="0" dirty="0">
                        <a:effectLst/>
                        <a:latin typeface="微软雅黑" panose="020B0503020204020204" pitchFamily="34" charset="-122"/>
                        <a:ea typeface="微软雅黑" panose="020B0503020204020204" pitchFamily="34" charset="-122"/>
                        <a:sym typeface="微软雅黑" panose="020B0503020204020204" pitchFamily="34" charset="-122"/>
                      </a:endParaRP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等线" panose="02010600030101010101" charset="-122"/>
                        </a:defRPr>
                      </a:lvl1pPr>
                      <a:lvl2pPr marL="457200" algn="l" defTabSz="914400" rtl="0" eaLnBrk="1" latinLnBrk="0" hangingPunct="1">
                        <a:defRPr sz="1800" kern="1200">
                          <a:solidFill>
                            <a:schemeClr val="tx1"/>
                          </a:solidFill>
                          <a:latin typeface="等线" panose="02010600030101010101" charset="-122"/>
                        </a:defRPr>
                      </a:lvl2pPr>
                      <a:lvl3pPr marL="914400" algn="l" defTabSz="914400" rtl="0" eaLnBrk="1" latinLnBrk="0" hangingPunct="1">
                        <a:defRPr sz="1800" kern="1200">
                          <a:solidFill>
                            <a:schemeClr val="tx1"/>
                          </a:solidFill>
                          <a:latin typeface="等线" panose="02010600030101010101" charset="-122"/>
                        </a:defRPr>
                      </a:lvl3pPr>
                      <a:lvl4pPr marL="1371600" algn="l" defTabSz="914400" rtl="0" eaLnBrk="1" latinLnBrk="0" hangingPunct="1">
                        <a:defRPr sz="1800" kern="1200">
                          <a:solidFill>
                            <a:schemeClr val="tx1"/>
                          </a:solidFill>
                          <a:latin typeface="等线" panose="02010600030101010101" charset="-122"/>
                        </a:defRPr>
                      </a:lvl4pPr>
                      <a:lvl5pPr marL="1828800" algn="l" defTabSz="914400" rtl="0" eaLnBrk="1" latinLnBrk="0" hangingPunct="1">
                        <a:defRPr sz="1800" kern="1200">
                          <a:solidFill>
                            <a:schemeClr val="tx1"/>
                          </a:solidFill>
                          <a:latin typeface="等线" panose="02010600030101010101" charset="-122"/>
                        </a:defRPr>
                      </a:lvl5pPr>
                      <a:lvl6pPr marL="2286000" algn="l" defTabSz="914400" rtl="0" eaLnBrk="1" latinLnBrk="0" hangingPunct="1">
                        <a:defRPr sz="1800" kern="1200">
                          <a:solidFill>
                            <a:schemeClr val="tx1"/>
                          </a:solidFill>
                          <a:latin typeface="等线" panose="02010600030101010101" charset="-122"/>
                        </a:defRPr>
                      </a:lvl6pPr>
                      <a:lvl7pPr marL="2743200" algn="l" defTabSz="914400" rtl="0" eaLnBrk="1" latinLnBrk="0" hangingPunct="1">
                        <a:defRPr sz="1800" kern="1200">
                          <a:solidFill>
                            <a:schemeClr val="tx1"/>
                          </a:solidFill>
                          <a:latin typeface="等线" panose="02010600030101010101" charset="-122"/>
                        </a:defRPr>
                      </a:lvl7pPr>
                      <a:lvl8pPr marL="3200400" algn="l" defTabSz="914400" rtl="0" eaLnBrk="1" latinLnBrk="0" hangingPunct="1">
                        <a:defRPr sz="1800" kern="1200">
                          <a:solidFill>
                            <a:schemeClr val="tx1"/>
                          </a:solidFill>
                          <a:latin typeface="等线" panose="02010600030101010101" charset="-122"/>
                        </a:defRPr>
                      </a:lvl8pPr>
                      <a:lvl9pPr marL="3657600" algn="l" defTabSz="914400" rtl="0" eaLnBrk="1" latinLnBrk="0" hangingPunct="1">
                        <a:defRPr sz="1800" kern="1200">
                          <a:solidFill>
                            <a:schemeClr val="tx1"/>
                          </a:solidFill>
                          <a:latin typeface="等线" panose="02010600030101010101" charset="-122"/>
                        </a:defRPr>
                      </a:lvl9pPr>
                    </a:lstStyle>
                    <a:p>
                      <a:pPr algn="ctr">
                        <a:lnSpc>
                          <a:spcPct val="100000"/>
                        </a:lnSpc>
                        <a:buNone/>
                      </a:pPr>
                      <a:r>
                        <a:rPr lang="en-US" altLang="zh-CN" sz="1200" b="0" dirty="0">
                          <a:effectLst/>
                          <a:latin typeface="微软雅黑" panose="020B0503020204020204" pitchFamily="34" charset="-122"/>
                          <a:ea typeface="微软雅黑" panose="020B0503020204020204" pitchFamily="34" charset="-122"/>
                          <a:sym typeface="微软雅黑" panose="020B0503020204020204" pitchFamily="34" charset="-122"/>
                        </a:rPr>
                        <a:t>0.000</a:t>
                      </a:r>
                      <a:endParaRPr lang="en-US" altLang="zh-CN" sz="1200" b="0" dirty="0">
                        <a:effectLst/>
                        <a:latin typeface="微软雅黑" panose="020B0503020204020204" pitchFamily="34" charset="-122"/>
                        <a:ea typeface="微软雅黑" panose="020B0503020204020204" pitchFamily="34" charset="-122"/>
                        <a:sym typeface="微软雅黑" panose="020B0503020204020204" pitchFamily="34" charset="-122"/>
                      </a:endParaRPr>
                    </a:p>
                  </a:txBody>
                  <a:tcPr marL="0" marR="0" marT="0" marB="0" anchor="ctr">
                    <a:lnL w="12700" cap="flat" cmpd="sng" algn="ctr">
                      <a:solidFill>
                        <a:sysClr val="window" lastClr="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28616">
                <a:tc>
                  <a:txBody>
                    <a:bodyPr/>
                    <a:lstStyle>
                      <a:lvl1pPr marL="0" algn="l" defTabSz="914400" rtl="0" eaLnBrk="1" latinLnBrk="0" hangingPunct="1">
                        <a:defRPr sz="1800" kern="1200">
                          <a:solidFill>
                            <a:schemeClr val="tx1"/>
                          </a:solidFill>
                          <a:latin typeface="等线" panose="02010600030101010101" charset="-122"/>
                        </a:defRPr>
                      </a:lvl1pPr>
                      <a:lvl2pPr marL="457200" algn="l" defTabSz="914400" rtl="0" eaLnBrk="1" latinLnBrk="0" hangingPunct="1">
                        <a:defRPr sz="1800" kern="1200">
                          <a:solidFill>
                            <a:schemeClr val="tx1"/>
                          </a:solidFill>
                          <a:latin typeface="等线" panose="02010600030101010101" charset="-122"/>
                        </a:defRPr>
                      </a:lvl2pPr>
                      <a:lvl3pPr marL="914400" algn="l" defTabSz="914400" rtl="0" eaLnBrk="1" latinLnBrk="0" hangingPunct="1">
                        <a:defRPr sz="1800" kern="1200">
                          <a:solidFill>
                            <a:schemeClr val="tx1"/>
                          </a:solidFill>
                          <a:latin typeface="等线" panose="02010600030101010101" charset="-122"/>
                        </a:defRPr>
                      </a:lvl3pPr>
                      <a:lvl4pPr marL="1371600" algn="l" defTabSz="914400" rtl="0" eaLnBrk="1" latinLnBrk="0" hangingPunct="1">
                        <a:defRPr sz="1800" kern="1200">
                          <a:solidFill>
                            <a:schemeClr val="tx1"/>
                          </a:solidFill>
                          <a:latin typeface="等线" panose="02010600030101010101" charset="-122"/>
                        </a:defRPr>
                      </a:lvl4pPr>
                      <a:lvl5pPr marL="1828800" algn="l" defTabSz="914400" rtl="0" eaLnBrk="1" latinLnBrk="0" hangingPunct="1">
                        <a:defRPr sz="1800" kern="1200">
                          <a:solidFill>
                            <a:schemeClr val="tx1"/>
                          </a:solidFill>
                          <a:latin typeface="等线" panose="02010600030101010101" charset="-122"/>
                        </a:defRPr>
                      </a:lvl5pPr>
                      <a:lvl6pPr marL="2286000" algn="l" defTabSz="914400" rtl="0" eaLnBrk="1" latinLnBrk="0" hangingPunct="1">
                        <a:defRPr sz="1800" kern="1200">
                          <a:solidFill>
                            <a:schemeClr val="tx1"/>
                          </a:solidFill>
                          <a:latin typeface="等线" panose="02010600030101010101" charset="-122"/>
                        </a:defRPr>
                      </a:lvl6pPr>
                      <a:lvl7pPr marL="2743200" algn="l" defTabSz="914400" rtl="0" eaLnBrk="1" latinLnBrk="0" hangingPunct="1">
                        <a:defRPr sz="1800" kern="1200">
                          <a:solidFill>
                            <a:schemeClr val="tx1"/>
                          </a:solidFill>
                          <a:latin typeface="等线" panose="02010600030101010101" charset="-122"/>
                        </a:defRPr>
                      </a:lvl7pPr>
                      <a:lvl8pPr marL="3200400" algn="l" defTabSz="914400" rtl="0" eaLnBrk="1" latinLnBrk="0" hangingPunct="1">
                        <a:defRPr sz="1800" kern="1200">
                          <a:solidFill>
                            <a:schemeClr val="tx1"/>
                          </a:solidFill>
                          <a:latin typeface="等线" panose="02010600030101010101" charset="-122"/>
                        </a:defRPr>
                      </a:lvl8pPr>
                      <a:lvl9pPr marL="3657600" algn="l" defTabSz="914400" rtl="0" eaLnBrk="1" latinLnBrk="0" hangingPunct="1">
                        <a:defRPr sz="1800" kern="1200">
                          <a:solidFill>
                            <a:schemeClr val="tx1"/>
                          </a:solidFill>
                          <a:latin typeface="等线" panose="02010600030101010101" charset="-122"/>
                        </a:defRPr>
                      </a:lvl9pPr>
                    </a:lstStyle>
                    <a:p>
                      <a:pPr>
                        <a:lnSpc>
                          <a:spcPct val="100000"/>
                        </a:lnSpc>
                        <a:buNone/>
                      </a:pPr>
                      <a:r>
                        <a:rPr lang="de-DE" sz="1200" b="0" dirty="0">
                          <a:effectLst/>
                          <a:latin typeface="微软雅黑" panose="020B0503020204020204" pitchFamily="34" charset="-122"/>
                          <a:ea typeface="微软雅黑" panose="020B0503020204020204" pitchFamily="34" charset="-122"/>
                          <a:sym typeface="微软雅黑" panose="020B0503020204020204" pitchFamily="34" charset="-122"/>
                        </a:rPr>
                        <a:t>KIT</a:t>
                      </a:r>
                      <a:r>
                        <a:rPr lang="zh-CN" altLang="en-US" sz="1200" b="0" dirty="0">
                          <a:effectLst/>
                          <a:latin typeface="微软雅黑" panose="020B0503020204020204" pitchFamily="34" charset="-122"/>
                          <a:ea typeface="微软雅黑" panose="020B0503020204020204" pitchFamily="34" charset="-122"/>
                          <a:sym typeface="微软雅黑" panose="020B0503020204020204" pitchFamily="34" charset="-122"/>
                        </a:rPr>
                        <a:t>外显子</a:t>
                      </a:r>
                      <a:r>
                        <a:rPr lang="en-US" altLang="zh-CN" sz="1200" b="0" dirty="0">
                          <a:effectLst/>
                          <a:latin typeface="微软雅黑" panose="020B0503020204020204" pitchFamily="34" charset="-122"/>
                          <a:ea typeface="微软雅黑" panose="020B0503020204020204" pitchFamily="34" charset="-122"/>
                          <a:sym typeface="微软雅黑" panose="020B0503020204020204" pitchFamily="34" charset="-122"/>
                        </a:rPr>
                        <a:t>11</a:t>
                      </a:r>
                      <a:r>
                        <a:rPr lang="zh-CN" altLang="en-US" sz="1200" b="0" dirty="0">
                          <a:effectLst/>
                          <a:latin typeface="微软雅黑" panose="020B0503020204020204" pitchFamily="34" charset="-122"/>
                          <a:ea typeface="微软雅黑" panose="020B0503020204020204" pitchFamily="34" charset="-122"/>
                          <a:sym typeface="微软雅黑" panose="020B0503020204020204" pitchFamily="34" charset="-122"/>
                        </a:rPr>
                        <a:t>突变</a:t>
                      </a:r>
                      <a:endParaRPr lang="zh-CN" altLang="en-US" sz="1200" b="0" dirty="0">
                        <a:effectLst/>
                        <a:latin typeface="微软雅黑" panose="020B0503020204020204" pitchFamily="34" charset="-122"/>
                        <a:ea typeface="微软雅黑" panose="020B0503020204020204" pitchFamily="34" charset="-122"/>
                        <a:sym typeface="微软雅黑" panose="020B0503020204020204" pitchFamily="34" charset="-122"/>
                      </a:endParaRPr>
                    </a:p>
                  </a:txBody>
                  <a:tcPr marL="72000" marR="0" marT="0" marB="0" anchor="ctr">
                    <a:lnL w="12700" cap="flat" cmpd="sng" algn="ctr">
                      <a:no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等线" panose="02010600030101010101" charset="-122"/>
                        </a:defRPr>
                      </a:lvl1pPr>
                      <a:lvl2pPr marL="457200" algn="l" defTabSz="914400" rtl="0" eaLnBrk="1" latinLnBrk="0" hangingPunct="1">
                        <a:defRPr sz="1800" kern="1200">
                          <a:solidFill>
                            <a:schemeClr val="tx1"/>
                          </a:solidFill>
                          <a:latin typeface="等线" panose="02010600030101010101" charset="-122"/>
                        </a:defRPr>
                      </a:lvl2pPr>
                      <a:lvl3pPr marL="914400" algn="l" defTabSz="914400" rtl="0" eaLnBrk="1" latinLnBrk="0" hangingPunct="1">
                        <a:defRPr sz="1800" kern="1200">
                          <a:solidFill>
                            <a:schemeClr val="tx1"/>
                          </a:solidFill>
                          <a:latin typeface="等线" panose="02010600030101010101" charset="-122"/>
                        </a:defRPr>
                      </a:lvl3pPr>
                      <a:lvl4pPr marL="1371600" algn="l" defTabSz="914400" rtl="0" eaLnBrk="1" latinLnBrk="0" hangingPunct="1">
                        <a:defRPr sz="1800" kern="1200">
                          <a:solidFill>
                            <a:schemeClr val="tx1"/>
                          </a:solidFill>
                          <a:latin typeface="等线" panose="02010600030101010101" charset="-122"/>
                        </a:defRPr>
                      </a:lvl4pPr>
                      <a:lvl5pPr marL="1828800" algn="l" defTabSz="914400" rtl="0" eaLnBrk="1" latinLnBrk="0" hangingPunct="1">
                        <a:defRPr sz="1800" kern="1200">
                          <a:solidFill>
                            <a:schemeClr val="tx1"/>
                          </a:solidFill>
                          <a:latin typeface="等线" panose="02010600030101010101" charset="-122"/>
                        </a:defRPr>
                      </a:lvl5pPr>
                      <a:lvl6pPr marL="2286000" algn="l" defTabSz="914400" rtl="0" eaLnBrk="1" latinLnBrk="0" hangingPunct="1">
                        <a:defRPr sz="1800" kern="1200">
                          <a:solidFill>
                            <a:schemeClr val="tx1"/>
                          </a:solidFill>
                          <a:latin typeface="等线" panose="02010600030101010101" charset="-122"/>
                        </a:defRPr>
                      </a:lvl6pPr>
                      <a:lvl7pPr marL="2743200" algn="l" defTabSz="914400" rtl="0" eaLnBrk="1" latinLnBrk="0" hangingPunct="1">
                        <a:defRPr sz="1800" kern="1200">
                          <a:solidFill>
                            <a:schemeClr val="tx1"/>
                          </a:solidFill>
                          <a:latin typeface="等线" panose="02010600030101010101" charset="-122"/>
                        </a:defRPr>
                      </a:lvl7pPr>
                      <a:lvl8pPr marL="3200400" algn="l" defTabSz="914400" rtl="0" eaLnBrk="1" latinLnBrk="0" hangingPunct="1">
                        <a:defRPr sz="1800" kern="1200">
                          <a:solidFill>
                            <a:schemeClr val="tx1"/>
                          </a:solidFill>
                          <a:latin typeface="等线" panose="02010600030101010101" charset="-122"/>
                        </a:defRPr>
                      </a:lvl8pPr>
                      <a:lvl9pPr marL="3657600" algn="l" defTabSz="914400" rtl="0" eaLnBrk="1" latinLnBrk="0" hangingPunct="1">
                        <a:defRPr sz="1800" kern="1200">
                          <a:solidFill>
                            <a:schemeClr val="tx1"/>
                          </a:solidFill>
                          <a:latin typeface="等线" panose="02010600030101010101" charset="-122"/>
                        </a:defRPr>
                      </a:lvl9pPr>
                    </a:lstStyle>
                    <a:p>
                      <a:pPr algn="ctr">
                        <a:lnSpc>
                          <a:spcPct val="100000"/>
                        </a:lnSpc>
                        <a:buNone/>
                      </a:pPr>
                      <a:r>
                        <a:rPr lang="en-US" altLang="zh-CN" sz="1200" b="0" dirty="0">
                          <a:effectLst/>
                          <a:latin typeface="微软雅黑" panose="020B0503020204020204" pitchFamily="34" charset="-122"/>
                          <a:ea typeface="微软雅黑" panose="020B0503020204020204" pitchFamily="34" charset="-122"/>
                          <a:sym typeface="微软雅黑" panose="020B0503020204020204" pitchFamily="34" charset="-122"/>
                        </a:rPr>
                        <a:t>1.270</a:t>
                      </a:r>
                      <a:endParaRPr lang="en-US" altLang="zh-CN" sz="1200" b="0" dirty="0">
                        <a:effectLst/>
                        <a:latin typeface="微软雅黑" panose="020B0503020204020204" pitchFamily="34" charset="-122"/>
                        <a:ea typeface="微软雅黑" panose="020B0503020204020204" pitchFamily="34" charset="-122"/>
                        <a:sym typeface="微软雅黑" panose="020B0503020204020204" pitchFamily="34" charset="-122"/>
                      </a:endParaRP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等线" panose="02010600030101010101" charset="-122"/>
                        </a:defRPr>
                      </a:lvl1pPr>
                      <a:lvl2pPr marL="457200" algn="l" defTabSz="914400" rtl="0" eaLnBrk="1" latinLnBrk="0" hangingPunct="1">
                        <a:defRPr sz="1800" kern="1200">
                          <a:solidFill>
                            <a:schemeClr val="tx1"/>
                          </a:solidFill>
                          <a:latin typeface="等线" panose="02010600030101010101" charset="-122"/>
                        </a:defRPr>
                      </a:lvl2pPr>
                      <a:lvl3pPr marL="914400" algn="l" defTabSz="914400" rtl="0" eaLnBrk="1" latinLnBrk="0" hangingPunct="1">
                        <a:defRPr sz="1800" kern="1200">
                          <a:solidFill>
                            <a:schemeClr val="tx1"/>
                          </a:solidFill>
                          <a:latin typeface="等线" panose="02010600030101010101" charset="-122"/>
                        </a:defRPr>
                      </a:lvl3pPr>
                      <a:lvl4pPr marL="1371600" algn="l" defTabSz="914400" rtl="0" eaLnBrk="1" latinLnBrk="0" hangingPunct="1">
                        <a:defRPr sz="1800" kern="1200">
                          <a:solidFill>
                            <a:schemeClr val="tx1"/>
                          </a:solidFill>
                          <a:latin typeface="等线" panose="02010600030101010101" charset="-122"/>
                        </a:defRPr>
                      </a:lvl4pPr>
                      <a:lvl5pPr marL="1828800" algn="l" defTabSz="914400" rtl="0" eaLnBrk="1" latinLnBrk="0" hangingPunct="1">
                        <a:defRPr sz="1800" kern="1200">
                          <a:solidFill>
                            <a:schemeClr val="tx1"/>
                          </a:solidFill>
                          <a:latin typeface="等线" panose="02010600030101010101" charset="-122"/>
                        </a:defRPr>
                      </a:lvl5pPr>
                      <a:lvl6pPr marL="2286000" algn="l" defTabSz="914400" rtl="0" eaLnBrk="1" latinLnBrk="0" hangingPunct="1">
                        <a:defRPr sz="1800" kern="1200">
                          <a:solidFill>
                            <a:schemeClr val="tx1"/>
                          </a:solidFill>
                          <a:latin typeface="等线" panose="02010600030101010101" charset="-122"/>
                        </a:defRPr>
                      </a:lvl6pPr>
                      <a:lvl7pPr marL="2743200" algn="l" defTabSz="914400" rtl="0" eaLnBrk="1" latinLnBrk="0" hangingPunct="1">
                        <a:defRPr sz="1800" kern="1200">
                          <a:solidFill>
                            <a:schemeClr val="tx1"/>
                          </a:solidFill>
                          <a:latin typeface="等线" panose="02010600030101010101" charset="-122"/>
                        </a:defRPr>
                      </a:lvl7pPr>
                      <a:lvl8pPr marL="3200400" algn="l" defTabSz="914400" rtl="0" eaLnBrk="1" latinLnBrk="0" hangingPunct="1">
                        <a:defRPr sz="1800" kern="1200">
                          <a:solidFill>
                            <a:schemeClr val="tx1"/>
                          </a:solidFill>
                          <a:latin typeface="等线" panose="02010600030101010101" charset="-122"/>
                        </a:defRPr>
                      </a:lvl8pPr>
                      <a:lvl9pPr marL="3657600" algn="l" defTabSz="914400" rtl="0" eaLnBrk="1" latinLnBrk="0" hangingPunct="1">
                        <a:defRPr sz="1800" kern="1200">
                          <a:solidFill>
                            <a:schemeClr val="tx1"/>
                          </a:solidFill>
                          <a:latin typeface="等线" panose="02010600030101010101" charset="-122"/>
                        </a:defRPr>
                      </a:lvl9pPr>
                    </a:lstStyle>
                    <a:p>
                      <a:pPr algn="ctr">
                        <a:lnSpc>
                          <a:spcPct val="100000"/>
                        </a:lnSpc>
                        <a:buNone/>
                      </a:pPr>
                      <a:r>
                        <a:rPr lang="en-US" altLang="zh-CN" sz="1200" b="0" dirty="0">
                          <a:effectLst/>
                          <a:latin typeface="微软雅黑" panose="020B0503020204020204" pitchFamily="34" charset="-122"/>
                          <a:ea typeface="微软雅黑" panose="020B0503020204020204" pitchFamily="34" charset="-122"/>
                          <a:sym typeface="微软雅黑" panose="020B0503020204020204" pitchFamily="34" charset="-122"/>
                        </a:rPr>
                        <a:t>0.271</a:t>
                      </a:r>
                      <a:endParaRPr lang="en-US" altLang="zh-CN" sz="1200" b="0" dirty="0">
                        <a:effectLst/>
                        <a:latin typeface="微软雅黑" panose="020B0503020204020204" pitchFamily="34" charset="-122"/>
                        <a:ea typeface="微软雅黑" panose="020B0503020204020204" pitchFamily="34" charset="-122"/>
                        <a:sym typeface="微软雅黑" panose="020B0503020204020204" pitchFamily="34" charset="-122"/>
                      </a:endParaRP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等线" panose="02010600030101010101" charset="-122"/>
                        </a:defRPr>
                      </a:lvl1pPr>
                      <a:lvl2pPr marL="457200" algn="l" defTabSz="914400" rtl="0" eaLnBrk="1" latinLnBrk="0" hangingPunct="1">
                        <a:defRPr sz="1800" kern="1200">
                          <a:solidFill>
                            <a:schemeClr val="tx1"/>
                          </a:solidFill>
                          <a:latin typeface="等线" panose="02010600030101010101" charset="-122"/>
                        </a:defRPr>
                      </a:lvl2pPr>
                      <a:lvl3pPr marL="914400" algn="l" defTabSz="914400" rtl="0" eaLnBrk="1" latinLnBrk="0" hangingPunct="1">
                        <a:defRPr sz="1800" kern="1200">
                          <a:solidFill>
                            <a:schemeClr val="tx1"/>
                          </a:solidFill>
                          <a:latin typeface="等线" panose="02010600030101010101" charset="-122"/>
                        </a:defRPr>
                      </a:lvl3pPr>
                      <a:lvl4pPr marL="1371600" algn="l" defTabSz="914400" rtl="0" eaLnBrk="1" latinLnBrk="0" hangingPunct="1">
                        <a:defRPr sz="1800" kern="1200">
                          <a:solidFill>
                            <a:schemeClr val="tx1"/>
                          </a:solidFill>
                          <a:latin typeface="等线" panose="02010600030101010101" charset="-122"/>
                        </a:defRPr>
                      </a:lvl4pPr>
                      <a:lvl5pPr marL="1828800" algn="l" defTabSz="914400" rtl="0" eaLnBrk="1" latinLnBrk="0" hangingPunct="1">
                        <a:defRPr sz="1800" kern="1200">
                          <a:solidFill>
                            <a:schemeClr val="tx1"/>
                          </a:solidFill>
                          <a:latin typeface="等线" panose="02010600030101010101" charset="-122"/>
                        </a:defRPr>
                      </a:lvl5pPr>
                      <a:lvl6pPr marL="2286000" algn="l" defTabSz="914400" rtl="0" eaLnBrk="1" latinLnBrk="0" hangingPunct="1">
                        <a:defRPr sz="1800" kern="1200">
                          <a:solidFill>
                            <a:schemeClr val="tx1"/>
                          </a:solidFill>
                          <a:latin typeface="等线" panose="02010600030101010101" charset="-122"/>
                        </a:defRPr>
                      </a:lvl6pPr>
                      <a:lvl7pPr marL="2743200" algn="l" defTabSz="914400" rtl="0" eaLnBrk="1" latinLnBrk="0" hangingPunct="1">
                        <a:defRPr sz="1800" kern="1200">
                          <a:solidFill>
                            <a:schemeClr val="tx1"/>
                          </a:solidFill>
                          <a:latin typeface="等线" panose="02010600030101010101" charset="-122"/>
                        </a:defRPr>
                      </a:lvl7pPr>
                      <a:lvl8pPr marL="3200400" algn="l" defTabSz="914400" rtl="0" eaLnBrk="1" latinLnBrk="0" hangingPunct="1">
                        <a:defRPr sz="1800" kern="1200">
                          <a:solidFill>
                            <a:schemeClr val="tx1"/>
                          </a:solidFill>
                          <a:latin typeface="等线" panose="02010600030101010101" charset="-122"/>
                        </a:defRPr>
                      </a:lvl8pPr>
                      <a:lvl9pPr marL="3657600" algn="l" defTabSz="914400" rtl="0" eaLnBrk="1" latinLnBrk="0" hangingPunct="1">
                        <a:defRPr sz="1800" kern="1200">
                          <a:solidFill>
                            <a:schemeClr val="tx1"/>
                          </a:solidFill>
                          <a:latin typeface="等线" panose="02010600030101010101" charset="-122"/>
                        </a:defRPr>
                      </a:lvl9pPr>
                    </a:lstStyle>
                    <a:p>
                      <a:pPr algn="ctr">
                        <a:lnSpc>
                          <a:spcPct val="100000"/>
                        </a:lnSpc>
                        <a:buNone/>
                      </a:pPr>
                      <a:r>
                        <a:rPr lang="en-US" altLang="zh-CN" sz="1200" b="0">
                          <a:effectLst/>
                          <a:latin typeface="微软雅黑" panose="020B0503020204020204" pitchFamily="34" charset="-122"/>
                          <a:ea typeface="微软雅黑" panose="020B0503020204020204" pitchFamily="34" charset="-122"/>
                          <a:sym typeface="微软雅黑" panose="020B0503020204020204" pitchFamily="34" charset="-122"/>
                        </a:rPr>
                        <a:t>0.000</a:t>
                      </a:r>
                      <a:endParaRPr lang="en-US" altLang="zh-CN" sz="1200" b="0">
                        <a:effectLst/>
                        <a:latin typeface="微软雅黑" panose="020B0503020204020204" pitchFamily="34" charset="-122"/>
                        <a:ea typeface="微软雅黑" panose="020B0503020204020204" pitchFamily="34" charset="-122"/>
                        <a:sym typeface="微软雅黑" panose="020B0503020204020204" pitchFamily="34" charset="-122"/>
                      </a:endParaRPr>
                    </a:p>
                  </a:txBody>
                  <a:tcPr marL="0" marR="0" marT="0" marB="0" anchor="ctr">
                    <a:lnL w="12700" cap="flat" cmpd="sng" algn="ctr">
                      <a:solidFill>
                        <a:sysClr val="window" lastClr="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28616">
                <a:tc>
                  <a:txBody>
                    <a:bodyPr/>
                    <a:lstStyle>
                      <a:lvl1pPr marL="0" algn="l" defTabSz="914400" rtl="0" eaLnBrk="1" latinLnBrk="0" hangingPunct="1">
                        <a:defRPr sz="1800" kern="1200">
                          <a:solidFill>
                            <a:schemeClr val="tx1"/>
                          </a:solidFill>
                          <a:latin typeface="等线" panose="02010600030101010101" charset="-122"/>
                        </a:defRPr>
                      </a:lvl1pPr>
                      <a:lvl2pPr marL="457200" algn="l" defTabSz="914400" rtl="0" eaLnBrk="1" latinLnBrk="0" hangingPunct="1">
                        <a:defRPr sz="1800" kern="1200">
                          <a:solidFill>
                            <a:schemeClr val="tx1"/>
                          </a:solidFill>
                          <a:latin typeface="等线" panose="02010600030101010101" charset="-122"/>
                        </a:defRPr>
                      </a:lvl2pPr>
                      <a:lvl3pPr marL="914400" algn="l" defTabSz="914400" rtl="0" eaLnBrk="1" latinLnBrk="0" hangingPunct="1">
                        <a:defRPr sz="1800" kern="1200">
                          <a:solidFill>
                            <a:schemeClr val="tx1"/>
                          </a:solidFill>
                          <a:latin typeface="等线" panose="02010600030101010101" charset="-122"/>
                        </a:defRPr>
                      </a:lvl3pPr>
                      <a:lvl4pPr marL="1371600" algn="l" defTabSz="914400" rtl="0" eaLnBrk="1" latinLnBrk="0" hangingPunct="1">
                        <a:defRPr sz="1800" kern="1200">
                          <a:solidFill>
                            <a:schemeClr val="tx1"/>
                          </a:solidFill>
                          <a:latin typeface="等线" panose="02010600030101010101" charset="-122"/>
                        </a:defRPr>
                      </a:lvl4pPr>
                      <a:lvl5pPr marL="1828800" algn="l" defTabSz="914400" rtl="0" eaLnBrk="1" latinLnBrk="0" hangingPunct="1">
                        <a:defRPr sz="1800" kern="1200">
                          <a:solidFill>
                            <a:schemeClr val="tx1"/>
                          </a:solidFill>
                          <a:latin typeface="等线" panose="02010600030101010101" charset="-122"/>
                        </a:defRPr>
                      </a:lvl5pPr>
                      <a:lvl6pPr marL="2286000" algn="l" defTabSz="914400" rtl="0" eaLnBrk="1" latinLnBrk="0" hangingPunct="1">
                        <a:defRPr sz="1800" kern="1200">
                          <a:solidFill>
                            <a:schemeClr val="tx1"/>
                          </a:solidFill>
                          <a:latin typeface="等线" panose="02010600030101010101" charset="-122"/>
                        </a:defRPr>
                      </a:lvl6pPr>
                      <a:lvl7pPr marL="2743200" algn="l" defTabSz="914400" rtl="0" eaLnBrk="1" latinLnBrk="0" hangingPunct="1">
                        <a:defRPr sz="1800" kern="1200">
                          <a:solidFill>
                            <a:schemeClr val="tx1"/>
                          </a:solidFill>
                          <a:latin typeface="等线" panose="02010600030101010101" charset="-122"/>
                        </a:defRPr>
                      </a:lvl7pPr>
                      <a:lvl8pPr marL="3200400" algn="l" defTabSz="914400" rtl="0" eaLnBrk="1" latinLnBrk="0" hangingPunct="1">
                        <a:defRPr sz="1800" kern="1200">
                          <a:solidFill>
                            <a:schemeClr val="tx1"/>
                          </a:solidFill>
                          <a:latin typeface="等线" panose="02010600030101010101" charset="-122"/>
                        </a:defRPr>
                      </a:lvl8pPr>
                      <a:lvl9pPr marL="3657600" algn="l" defTabSz="914400" rtl="0" eaLnBrk="1" latinLnBrk="0" hangingPunct="1">
                        <a:defRPr sz="1800" kern="1200">
                          <a:solidFill>
                            <a:schemeClr val="tx1"/>
                          </a:solidFill>
                          <a:latin typeface="等线" panose="02010600030101010101" charset="-122"/>
                        </a:defRPr>
                      </a:lvl9pPr>
                    </a:lstStyle>
                    <a:p>
                      <a:pPr>
                        <a:lnSpc>
                          <a:spcPct val="100000"/>
                        </a:lnSpc>
                        <a:buNone/>
                      </a:pPr>
                      <a:r>
                        <a:rPr lang="zh-CN" altLang="en-US" sz="1200" b="0" dirty="0">
                          <a:effectLst/>
                          <a:latin typeface="微软雅黑" panose="020B0503020204020204" pitchFamily="34" charset="-122"/>
                          <a:ea typeface="微软雅黑" panose="020B0503020204020204" pitchFamily="34" charset="-122"/>
                          <a:sym typeface="微软雅黑" panose="020B0503020204020204" pitchFamily="34" charset="-122"/>
                        </a:rPr>
                        <a:t>常数项</a:t>
                      </a:r>
                      <a:endParaRPr lang="zh-CN" altLang="en-US" sz="1200" b="0" dirty="0">
                        <a:effectLst/>
                        <a:latin typeface="微软雅黑" panose="020B0503020204020204" pitchFamily="34" charset="-122"/>
                        <a:ea typeface="微软雅黑" panose="020B0503020204020204" pitchFamily="34" charset="-122"/>
                        <a:sym typeface="微软雅黑" panose="020B0503020204020204" pitchFamily="34" charset="-122"/>
                      </a:endParaRPr>
                    </a:p>
                  </a:txBody>
                  <a:tcPr marL="72000" marR="0" marT="0" marB="0" anchor="ctr">
                    <a:lnL w="12700" cap="flat" cmpd="sng" algn="ctr">
                      <a:no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AC283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等线" panose="02010600030101010101" charset="-122"/>
                        </a:defRPr>
                      </a:lvl1pPr>
                      <a:lvl2pPr marL="457200" algn="l" defTabSz="914400" rtl="0" eaLnBrk="1" latinLnBrk="0" hangingPunct="1">
                        <a:defRPr sz="1800" kern="1200">
                          <a:solidFill>
                            <a:schemeClr val="tx1"/>
                          </a:solidFill>
                          <a:latin typeface="等线" panose="02010600030101010101" charset="-122"/>
                        </a:defRPr>
                      </a:lvl2pPr>
                      <a:lvl3pPr marL="914400" algn="l" defTabSz="914400" rtl="0" eaLnBrk="1" latinLnBrk="0" hangingPunct="1">
                        <a:defRPr sz="1800" kern="1200">
                          <a:solidFill>
                            <a:schemeClr val="tx1"/>
                          </a:solidFill>
                          <a:latin typeface="等线" panose="02010600030101010101" charset="-122"/>
                        </a:defRPr>
                      </a:lvl3pPr>
                      <a:lvl4pPr marL="1371600" algn="l" defTabSz="914400" rtl="0" eaLnBrk="1" latinLnBrk="0" hangingPunct="1">
                        <a:defRPr sz="1800" kern="1200">
                          <a:solidFill>
                            <a:schemeClr val="tx1"/>
                          </a:solidFill>
                          <a:latin typeface="等线" panose="02010600030101010101" charset="-122"/>
                        </a:defRPr>
                      </a:lvl4pPr>
                      <a:lvl5pPr marL="1828800" algn="l" defTabSz="914400" rtl="0" eaLnBrk="1" latinLnBrk="0" hangingPunct="1">
                        <a:defRPr sz="1800" kern="1200">
                          <a:solidFill>
                            <a:schemeClr val="tx1"/>
                          </a:solidFill>
                          <a:latin typeface="等线" panose="02010600030101010101" charset="-122"/>
                        </a:defRPr>
                      </a:lvl5pPr>
                      <a:lvl6pPr marL="2286000" algn="l" defTabSz="914400" rtl="0" eaLnBrk="1" latinLnBrk="0" hangingPunct="1">
                        <a:defRPr sz="1800" kern="1200">
                          <a:solidFill>
                            <a:schemeClr val="tx1"/>
                          </a:solidFill>
                          <a:latin typeface="等线" panose="02010600030101010101" charset="-122"/>
                        </a:defRPr>
                      </a:lvl6pPr>
                      <a:lvl7pPr marL="2743200" algn="l" defTabSz="914400" rtl="0" eaLnBrk="1" latinLnBrk="0" hangingPunct="1">
                        <a:defRPr sz="1800" kern="1200">
                          <a:solidFill>
                            <a:schemeClr val="tx1"/>
                          </a:solidFill>
                          <a:latin typeface="等线" panose="02010600030101010101" charset="-122"/>
                        </a:defRPr>
                      </a:lvl7pPr>
                      <a:lvl8pPr marL="3200400" algn="l" defTabSz="914400" rtl="0" eaLnBrk="1" latinLnBrk="0" hangingPunct="1">
                        <a:defRPr sz="1800" kern="1200">
                          <a:solidFill>
                            <a:schemeClr val="tx1"/>
                          </a:solidFill>
                          <a:latin typeface="等线" panose="02010600030101010101" charset="-122"/>
                        </a:defRPr>
                      </a:lvl8pPr>
                      <a:lvl9pPr marL="3657600" algn="l" defTabSz="914400" rtl="0" eaLnBrk="1" latinLnBrk="0" hangingPunct="1">
                        <a:defRPr sz="1800" kern="1200">
                          <a:solidFill>
                            <a:schemeClr val="tx1"/>
                          </a:solidFill>
                          <a:latin typeface="等线" panose="02010600030101010101" charset="-122"/>
                        </a:defRPr>
                      </a:lvl9pPr>
                    </a:lstStyle>
                    <a:p>
                      <a:pPr algn="ctr">
                        <a:lnSpc>
                          <a:spcPct val="100000"/>
                        </a:lnSpc>
                        <a:buNone/>
                      </a:pPr>
                      <a:r>
                        <a:rPr lang="en-US" altLang="zh-CN" sz="1200" b="0">
                          <a:effectLst/>
                          <a:latin typeface="微软雅黑" panose="020B0503020204020204" pitchFamily="34" charset="-122"/>
                          <a:ea typeface="微软雅黑" panose="020B0503020204020204" pitchFamily="34" charset="-122"/>
                          <a:sym typeface="微软雅黑" panose="020B0503020204020204" pitchFamily="34" charset="-122"/>
                        </a:rPr>
                        <a:t>1.515</a:t>
                      </a:r>
                      <a:endParaRPr lang="en-US" altLang="zh-CN" sz="1200" b="0">
                        <a:effectLst/>
                        <a:latin typeface="微软雅黑" panose="020B0503020204020204" pitchFamily="34" charset="-122"/>
                        <a:ea typeface="微软雅黑" panose="020B0503020204020204" pitchFamily="34" charset="-122"/>
                        <a:sym typeface="微软雅黑" panose="020B0503020204020204" pitchFamily="34" charset="-122"/>
                      </a:endParaRP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AC283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等线" panose="02010600030101010101" charset="-122"/>
                        </a:defRPr>
                      </a:lvl1pPr>
                      <a:lvl2pPr marL="457200" algn="l" defTabSz="914400" rtl="0" eaLnBrk="1" latinLnBrk="0" hangingPunct="1">
                        <a:defRPr sz="1800" kern="1200">
                          <a:solidFill>
                            <a:schemeClr val="tx1"/>
                          </a:solidFill>
                          <a:latin typeface="等线" panose="02010600030101010101" charset="-122"/>
                        </a:defRPr>
                      </a:lvl2pPr>
                      <a:lvl3pPr marL="914400" algn="l" defTabSz="914400" rtl="0" eaLnBrk="1" latinLnBrk="0" hangingPunct="1">
                        <a:defRPr sz="1800" kern="1200">
                          <a:solidFill>
                            <a:schemeClr val="tx1"/>
                          </a:solidFill>
                          <a:latin typeface="等线" panose="02010600030101010101" charset="-122"/>
                        </a:defRPr>
                      </a:lvl3pPr>
                      <a:lvl4pPr marL="1371600" algn="l" defTabSz="914400" rtl="0" eaLnBrk="1" latinLnBrk="0" hangingPunct="1">
                        <a:defRPr sz="1800" kern="1200">
                          <a:solidFill>
                            <a:schemeClr val="tx1"/>
                          </a:solidFill>
                          <a:latin typeface="等线" panose="02010600030101010101" charset="-122"/>
                        </a:defRPr>
                      </a:lvl4pPr>
                      <a:lvl5pPr marL="1828800" algn="l" defTabSz="914400" rtl="0" eaLnBrk="1" latinLnBrk="0" hangingPunct="1">
                        <a:defRPr sz="1800" kern="1200">
                          <a:solidFill>
                            <a:schemeClr val="tx1"/>
                          </a:solidFill>
                          <a:latin typeface="等线" panose="02010600030101010101" charset="-122"/>
                        </a:defRPr>
                      </a:lvl5pPr>
                      <a:lvl6pPr marL="2286000" algn="l" defTabSz="914400" rtl="0" eaLnBrk="1" latinLnBrk="0" hangingPunct="1">
                        <a:defRPr sz="1800" kern="1200">
                          <a:solidFill>
                            <a:schemeClr val="tx1"/>
                          </a:solidFill>
                          <a:latin typeface="等线" panose="02010600030101010101" charset="-122"/>
                        </a:defRPr>
                      </a:lvl6pPr>
                      <a:lvl7pPr marL="2743200" algn="l" defTabSz="914400" rtl="0" eaLnBrk="1" latinLnBrk="0" hangingPunct="1">
                        <a:defRPr sz="1800" kern="1200">
                          <a:solidFill>
                            <a:schemeClr val="tx1"/>
                          </a:solidFill>
                          <a:latin typeface="等线" panose="02010600030101010101" charset="-122"/>
                        </a:defRPr>
                      </a:lvl7pPr>
                      <a:lvl8pPr marL="3200400" algn="l" defTabSz="914400" rtl="0" eaLnBrk="1" latinLnBrk="0" hangingPunct="1">
                        <a:defRPr sz="1800" kern="1200">
                          <a:solidFill>
                            <a:schemeClr val="tx1"/>
                          </a:solidFill>
                          <a:latin typeface="等线" panose="02010600030101010101" charset="-122"/>
                        </a:defRPr>
                      </a:lvl8pPr>
                      <a:lvl9pPr marL="3657600" algn="l" defTabSz="914400" rtl="0" eaLnBrk="1" latinLnBrk="0" hangingPunct="1">
                        <a:defRPr sz="1800" kern="1200">
                          <a:solidFill>
                            <a:schemeClr val="tx1"/>
                          </a:solidFill>
                          <a:latin typeface="等线" panose="02010600030101010101" charset="-122"/>
                        </a:defRPr>
                      </a:lvl9pPr>
                    </a:lstStyle>
                    <a:p>
                      <a:pPr algn="ctr">
                        <a:lnSpc>
                          <a:spcPct val="100000"/>
                        </a:lnSpc>
                        <a:buNone/>
                      </a:pPr>
                      <a:r>
                        <a:rPr lang="en-US" altLang="zh-CN" sz="1200" b="0" dirty="0">
                          <a:effectLst/>
                          <a:latin typeface="微软雅黑" panose="020B0503020204020204" pitchFamily="34" charset="-122"/>
                          <a:ea typeface="微软雅黑" panose="020B0503020204020204" pitchFamily="34" charset="-122"/>
                          <a:sym typeface="微软雅黑" panose="020B0503020204020204" pitchFamily="34" charset="-122"/>
                        </a:rPr>
                        <a:t>0.315</a:t>
                      </a:r>
                      <a:endParaRPr lang="en-US" altLang="zh-CN" sz="1200" b="0" dirty="0">
                        <a:effectLst/>
                        <a:latin typeface="微软雅黑" panose="020B0503020204020204" pitchFamily="34" charset="-122"/>
                        <a:ea typeface="微软雅黑" panose="020B0503020204020204" pitchFamily="34" charset="-122"/>
                        <a:sym typeface="微软雅黑" panose="020B0503020204020204" pitchFamily="34" charset="-122"/>
                      </a:endParaRP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AC283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等线" panose="02010600030101010101" charset="-122"/>
                        </a:defRPr>
                      </a:lvl1pPr>
                      <a:lvl2pPr marL="457200" algn="l" defTabSz="914400" rtl="0" eaLnBrk="1" latinLnBrk="0" hangingPunct="1">
                        <a:defRPr sz="1800" kern="1200">
                          <a:solidFill>
                            <a:schemeClr val="tx1"/>
                          </a:solidFill>
                          <a:latin typeface="等线" panose="02010600030101010101" charset="-122"/>
                        </a:defRPr>
                      </a:lvl2pPr>
                      <a:lvl3pPr marL="914400" algn="l" defTabSz="914400" rtl="0" eaLnBrk="1" latinLnBrk="0" hangingPunct="1">
                        <a:defRPr sz="1800" kern="1200">
                          <a:solidFill>
                            <a:schemeClr val="tx1"/>
                          </a:solidFill>
                          <a:latin typeface="等线" panose="02010600030101010101" charset="-122"/>
                        </a:defRPr>
                      </a:lvl3pPr>
                      <a:lvl4pPr marL="1371600" algn="l" defTabSz="914400" rtl="0" eaLnBrk="1" latinLnBrk="0" hangingPunct="1">
                        <a:defRPr sz="1800" kern="1200">
                          <a:solidFill>
                            <a:schemeClr val="tx1"/>
                          </a:solidFill>
                          <a:latin typeface="等线" panose="02010600030101010101" charset="-122"/>
                        </a:defRPr>
                      </a:lvl4pPr>
                      <a:lvl5pPr marL="1828800" algn="l" defTabSz="914400" rtl="0" eaLnBrk="1" latinLnBrk="0" hangingPunct="1">
                        <a:defRPr sz="1800" kern="1200">
                          <a:solidFill>
                            <a:schemeClr val="tx1"/>
                          </a:solidFill>
                          <a:latin typeface="等线" panose="02010600030101010101" charset="-122"/>
                        </a:defRPr>
                      </a:lvl5pPr>
                      <a:lvl6pPr marL="2286000" algn="l" defTabSz="914400" rtl="0" eaLnBrk="1" latinLnBrk="0" hangingPunct="1">
                        <a:defRPr sz="1800" kern="1200">
                          <a:solidFill>
                            <a:schemeClr val="tx1"/>
                          </a:solidFill>
                          <a:latin typeface="等线" panose="02010600030101010101" charset="-122"/>
                        </a:defRPr>
                      </a:lvl6pPr>
                      <a:lvl7pPr marL="2743200" algn="l" defTabSz="914400" rtl="0" eaLnBrk="1" latinLnBrk="0" hangingPunct="1">
                        <a:defRPr sz="1800" kern="1200">
                          <a:solidFill>
                            <a:schemeClr val="tx1"/>
                          </a:solidFill>
                          <a:latin typeface="等线" panose="02010600030101010101" charset="-122"/>
                        </a:defRPr>
                      </a:lvl7pPr>
                      <a:lvl8pPr marL="3200400" algn="l" defTabSz="914400" rtl="0" eaLnBrk="1" latinLnBrk="0" hangingPunct="1">
                        <a:defRPr sz="1800" kern="1200">
                          <a:solidFill>
                            <a:schemeClr val="tx1"/>
                          </a:solidFill>
                          <a:latin typeface="等线" panose="02010600030101010101" charset="-122"/>
                        </a:defRPr>
                      </a:lvl8pPr>
                      <a:lvl9pPr marL="3657600" algn="l" defTabSz="914400" rtl="0" eaLnBrk="1" latinLnBrk="0" hangingPunct="1">
                        <a:defRPr sz="1800" kern="1200">
                          <a:solidFill>
                            <a:schemeClr val="tx1"/>
                          </a:solidFill>
                          <a:latin typeface="等线" panose="02010600030101010101" charset="-122"/>
                        </a:defRPr>
                      </a:lvl9pPr>
                    </a:lstStyle>
                    <a:p>
                      <a:pPr algn="ctr">
                        <a:lnSpc>
                          <a:spcPct val="100000"/>
                        </a:lnSpc>
                        <a:buNone/>
                      </a:pPr>
                      <a:r>
                        <a:rPr lang="en-US" altLang="zh-CN" sz="1200" b="0" dirty="0">
                          <a:effectLst/>
                          <a:latin typeface="微软雅黑" panose="020B0503020204020204" pitchFamily="34" charset="-122"/>
                          <a:ea typeface="微软雅黑" panose="020B0503020204020204" pitchFamily="34" charset="-122"/>
                          <a:sym typeface="微软雅黑" panose="020B0503020204020204" pitchFamily="34" charset="-122"/>
                        </a:rPr>
                        <a:t>0.000</a:t>
                      </a:r>
                      <a:endParaRPr lang="en-US" altLang="zh-CN" sz="1200" b="0" dirty="0">
                        <a:effectLst/>
                        <a:latin typeface="微软雅黑" panose="020B0503020204020204" pitchFamily="34" charset="-122"/>
                        <a:ea typeface="微软雅黑" panose="020B0503020204020204" pitchFamily="34" charset="-122"/>
                        <a:sym typeface="微软雅黑" panose="020B0503020204020204" pitchFamily="34" charset="-122"/>
                      </a:endParaRPr>
                    </a:p>
                  </a:txBody>
                  <a:tcPr marL="0" marR="0" marT="0" marB="0" anchor="ctr">
                    <a:lnL w="12700" cap="flat" cmpd="sng" algn="ctr">
                      <a:solidFill>
                        <a:sysClr val="window" lastClr="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AC283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graphicFrame>
        <p:nvGraphicFramePr>
          <p:cNvPr id="4" name="Content Placeholder 7_1"/>
          <p:cNvGraphicFramePr/>
          <p:nvPr/>
        </p:nvGraphicFramePr>
        <p:xfrm>
          <a:off x="387116" y="4552503"/>
          <a:ext cx="6083535" cy="1307505"/>
        </p:xfrm>
        <a:graphic>
          <a:graphicData uri="http://schemas.openxmlformats.org/drawingml/2006/table">
            <a:tbl>
              <a:tblPr firstRow="1" bandRow="1"/>
              <a:tblGrid>
                <a:gridCol w="3107209"/>
                <a:gridCol w="740156"/>
                <a:gridCol w="1639559"/>
                <a:gridCol w="596611"/>
              </a:tblGrid>
              <a:tr h="261501">
                <a:tc>
                  <a:txBody>
                    <a:bodyPr/>
                    <a:lstStyle>
                      <a:lvl1pPr marL="0" algn="l" defTabSz="914400" rtl="0" eaLnBrk="1" latinLnBrk="0" hangingPunct="1">
                        <a:defRPr sz="1800" kern="1200">
                          <a:solidFill>
                            <a:schemeClr val="tx1"/>
                          </a:solidFill>
                          <a:latin typeface="等线" panose="02010600030101010101" charset="-122"/>
                        </a:defRPr>
                      </a:lvl1pPr>
                      <a:lvl2pPr marL="457200" algn="l" defTabSz="914400" rtl="0" eaLnBrk="1" latinLnBrk="0" hangingPunct="1">
                        <a:defRPr sz="1800" kern="1200">
                          <a:solidFill>
                            <a:schemeClr val="tx1"/>
                          </a:solidFill>
                          <a:latin typeface="等线" panose="02010600030101010101" charset="-122"/>
                        </a:defRPr>
                      </a:lvl2pPr>
                      <a:lvl3pPr marL="914400" algn="l" defTabSz="914400" rtl="0" eaLnBrk="1" latinLnBrk="0" hangingPunct="1">
                        <a:defRPr sz="1800" kern="1200">
                          <a:solidFill>
                            <a:schemeClr val="tx1"/>
                          </a:solidFill>
                          <a:latin typeface="等线" panose="02010600030101010101" charset="-122"/>
                        </a:defRPr>
                      </a:lvl3pPr>
                      <a:lvl4pPr marL="1371600" algn="l" defTabSz="914400" rtl="0" eaLnBrk="1" latinLnBrk="0" hangingPunct="1">
                        <a:defRPr sz="1800" kern="1200">
                          <a:solidFill>
                            <a:schemeClr val="tx1"/>
                          </a:solidFill>
                          <a:latin typeface="等线" panose="02010600030101010101" charset="-122"/>
                        </a:defRPr>
                      </a:lvl4pPr>
                      <a:lvl5pPr marL="1828800" algn="l" defTabSz="914400" rtl="0" eaLnBrk="1" latinLnBrk="0" hangingPunct="1">
                        <a:defRPr sz="1800" kern="1200">
                          <a:solidFill>
                            <a:schemeClr val="tx1"/>
                          </a:solidFill>
                          <a:latin typeface="等线" panose="02010600030101010101" charset="-122"/>
                        </a:defRPr>
                      </a:lvl5pPr>
                      <a:lvl6pPr marL="2286000" algn="l" defTabSz="914400" rtl="0" eaLnBrk="1" latinLnBrk="0" hangingPunct="1">
                        <a:defRPr sz="1800" kern="1200">
                          <a:solidFill>
                            <a:schemeClr val="tx1"/>
                          </a:solidFill>
                          <a:latin typeface="等线" panose="02010600030101010101" charset="-122"/>
                        </a:defRPr>
                      </a:lvl6pPr>
                      <a:lvl7pPr marL="2743200" algn="l" defTabSz="914400" rtl="0" eaLnBrk="1" latinLnBrk="0" hangingPunct="1">
                        <a:defRPr sz="1800" kern="1200">
                          <a:solidFill>
                            <a:schemeClr val="tx1"/>
                          </a:solidFill>
                          <a:latin typeface="等线" panose="02010600030101010101" charset="-122"/>
                        </a:defRPr>
                      </a:lvl7pPr>
                      <a:lvl8pPr marL="3200400" algn="l" defTabSz="914400" rtl="0" eaLnBrk="1" latinLnBrk="0" hangingPunct="1">
                        <a:defRPr sz="1800" kern="1200">
                          <a:solidFill>
                            <a:schemeClr val="tx1"/>
                          </a:solidFill>
                          <a:latin typeface="等线" panose="02010600030101010101" charset="-122"/>
                        </a:defRPr>
                      </a:lvl8pPr>
                      <a:lvl9pPr marL="3657600" algn="l" defTabSz="914400" rtl="0" eaLnBrk="1" latinLnBrk="0" hangingPunct="1">
                        <a:defRPr sz="1800" kern="1200">
                          <a:solidFill>
                            <a:schemeClr val="tx1"/>
                          </a:solidFill>
                          <a:latin typeface="等线" panose="02010600030101010101" charset="-122"/>
                        </a:defRPr>
                      </a:lvl9pPr>
                    </a:lstStyle>
                    <a:p>
                      <a:pPr algn="l">
                        <a:lnSpc>
                          <a:spcPct val="100000"/>
                        </a:lnSpc>
                        <a:buNone/>
                      </a:pPr>
                      <a:r>
                        <a:rPr lang="zh-CN" altLang="en-US" sz="1200" b="1" dirty="0">
                          <a:solidFill>
                            <a:schemeClr val="bg1"/>
                          </a:solidFill>
                          <a:effectLst/>
                          <a:latin typeface="微软雅黑" panose="020B0503020204020204" pitchFamily="34" charset="-122"/>
                          <a:ea typeface="微软雅黑" panose="020B0503020204020204" pitchFamily="34" charset="-122"/>
                          <a:sym typeface="微软雅黑" panose="020B0503020204020204" pitchFamily="34" charset="-122"/>
                        </a:rPr>
                        <a:t>参数</a:t>
                      </a:r>
                      <a:endParaRPr lang="zh-CN" altLang="en-US" sz="1200" b="1" dirty="0">
                        <a:solidFill>
                          <a:schemeClr val="bg1"/>
                        </a:solidFill>
                        <a:effectLst/>
                        <a:latin typeface="微软雅黑" panose="020B0503020204020204" pitchFamily="34" charset="-122"/>
                        <a:ea typeface="微软雅黑" panose="020B0503020204020204" pitchFamily="34" charset="-122"/>
                        <a:sym typeface="微软雅黑" panose="020B0503020204020204" pitchFamily="34" charset="-122"/>
                      </a:endParaRPr>
                    </a:p>
                  </a:txBody>
                  <a:tcPr marL="72000" marR="0" marT="0" marB="0" anchor="ctr">
                    <a:lnL w="12700" cap="flat" cmpd="sng" algn="ctr">
                      <a:no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C283F"/>
                    </a:solidFill>
                  </a:tcPr>
                </a:tc>
                <a:tc>
                  <a:txBody>
                    <a:bodyPr/>
                    <a:lstStyle>
                      <a:lvl1pPr marL="0" algn="l" defTabSz="914400" rtl="0" eaLnBrk="1" latinLnBrk="0" hangingPunct="1">
                        <a:defRPr sz="1800" kern="1200">
                          <a:solidFill>
                            <a:schemeClr val="tx1"/>
                          </a:solidFill>
                          <a:latin typeface="等线" panose="02010600030101010101" charset="-122"/>
                        </a:defRPr>
                      </a:lvl1pPr>
                      <a:lvl2pPr marL="457200" algn="l" defTabSz="914400" rtl="0" eaLnBrk="1" latinLnBrk="0" hangingPunct="1">
                        <a:defRPr sz="1800" kern="1200">
                          <a:solidFill>
                            <a:schemeClr val="tx1"/>
                          </a:solidFill>
                          <a:latin typeface="等线" panose="02010600030101010101" charset="-122"/>
                        </a:defRPr>
                      </a:lvl2pPr>
                      <a:lvl3pPr marL="914400" algn="l" defTabSz="914400" rtl="0" eaLnBrk="1" latinLnBrk="0" hangingPunct="1">
                        <a:defRPr sz="1800" kern="1200">
                          <a:solidFill>
                            <a:schemeClr val="tx1"/>
                          </a:solidFill>
                          <a:latin typeface="等线" panose="02010600030101010101" charset="-122"/>
                        </a:defRPr>
                      </a:lvl3pPr>
                      <a:lvl4pPr marL="1371600" algn="l" defTabSz="914400" rtl="0" eaLnBrk="1" latinLnBrk="0" hangingPunct="1">
                        <a:defRPr sz="1800" kern="1200">
                          <a:solidFill>
                            <a:schemeClr val="tx1"/>
                          </a:solidFill>
                          <a:latin typeface="等线" panose="02010600030101010101" charset="-122"/>
                        </a:defRPr>
                      </a:lvl4pPr>
                      <a:lvl5pPr marL="1828800" algn="l" defTabSz="914400" rtl="0" eaLnBrk="1" latinLnBrk="0" hangingPunct="1">
                        <a:defRPr sz="1800" kern="1200">
                          <a:solidFill>
                            <a:schemeClr val="tx1"/>
                          </a:solidFill>
                          <a:latin typeface="等线" panose="02010600030101010101" charset="-122"/>
                        </a:defRPr>
                      </a:lvl5pPr>
                      <a:lvl6pPr marL="2286000" algn="l" defTabSz="914400" rtl="0" eaLnBrk="1" latinLnBrk="0" hangingPunct="1">
                        <a:defRPr sz="1800" kern="1200">
                          <a:solidFill>
                            <a:schemeClr val="tx1"/>
                          </a:solidFill>
                          <a:latin typeface="等线" panose="02010600030101010101" charset="-122"/>
                        </a:defRPr>
                      </a:lvl6pPr>
                      <a:lvl7pPr marL="2743200" algn="l" defTabSz="914400" rtl="0" eaLnBrk="1" latinLnBrk="0" hangingPunct="1">
                        <a:defRPr sz="1800" kern="1200">
                          <a:solidFill>
                            <a:schemeClr val="tx1"/>
                          </a:solidFill>
                          <a:latin typeface="等线" panose="02010600030101010101" charset="-122"/>
                        </a:defRPr>
                      </a:lvl7pPr>
                      <a:lvl8pPr marL="3200400" algn="l" defTabSz="914400" rtl="0" eaLnBrk="1" latinLnBrk="0" hangingPunct="1">
                        <a:defRPr sz="1800" kern="1200">
                          <a:solidFill>
                            <a:schemeClr val="tx1"/>
                          </a:solidFill>
                          <a:latin typeface="等线" panose="02010600030101010101" charset="-122"/>
                        </a:defRPr>
                      </a:lvl8pPr>
                      <a:lvl9pPr marL="3657600" algn="l" defTabSz="914400" rtl="0" eaLnBrk="1" latinLnBrk="0" hangingPunct="1">
                        <a:defRPr sz="1800" kern="1200">
                          <a:solidFill>
                            <a:schemeClr val="tx1"/>
                          </a:solidFill>
                          <a:latin typeface="等线" panose="02010600030101010101" charset="-122"/>
                        </a:defRPr>
                      </a:lvl9pPr>
                    </a:lstStyle>
                    <a:p>
                      <a:pPr algn="ctr">
                        <a:lnSpc>
                          <a:spcPct val="100000"/>
                        </a:lnSpc>
                        <a:buNone/>
                      </a:pPr>
                      <a:r>
                        <a:rPr lang="de-DE" sz="1200" b="1" dirty="0">
                          <a:solidFill>
                            <a:schemeClr val="bg1"/>
                          </a:solidFill>
                          <a:effectLst/>
                          <a:latin typeface="微软雅黑" panose="020B0503020204020204" pitchFamily="34" charset="-122"/>
                          <a:ea typeface="微软雅黑" panose="020B0503020204020204" pitchFamily="34" charset="-122"/>
                          <a:sym typeface="微软雅黑" panose="020B0503020204020204" pitchFamily="34" charset="-122"/>
                        </a:rPr>
                        <a:t>Beta</a:t>
                      </a:r>
                      <a:r>
                        <a:rPr lang="zh-CN" altLang="en-US" sz="1200" b="1" dirty="0">
                          <a:solidFill>
                            <a:schemeClr val="bg1"/>
                          </a:solidFill>
                          <a:effectLst/>
                          <a:latin typeface="微软雅黑" panose="020B0503020204020204" pitchFamily="34" charset="-122"/>
                          <a:ea typeface="微软雅黑" panose="020B0503020204020204" pitchFamily="34" charset="-122"/>
                          <a:sym typeface="微软雅黑" panose="020B0503020204020204" pitchFamily="34" charset="-122"/>
                        </a:rPr>
                        <a:t>值</a:t>
                      </a:r>
                      <a:endParaRPr lang="zh-CN" altLang="en-US" sz="1200" b="1" dirty="0">
                        <a:solidFill>
                          <a:schemeClr val="bg1"/>
                        </a:solidFill>
                        <a:effectLst/>
                        <a:latin typeface="微软雅黑" panose="020B0503020204020204" pitchFamily="34" charset="-122"/>
                        <a:ea typeface="微软雅黑" panose="020B0503020204020204" pitchFamily="34" charset="-122"/>
                        <a:sym typeface="微软雅黑" panose="020B0503020204020204" pitchFamily="34" charset="-122"/>
                      </a:endParaRP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C283F"/>
                    </a:solidFill>
                  </a:tcPr>
                </a:tc>
                <a:tc>
                  <a:txBody>
                    <a:bodyPr/>
                    <a:lstStyle>
                      <a:lvl1pPr marL="0" algn="l" defTabSz="914400" rtl="0" eaLnBrk="1" latinLnBrk="0" hangingPunct="1">
                        <a:defRPr sz="1800" kern="1200">
                          <a:solidFill>
                            <a:schemeClr val="tx1"/>
                          </a:solidFill>
                          <a:latin typeface="等线" panose="02010600030101010101" charset="-122"/>
                        </a:defRPr>
                      </a:lvl1pPr>
                      <a:lvl2pPr marL="457200" algn="l" defTabSz="914400" rtl="0" eaLnBrk="1" latinLnBrk="0" hangingPunct="1">
                        <a:defRPr sz="1800" kern="1200">
                          <a:solidFill>
                            <a:schemeClr val="tx1"/>
                          </a:solidFill>
                          <a:latin typeface="等线" panose="02010600030101010101" charset="-122"/>
                        </a:defRPr>
                      </a:lvl2pPr>
                      <a:lvl3pPr marL="914400" algn="l" defTabSz="914400" rtl="0" eaLnBrk="1" latinLnBrk="0" hangingPunct="1">
                        <a:defRPr sz="1800" kern="1200">
                          <a:solidFill>
                            <a:schemeClr val="tx1"/>
                          </a:solidFill>
                          <a:latin typeface="等线" panose="02010600030101010101" charset="-122"/>
                        </a:defRPr>
                      </a:lvl3pPr>
                      <a:lvl4pPr marL="1371600" algn="l" defTabSz="914400" rtl="0" eaLnBrk="1" latinLnBrk="0" hangingPunct="1">
                        <a:defRPr sz="1800" kern="1200">
                          <a:solidFill>
                            <a:schemeClr val="tx1"/>
                          </a:solidFill>
                          <a:latin typeface="等线" panose="02010600030101010101" charset="-122"/>
                        </a:defRPr>
                      </a:lvl4pPr>
                      <a:lvl5pPr marL="1828800" algn="l" defTabSz="914400" rtl="0" eaLnBrk="1" latinLnBrk="0" hangingPunct="1">
                        <a:defRPr sz="1800" kern="1200">
                          <a:solidFill>
                            <a:schemeClr val="tx1"/>
                          </a:solidFill>
                          <a:latin typeface="等线" panose="02010600030101010101" charset="-122"/>
                        </a:defRPr>
                      </a:lvl5pPr>
                      <a:lvl6pPr marL="2286000" algn="l" defTabSz="914400" rtl="0" eaLnBrk="1" latinLnBrk="0" hangingPunct="1">
                        <a:defRPr sz="1800" kern="1200">
                          <a:solidFill>
                            <a:schemeClr val="tx1"/>
                          </a:solidFill>
                          <a:latin typeface="等线" panose="02010600030101010101" charset="-122"/>
                        </a:defRPr>
                      </a:lvl6pPr>
                      <a:lvl7pPr marL="2743200" algn="l" defTabSz="914400" rtl="0" eaLnBrk="1" latinLnBrk="0" hangingPunct="1">
                        <a:defRPr sz="1800" kern="1200">
                          <a:solidFill>
                            <a:schemeClr val="tx1"/>
                          </a:solidFill>
                          <a:latin typeface="等线" panose="02010600030101010101" charset="-122"/>
                        </a:defRPr>
                      </a:lvl7pPr>
                      <a:lvl8pPr marL="3200400" algn="l" defTabSz="914400" rtl="0" eaLnBrk="1" latinLnBrk="0" hangingPunct="1">
                        <a:defRPr sz="1800" kern="1200">
                          <a:solidFill>
                            <a:schemeClr val="tx1"/>
                          </a:solidFill>
                          <a:latin typeface="等线" panose="02010600030101010101" charset="-122"/>
                        </a:defRPr>
                      </a:lvl8pPr>
                      <a:lvl9pPr marL="3657600" algn="l" defTabSz="914400" rtl="0" eaLnBrk="1" latinLnBrk="0" hangingPunct="1">
                        <a:defRPr sz="1800" kern="1200">
                          <a:solidFill>
                            <a:schemeClr val="tx1"/>
                          </a:solidFill>
                          <a:latin typeface="等线" panose="02010600030101010101" charset="-122"/>
                        </a:defRPr>
                      </a:lvl9pPr>
                    </a:lstStyle>
                    <a:p>
                      <a:pPr algn="ctr">
                        <a:lnSpc>
                          <a:spcPct val="100000"/>
                        </a:lnSpc>
                        <a:buNone/>
                      </a:pPr>
                      <a:r>
                        <a:rPr lang="de-DE" sz="1200" b="1" dirty="0">
                          <a:solidFill>
                            <a:schemeClr val="bg1"/>
                          </a:solidFill>
                          <a:effectLst/>
                          <a:latin typeface="微软雅黑" panose="020B0503020204020204" pitchFamily="34" charset="-122"/>
                          <a:ea typeface="微软雅黑" panose="020B0503020204020204" pitchFamily="34" charset="-122"/>
                          <a:sym typeface="微软雅黑" panose="020B0503020204020204" pitchFamily="34" charset="-122"/>
                        </a:rPr>
                        <a:t>SE</a:t>
                      </a:r>
                      <a:r>
                        <a:rPr lang="zh-CN" altLang="en-US" sz="1200" b="1" dirty="0">
                          <a:solidFill>
                            <a:schemeClr val="bg1"/>
                          </a:solidFill>
                          <a:effectLst/>
                          <a:latin typeface="微软雅黑" panose="020B0503020204020204" pitchFamily="34" charset="-122"/>
                          <a:ea typeface="微软雅黑" panose="020B0503020204020204" pitchFamily="34" charset="-122"/>
                          <a:sym typeface="微软雅黑" panose="020B0503020204020204" pitchFamily="34" charset="-122"/>
                        </a:rPr>
                        <a:t>（标准误差）</a:t>
                      </a:r>
                      <a:endParaRPr lang="zh-CN" altLang="en-US" sz="1200" b="1" dirty="0">
                        <a:solidFill>
                          <a:schemeClr val="bg1"/>
                        </a:solidFill>
                        <a:effectLst/>
                        <a:latin typeface="微软雅黑" panose="020B0503020204020204" pitchFamily="34" charset="-122"/>
                        <a:ea typeface="微软雅黑" panose="020B0503020204020204" pitchFamily="34" charset="-122"/>
                        <a:sym typeface="微软雅黑" panose="020B0503020204020204" pitchFamily="34" charset="-122"/>
                      </a:endParaRP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C283F"/>
                    </a:solidFill>
                  </a:tcPr>
                </a:tc>
                <a:tc>
                  <a:txBody>
                    <a:bodyPr/>
                    <a:lstStyle>
                      <a:lvl1pPr marL="0" algn="l" defTabSz="914400" rtl="0" eaLnBrk="1" latinLnBrk="0" hangingPunct="1">
                        <a:defRPr sz="1800" kern="1200">
                          <a:solidFill>
                            <a:schemeClr val="tx1"/>
                          </a:solidFill>
                          <a:latin typeface="等线" panose="02010600030101010101" charset="-122"/>
                        </a:defRPr>
                      </a:lvl1pPr>
                      <a:lvl2pPr marL="457200" algn="l" defTabSz="914400" rtl="0" eaLnBrk="1" latinLnBrk="0" hangingPunct="1">
                        <a:defRPr sz="1800" kern="1200">
                          <a:solidFill>
                            <a:schemeClr val="tx1"/>
                          </a:solidFill>
                          <a:latin typeface="等线" panose="02010600030101010101" charset="-122"/>
                        </a:defRPr>
                      </a:lvl2pPr>
                      <a:lvl3pPr marL="914400" algn="l" defTabSz="914400" rtl="0" eaLnBrk="1" latinLnBrk="0" hangingPunct="1">
                        <a:defRPr sz="1800" kern="1200">
                          <a:solidFill>
                            <a:schemeClr val="tx1"/>
                          </a:solidFill>
                          <a:latin typeface="等线" panose="02010600030101010101" charset="-122"/>
                        </a:defRPr>
                      </a:lvl3pPr>
                      <a:lvl4pPr marL="1371600" algn="l" defTabSz="914400" rtl="0" eaLnBrk="1" latinLnBrk="0" hangingPunct="1">
                        <a:defRPr sz="1800" kern="1200">
                          <a:solidFill>
                            <a:schemeClr val="tx1"/>
                          </a:solidFill>
                          <a:latin typeface="等线" panose="02010600030101010101" charset="-122"/>
                        </a:defRPr>
                      </a:lvl4pPr>
                      <a:lvl5pPr marL="1828800" algn="l" defTabSz="914400" rtl="0" eaLnBrk="1" latinLnBrk="0" hangingPunct="1">
                        <a:defRPr sz="1800" kern="1200">
                          <a:solidFill>
                            <a:schemeClr val="tx1"/>
                          </a:solidFill>
                          <a:latin typeface="等线" panose="02010600030101010101" charset="-122"/>
                        </a:defRPr>
                      </a:lvl5pPr>
                      <a:lvl6pPr marL="2286000" algn="l" defTabSz="914400" rtl="0" eaLnBrk="1" latinLnBrk="0" hangingPunct="1">
                        <a:defRPr sz="1800" kern="1200">
                          <a:solidFill>
                            <a:schemeClr val="tx1"/>
                          </a:solidFill>
                          <a:latin typeface="等线" panose="02010600030101010101" charset="-122"/>
                        </a:defRPr>
                      </a:lvl6pPr>
                      <a:lvl7pPr marL="2743200" algn="l" defTabSz="914400" rtl="0" eaLnBrk="1" latinLnBrk="0" hangingPunct="1">
                        <a:defRPr sz="1800" kern="1200">
                          <a:solidFill>
                            <a:schemeClr val="tx1"/>
                          </a:solidFill>
                          <a:latin typeface="等线" panose="02010600030101010101" charset="-122"/>
                        </a:defRPr>
                      </a:lvl7pPr>
                      <a:lvl8pPr marL="3200400" algn="l" defTabSz="914400" rtl="0" eaLnBrk="1" latinLnBrk="0" hangingPunct="1">
                        <a:defRPr sz="1800" kern="1200">
                          <a:solidFill>
                            <a:schemeClr val="tx1"/>
                          </a:solidFill>
                          <a:latin typeface="等线" panose="02010600030101010101" charset="-122"/>
                        </a:defRPr>
                      </a:lvl8pPr>
                      <a:lvl9pPr marL="3657600" algn="l" defTabSz="914400" rtl="0" eaLnBrk="1" latinLnBrk="0" hangingPunct="1">
                        <a:defRPr sz="1800" kern="1200">
                          <a:solidFill>
                            <a:schemeClr val="tx1"/>
                          </a:solidFill>
                          <a:latin typeface="等线" panose="02010600030101010101" charset="-122"/>
                        </a:defRPr>
                      </a:lvl9pPr>
                    </a:lstStyle>
                    <a:p>
                      <a:pPr algn="ctr">
                        <a:lnSpc>
                          <a:spcPct val="100000"/>
                        </a:lnSpc>
                        <a:buNone/>
                      </a:pPr>
                      <a:r>
                        <a:rPr lang="de-DE" sz="1200" b="1" dirty="0">
                          <a:solidFill>
                            <a:schemeClr val="bg1"/>
                          </a:solidFill>
                          <a:effectLst/>
                          <a:latin typeface="微软雅黑" panose="020B0503020204020204" pitchFamily="34" charset="-122"/>
                          <a:ea typeface="微软雅黑" panose="020B0503020204020204" pitchFamily="34" charset="-122"/>
                          <a:sym typeface="微软雅黑" panose="020B0503020204020204" pitchFamily="34" charset="-122"/>
                        </a:rPr>
                        <a:t>P</a:t>
                      </a:r>
                      <a:r>
                        <a:rPr lang="zh-CN" altLang="en-US" sz="1200" b="1" dirty="0">
                          <a:solidFill>
                            <a:schemeClr val="bg1"/>
                          </a:solidFill>
                          <a:effectLst/>
                          <a:latin typeface="微软雅黑" panose="020B0503020204020204" pitchFamily="34" charset="-122"/>
                          <a:ea typeface="微软雅黑" panose="020B0503020204020204" pitchFamily="34" charset="-122"/>
                          <a:sym typeface="微软雅黑" panose="020B0503020204020204" pitchFamily="34" charset="-122"/>
                        </a:rPr>
                        <a:t>值</a:t>
                      </a:r>
                      <a:endParaRPr lang="zh-CN" altLang="en-US" sz="1200" b="1" dirty="0">
                        <a:solidFill>
                          <a:schemeClr val="bg1"/>
                        </a:solidFill>
                        <a:effectLst/>
                        <a:latin typeface="微软雅黑" panose="020B0503020204020204" pitchFamily="34" charset="-122"/>
                        <a:ea typeface="微软雅黑" panose="020B0503020204020204" pitchFamily="34" charset="-122"/>
                        <a:sym typeface="微软雅黑" panose="020B0503020204020204" pitchFamily="34" charset="-122"/>
                      </a:endParaRPr>
                    </a:p>
                  </a:txBody>
                  <a:tcPr marL="0" marR="0" marT="0" marB="0" anchor="ctr">
                    <a:lnL w="12700" cap="flat" cmpd="sng" algn="ctr">
                      <a:solidFill>
                        <a:sysClr val="window" lastClr="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C283F"/>
                    </a:solidFill>
                  </a:tcPr>
                </a:tc>
              </a:tr>
              <a:tr h="261501">
                <a:tc>
                  <a:txBody>
                    <a:bodyPr/>
                    <a:lstStyle>
                      <a:lvl1pPr marL="0" algn="l" defTabSz="914400" rtl="0" eaLnBrk="1" latinLnBrk="0" hangingPunct="1">
                        <a:defRPr sz="1800" kern="1200">
                          <a:solidFill>
                            <a:schemeClr val="tx1"/>
                          </a:solidFill>
                          <a:latin typeface="等线" panose="02010600030101010101" charset="-122"/>
                        </a:defRPr>
                      </a:lvl1pPr>
                      <a:lvl2pPr marL="457200" algn="l" defTabSz="914400" rtl="0" eaLnBrk="1" latinLnBrk="0" hangingPunct="1">
                        <a:defRPr sz="1800" kern="1200">
                          <a:solidFill>
                            <a:schemeClr val="tx1"/>
                          </a:solidFill>
                          <a:latin typeface="等线" panose="02010600030101010101" charset="-122"/>
                        </a:defRPr>
                      </a:lvl2pPr>
                      <a:lvl3pPr marL="914400" algn="l" defTabSz="914400" rtl="0" eaLnBrk="1" latinLnBrk="0" hangingPunct="1">
                        <a:defRPr sz="1800" kern="1200">
                          <a:solidFill>
                            <a:schemeClr val="tx1"/>
                          </a:solidFill>
                          <a:latin typeface="等线" panose="02010600030101010101" charset="-122"/>
                        </a:defRPr>
                      </a:lvl3pPr>
                      <a:lvl4pPr marL="1371600" algn="l" defTabSz="914400" rtl="0" eaLnBrk="1" latinLnBrk="0" hangingPunct="1">
                        <a:defRPr sz="1800" kern="1200">
                          <a:solidFill>
                            <a:schemeClr val="tx1"/>
                          </a:solidFill>
                          <a:latin typeface="等线" panose="02010600030101010101" charset="-122"/>
                        </a:defRPr>
                      </a:lvl4pPr>
                      <a:lvl5pPr marL="1828800" algn="l" defTabSz="914400" rtl="0" eaLnBrk="1" latinLnBrk="0" hangingPunct="1">
                        <a:defRPr sz="1800" kern="1200">
                          <a:solidFill>
                            <a:schemeClr val="tx1"/>
                          </a:solidFill>
                          <a:latin typeface="等线" panose="02010600030101010101" charset="-122"/>
                        </a:defRPr>
                      </a:lvl5pPr>
                      <a:lvl6pPr marL="2286000" algn="l" defTabSz="914400" rtl="0" eaLnBrk="1" latinLnBrk="0" hangingPunct="1">
                        <a:defRPr sz="1800" kern="1200">
                          <a:solidFill>
                            <a:schemeClr val="tx1"/>
                          </a:solidFill>
                          <a:latin typeface="等线" panose="02010600030101010101" charset="-122"/>
                        </a:defRPr>
                      </a:lvl6pPr>
                      <a:lvl7pPr marL="2743200" algn="l" defTabSz="914400" rtl="0" eaLnBrk="1" latinLnBrk="0" hangingPunct="1">
                        <a:defRPr sz="1800" kern="1200">
                          <a:solidFill>
                            <a:schemeClr val="tx1"/>
                          </a:solidFill>
                          <a:latin typeface="等线" panose="02010600030101010101" charset="-122"/>
                        </a:defRPr>
                      </a:lvl7pPr>
                      <a:lvl8pPr marL="3200400" algn="l" defTabSz="914400" rtl="0" eaLnBrk="1" latinLnBrk="0" hangingPunct="1">
                        <a:defRPr sz="1800" kern="1200">
                          <a:solidFill>
                            <a:schemeClr val="tx1"/>
                          </a:solidFill>
                          <a:latin typeface="等线" panose="02010600030101010101" charset="-122"/>
                        </a:defRPr>
                      </a:lvl8pPr>
                      <a:lvl9pPr marL="3657600" algn="l" defTabSz="914400" rtl="0" eaLnBrk="1" latinLnBrk="0" hangingPunct="1">
                        <a:defRPr sz="1800" kern="1200">
                          <a:solidFill>
                            <a:schemeClr val="tx1"/>
                          </a:solidFill>
                          <a:latin typeface="等线" panose="02010600030101010101" charset="-122"/>
                        </a:defRPr>
                      </a:lvl9pPr>
                    </a:lstStyle>
                    <a:p>
                      <a:pPr>
                        <a:lnSpc>
                          <a:spcPct val="100000"/>
                        </a:lnSpc>
                        <a:buNone/>
                      </a:pPr>
                      <a:r>
                        <a:rPr lang="zh-CN" altLang="en-US" sz="1200" b="0" dirty="0">
                          <a:effectLst/>
                          <a:latin typeface="微软雅黑" panose="020B0503020204020204" pitchFamily="34" charset="-122"/>
                          <a:ea typeface="微软雅黑" panose="020B0503020204020204" pitchFamily="34" charset="-122"/>
                          <a:sym typeface="微软雅黑" panose="020B0503020204020204" pitchFamily="34" charset="-122"/>
                        </a:rPr>
                        <a:t>确诊时原发性</a:t>
                      </a:r>
                      <a:r>
                        <a:rPr lang="en-US" altLang="zh-CN" sz="1200" b="0" dirty="0">
                          <a:effectLst/>
                          <a:latin typeface="微软雅黑" panose="020B0503020204020204" pitchFamily="34" charset="-122"/>
                          <a:ea typeface="微软雅黑" panose="020B0503020204020204" pitchFamily="34" charset="-122"/>
                          <a:sym typeface="微软雅黑" panose="020B0503020204020204" pitchFamily="34" charset="-122"/>
                        </a:rPr>
                        <a:t>GIST</a:t>
                      </a:r>
                      <a:r>
                        <a:rPr lang="zh-CN" altLang="en-US" sz="1200" b="0" dirty="0">
                          <a:effectLst/>
                          <a:latin typeface="微软雅黑" panose="020B0503020204020204" pitchFamily="34" charset="-122"/>
                          <a:ea typeface="微软雅黑" panose="020B0503020204020204" pitchFamily="34" charset="-122"/>
                          <a:sym typeface="微软雅黑" panose="020B0503020204020204" pitchFamily="34" charset="-122"/>
                        </a:rPr>
                        <a:t>的大小</a:t>
                      </a:r>
                      <a:r>
                        <a:rPr lang="en-US" altLang="zh-CN" sz="1200" b="0" dirty="0">
                          <a:effectLst/>
                          <a:latin typeface="微软雅黑" panose="020B0503020204020204" pitchFamily="34" charset="-122"/>
                          <a:ea typeface="微软雅黑" panose="020B0503020204020204" pitchFamily="34" charset="-122"/>
                          <a:sym typeface="微软雅黑" panose="020B0503020204020204" pitchFamily="34" charset="-122"/>
                        </a:rPr>
                        <a:t>(mm)</a:t>
                      </a:r>
                      <a:endParaRPr lang="zh-CN" altLang="en-US" sz="1200" b="0" dirty="0">
                        <a:effectLst/>
                        <a:latin typeface="微软雅黑" panose="020B0503020204020204" pitchFamily="34" charset="-122"/>
                        <a:ea typeface="微软雅黑" panose="020B0503020204020204" pitchFamily="34" charset="-122"/>
                        <a:sym typeface="微软雅黑" panose="020B0503020204020204" pitchFamily="34" charset="-122"/>
                      </a:endParaRPr>
                    </a:p>
                  </a:txBody>
                  <a:tcPr marL="72000" marR="0" marT="0" marB="0" anchor="ctr">
                    <a:lnL w="12700" cap="flat" cmpd="sng" algn="ctr">
                      <a:no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等线" panose="02010600030101010101" charset="-122"/>
                        </a:defRPr>
                      </a:lvl1pPr>
                      <a:lvl2pPr marL="457200" algn="l" defTabSz="914400" rtl="0" eaLnBrk="1" latinLnBrk="0" hangingPunct="1">
                        <a:defRPr sz="1800" kern="1200">
                          <a:solidFill>
                            <a:schemeClr val="tx1"/>
                          </a:solidFill>
                          <a:latin typeface="等线" panose="02010600030101010101" charset="-122"/>
                        </a:defRPr>
                      </a:lvl2pPr>
                      <a:lvl3pPr marL="914400" algn="l" defTabSz="914400" rtl="0" eaLnBrk="1" latinLnBrk="0" hangingPunct="1">
                        <a:defRPr sz="1800" kern="1200">
                          <a:solidFill>
                            <a:schemeClr val="tx1"/>
                          </a:solidFill>
                          <a:latin typeface="等线" panose="02010600030101010101" charset="-122"/>
                        </a:defRPr>
                      </a:lvl3pPr>
                      <a:lvl4pPr marL="1371600" algn="l" defTabSz="914400" rtl="0" eaLnBrk="1" latinLnBrk="0" hangingPunct="1">
                        <a:defRPr sz="1800" kern="1200">
                          <a:solidFill>
                            <a:schemeClr val="tx1"/>
                          </a:solidFill>
                          <a:latin typeface="等线" panose="02010600030101010101" charset="-122"/>
                        </a:defRPr>
                      </a:lvl4pPr>
                      <a:lvl5pPr marL="1828800" algn="l" defTabSz="914400" rtl="0" eaLnBrk="1" latinLnBrk="0" hangingPunct="1">
                        <a:defRPr sz="1800" kern="1200">
                          <a:solidFill>
                            <a:schemeClr val="tx1"/>
                          </a:solidFill>
                          <a:latin typeface="等线" panose="02010600030101010101" charset="-122"/>
                        </a:defRPr>
                      </a:lvl5pPr>
                      <a:lvl6pPr marL="2286000" algn="l" defTabSz="914400" rtl="0" eaLnBrk="1" latinLnBrk="0" hangingPunct="1">
                        <a:defRPr sz="1800" kern="1200">
                          <a:solidFill>
                            <a:schemeClr val="tx1"/>
                          </a:solidFill>
                          <a:latin typeface="等线" panose="02010600030101010101" charset="-122"/>
                        </a:defRPr>
                      </a:lvl6pPr>
                      <a:lvl7pPr marL="2743200" algn="l" defTabSz="914400" rtl="0" eaLnBrk="1" latinLnBrk="0" hangingPunct="1">
                        <a:defRPr sz="1800" kern="1200">
                          <a:solidFill>
                            <a:schemeClr val="tx1"/>
                          </a:solidFill>
                          <a:latin typeface="等线" panose="02010600030101010101" charset="-122"/>
                        </a:defRPr>
                      </a:lvl7pPr>
                      <a:lvl8pPr marL="3200400" algn="l" defTabSz="914400" rtl="0" eaLnBrk="1" latinLnBrk="0" hangingPunct="1">
                        <a:defRPr sz="1800" kern="1200">
                          <a:solidFill>
                            <a:schemeClr val="tx1"/>
                          </a:solidFill>
                          <a:latin typeface="等线" panose="02010600030101010101" charset="-122"/>
                        </a:defRPr>
                      </a:lvl8pPr>
                      <a:lvl9pPr marL="3657600" algn="l" defTabSz="914400" rtl="0" eaLnBrk="1" latinLnBrk="0" hangingPunct="1">
                        <a:defRPr sz="1800" kern="1200">
                          <a:solidFill>
                            <a:schemeClr val="tx1"/>
                          </a:solidFill>
                          <a:latin typeface="等线" panose="02010600030101010101" charset="-122"/>
                        </a:defRPr>
                      </a:lvl9pPr>
                    </a:lstStyle>
                    <a:p>
                      <a:pPr algn="ctr">
                        <a:lnSpc>
                          <a:spcPct val="100000"/>
                        </a:lnSpc>
                        <a:buNone/>
                      </a:pPr>
                      <a:r>
                        <a:rPr lang="en-US" altLang="zh-CN" sz="1200" b="0" dirty="0">
                          <a:effectLst/>
                          <a:latin typeface="微软雅黑" panose="020B0503020204020204" pitchFamily="34" charset="-122"/>
                          <a:ea typeface="微软雅黑" panose="020B0503020204020204" pitchFamily="34" charset="-122"/>
                          <a:sym typeface="微软雅黑" panose="020B0503020204020204" pitchFamily="34" charset="-122"/>
                        </a:rPr>
                        <a:t>-0.037</a:t>
                      </a:r>
                      <a:endParaRPr lang="en-US" altLang="zh-CN" sz="1200" b="0" dirty="0">
                        <a:effectLst/>
                        <a:latin typeface="微软雅黑" panose="020B0503020204020204" pitchFamily="34" charset="-122"/>
                        <a:ea typeface="微软雅黑" panose="020B0503020204020204" pitchFamily="34" charset="-122"/>
                        <a:sym typeface="微软雅黑" panose="020B0503020204020204" pitchFamily="34" charset="-122"/>
                      </a:endParaRP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等线" panose="02010600030101010101" charset="-122"/>
                        </a:defRPr>
                      </a:lvl1pPr>
                      <a:lvl2pPr marL="457200" algn="l" defTabSz="914400" rtl="0" eaLnBrk="1" latinLnBrk="0" hangingPunct="1">
                        <a:defRPr sz="1800" kern="1200">
                          <a:solidFill>
                            <a:schemeClr val="tx1"/>
                          </a:solidFill>
                          <a:latin typeface="等线" panose="02010600030101010101" charset="-122"/>
                        </a:defRPr>
                      </a:lvl2pPr>
                      <a:lvl3pPr marL="914400" algn="l" defTabSz="914400" rtl="0" eaLnBrk="1" latinLnBrk="0" hangingPunct="1">
                        <a:defRPr sz="1800" kern="1200">
                          <a:solidFill>
                            <a:schemeClr val="tx1"/>
                          </a:solidFill>
                          <a:latin typeface="等线" panose="02010600030101010101" charset="-122"/>
                        </a:defRPr>
                      </a:lvl3pPr>
                      <a:lvl4pPr marL="1371600" algn="l" defTabSz="914400" rtl="0" eaLnBrk="1" latinLnBrk="0" hangingPunct="1">
                        <a:defRPr sz="1800" kern="1200">
                          <a:solidFill>
                            <a:schemeClr val="tx1"/>
                          </a:solidFill>
                          <a:latin typeface="等线" panose="02010600030101010101" charset="-122"/>
                        </a:defRPr>
                      </a:lvl4pPr>
                      <a:lvl5pPr marL="1828800" algn="l" defTabSz="914400" rtl="0" eaLnBrk="1" latinLnBrk="0" hangingPunct="1">
                        <a:defRPr sz="1800" kern="1200">
                          <a:solidFill>
                            <a:schemeClr val="tx1"/>
                          </a:solidFill>
                          <a:latin typeface="等线" panose="02010600030101010101" charset="-122"/>
                        </a:defRPr>
                      </a:lvl5pPr>
                      <a:lvl6pPr marL="2286000" algn="l" defTabSz="914400" rtl="0" eaLnBrk="1" latinLnBrk="0" hangingPunct="1">
                        <a:defRPr sz="1800" kern="1200">
                          <a:solidFill>
                            <a:schemeClr val="tx1"/>
                          </a:solidFill>
                          <a:latin typeface="等线" panose="02010600030101010101" charset="-122"/>
                        </a:defRPr>
                      </a:lvl6pPr>
                      <a:lvl7pPr marL="2743200" algn="l" defTabSz="914400" rtl="0" eaLnBrk="1" latinLnBrk="0" hangingPunct="1">
                        <a:defRPr sz="1800" kern="1200">
                          <a:solidFill>
                            <a:schemeClr val="tx1"/>
                          </a:solidFill>
                          <a:latin typeface="等线" panose="02010600030101010101" charset="-122"/>
                        </a:defRPr>
                      </a:lvl7pPr>
                      <a:lvl8pPr marL="3200400" algn="l" defTabSz="914400" rtl="0" eaLnBrk="1" latinLnBrk="0" hangingPunct="1">
                        <a:defRPr sz="1800" kern="1200">
                          <a:solidFill>
                            <a:schemeClr val="tx1"/>
                          </a:solidFill>
                          <a:latin typeface="等线" panose="02010600030101010101" charset="-122"/>
                        </a:defRPr>
                      </a:lvl8pPr>
                      <a:lvl9pPr marL="3657600" algn="l" defTabSz="914400" rtl="0" eaLnBrk="1" latinLnBrk="0" hangingPunct="1">
                        <a:defRPr sz="1800" kern="1200">
                          <a:solidFill>
                            <a:schemeClr val="tx1"/>
                          </a:solidFill>
                          <a:latin typeface="等线" panose="02010600030101010101" charset="-122"/>
                        </a:defRPr>
                      </a:lvl9pPr>
                    </a:lstStyle>
                    <a:p>
                      <a:pPr algn="ctr">
                        <a:lnSpc>
                          <a:spcPct val="100000"/>
                        </a:lnSpc>
                        <a:buNone/>
                      </a:pPr>
                      <a:r>
                        <a:rPr lang="en-US" altLang="zh-CN" sz="1200" b="0" dirty="0">
                          <a:effectLst/>
                          <a:latin typeface="微软雅黑" panose="020B0503020204020204" pitchFamily="34" charset="-122"/>
                          <a:ea typeface="微软雅黑" panose="020B0503020204020204" pitchFamily="34" charset="-122"/>
                          <a:sym typeface="微软雅黑" panose="020B0503020204020204" pitchFamily="34" charset="-122"/>
                        </a:rPr>
                        <a:t>0.006</a:t>
                      </a:r>
                      <a:endParaRPr lang="en-US" altLang="zh-CN" sz="1200" b="0" dirty="0">
                        <a:effectLst/>
                        <a:latin typeface="微软雅黑" panose="020B0503020204020204" pitchFamily="34" charset="-122"/>
                        <a:ea typeface="微软雅黑" panose="020B0503020204020204" pitchFamily="34" charset="-122"/>
                        <a:sym typeface="微软雅黑" panose="020B0503020204020204" pitchFamily="34" charset="-122"/>
                      </a:endParaRP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等线" panose="02010600030101010101" charset="-122"/>
                        </a:defRPr>
                      </a:lvl1pPr>
                      <a:lvl2pPr marL="457200" algn="l" defTabSz="914400" rtl="0" eaLnBrk="1" latinLnBrk="0" hangingPunct="1">
                        <a:defRPr sz="1800" kern="1200">
                          <a:solidFill>
                            <a:schemeClr val="tx1"/>
                          </a:solidFill>
                          <a:latin typeface="等线" panose="02010600030101010101" charset="-122"/>
                        </a:defRPr>
                      </a:lvl2pPr>
                      <a:lvl3pPr marL="914400" algn="l" defTabSz="914400" rtl="0" eaLnBrk="1" latinLnBrk="0" hangingPunct="1">
                        <a:defRPr sz="1800" kern="1200">
                          <a:solidFill>
                            <a:schemeClr val="tx1"/>
                          </a:solidFill>
                          <a:latin typeface="等线" panose="02010600030101010101" charset="-122"/>
                        </a:defRPr>
                      </a:lvl3pPr>
                      <a:lvl4pPr marL="1371600" algn="l" defTabSz="914400" rtl="0" eaLnBrk="1" latinLnBrk="0" hangingPunct="1">
                        <a:defRPr sz="1800" kern="1200">
                          <a:solidFill>
                            <a:schemeClr val="tx1"/>
                          </a:solidFill>
                          <a:latin typeface="等线" panose="02010600030101010101" charset="-122"/>
                        </a:defRPr>
                      </a:lvl4pPr>
                      <a:lvl5pPr marL="1828800" algn="l" defTabSz="914400" rtl="0" eaLnBrk="1" latinLnBrk="0" hangingPunct="1">
                        <a:defRPr sz="1800" kern="1200">
                          <a:solidFill>
                            <a:schemeClr val="tx1"/>
                          </a:solidFill>
                          <a:latin typeface="等线" panose="02010600030101010101" charset="-122"/>
                        </a:defRPr>
                      </a:lvl5pPr>
                      <a:lvl6pPr marL="2286000" algn="l" defTabSz="914400" rtl="0" eaLnBrk="1" latinLnBrk="0" hangingPunct="1">
                        <a:defRPr sz="1800" kern="1200">
                          <a:solidFill>
                            <a:schemeClr val="tx1"/>
                          </a:solidFill>
                          <a:latin typeface="等线" panose="02010600030101010101" charset="-122"/>
                        </a:defRPr>
                      </a:lvl6pPr>
                      <a:lvl7pPr marL="2743200" algn="l" defTabSz="914400" rtl="0" eaLnBrk="1" latinLnBrk="0" hangingPunct="1">
                        <a:defRPr sz="1800" kern="1200">
                          <a:solidFill>
                            <a:schemeClr val="tx1"/>
                          </a:solidFill>
                          <a:latin typeface="等线" panose="02010600030101010101" charset="-122"/>
                        </a:defRPr>
                      </a:lvl7pPr>
                      <a:lvl8pPr marL="3200400" algn="l" defTabSz="914400" rtl="0" eaLnBrk="1" latinLnBrk="0" hangingPunct="1">
                        <a:defRPr sz="1800" kern="1200">
                          <a:solidFill>
                            <a:schemeClr val="tx1"/>
                          </a:solidFill>
                          <a:latin typeface="等线" panose="02010600030101010101" charset="-122"/>
                        </a:defRPr>
                      </a:lvl8pPr>
                      <a:lvl9pPr marL="3657600" algn="l" defTabSz="914400" rtl="0" eaLnBrk="1" latinLnBrk="0" hangingPunct="1">
                        <a:defRPr sz="1800" kern="1200">
                          <a:solidFill>
                            <a:schemeClr val="tx1"/>
                          </a:solidFill>
                          <a:latin typeface="等线" panose="02010600030101010101" charset="-122"/>
                        </a:defRPr>
                      </a:lvl9pPr>
                    </a:lstStyle>
                    <a:p>
                      <a:pPr algn="ctr">
                        <a:lnSpc>
                          <a:spcPct val="100000"/>
                        </a:lnSpc>
                        <a:buNone/>
                      </a:pPr>
                      <a:r>
                        <a:rPr lang="en-US" altLang="zh-CN" sz="1200" b="0" dirty="0">
                          <a:effectLst/>
                          <a:latin typeface="微软雅黑" panose="020B0503020204020204" pitchFamily="34" charset="-122"/>
                          <a:ea typeface="微软雅黑" panose="020B0503020204020204" pitchFamily="34" charset="-122"/>
                          <a:sym typeface="微软雅黑" panose="020B0503020204020204" pitchFamily="34" charset="-122"/>
                        </a:rPr>
                        <a:t>0.000</a:t>
                      </a:r>
                      <a:endParaRPr lang="en-US" altLang="zh-CN" sz="1200" b="0" dirty="0">
                        <a:effectLst/>
                        <a:latin typeface="微软雅黑" panose="020B0503020204020204" pitchFamily="34" charset="-122"/>
                        <a:ea typeface="微软雅黑" panose="020B0503020204020204" pitchFamily="34" charset="-122"/>
                        <a:sym typeface="微软雅黑" panose="020B0503020204020204" pitchFamily="34" charset="-122"/>
                      </a:endParaRPr>
                    </a:p>
                  </a:txBody>
                  <a:tcPr marL="0" marR="0" marT="0" marB="0" anchor="ctr">
                    <a:lnL w="12700" cap="flat" cmpd="sng" algn="ctr">
                      <a:solidFill>
                        <a:sysClr val="window" lastClr="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61501">
                <a:tc>
                  <a:txBody>
                    <a:bodyPr/>
                    <a:lstStyle>
                      <a:lvl1pPr marL="0" algn="l" defTabSz="914400" rtl="0" eaLnBrk="1" latinLnBrk="0" hangingPunct="1">
                        <a:defRPr sz="1800" kern="1200">
                          <a:solidFill>
                            <a:schemeClr val="tx1"/>
                          </a:solidFill>
                          <a:latin typeface="等线" panose="02010600030101010101" charset="-122"/>
                        </a:defRPr>
                      </a:lvl1pPr>
                      <a:lvl2pPr marL="457200" algn="l" defTabSz="914400" rtl="0" eaLnBrk="1" latinLnBrk="0" hangingPunct="1">
                        <a:defRPr sz="1800" kern="1200">
                          <a:solidFill>
                            <a:schemeClr val="tx1"/>
                          </a:solidFill>
                          <a:latin typeface="等线" panose="02010600030101010101" charset="-122"/>
                        </a:defRPr>
                      </a:lvl2pPr>
                      <a:lvl3pPr marL="914400" algn="l" defTabSz="914400" rtl="0" eaLnBrk="1" latinLnBrk="0" hangingPunct="1">
                        <a:defRPr sz="1800" kern="1200">
                          <a:solidFill>
                            <a:schemeClr val="tx1"/>
                          </a:solidFill>
                          <a:latin typeface="等线" panose="02010600030101010101" charset="-122"/>
                        </a:defRPr>
                      </a:lvl3pPr>
                      <a:lvl4pPr marL="1371600" algn="l" defTabSz="914400" rtl="0" eaLnBrk="1" latinLnBrk="0" hangingPunct="1">
                        <a:defRPr sz="1800" kern="1200">
                          <a:solidFill>
                            <a:schemeClr val="tx1"/>
                          </a:solidFill>
                          <a:latin typeface="等线" panose="02010600030101010101" charset="-122"/>
                        </a:defRPr>
                      </a:lvl4pPr>
                      <a:lvl5pPr marL="1828800" algn="l" defTabSz="914400" rtl="0" eaLnBrk="1" latinLnBrk="0" hangingPunct="1">
                        <a:defRPr sz="1800" kern="1200">
                          <a:solidFill>
                            <a:schemeClr val="tx1"/>
                          </a:solidFill>
                          <a:latin typeface="等线" panose="02010600030101010101" charset="-122"/>
                        </a:defRPr>
                      </a:lvl5pPr>
                      <a:lvl6pPr marL="2286000" algn="l" defTabSz="914400" rtl="0" eaLnBrk="1" latinLnBrk="0" hangingPunct="1">
                        <a:defRPr sz="1800" kern="1200">
                          <a:solidFill>
                            <a:schemeClr val="tx1"/>
                          </a:solidFill>
                          <a:latin typeface="等线" panose="02010600030101010101" charset="-122"/>
                        </a:defRPr>
                      </a:lvl6pPr>
                      <a:lvl7pPr marL="2743200" algn="l" defTabSz="914400" rtl="0" eaLnBrk="1" latinLnBrk="0" hangingPunct="1">
                        <a:defRPr sz="1800" kern="1200">
                          <a:solidFill>
                            <a:schemeClr val="tx1"/>
                          </a:solidFill>
                          <a:latin typeface="等线" panose="02010600030101010101" charset="-122"/>
                        </a:defRPr>
                      </a:lvl7pPr>
                      <a:lvl8pPr marL="3200400" algn="l" defTabSz="914400" rtl="0" eaLnBrk="1" latinLnBrk="0" hangingPunct="1">
                        <a:defRPr sz="1800" kern="1200">
                          <a:solidFill>
                            <a:schemeClr val="tx1"/>
                          </a:solidFill>
                          <a:latin typeface="等线" panose="02010600030101010101" charset="-122"/>
                        </a:defRPr>
                      </a:lvl8pPr>
                      <a:lvl9pPr marL="3657600" algn="l" defTabSz="914400" rtl="0" eaLnBrk="1" latinLnBrk="0" hangingPunct="1">
                        <a:defRPr sz="1800" kern="1200">
                          <a:solidFill>
                            <a:schemeClr val="tx1"/>
                          </a:solidFill>
                          <a:latin typeface="等线" panose="02010600030101010101" charset="-122"/>
                        </a:defRPr>
                      </a:lvl9pPr>
                    </a:lstStyle>
                    <a:p>
                      <a:pPr>
                        <a:lnSpc>
                          <a:spcPct val="100000"/>
                        </a:lnSpc>
                        <a:buNone/>
                      </a:pPr>
                      <a:r>
                        <a:rPr lang="zh-CN" altLang="en-US" sz="1200" b="0" dirty="0">
                          <a:effectLst/>
                          <a:latin typeface="微软雅黑" panose="020B0503020204020204" pitchFamily="34" charset="-122"/>
                          <a:ea typeface="微软雅黑" panose="020B0503020204020204" pitchFamily="34" charset="-122"/>
                          <a:sym typeface="微软雅黑" panose="020B0503020204020204" pitchFamily="34" charset="-122"/>
                        </a:rPr>
                        <a:t>仅肝脏转移</a:t>
                      </a:r>
                      <a:endParaRPr lang="zh-CN" altLang="en-US" sz="1200" b="0" dirty="0">
                        <a:effectLst/>
                        <a:latin typeface="微软雅黑" panose="020B0503020204020204" pitchFamily="34" charset="-122"/>
                        <a:ea typeface="微软雅黑" panose="020B0503020204020204" pitchFamily="34" charset="-122"/>
                        <a:sym typeface="微软雅黑" panose="020B0503020204020204" pitchFamily="34" charset="-122"/>
                      </a:endParaRPr>
                    </a:p>
                  </a:txBody>
                  <a:tcPr marL="72000" marR="0" marT="0" marB="0" anchor="ctr">
                    <a:lnL w="12700" cap="flat" cmpd="sng" algn="ctr">
                      <a:no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等线" panose="02010600030101010101" charset="-122"/>
                        </a:defRPr>
                      </a:lvl1pPr>
                      <a:lvl2pPr marL="457200" algn="l" defTabSz="914400" rtl="0" eaLnBrk="1" latinLnBrk="0" hangingPunct="1">
                        <a:defRPr sz="1800" kern="1200">
                          <a:solidFill>
                            <a:schemeClr val="tx1"/>
                          </a:solidFill>
                          <a:latin typeface="等线" panose="02010600030101010101" charset="-122"/>
                        </a:defRPr>
                      </a:lvl2pPr>
                      <a:lvl3pPr marL="914400" algn="l" defTabSz="914400" rtl="0" eaLnBrk="1" latinLnBrk="0" hangingPunct="1">
                        <a:defRPr sz="1800" kern="1200">
                          <a:solidFill>
                            <a:schemeClr val="tx1"/>
                          </a:solidFill>
                          <a:latin typeface="等线" panose="02010600030101010101" charset="-122"/>
                        </a:defRPr>
                      </a:lvl3pPr>
                      <a:lvl4pPr marL="1371600" algn="l" defTabSz="914400" rtl="0" eaLnBrk="1" latinLnBrk="0" hangingPunct="1">
                        <a:defRPr sz="1800" kern="1200">
                          <a:solidFill>
                            <a:schemeClr val="tx1"/>
                          </a:solidFill>
                          <a:latin typeface="等线" panose="02010600030101010101" charset="-122"/>
                        </a:defRPr>
                      </a:lvl4pPr>
                      <a:lvl5pPr marL="1828800" algn="l" defTabSz="914400" rtl="0" eaLnBrk="1" latinLnBrk="0" hangingPunct="1">
                        <a:defRPr sz="1800" kern="1200">
                          <a:solidFill>
                            <a:schemeClr val="tx1"/>
                          </a:solidFill>
                          <a:latin typeface="等线" panose="02010600030101010101" charset="-122"/>
                        </a:defRPr>
                      </a:lvl5pPr>
                      <a:lvl6pPr marL="2286000" algn="l" defTabSz="914400" rtl="0" eaLnBrk="1" latinLnBrk="0" hangingPunct="1">
                        <a:defRPr sz="1800" kern="1200">
                          <a:solidFill>
                            <a:schemeClr val="tx1"/>
                          </a:solidFill>
                          <a:latin typeface="等线" panose="02010600030101010101" charset="-122"/>
                        </a:defRPr>
                      </a:lvl6pPr>
                      <a:lvl7pPr marL="2743200" algn="l" defTabSz="914400" rtl="0" eaLnBrk="1" latinLnBrk="0" hangingPunct="1">
                        <a:defRPr sz="1800" kern="1200">
                          <a:solidFill>
                            <a:schemeClr val="tx1"/>
                          </a:solidFill>
                          <a:latin typeface="等线" panose="02010600030101010101" charset="-122"/>
                        </a:defRPr>
                      </a:lvl7pPr>
                      <a:lvl8pPr marL="3200400" algn="l" defTabSz="914400" rtl="0" eaLnBrk="1" latinLnBrk="0" hangingPunct="1">
                        <a:defRPr sz="1800" kern="1200">
                          <a:solidFill>
                            <a:schemeClr val="tx1"/>
                          </a:solidFill>
                          <a:latin typeface="等线" panose="02010600030101010101" charset="-122"/>
                        </a:defRPr>
                      </a:lvl8pPr>
                      <a:lvl9pPr marL="3657600" algn="l" defTabSz="914400" rtl="0" eaLnBrk="1" latinLnBrk="0" hangingPunct="1">
                        <a:defRPr sz="1800" kern="1200">
                          <a:solidFill>
                            <a:schemeClr val="tx1"/>
                          </a:solidFill>
                          <a:latin typeface="等线" panose="02010600030101010101" charset="-122"/>
                        </a:defRPr>
                      </a:lvl9pPr>
                    </a:lstStyle>
                    <a:p>
                      <a:pPr algn="ctr">
                        <a:lnSpc>
                          <a:spcPct val="100000"/>
                        </a:lnSpc>
                        <a:buNone/>
                      </a:pPr>
                      <a:r>
                        <a:rPr lang="en-US" altLang="zh-CN" sz="1200" b="0" dirty="0">
                          <a:effectLst/>
                          <a:latin typeface="微软雅黑" panose="020B0503020204020204" pitchFamily="34" charset="-122"/>
                          <a:ea typeface="微软雅黑" panose="020B0503020204020204" pitchFamily="34" charset="-122"/>
                          <a:sym typeface="微软雅黑" panose="020B0503020204020204" pitchFamily="34" charset="-122"/>
                        </a:rPr>
                        <a:t>1.214</a:t>
                      </a:r>
                      <a:endParaRPr lang="en-US" altLang="zh-CN" sz="1200" b="0" dirty="0">
                        <a:effectLst/>
                        <a:latin typeface="微软雅黑" panose="020B0503020204020204" pitchFamily="34" charset="-122"/>
                        <a:ea typeface="微软雅黑" panose="020B0503020204020204" pitchFamily="34" charset="-122"/>
                        <a:sym typeface="微软雅黑" panose="020B0503020204020204" pitchFamily="34" charset="-122"/>
                      </a:endParaRP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等线" panose="02010600030101010101" charset="-122"/>
                        </a:defRPr>
                      </a:lvl1pPr>
                      <a:lvl2pPr marL="457200" algn="l" defTabSz="914400" rtl="0" eaLnBrk="1" latinLnBrk="0" hangingPunct="1">
                        <a:defRPr sz="1800" kern="1200">
                          <a:solidFill>
                            <a:schemeClr val="tx1"/>
                          </a:solidFill>
                          <a:latin typeface="等线" panose="02010600030101010101" charset="-122"/>
                        </a:defRPr>
                      </a:lvl2pPr>
                      <a:lvl3pPr marL="914400" algn="l" defTabSz="914400" rtl="0" eaLnBrk="1" latinLnBrk="0" hangingPunct="1">
                        <a:defRPr sz="1800" kern="1200">
                          <a:solidFill>
                            <a:schemeClr val="tx1"/>
                          </a:solidFill>
                          <a:latin typeface="等线" panose="02010600030101010101" charset="-122"/>
                        </a:defRPr>
                      </a:lvl3pPr>
                      <a:lvl4pPr marL="1371600" algn="l" defTabSz="914400" rtl="0" eaLnBrk="1" latinLnBrk="0" hangingPunct="1">
                        <a:defRPr sz="1800" kern="1200">
                          <a:solidFill>
                            <a:schemeClr val="tx1"/>
                          </a:solidFill>
                          <a:latin typeface="等线" panose="02010600030101010101" charset="-122"/>
                        </a:defRPr>
                      </a:lvl4pPr>
                      <a:lvl5pPr marL="1828800" algn="l" defTabSz="914400" rtl="0" eaLnBrk="1" latinLnBrk="0" hangingPunct="1">
                        <a:defRPr sz="1800" kern="1200">
                          <a:solidFill>
                            <a:schemeClr val="tx1"/>
                          </a:solidFill>
                          <a:latin typeface="等线" panose="02010600030101010101" charset="-122"/>
                        </a:defRPr>
                      </a:lvl5pPr>
                      <a:lvl6pPr marL="2286000" algn="l" defTabSz="914400" rtl="0" eaLnBrk="1" latinLnBrk="0" hangingPunct="1">
                        <a:defRPr sz="1800" kern="1200">
                          <a:solidFill>
                            <a:schemeClr val="tx1"/>
                          </a:solidFill>
                          <a:latin typeface="等线" panose="02010600030101010101" charset="-122"/>
                        </a:defRPr>
                      </a:lvl6pPr>
                      <a:lvl7pPr marL="2743200" algn="l" defTabSz="914400" rtl="0" eaLnBrk="1" latinLnBrk="0" hangingPunct="1">
                        <a:defRPr sz="1800" kern="1200">
                          <a:solidFill>
                            <a:schemeClr val="tx1"/>
                          </a:solidFill>
                          <a:latin typeface="等线" panose="02010600030101010101" charset="-122"/>
                        </a:defRPr>
                      </a:lvl7pPr>
                      <a:lvl8pPr marL="3200400" algn="l" defTabSz="914400" rtl="0" eaLnBrk="1" latinLnBrk="0" hangingPunct="1">
                        <a:defRPr sz="1800" kern="1200">
                          <a:solidFill>
                            <a:schemeClr val="tx1"/>
                          </a:solidFill>
                          <a:latin typeface="等线" panose="02010600030101010101" charset="-122"/>
                        </a:defRPr>
                      </a:lvl8pPr>
                      <a:lvl9pPr marL="3657600" algn="l" defTabSz="914400" rtl="0" eaLnBrk="1" latinLnBrk="0" hangingPunct="1">
                        <a:defRPr sz="1800" kern="1200">
                          <a:solidFill>
                            <a:schemeClr val="tx1"/>
                          </a:solidFill>
                          <a:latin typeface="等线" panose="02010600030101010101" charset="-122"/>
                        </a:defRPr>
                      </a:lvl9pPr>
                    </a:lstStyle>
                    <a:p>
                      <a:pPr algn="ctr">
                        <a:lnSpc>
                          <a:spcPct val="100000"/>
                        </a:lnSpc>
                        <a:buNone/>
                      </a:pPr>
                      <a:r>
                        <a:rPr lang="en-US" altLang="zh-CN" sz="1200" b="0">
                          <a:effectLst/>
                          <a:latin typeface="微软雅黑" panose="020B0503020204020204" pitchFamily="34" charset="-122"/>
                          <a:ea typeface="微软雅黑" panose="020B0503020204020204" pitchFamily="34" charset="-122"/>
                          <a:sym typeface="微软雅黑" panose="020B0503020204020204" pitchFamily="34" charset="-122"/>
                        </a:rPr>
                        <a:t>0.350</a:t>
                      </a:r>
                      <a:endParaRPr lang="en-US" altLang="zh-CN" sz="1200" b="0">
                        <a:effectLst/>
                        <a:latin typeface="微软雅黑" panose="020B0503020204020204" pitchFamily="34" charset="-122"/>
                        <a:ea typeface="微软雅黑" panose="020B0503020204020204" pitchFamily="34" charset="-122"/>
                        <a:sym typeface="微软雅黑" panose="020B0503020204020204" pitchFamily="34" charset="-122"/>
                      </a:endParaRP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等线" panose="02010600030101010101" charset="-122"/>
                        </a:defRPr>
                      </a:lvl1pPr>
                      <a:lvl2pPr marL="457200" algn="l" defTabSz="914400" rtl="0" eaLnBrk="1" latinLnBrk="0" hangingPunct="1">
                        <a:defRPr sz="1800" kern="1200">
                          <a:solidFill>
                            <a:schemeClr val="tx1"/>
                          </a:solidFill>
                          <a:latin typeface="等线" panose="02010600030101010101" charset="-122"/>
                        </a:defRPr>
                      </a:lvl2pPr>
                      <a:lvl3pPr marL="914400" algn="l" defTabSz="914400" rtl="0" eaLnBrk="1" latinLnBrk="0" hangingPunct="1">
                        <a:defRPr sz="1800" kern="1200">
                          <a:solidFill>
                            <a:schemeClr val="tx1"/>
                          </a:solidFill>
                          <a:latin typeface="等线" panose="02010600030101010101" charset="-122"/>
                        </a:defRPr>
                      </a:lvl3pPr>
                      <a:lvl4pPr marL="1371600" algn="l" defTabSz="914400" rtl="0" eaLnBrk="1" latinLnBrk="0" hangingPunct="1">
                        <a:defRPr sz="1800" kern="1200">
                          <a:solidFill>
                            <a:schemeClr val="tx1"/>
                          </a:solidFill>
                          <a:latin typeface="等线" panose="02010600030101010101" charset="-122"/>
                        </a:defRPr>
                      </a:lvl4pPr>
                      <a:lvl5pPr marL="1828800" algn="l" defTabSz="914400" rtl="0" eaLnBrk="1" latinLnBrk="0" hangingPunct="1">
                        <a:defRPr sz="1800" kern="1200">
                          <a:solidFill>
                            <a:schemeClr val="tx1"/>
                          </a:solidFill>
                          <a:latin typeface="等线" panose="02010600030101010101" charset="-122"/>
                        </a:defRPr>
                      </a:lvl5pPr>
                      <a:lvl6pPr marL="2286000" algn="l" defTabSz="914400" rtl="0" eaLnBrk="1" latinLnBrk="0" hangingPunct="1">
                        <a:defRPr sz="1800" kern="1200">
                          <a:solidFill>
                            <a:schemeClr val="tx1"/>
                          </a:solidFill>
                          <a:latin typeface="等线" panose="02010600030101010101" charset="-122"/>
                        </a:defRPr>
                      </a:lvl6pPr>
                      <a:lvl7pPr marL="2743200" algn="l" defTabSz="914400" rtl="0" eaLnBrk="1" latinLnBrk="0" hangingPunct="1">
                        <a:defRPr sz="1800" kern="1200">
                          <a:solidFill>
                            <a:schemeClr val="tx1"/>
                          </a:solidFill>
                          <a:latin typeface="等线" panose="02010600030101010101" charset="-122"/>
                        </a:defRPr>
                      </a:lvl7pPr>
                      <a:lvl8pPr marL="3200400" algn="l" defTabSz="914400" rtl="0" eaLnBrk="1" latinLnBrk="0" hangingPunct="1">
                        <a:defRPr sz="1800" kern="1200">
                          <a:solidFill>
                            <a:schemeClr val="tx1"/>
                          </a:solidFill>
                          <a:latin typeface="等线" panose="02010600030101010101" charset="-122"/>
                        </a:defRPr>
                      </a:lvl8pPr>
                      <a:lvl9pPr marL="3657600" algn="l" defTabSz="914400" rtl="0" eaLnBrk="1" latinLnBrk="0" hangingPunct="1">
                        <a:defRPr sz="1800" kern="1200">
                          <a:solidFill>
                            <a:schemeClr val="tx1"/>
                          </a:solidFill>
                          <a:latin typeface="等线" panose="02010600030101010101" charset="-122"/>
                        </a:defRPr>
                      </a:lvl9pPr>
                    </a:lstStyle>
                    <a:p>
                      <a:pPr algn="ctr">
                        <a:lnSpc>
                          <a:spcPct val="100000"/>
                        </a:lnSpc>
                        <a:buNone/>
                      </a:pPr>
                      <a:r>
                        <a:rPr lang="en-US" altLang="zh-CN" sz="1200" b="0" dirty="0">
                          <a:effectLst/>
                          <a:latin typeface="微软雅黑" panose="020B0503020204020204" pitchFamily="34" charset="-122"/>
                          <a:ea typeface="微软雅黑" panose="020B0503020204020204" pitchFamily="34" charset="-122"/>
                          <a:sym typeface="微软雅黑" panose="020B0503020204020204" pitchFamily="34" charset="-122"/>
                        </a:rPr>
                        <a:t>0.000</a:t>
                      </a:r>
                      <a:endParaRPr lang="en-US" altLang="zh-CN" sz="1200" b="0" dirty="0">
                        <a:effectLst/>
                        <a:latin typeface="微软雅黑" panose="020B0503020204020204" pitchFamily="34" charset="-122"/>
                        <a:ea typeface="微软雅黑" panose="020B0503020204020204" pitchFamily="34" charset="-122"/>
                        <a:sym typeface="微软雅黑" panose="020B0503020204020204" pitchFamily="34" charset="-122"/>
                      </a:endParaRPr>
                    </a:p>
                  </a:txBody>
                  <a:tcPr marL="0" marR="0" marT="0" marB="0" anchor="ctr">
                    <a:lnL w="12700" cap="flat" cmpd="sng" algn="ctr">
                      <a:solidFill>
                        <a:sysClr val="window" lastClr="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61501">
                <a:tc>
                  <a:txBody>
                    <a:bodyPr/>
                    <a:lstStyle>
                      <a:lvl1pPr marL="0" algn="l" defTabSz="914400" rtl="0" eaLnBrk="1" latinLnBrk="0" hangingPunct="1">
                        <a:defRPr sz="1800" kern="1200">
                          <a:solidFill>
                            <a:schemeClr val="tx1"/>
                          </a:solidFill>
                          <a:latin typeface="等线" panose="02010600030101010101" charset="-122"/>
                        </a:defRPr>
                      </a:lvl1pPr>
                      <a:lvl2pPr marL="457200" algn="l" defTabSz="914400" rtl="0" eaLnBrk="1" latinLnBrk="0" hangingPunct="1">
                        <a:defRPr sz="1800" kern="1200">
                          <a:solidFill>
                            <a:schemeClr val="tx1"/>
                          </a:solidFill>
                          <a:latin typeface="等线" panose="02010600030101010101" charset="-122"/>
                        </a:defRPr>
                      </a:lvl2pPr>
                      <a:lvl3pPr marL="914400" algn="l" defTabSz="914400" rtl="0" eaLnBrk="1" latinLnBrk="0" hangingPunct="1">
                        <a:defRPr sz="1800" kern="1200">
                          <a:solidFill>
                            <a:schemeClr val="tx1"/>
                          </a:solidFill>
                          <a:latin typeface="等线" panose="02010600030101010101" charset="-122"/>
                        </a:defRPr>
                      </a:lvl3pPr>
                      <a:lvl4pPr marL="1371600" algn="l" defTabSz="914400" rtl="0" eaLnBrk="1" latinLnBrk="0" hangingPunct="1">
                        <a:defRPr sz="1800" kern="1200">
                          <a:solidFill>
                            <a:schemeClr val="tx1"/>
                          </a:solidFill>
                          <a:latin typeface="等线" panose="02010600030101010101" charset="-122"/>
                        </a:defRPr>
                      </a:lvl4pPr>
                      <a:lvl5pPr marL="1828800" algn="l" defTabSz="914400" rtl="0" eaLnBrk="1" latinLnBrk="0" hangingPunct="1">
                        <a:defRPr sz="1800" kern="1200">
                          <a:solidFill>
                            <a:schemeClr val="tx1"/>
                          </a:solidFill>
                          <a:latin typeface="等线" panose="02010600030101010101" charset="-122"/>
                        </a:defRPr>
                      </a:lvl5pPr>
                      <a:lvl6pPr marL="2286000" algn="l" defTabSz="914400" rtl="0" eaLnBrk="1" latinLnBrk="0" hangingPunct="1">
                        <a:defRPr sz="1800" kern="1200">
                          <a:solidFill>
                            <a:schemeClr val="tx1"/>
                          </a:solidFill>
                          <a:latin typeface="等线" panose="02010600030101010101" charset="-122"/>
                        </a:defRPr>
                      </a:lvl6pPr>
                      <a:lvl7pPr marL="2743200" algn="l" defTabSz="914400" rtl="0" eaLnBrk="1" latinLnBrk="0" hangingPunct="1">
                        <a:defRPr sz="1800" kern="1200">
                          <a:solidFill>
                            <a:schemeClr val="tx1"/>
                          </a:solidFill>
                          <a:latin typeface="等线" panose="02010600030101010101" charset="-122"/>
                        </a:defRPr>
                      </a:lvl7pPr>
                      <a:lvl8pPr marL="3200400" algn="l" defTabSz="914400" rtl="0" eaLnBrk="1" latinLnBrk="0" hangingPunct="1">
                        <a:defRPr sz="1800" kern="1200">
                          <a:solidFill>
                            <a:schemeClr val="tx1"/>
                          </a:solidFill>
                          <a:latin typeface="等线" panose="02010600030101010101" charset="-122"/>
                        </a:defRPr>
                      </a:lvl8pPr>
                      <a:lvl9pPr marL="3657600" algn="l" defTabSz="914400" rtl="0" eaLnBrk="1" latinLnBrk="0" hangingPunct="1">
                        <a:defRPr sz="1800" kern="1200">
                          <a:solidFill>
                            <a:schemeClr val="tx1"/>
                          </a:solidFill>
                          <a:latin typeface="等线" panose="02010600030101010101" charset="-122"/>
                        </a:defRPr>
                      </a:lvl9pPr>
                    </a:lstStyle>
                    <a:p>
                      <a:pPr>
                        <a:lnSpc>
                          <a:spcPct val="100000"/>
                        </a:lnSpc>
                        <a:buNone/>
                      </a:pPr>
                      <a:r>
                        <a:rPr lang="de-DE" sz="1200" b="0" dirty="0">
                          <a:effectLst/>
                          <a:latin typeface="微软雅黑" panose="020B0503020204020204" pitchFamily="34" charset="-122"/>
                          <a:ea typeface="微软雅黑" panose="020B0503020204020204" pitchFamily="34" charset="-122"/>
                          <a:sym typeface="微软雅黑" panose="020B0503020204020204" pitchFamily="34" charset="-122"/>
                        </a:rPr>
                        <a:t>KIT</a:t>
                      </a:r>
                      <a:r>
                        <a:rPr lang="zh-CN" altLang="en-US" sz="1200" b="0" dirty="0">
                          <a:effectLst/>
                          <a:latin typeface="微软雅黑" panose="020B0503020204020204" pitchFamily="34" charset="-122"/>
                          <a:ea typeface="微软雅黑" panose="020B0503020204020204" pitchFamily="34" charset="-122"/>
                          <a:sym typeface="微软雅黑" panose="020B0503020204020204" pitchFamily="34" charset="-122"/>
                        </a:rPr>
                        <a:t>外显子</a:t>
                      </a:r>
                      <a:r>
                        <a:rPr lang="en-US" altLang="zh-CN" sz="1200" b="0" dirty="0">
                          <a:effectLst/>
                          <a:latin typeface="微软雅黑" panose="020B0503020204020204" pitchFamily="34" charset="-122"/>
                          <a:ea typeface="微软雅黑" panose="020B0503020204020204" pitchFamily="34" charset="-122"/>
                          <a:sym typeface="微软雅黑" panose="020B0503020204020204" pitchFamily="34" charset="-122"/>
                        </a:rPr>
                        <a:t>11</a:t>
                      </a:r>
                      <a:r>
                        <a:rPr lang="zh-CN" altLang="en-US" sz="1200" b="0" dirty="0">
                          <a:effectLst/>
                          <a:latin typeface="微软雅黑" panose="020B0503020204020204" pitchFamily="34" charset="-122"/>
                          <a:ea typeface="微软雅黑" panose="020B0503020204020204" pitchFamily="34" charset="-122"/>
                          <a:sym typeface="微软雅黑" panose="020B0503020204020204" pitchFamily="34" charset="-122"/>
                        </a:rPr>
                        <a:t>突变</a:t>
                      </a:r>
                      <a:endParaRPr lang="zh-CN" altLang="en-US" sz="1200" b="0" dirty="0">
                        <a:effectLst/>
                        <a:latin typeface="微软雅黑" panose="020B0503020204020204" pitchFamily="34" charset="-122"/>
                        <a:ea typeface="微软雅黑" panose="020B0503020204020204" pitchFamily="34" charset="-122"/>
                        <a:sym typeface="微软雅黑" panose="020B0503020204020204" pitchFamily="34" charset="-122"/>
                      </a:endParaRPr>
                    </a:p>
                  </a:txBody>
                  <a:tcPr marL="72000" marR="0" marT="0" marB="0" anchor="ctr">
                    <a:lnL w="12700" cap="flat" cmpd="sng" algn="ctr">
                      <a:no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等线" panose="02010600030101010101" charset="-122"/>
                        </a:defRPr>
                      </a:lvl1pPr>
                      <a:lvl2pPr marL="457200" algn="l" defTabSz="914400" rtl="0" eaLnBrk="1" latinLnBrk="0" hangingPunct="1">
                        <a:defRPr sz="1800" kern="1200">
                          <a:solidFill>
                            <a:schemeClr val="tx1"/>
                          </a:solidFill>
                          <a:latin typeface="等线" panose="02010600030101010101" charset="-122"/>
                        </a:defRPr>
                      </a:lvl2pPr>
                      <a:lvl3pPr marL="914400" algn="l" defTabSz="914400" rtl="0" eaLnBrk="1" latinLnBrk="0" hangingPunct="1">
                        <a:defRPr sz="1800" kern="1200">
                          <a:solidFill>
                            <a:schemeClr val="tx1"/>
                          </a:solidFill>
                          <a:latin typeface="等线" panose="02010600030101010101" charset="-122"/>
                        </a:defRPr>
                      </a:lvl3pPr>
                      <a:lvl4pPr marL="1371600" algn="l" defTabSz="914400" rtl="0" eaLnBrk="1" latinLnBrk="0" hangingPunct="1">
                        <a:defRPr sz="1800" kern="1200">
                          <a:solidFill>
                            <a:schemeClr val="tx1"/>
                          </a:solidFill>
                          <a:latin typeface="等线" panose="02010600030101010101" charset="-122"/>
                        </a:defRPr>
                      </a:lvl4pPr>
                      <a:lvl5pPr marL="1828800" algn="l" defTabSz="914400" rtl="0" eaLnBrk="1" latinLnBrk="0" hangingPunct="1">
                        <a:defRPr sz="1800" kern="1200">
                          <a:solidFill>
                            <a:schemeClr val="tx1"/>
                          </a:solidFill>
                          <a:latin typeface="等线" panose="02010600030101010101" charset="-122"/>
                        </a:defRPr>
                      </a:lvl5pPr>
                      <a:lvl6pPr marL="2286000" algn="l" defTabSz="914400" rtl="0" eaLnBrk="1" latinLnBrk="0" hangingPunct="1">
                        <a:defRPr sz="1800" kern="1200">
                          <a:solidFill>
                            <a:schemeClr val="tx1"/>
                          </a:solidFill>
                          <a:latin typeface="等线" panose="02010600030101010101" charset="-122"/>
                        </a:defRPr>
                      </a:lvl6pPr>
                      <a:lvl7pPr marL="2743200" algn="l" defTabSz="914400" rtl="0" eaLnBrk="1" latinLnBrk="0" hangingPunct="1">
                        <a:defRPr sz="1800" kern="1200">
                          <a:solidFill>
                            <a:schemeClr val="tx1"/>
                          </a:solidFill>
                          <a:latin typeface="等线" panose="02010600030101010101" charset="-122"/>
                        </a:defRPr>
                      </a:lvl7pPr>
                      <a:lvl8pPr marL="3200400" algn="l" defTabSz="914400" rtl="0" eaLnBrk="1" latinLnBrk="0" hangingPunct="1">
                        <a:defRPr sz="1800" kern="1200">
                          <a:solidFill>
                            <a:schemeClr val="tx1"/>
                          </a:solidFill>
                          <a:latin typeface="等线" panose="02010600030101010101" charset="-122"/>
                        </a:defRPr>
                      </a:lvl8pPr>
                      <a:lvl9pPr marL="3657600" algn="l" defTabSz="914400" rtl="0" eaLnBrk="1" latinLnBrk="0" hangingPunct="1">
                        <a:defRPr sz="1800" kern="1200">
                          <a:solidFill>
                            <a:schemeClr val="tx1"/>
                          </a:solidFill>
                          <a:latin typeface="等线" panose="02010600030101010101" charset="-122"/>
                        </a:defRPr>
                      </a:lvl9pPr>
                    </a:lstStyle>
                    <a:p>
                      <a:pPr algn="ctr">
                        <a:lnSpc>
                          <a:spcPct val="100000"/>
                        </a:lnSpc>
                        <a:buNone/>
                      </a:pPr>
                      <a:r>
                        <a:rPr lang="en-US" altLang="zh-CN" sz="1200" b="0">
                          <a:effectLst/>
                          <a:latin typeface="微软雅黑" panose="020B0503020204020204" pitchFamily="34" charset="-122"/>
                          <a:ea typeface="微软雅黑" panose="020B0503020204020204" pitchFamily="34" charset="-122"/>
                          <a:sym typeface="微软雅黑" panose="020B0503020204020204" pitchFamily="34" charset="-122"/>
                        </a:rPr>
                        <a:t>0.973</a:t>
                      </a:r>
                      <a:endParaRPr lang="en-US" altLang="zh-CN" sz="1200" b="0">
                        <a:effectLst/>
                        <a:latin typeface="微软雅黑" panose="020B0503020204020204" pitchFamily="34" charset="-122"/>
                        <a:ea typeface="微软雅黑" panose="020B0503020204020204" pitchFamily="34" charset="-122"/>
                        <a:sym typeface="微软雅黑" panose="020B0503020204020204" pitchFamily="34" charset="-122"/>
                      </a:endParaRP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等线" panose="02010600030101010101" charset="-122"/>
                        </a:defRPr>
                      </a:lvl1pPr>
                      <a:lvl2pPr marL="457200" algn="l" defTabSz="914400" rtl="0" eaLnBrk="1" latinLnBrk="0" hangingPunct="1">
                        <a:defRPr sz="1800" kern="1200">
                          <a:solidFill>
                            <a:schemeClr val="tx1"/>
                          </a:solidFill>
                          <a:latin typeface="等线" panose="02010600030101010101" charset="-122"/>
                        </a:defRPr>
                      </a:lvl2pPr>
                      <a:lvl3pPr marL="914400" algn="l" defTabSz="914400" rtl="0" eaLnBrk="1" latinLnBrk="0" hangingPunct="1">
                        <a:defRPr sz="1800" kern="1200">
                          <a:solidFill>
                            <a:schemeClr val="tx1"/>
                          </a:solidFill>
                          <a:latin typeface="等线" panose="02010600030101010101" charset="-122"/>
                        </a:defRPr>
                      </a:lvl3pPr>
                      <a:lvl4pPr marL="1371600" algn="l" defTabSz="914400" rtl="0" eaLnBrk="1" latinLnBrk="0" hangingPunct="1">
                        <a:defRPr sz="1800" kern="1200">
                          <a:solidFill>
                            <a:schemeClr val="tx1"/>
                          </a:solidFill>
                          <a:latin typeface="等线" panose="02010600030101010101" charset="-122"/>
                        </a:defRPr>
                      </a:lvl4pPr>
                      <a:lvl5pPr marL="1828800" algn="l" defTabSz="914400" rtl="0" eaLnBrk="1" latinLnBrk="0" hangingPunct="1">
                        <a:defRPr sz="1800" kern="1200">
                          <a:solidFill>
                            <a:schemeClr val="tx1"/>
                          </a:solidFill>
                          <a:latin typeface="等线" panose="02010600030101010101" charset="-122"/>
                        </a:defRPr>
                      </a:lvl5pPr>
                      <a:lvl6pPr marL="2286000" algn="l" defTabSz="914400" rtl="0" eaLnBrk="1" latinLnBrk="0" hangingPunct="1">
                        <a:defRPr sz="1800" kern="1200">
                          <a:solidFill>
                            <a:schemeClr val="tx1"/>
                          </a:solidFill>
                          <a:latin typeface="等线" panose="02010600030101010101" charset="-122"/>
                        </a:defRPr>
                      </a:lvl6pPr>
                      <a:lvl7pPr marL="2743200" algn="l" defTabSz="914400" rtl="0" eaLnBrk="1" latinLnBrk="0" hangingPunct="1">
                        <a:defRPr sz="1800" kern="1200">
                          <a:solidFill>
                            <a:schemeClr val="tx1"/>
                          </a:solidFill>
                          <a:latin typeface="等线" panose="02010600030101010101" charset="-122"/>
                        </a:defRPr>
                      </a:lvl7pPr>
                      <a:lvl8pPr marL="3200400" algn="l" defTabSz="914400" rtl="0" eaLnBrk="1" latinLnBrk="0" hangingPunct="1">
                        <a:defRPr sz="1800" kern="1200">
                          <a:solidFill>
                            <a:schemeClr val="tx1"/>
                          </a:solidFill>
                          <a:latin typeface="等线" panose="02010600030101010101" charset="-122"/>
                        </a:defRPr>
                      </a:lvl8pPr>
                      <a:lvl9pPr marL="3657600" algn="l" defTabSz="914400" rtl="0" eaLnBrk="1" latinLnBrk="0" hangingPunct="1">
                        <a:defRPr sz="1800" kern="1200">
                          <a:solidFill>
                            <a:schemeClr val="tx1"/>
                          </a:solidFill>
                          <a:latin typeface="等线" panose="02010600030101010101" charset="-122"/>
                        </a:defRPr>
                      </a:lvl9pPr>
                    </a:lstStyle>
                    <a:p>
                      <a:pPr algn="ctr">
                        <a:lnSpc>
                          <a:spcPct val="100000"/>
                        </a:lnSpc>
                        <a:buNone/>
                      </a:pPr>
                      <a:r>
                        <a:rPr lang="en-US" altLang="zh-CN" sz="1200" b="0" dirty="0">
                          <a:effectLst/>
                          <a:latin typeface="微软雅黑" panose="020B0503020204020204" pitchFamily="34" charset="-122"/>
                          <a:ea typeface="微软雅黑" panose="020B0503020204020204" pitchFamily="34" charset="-122"/>
                          <a:sym typeface="微软雅黑" panose="020B0503020204020204" pitchFamily="34" charset="-122"/>
                        </a:rPr>
                        <a:t>0.331</a:t>
                      </a:r>
                      <a:endParaRPr lang="en-US" altLang="zh-CN" sz="1200" b="0" dirty="0">
                        <a:effectLst/>
                        <a:latin typeface="微软雅黑" panose="020B0503020204020204" pitchFamily="34" charset="-122"/>
                        <a:ea typeface="微软雅黑" panose="020B0503020204020204" pitchFamily="34" charset="-122"/>
                        <a:sym typeface="微软雅黑" panose="020B0503020204020204" pitchFamily="34" charset="-122"/>
                      </a:endParaRP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等线" panose="02010600030101010101" charset="-122"/>
                        </a:defRPr>
                      </a:lvl1pPr>
                      <a:lvl2pPr marL="457200" algn="l" defTabSz="914400" rtl="0" eaLnBrk="1" latinLnBrk="0" hangingPunct="1">
                        <a:defRPr sz="1800" kern="1200">
                          <a:solidFill>
                            <a:schemeClr val="tx1"/>
                          </a:solidFill>
                          <a:latin typeface="等线" panose="02010600030101010101" charset="-122"/>
                        </a:defRPr>
                      </a:lvl2pPr>
                      <a:lvl3pPr marL="914400" algn="l" defTabSz="914400" rtl="0" eaLnBrk="1" latinLnBrk="0" hangingPunct="1">
                        <a:defRPr sz="1800" kern="1200">
                          <a:solidFill>
                            <a:schemeClr val="tx1"/>
                          </a:solidFill>
                          <a:latin typeface="等线" panose="02010600030101010101" charset="-122"/>
                        </a:defRPr>
                      </a:lvl3pPr>
                      <a:lvl4pPr marL="1371600" algn="l" defTabSz="914400" rtl="0" eaLnBrk="1" latinLnBrk="0" hangingPunct="1">
                        <a:defRPr sz="1800" kern="1200">
                          <a:solidFill>
                            <a:schemeClr val="tx1"/>
                          </a:solidFill>
                          <a:latin typeface="等线" panose="02010600030101010101" charset="-122"/>
                        </a:defRPr>
                      </a:lvl4pPr>
                      <a:lvl5pPr marL="1828800" algn="l" defTabSz="914400" rtl="0" eaLnBrk="1" latinLnBrk="0" hangingPunct="1">
                        <a:defRPr sz="1800" kern="1200">
                          <a:solidFill>
                            <a:schemeClr val="tx1"/>
                          </a:solidFill>
                          <a:latin typeface="等线" panose="02010600030101010101" charset="-122"/>
                        </a:defRPr>
                      </a:lvl5pPr>
                      <a:lvl6pPr marL="2286000" algn="l" defTabSz="914400" rtl="0" eaLnBrk="1" latinLnBrk="0" hangingPunct="1">
                        <a:defRPr sz="1800" kern="1200">
                          <a:solidFill>
                            <a:schemeClr val="tx1"/>
                          </a:solidFill>
                          <a:latin typeface="等线" panose="02010600030101010101" charset="-122"/>
                        </a:defRPr>
                      </a:lvl6pPr>
                      <a:lvl7pPr marL="2743200" algn="l" defTabSz="914400" rtl="0" eaLnBrk="1" latinLnBrk="0" hangingPunct="1">
                        <a:defRPr sz="1800" kern="1200">
                          <a:solidFill>
                            <a:schemeClr val="tx1"/>
                          </a:solidFill>
                          <a:latin typeface="等线" panose="02010600030101010101" charset="-122"/>
                        </a:defRPr>
                      </a:lvl7pPr>
                      <a:lvl8pPr marL="3200400" algn="l" defTabSz="914400" rtl="0" eaLnBrk="1" latinLnBrk="0" hangingPunct="1">
                        <a:defRPr sz="1800" kern="1200">
                          <a:solidFill>
                            <a:schemeClr val="tx1"/>
                          </a:solidFill>
                          <a:latin typeface="等线" panose="02010600030101010101" charset="-122"/>
                        </a:defRPr>
                      </a:lvl8pPr>
                      <a:lvl9pPr marL="3657600" algn="l" defTabSz="914400" rtl="0" eaLnBrk="1" latinLnBrk="0" hangingPunct="1">
                        <a:defRPr sz="1800" kern="1200">
                          <a:solidFill>
                            <a:schemeClr val="tx1"/>
                          </a:solidFill>
                          <a:latin typeface="等线" panose="02010600030101010101" charset="-122"/>
                        </a:defRPr>
                      </a:lvl9pPr>
                    </a:lstStyle>
                    <a:p>
                      <a:pPr algn="ctr">
                        <a:lnSpc>
                          <a:spcPct val="100000"/>
                        </a:lnSpc>
                        <a:buNone/>
                      </a:pPr>
                      <a:r>
                        <a:rPr lang="en-US" altLang="zh-CN" sz="1200" b="0" dirty="0">
                          <a:effectLst/>
                          <a:latin typeface="微软雅黑" panose="020B0503020204020204" pitchFamily="34" charset="-122"/>
                          <a:ea typeface="微软雅黑" panose="020B0503020204020204" pitchFamily="34" charset="-122"/>
                          <a:sym typeface="微软雅黑" panose="020B0503020204020204" pitchFamily="34" charset="-122"/>
                        </a:rPr>
                        <a:t>0.003</a:t>
                      </a:r>
                      <a:endParaRPr lang="en-US" altLang="zh-CN" sz="1200" b="0" dirty="0">
                        <a:effectLst/>
                        <a:latin typeface="微软雅黑" panose="020B0503020204020204" pitchFamily="34" charset="-122"/>
                        <a:ea typeface="微软雅黑" panose="020B0503020204020204" pitchFamily="34" charset="-122"/>
                        <a:sym typeface="微软雅黑" panose="020B0503020204020204" pitchFamily="34" charset="-122"/>
                      </a:endParaRPr>
                    </a:p>
                  </a:txBody>
                  <a:tcPr marL="0" marR="0" marT="0" marB="0" anchor="ctr">
                    <a:lnL w="12700" cap="flat" cmpd="sng" algn="ctr">
                      <a:solidFill>
                        <a:sysClr val="window" lastClr="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61501">
                <a:tc>
                  <a:txBody>
                    <a:bodyPr/>
                    <a:lstStyle>
                      <a:lvl1pPr marL="0" algn="l" defTabSz="914400" rtl="0" eaLnBrk="1" latinLnBrk="0" hangingPunct="1">
                        <a:defRPr sz="1800" kern="1200">
                          <a:solidFill>
                            <a:schemeClr val="tx1"/>
                          </a:solidFill>
                          <a:latin typeface="等线" panose="02010600030101010101" charset="-122"/>
                        </a:defRPr>
                      </a:lvl1pPr>
                      <a:lvl2pPr marL="457200" algn="l" defTabSz="914400" rtl="0" eaLnBrk="1" latinLnBrk="0" hangingPunct="1">
                        <a:defRPr sz="1800" kern="1200">
                          <a:solidFill>
                            <a:schemeClr val="tx1"/>
                          </a:solidFill>
                          <a:latin typeface="等线" panose="02010600030101010101" charset="-122"/>
                        </a:defRPr>
                      </a:lvl2pPr>
                      <a:lvl3pPr marL="914400" algn="l" defTabSz="914400" rtl="0" eaLnBrk="1" latinLnBrk="0" hangingPunct="1">
                        <a:defRPr sz="1800" kern="1200">
                          <a:solidFill>
                            <a:schemeClr val="tx1"/>
                          </a:solidFill>
                          <a:latin typeface="等线" panose="02010600030101010101" charset="-122"/>
                        </a:defRPr>
                      </a:lvl3pPr>
                      <a:lvl4pPr marL="1371600" algn="l" defTabSz="914400" rtl="0" eaLnBrk="1" latinLnBrk="0" hangingPunct="1">
                        <a:defRPr sz="1800" kern="1200">
                          <a:solidFill>
                            <a:schemeClr val="tx1"/>
                          </a:solidFill>
                          <a:latin typeface="等线" panose="02010600030101010101" charset="-122"/>
                        </a:defRPr>
                      </a:lvl4pPr>
                      <a:lvl5pPr marL="1828800" algn="l" defTabSz="914400" rtl="0" eaLnBrk="1" latinLnBrk="0" hangingPunct="1">
                        <a:defRPr sz="1800" kern="1200">
                          <a:solidFill>
                            <a:schemeClr val="tx1"/>
                          </a:solidFill>
                          <a:latin typeface="等线" panose="02010600030101010101" charset="-122"/>
                        </a:defRPr>
                      </a:lvl5pPr>
                      <a:lvl6pPr marL="2286000" algn="l" defTabSz="914400" rtl="0" eaLnBrk="1" latinLnBrk="0" hangingPunct="1">
                        <a:defRPr sz="1800" kern="1200">
                          <a:solidFill>
                            <a:schemeClr val="tx1"/>
                          </a:solidFill>
                          <a:latin typeface="等线" panose="02010600030101010101" charset="-122"/>
                        </a:defRPr>
                      </a:lvl6pPr>
                      <a:lvl7pPr marL="2743200" algn="l" defTabSz="914400" rtl="0" eaLnBrk="1" latinLnBrk="0" hangingPunct="1">
                        <a:defRPr sz="1800" kern="1200">
                          <a:solidFill>
                            <a:schemeClr val="tx1"/>
                          </a:solidFill>
                          <a:latin typeface="等线" panose="02010600030101010101" charset="-122"/>
                        </a:defRPr>
                      </a:lvl7pPr>
                      <a:lvl8pPr marL="3200400" algn="l" defTabSz="914400" rtl="0" eaLnBrk="1" latinLnBrk="0" hangingPunct="1">
                        <a:defRPr sz="1800" kern="1200">
                          <a:solidFill>
                            <a:schemeClr val="tx1"/>
                          </a:solidFill>
                          <a:latin typeface="等线" panose="02010600030101010101" charset="-122"/>
                        </a:defRPr>
                      </a:lvl8pPr>
                      <a:lvl9pPr marL="3657600" algn="l" defTabSz="914400" rtl="0" eaLnBrk="1" latinLnBrk="0" hangingPunct="1">
                        <a:defRPr sz="1800" kern="1200">
                          <a:solidFill>
                            <a:schemeClr val="tx1"/>
                          </a:solidFill>
                          <a:latin typeface="等线" panose="02010600030101010101" charset="-122"/>
                        </a:defRPr>
                      </a:lvl9pPr>
                    </a:lstStyle>
                    <a:p>
                      <a:pPr>
                        <a:lnSpc>
                          <a:spcPct val="100000"/>
                        </a:lnSpc>
                        <a:buNone/>
                      </a:pPr>
                      <a:r>
                        <a:rPr lang="zh-CN" altLang="en-US" sz="1200" b="0">
                          <a:effectLst/>
                          <a:latin typeface="微软雅黑" panose="020B0503020204020204" pitchFamily="34" charset="-122"/>
                          <a:ea typeface="微软雅黑" panose="020B0503020204020204" pitchFamily="34" charset="-122"/>
                          <a:sym typeface="微软雅黑" panose="020B0503020204020204" pitchFamily="34" charset="-122"/>
                        </a:rPr>
                        <a:t>常数项</a:t>
                      </a:r>
                      <a:endParaRPr lang="zh-CN" altLang="en-US" sz="1200" b="0">
                        <a:effectLst/>
                        <a:latin typeface="微软雅黑" panose="020B0503020204020204" pitchFamily="34" charset="-122"/>
                        <a:ea typeface="微软雅黑" panose="020B0503020204020204" pitchFamily="34" charset="-122"/>
                        <a:sym typeface="微软雅黑" panose="020B0503020204020204" pitchFamily="34" charset="-122"/>
                      </a:endParaRPr>
                    </a:p>
                  </a:txBody>
                  <a:tcPr marL="72000" marR="0" marT="0" marB="0" anchor="ctr">
                    <a:lnL w="12700" cap="flat" cmpd="sng" algn="ctr">
                      <a:no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AC283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等线" panose="02010600030101010101" charset="-122"/>
                        </a:defRPr>
                      </a:lvl1pPr>
                      <a:lvl2pPr marL="457200" algn="l" defTabSz="914400" rtl="0" eaLnBrk="1" latinLnBrk="0" hangingPunct="1">
                        <a:defRPr sz="1800" kern="1200">
                          <a:solidFill>
                            <a:schemeClr val="tx1"/>
                          </a:solidFill>
                          <a:latin typeface="等线" panose="02010600030101010101" charset="-122"/>
                        </a:defRPr>
                      </a:lvl2pPr>
                      <a:lvl3pPr marL="914400" algn="l" defTabSz="914400" rtl="0" eaLnBrk="1" latinLnBrk="0" hangingPunct="1">
                        <a:defRPr sz="1800" kern="1200">
                          <a:solidFill>
                            <a:schemeClr val="tx1"/>
                          </a:solidFill>
                          <a:latin typeface="等线" panose="02010600030101010101" charset="-122"/>
                        </a:defRPr>
                      </a:lvl3pPr>
                      <a:lvl4pPr marL="1371600" algn="l" defTabSz="914400" rtl="0" eaLnBrk="1" latinLnBrk="0" hangingPunct="1">
                        <a:defRPr sz="1800" kern="1200">
                          <a:solidFill>
                            <a:schemeClr val="tx1"/>
                          </a:solidFill>
                          <a:latin typeface="等线" panose="02010600030101010101" charset="-122"/>
                        </a:defRPr>
                      </a:lvl4pPr>
                      <a:lvl5pPr marL="1828800" algn="l" defTabSz="914400" rtl="0" eaLnBrk="1" latinLnBrk="0" hangingPunct="1">
                        <a:defRPr sz="1800" kern="1200">
                          <a:solidFill>
                            <a:schemeClr val="tx1"/>
                          </a:solidFill>
                          <a:latin typeface="等线" panose="02010600030101010101" charset="-122"/>
                        </a:defRPr>
                      </a:lvl5pPr>
                      <a:lvl6pPr marL="2286000" algn="l" defTabSz="914400" rtl="0" eaLnBrk="1" latinLnBrk="0" hangingPunct="1">
                        <a:defRPr sz="1800" kern="1200">
                          <a:solidFill>
                            <a:schemeClr val="tx1"/>
                          </a:solidFill>
                          <a:latin typeface="等线" panose="02010600030101010101" charset="-122"/>
                        </a:defRPr>
                      </a:lvl6pPr>
                      <a:lvl7pPr marL="2743200" algn="l" defTabSz="914400" rtl="0" eaLnBrk="1" latinLnBrk="0" hangingPunct="1">
                        <a:defRPr sz="1800" kern="1200">
                          <a:solidFill>
                            <a:schemeClr val="tx1"/>
                          </a:solidFill>
                          <a:latin typeface="等线" panose="02010600030101010101" charset="-122"/>
                        </a:defRPr>
                      </a:lvl7pPr>
                      <a:lvl8pPr marL="3200400" algn="l" defTabSz="914400" rtl="0" eaLnBrk="1" latinLnBrk="0" hangingPunct="1">
                        <a:defRPr sz="1800" kern="1200">
                          <a:solidFill>
                            <a:schemeClr val="tx1"/>
                          </a:solidFill>
                          <a:latin typeface="等线" panose="02010600030101010101" charset="-122"/>
                        </a:defRPr>
                      </a:lvl8pPr>
                      <a:lvl9pPr marL="3657600" algn="l" defTabSz="914400" rtl="0" eaLnBrk="1" latinLnBrk="0" hangingPunct="1">
                        <a:defRPr sz="1800" kern="1200">
                          <a:solidFill>
                            <a:schemeClr val="tx1"/>
                          </a:solidFill>
                          <a:latin typeface="等线" panose="02010600030101010101" charset="-122"/>
                        </a:defRPr>
                      </a:lvl9pPr>
                    </a:lstStyle>
                    <a:p>
                      <a:pPr algn="ctr">
                        <a:lnSpc>
                          <a:spcPct val="100000"/>
                        </a:lnSpc>
                        <a:buNone/>
                      </a:pPr>
                      <a:r>
                        <a:rPr lang="en-US" altLang="zh-CN" sz="1200" b="0" dirty="0">
                          <a:effectLst/>
                          <a:latin typeface="微软雅黑" panose="020B0503020204020204" pitchFamily="34" charset="-122"/>
                          <a:ea typeface="微软雅黑" panose="020B0503020204020204" pitchFamily="34" charset="-122"/>
                          <a:sym typeface="微软雅黑" panose="020B0503020204020204" pitchFamily="34" charset="-122"/>
                        </a:rPr>
                        <a:t>1.300</a:t>
                      </a:r>
                      <a:endParaRPr lang="en-US" altLang="zh-CN" sz="1200" b="0" dirty="0">
                        <a:effectLst/>
                        <a:latin typeface="微软雅黑" panose="020B0503020204020204" pitchFamily="34" charset="-122"/>
                        <a:ea typeface="微软雅黑" panose="020B0503020204020204" pitchFamily="34" charset="-122"/>
                        <a:sym typeface="微软雅黑" panose="020B0503020204020204" pitchFamily="34" charset="-122"/>
                      </a:endParaRP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AC283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等线" panose="02010600030101010101" charset="-122"/>
                        </a:defRPr>
                      </a:lvl1pPr>
                      <a:lvl2pPr marL="457200" algn="l" defTabSz="914400" rtl="0" eaLnBrk="1" latinLnBrk="0" hangingPunct="1">
                        <a:defRPr sz="1800" kern="1200">
                          <a:solidFill>
                            <a:schemeClr val="tx1"/>
                          </a:solidFill>
                          <a:latin typeface="等线" panose="02010600030101010101" charset="-122"/>
                        </a:defRPr>
                      </a:lvl2pPr>
                      <a:lvl3pPr marL="914400" algn="l" defTabSz="914400" rtl="0" eaLnBrk="1" latinLnBrk="0" hangingPunct="1">
                        <a:defRPr sz="1800" kern="1200">
                          <a:solidFill>
                            <a:schemeClr val="tx1"/>
                          </a:solidFill>
                          <a:latin typeface="等线" panose="02010600030101010101" charset="-122"/>
                        </a:defRPr>
                      </a:lvl3pPr>
                      <a:lvl4pPr marL="1371600" algn="l" defTabSz="914400" rtl="0" eaLnBrk="1" latinLnBrk="0" hangingPunct="1">
                        <a:defRPr sz="1800" kern="1200">
                          <a:solidFill>
                            <a:schemeClr val="tx1"/>
                          </a:solidFill>
                          <a:latin typeface="等线" panose="02010600030101010101" charset="-122"/>
                        </a:defRPr>
                      </a:lvl4pPr>
                      <a:lvl5pPr marL="1828800" algn="l" defTabSz="914400" rtl="0" eaLnBrk="1" latinLnBrk="0" hangingPunct="1">
                        <a:defRPr sz="1800" kern="1200">
                          <a:solidFill>
                            <a:schemeClr val="tx1"/>
                          </a:solidFill>
                          <a:latin typeface="等线" panose="02010600030101010101" charset="-122"/>
                        </a:defRPr>
                      </a:lvl5pPr>
                      <a:lvl6pPr marL="2286000" algn="l" defTabSz="914400" rtl="0" eaLnBrk="1" latinLnBrk="0" hangingPunct="1">
                        <a:defRPr sz="1800" kern="1200">
                          <a:solidFill>
                            <a:schemeClr val="tx1"/>
                          </a:solidFill>
                          <a:latin typeface="等线" panose="02010600030101010101" charset="-122"/>
                        </a:defRPr>
                      </a:lvl6pPr>
                      <a:lvl7pPr marL="2743200" algn="l" defTabSz="914400" rtl="0" eaLnBrk="1" latinLnBrk="0" hangingPunct="1">
                        <a:defRPr sz="1800" kern="1200">
                          <a:solidFill>
                            <a:schemeClr val="tx1"/>
                          </a:solidFill>
                          <a:latin typeface="等线" panose="02010600030101010101" charset="-122"/>
                        </a:defRPr>
                      </a:lvl7pPr>
                      <a:lvl8pPr marL="3200400" algn="l" defTabSz="914400" rtl="0" eaLnBrk="1" latinLnBrk="0" hangingPunct="1">
                        <a:defRPr sz="1800" kern="1200">
                          <a:solidFill>
                            <a:schemeClr val="tx1"/>
                          </a:solidFill>
                          <a:latin typeface="等线" panose="02010600030101010101" charset="-122"/>
                        </a:defRPr>
                      </a:lvl8pPr>
                      <a:lvl9pPr marL="3657600" algn="l" defTabSz="914400" rtl="0" eaLnBrk="1" latinLnBrk="0" hangingPunct="1">
                        <a:defRPr sz="1800" kern="1200">
                          <a:solidFill>
                            <a:schemeClr val="tx1"/>
                          </a:solidFill>
                          <a:latin typeface="等线" panose="02010600030101010101" charset="-122"/>
                        </a:defRPr>
                      </a:lvl9pPr>
                    </a:lstStyle>
                    <a:p>
                      <a:pPr algn="ctr">
                        <a:lnSpc>
                          <a:spcPct val="100000"/>
                        </a:lnSpc>
                        <a:buNone/>
                      </a:pPr>
                      <a:r>
                        <a:rPr lang="en-US" altLang="zh-CN" sz="1200" b="0" dirty="0">
                          <a:effectLst/>
                          <a:latin typeface="微软雅黑" panose="020B0503020204020204" pitchFamily="34" charset="-122"/>
                          <a:ea typeface="微软雅黑" panose="020B0503020204020204" pitchFamily="34" charset="-122"/>
                          <a:sym typeface="微软雅黑" panose="020B0503020204020204" pitchFamily="34" charset="-122"/>
                        </a:rPr>
                        <a:t>0.394</a:t>
                      </a:r>
                      <a:endParaRPr lang="en-US" altLang="zh-CN" sz="1200" b="0" dirty="0">
                        <a:effectLst/>
                        <a:latin typeface="微软雅黑" panose="020B0503020204020204" pitchFamily="34" charset="-122"/>
                        <a:ea typeface="微软雅黑" panose="020B0503020204020204" pitchFamily="34" charset="-122"/>
                        <a:sym typeface="微软雅黑" panose="020B0503020204020204" pitchFamily="34" charset="-122"/>
                      </a:endParaRP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AC283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等线" panose="02010600030101010101" charset="-122"/>
                        </a:defRPr>
                      </a:lvl1pPr>
                      <a:lvl2pPr marL="457200" algn="l" defTabSz="914400" rtl="0" eaLnBrk="1" latinLnBrk="0" hangingPunct="1">
                        <a:defRPr sz="1800" kern="1200">
                          <a:solidFill>
                            <a:schemeClr val="tx1"/>
                          </a:solidFill>
                          <a:latin typeface="等线" panose="02010600030101010101" charset="-122"/>
                        </a:defRPr>
                      </a:lvl2pPr>
                      <a:lvl3pPr marL="914400" algn="l" defTabSz="914400" rtl="0" eaLnBrk="1" latinLnBrk="0" hangingPunct="1">
                        <a:defRPr sz="1800" kern="1200">
                          <a:solidFill>
                            <a:schemeClr val="tx1"/>
                          </a:solidFill>
                          <a:latin typeface="等线" panose="02010600030101010101" charset="-122"/>
                        </a:defRPr>
                      </a:lvl3pPr>
                      <a:lvl4pPr marL="1371600" algn="l" defTabSz="914400" rtl="0" eaLnBrk="1" latinLnBrk="0" hangingPunct="1">
                        <a:defRPr sz="1800" kern="1200">
                          <a:solidFill>
                            <a:schemeClr val="tx1"/>
                          </a:solidFill>
                          <a:latin typeface="等线" panose="02010600030101010101" charset="-122"/>
                        </a:defRPr>
                      </a:lvl4pPr>
                      <a:lvl5pPr marL="1828800" algn="l" defTabSz="914400" rtl="0" eaLnBrk="1" latinLnBrk="0" hangingPunct="1">
                        <a:defRPr sz="1800" kern="1200">
                          <a:solidFill>
                            <a:schemeClr val="tx1"/>
                          </a:solidFill>
                          <a:latin typeface="等线" panose="02010600030101010101" charset="-122"/>
                        </a:defRPr>
                      </a:lvl5pPr>
                      <a:lvl6pPr marL="2286000" algn="l" defTabSz="914400" rtl="0" eaLnBrk="1" latinLnBrk="0" hangingPunct="1">
                        <a:defRPr sz="1800" kern="1200">
                          <a:solidFill>
                            <a:schemeClr val="tx1"/>
                          </a:solidFill>
                          <a:latin typeface="等线" panose="02010600030101010101" charset="-122"/>
                        </a:defRPr>
                      </a:lvl6pPr>
                      <a:lvl7pPr marL="2743200" algn="l" defTabSz="914400" rtl="0" eaLnBrk="1" latinLnBrk="0" hangingPunct="1">
                        <a:defRPr sz="1800" kern="1200">
                          <a:solidFill>
                            <a:schemeClr val="tx1"/>
                          </a:solidFill>
                          <a:latin typeface="等线" panose="02010600030101010101" charset="-122"/>
                        </a:defRPr>
                      </a:lvl7pPr>
                      <a:lvl8pPr marL="3200400" algn="l" defTabSz="914400" rtl="0" eaLnBrk="1" latinLnBrk="0" hangingPunct="1">
                        <a:defRPr sz="1800" kern="1200">
                          <a:solidFill>
                            <a:schemeClr val="tx1"/>
                          </a:solidFill>
                          <a:latin typeface="等线" panose="02010600030101010101" charset="-122"/>
                        </a:defRPr>
                      </a:lvl8pPr>
                      <a:lvl9pPr marL="3657600" algn="l" defTabSz="914400" rtl="0" eaLnBrk="1" latinLnBrk="0" hangingPunct="1">
                        <a:defRPr sz="1800" kern="1200">
                          <a:solidFill>
                            <a:schemeClr val="tx1"/>
                          </a:solidFill>
                          <a:latin typeface="等线" panose="02010600030101010101" charset="-122"/>
                        </a:defRPr>
                      </a:lvl9pPr>
                    </a:lstStyle>
                    <a:p>
                      <a:pPr algn="ctr">
                        <a:lnSpc>
                          <a:spcPct val="100000"/>
                        </a:lnSpc>
                        <a:buNone/>
                      </a:pPr>
                      <a:r>
                        <a:rPr lang="en-US" altLang="zh-CN" sz="1200" b="0" dirty="0">
                          <a:effectLst/>
                          <a:latin typeface="微软雅黑" panose="020B0503020204020204" pitchFamily="34" charset="-122"/>
                          <a:ea typeface="微软雅黑" panose="020B0503020204020204" pitchFamily="34" charset="-122"/>
                          <a:sym typeface="微软雅黑" panose="020B0503020204020204" pitchFamily="34" charset="-122"/>
                        </a:rPr>
                        <a:t>0.001</a:t>
                      </a:r>
                      <a:endParaRPr lang="en-US" altLang="zh-CN" sz="1200" b="0" dirty="0">
                        <a:effectLst/>
                        <a:latin typeface="微软雅黑" panose="020B0503020204020204" pitchFamily="34" charset="-122"/>
                        <a:ea typeface="微软雅黑" panose="020B0503020204020204" pitchFamily="34" charset="-122"/>
                        <a:sym typeface="微软雅黑" panose="020B0503020204020204" pitchFamily="34" charset="-122"/>
                      </a:endParaRPr>
                    </a:p>
                  </a:txBody>
                  <a:tcPr marL="0" marR="0" marT="0" marB="0" anchor="ctr">
                    <a:lnL w="12700" cap="flat" cmpd="sng" algn="ctr">
                      <a:solidFill>
                        <a:sysClr val="window" lastClr="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AC283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5" name="Text Placeholder 1_1_1_1_1"/>
          <p:cNvSpPr txBox="1"/>
          <p:nvPr/>
        </p:nvSpPr>
        <p:spPr>
          <a:xfrm>
            <a:off x="387116" y="1059374"/>
            <a:ext cx="6083533" cy="466229"/>
          </a:xfrm>
          <a:prstGeom prst="rect">
            <a:avLst/>
          </a:prstGeom>
        </p:spPr>
        <p:txBody>
          <a:bodyPr vert="horz" lIns="60960" tIns="30480" rIns="60960" bIns="3048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1"/>
                </a:solidFill>
                <a:latin typeface="Arial" panose="020B0604020202020204" pitchFamily="34" charset="0"/>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Arial" panose="020B0604020202020204" pitchFamily="34" charset="0"/>
                <a:ea typeface="微软雅黑"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Arial" panose="020B0604020202020204" pitchFamily="34" charset="0"/>
                <a:ea typeface="微软雅黑" panose="020B0503020204020204"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Arial" panose="020B0604020202020204" pitchFamily="34" charset="0"/>
                <a:ea typeface="微软雅黑" panose="020B0503020204020204"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Font typeface="Arial" panose="020B0604020202020204" pitchFamily="34" charset="0"/>
              <a:buNone/>
              <a:defRPr/>
            </a:pPr>
            <a:r>
              <a:rPr lang="zh-CN" altLang="en-US" sz="1200" b="1" dirty="0">
                <a:solidFill>
                  <a:prstClr val="black"/>
                </a:solidFill>
                <a:latin typeface="微软雅黑" panose="020B0503020204020204" pitchFamily="34" charset="-122"/>
                <a:cs typeface="Arial" panose="020B0604020202020204" pitchFamily="34" charset="0"/>
                <a:sym typeface="微软雅黑" panose="020B0503020204020204" pitchFamily="34" charset="-122"/>
              </a:rPr>
              <a:t>伊马替尼治疗开始后</a:t>
            </a:r>
            <a:r>
              <a:rPr lang="en-US" altLang="zh-CN" sz="1200" b="1" dirty="0">
                <a:solidFill>
                  <a:prstClr val="black"/>
                </a:solidFill>
                <a:latin typeface="微软雅黑" panose="020B0503020204020204" pitchFamily="34" charset="-122"/>
                <a:cs typeface="Arial" panose="020B0604020202020204" pitchFamily="34" charset="0"/>
                <a:sym typeface="微软雅黑" panose="020B0503020204020204" pitchFamily="34" charset="-122"/>
              </a:rPr>
              <a:t>15</a:t>
            </a:r>
            <a:r>
              <a:rPr lang="zh-CN" altLang="en-US" sz="1200" b="1" dirty="0">
                <a:solidFill>
                  <a:prstClr val="black"/>
                </a:solidFill>
                <a:latin typeface="微软雅黑" panose="020B0503020204020204" pitchFamily="34" charset="-122"/>
                <a:cs typeface="Arial" panose="020B0604020202020204" pitchFamily="34" charset="0"/>
                <a:sym typeface="微软雅黑" panose="020B0503020204020204" pitchFamily="34" charset="-122"/>
              </a:rPr>
              <a:t>年生存率的逻辑回归分析</a:t>
            </a:r>
            <a:endParaRPr lang="zh-CN" altLang="en-US" sz="1200" b="1" dirty="0">
              <a:solidFill>
                <a:prstClr val="black"/>
              </a:solidFill>
              <a:latin typeface="微软雅黑" panose="020B0503020204020204" pitchFamily="34" charset="-122"/>
              <a:cs typeface="Arial" panose="020B0604020202020204" pitchFamily="34" charset="0"/>
              <a:sym typeface="微软雅黑" panose="020B0503020204020204" pitchFamily="34" charset="-122"/>
            </a:endParaRPr>
          </a:p>
        </p:txBody>
      </p:sp>
      <p:sp>
        <p:nvSpPr>
          <p:cNvPr id="6" name="Text Placeholder 1_1_1_1_1_1"/>
          <p:cNvSpPr txBox="1"/>
          <p:nvPr/>
        </p:nvSpPr>
        <p:spPr>
          <a:xfrm>
            <a:off x="387116" y="2800649"/>
            <a:ext cx="6083532" cy="484220"/>
          </a:xfrm>
          <a:prstGeom prst="rect">
            <a:avLst/>
          </a:prstGeom>
        </p:spPr>
        <p:txBody>
          <a:bodyPr vert="horz" lIns="60960" tIns="30480" rIns="60960" bIns="30480" rtlCol="0" anchor="t">
            <a:noAutofit/>
          </a:bodyPr>
          <a:lstStyle>
            <a:defPPr>
              <a:defRPr lang="zh-CN"/>
            </a:defPPr>
            <a:lvl1pPr indent="0" algn="ctr">
              <a:lnSpc>
                <a:spcPct val="100000"/>
              </a:lnSpc>
              <a:spcBef>
                <a:spcPts val="0"/>
              </a:spcBef>
              <a:buFont typeface="Arial" panose="020B0604020202020204" pitchFamily="34" charset="0"/>
              <a:buNone/>
              <a:defRPr sz="1200" b="1" baseline="0">
                <a:solidFill>
                  <a:prstClr val="black"/>
                </a:solidFill>
                <a:latin typeface="Arial" panose="020B0604020202020204" pitchFamily="34" charset="0"/>
                <a:ea typeface="微软雅黑" panose="020B0503020204020204" pitchFamily="34" charset="-122"/>
                <a:cs typeface="Arial" panose="020B0604020202020204" pitchFamily="34" charset="0"/>
              </a:defRPr>
            </a:lvl1pPr>
            <a:lvl2pPr marL="685800" indent="-228600">
              <a:lnSpc>
                <a:spcPct val="90000"/>
              </a:lnSpc>
              <a:spcBef>
                <a:spcPts val="500"/>
              </a:spcBef>
              <a:buFont typeface="Arial" panose="020B0604020202020204" pitchFamily="34" charset="0"/>
              <a:buChar char="•"/>
              <a:defRPr sz="2400" baseline="0">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baseline="0">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baseline="0">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baseline="0">
                <a:latin typeface="Arial" panose="020B0604020202020204" pitchFamily="34" charset="0"/>
                <a:ea typeface="微软雅黑" panose="020B0503020204020204" pitchFamily="34" charset="-122"/>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zh-CN" altLang="en-US" dirty="0">
                <a:latin typeface="微软雅黑" panose="020B0503020204020204" pitchFamily="34" charset="-122"/>
                <a:sym typeface="微软雅黑" panose="020B0503020204020204" pitchFamily="34" charset="-122"/>
              </a:rPr>
              <a:t>试验期间达到</a:t>
            </a:r>
            <a:r>
              <a:rPr lang="en-US" altLang="zh-CN" dirty="0">
                <a:latin typeface="微软雅黑" panose="020B0503020204020204" pitchFamily="34" charset="-122"/>
                <a:sym typeface="微软雅黑" panose="020B0503020204020204" pitchFamily="34" charset="-122"/>
              </a:rPr>
              <a:t>CR</a:t>
            </a:r>
            <a:r>
              <a:rPr lang="zh-CN" altLang="en-US" dirty="0">
                <a:latin typeface="微软雅黑" panose="020B0503020204020204" pitchFamily="34" charset="-122"/>
                <a:sym typeface="微软雅黑" panose="020B0503020204020204" pitchFamily="34" charset="-122"/>
              </a:rPr>
              <a:t>概率的逻辑回归分析</a:t>
            </a:r>
            <a:endParaRPr lang="zh-CN" altLang="en-US" dirty="0">
              <a:latin typeface="微软雅黑" panose="020B0503020204020204" pitchFamily="34" charset="-122"/>
              <a:sym typeface="微软雅黑" panose="020B0503020204020204" pitchFamily="34" charset="-122"/>
            </a:endParaRPr>
          </a:p>
        </p:txBody>
      </p:sp>
      <p:sp>
        <p:nvSpPr>
          <p:cNvPr id="7" name="Text Placeholder 1_1_1_1_1_1_1"/>
          <p:cNvSpPr txBox="1"/>
          <p:nvPr/>
        </p:nvSpPr>
        <p:spPr>
          <a:xfrm>
            <a:off x="387116" y="4272008"/>
            <a:ext cx="6083532" cy="484220"/>
          </a:xfrm>
          <a:prstGeom prst="rect">
            <a:avLst/>
          </a:prstGeom>
        </p:spPr>
        <p:txBody>
          <a:bodyPr vert="horz" lIns="60960" tIns="30480" rIns="60960" bIns="30480" rtlCol="0" anchor="t">
            <a:noAutofit/>
          </a:bodyPr>
          <a:lstStyle>
            <a:defPPr>
              <a:defRPr lang="zh-CN"/>
            </a:defPPr>
            <a:lvl1pPr indent="0" algn="ctr">
              <a:lnSpc>
                <a:spcPct val="100000"/>
              </a:lnSpc>
              <a:spcBef>
                <a:spcPts val="0"/>
              </a:spcBef>
              <a:buFont typeface="Arial" panose="020B0604020202020204" pitchFamily="34" charset="0"/>
              <a:buNone/>
              <a:defRPr sz="1200" b="1" baseline="0">
                <a:solidFill>
                  <a:prstClr val="black"/>
                </a:solidFill>
                <a:latin typeface="Arial" panose="020B0604020202020204" pitchFamily="34" charset="0"/>
                <a:ea typeface="微软雅黑" panose="020B0503020204020204" pitchFamily="34" charset="-122"/>
                <a:cs typeface="Arial" panose="020B0604020202020204" pitchFamily="34" charset="0"/>
              </a:defRPr>
            </a:lvl1pPr>
            <a:lvl2pPr marL="685800" indent="-228600">
              <a:lnSpc>
                <a:spcPct val="90000"/>
              </a:lnSpc>
              <a:spcBef>
                <a:spcPts val="500"/>
              </a:spcBef>
              <a:buFont typeface="Arial" panose="020B0604020202020204" pitchFamily="34" charset="0"/>
              <a:buChar char="•"/>
              <a:defRPr sz="2400" baseline="0">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baseline="0">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baseline="0">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baseline="0">
                <a:latin typeface="Arial" panose="020B0604020202020204" pitchFamily="34" charset="0"/>
                <a:ea typeface="微软雅黑" panose="020B0503020204020204" pitchFamily="34" charset="-122"/>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zh-CN" altLang="en-US" dirty="0">
                <a:latin typeface="微软雅黑" panose="020B0503020204020204" pitchFamily="34" charset="-122"/>
                <a:sym typeface="微软雅黑" panose="020B0503020204020204" pitchFamily="34" charset="-122"/>
              </a:rPr>
              <a:t>试验期间仅通过伊马替尼治疗达到</a:t>
            </a:r>
            <a:r>
              <a:rPr lang="en-US" altLang="zh-CN" dirty="0">
                <a:latin typeface="微软雅黑" panose="020B0503020204020204" pitchFamily="34" charset="-122"/>
                <a:sym typeface="微软雅黑" panose="020B0503020204020204" pitchFamily="34" charset="-122"/>
              </a:rPr>
              <a:t>CR</a:t>
            </a:r>
            <a:r>
              <a:rPr lang="zh-CN" altLang="en-US" dirty="0">
                <a:latin typeface="微软雅黑" panose="020B0503020204020204" pitchFamily="34" charset="-122"/>
                <a:sym typeface="微软雅黑" panose="020B0503020204020204" pitchFamily="34" charset="-122"/>
              </a:rPr>
              <a:t>概率的逻辑回归分析</a:t>
            </a:r>
            <a:endParaRPr lang="zh-CN" altLang="en-US" dirty="0">
              <a:latin typeface="微软雅黑" panose="020B0503020204020204" pitchFamily="34" charset="-122"/>
              <a:sym typeface="微软雅黑" panose="020B0503020204020204" pitchFamily="34" charset="-122"/>
            </a:endParaRPr>
          </a:p>
        </p:txBody>
      </p:sp>
      <p:sp>
        <p:nvSpPr>
          <p:cNvPr id="8" name="内容占位符 4"/>
          <p:cNvSpPr txBox="1"/>
          <p:nvPr/>
        </p:nvSpPr>
        <p:spPr>
          <a:xfrm>
            <a:off x="387116" y="209290"/>
            <a:ext cx="11592426" cy="83314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1"/>
                </a:solidFill>
                <a:latin typeface="Arial" panose="020B0604020202020204" pitchFamily="34" charset="0"/>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Arial" panose="020B0604020202020204" pitchFamily="34" charset="0"/>
                <a:ea typeface="微软雅黑"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Arial" panose="020B0604020202020204" pitchFamily="34" charset="0"/>
                <a:ea typeface="微软雅黑" panose="020B0503020204020204"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Arial" panose="020B0604020202020204" pitchFamily="34" charset="0"/>
                <a:ea typeface="微软雅黑" panose="020B0503020204020204"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zh-CN" altLang="en-US" sz="2000" b="1" dirty="0">
                <a:latin typeface="微软雅黑" panose="020B0503020204020204" pitchFamily="34" charset="-122"/>
                <a:cs typeface="+mn-ea"/>
                <a:sym typeface="微软雅黑" panose="020B0503020204020204" pitchFamily="34" charset="-122"/>
              </a:rPr>
              <a:t>哪些患者能从伊马替尼治疗中获益最多？</a:t>
            </a:r>
            <a:endParaRPr lang="en-US" altLang="zh-CN" sz="2000" b="1" dirty="0">
              <a:latin typeface="微软雅黑" panose="020B0503020204020204" pitchFamily="34" charset="-122"/>
              <a:cs typeface="+mn-ea"/>
              <a:sym typeface="微软雅黑" panose="020B0503020204020204" pitchFamily="34" charset="-122"/>
            </a:endParaRPr>
          </a:p>
          <a:p>
            <a:pPr marL="0" indent="0">
              <a:lnSpc>
                <a:spcPct val="100000"/>
              </a:lnSpc>
              <a:spcBef>
                <a:spcPts val="0"/>
              </a:spcBef>
              <a:buNone/>
            </a:pPr>
            <a:r>
              <a:rPr lang="en-US" altLang="zh-CN" sz="2000" b="1" dirty="0">
                <a:latin typeface="微软雅黑" panose="020B0503020204020204" pitchFamily="34" charset="-122"/>
                <a:cs typeface="+mn-ea"/>
                <a:sym typeface="微软雅黑" panose="020B0503020204020204" pitchFamily="34" charset="-122"/>
              </a:rPr>
              <a:t>——</a:t>
            </a:r>
            <a:r>
              <a:rPr lang="zh-CN" altLang="en-US" sz="2000" b="1" dirty="0">
                <a:latin typeface="微软雅黑" panose="020B0503020204020204" pitchFamily="34" charset="-122"/>
                <a:cs typeface="+mn-ea"/>
                <a:sym typeface="微软雅黑" panose="020B0503020204020204" pitchFamily="34" charset="-122"/>
              </a:rPr>
              <a:t>预测工具可用于早期识别更可能获得长期生存的患者</a:t>
            </a:r>
            <a:endParaRPr lang="zh-CN" altLang="en-US" sz="2000" b="1" dirty="0">
              <a:latin typeface="微软雅黑" panose="020B0503020204020204" pitchFamily="34" charset="-122"/>
              <a:cs typeface="+mn-ea"/>
              <a:sym typeface="微软雅黑" panose="020B0503020204020204" pitchFamily="34" charset="-122"/>
            </a:endParaRPr>
          </a:p>
        </p:txBody>
      </p:sp>
      <p:sp>
        <p:nvSpPr>
          <p:cNvPr id="9" name="矩形 8"/>
          <p:cNvSpPr/>
          <p:nvPr/>
        </p:nvSpPr>
        <p:spPr>
          <a:xfrm flipH="1">
            <a:off x="6837892" y="1477835"/>
            <a:ext cx="4966991" cy="4121504"/>
          </a:xfrm>
          <a:prstGeom prst="rect">
            <a:avLst/>
          </a:prstGeom>
          <a:solidFill>
            <a:sysClr val="window" lastClr="FFFFFF"/>
          </a:solidFill>
          <a:ln w="19050" cap="flat" cmpd="sng" algn="ctr">
            <a:solidFill>
              <a:srgbClr val="AC283F"/>
            </a:solidFill>
            <a:prstDash val="solid"/>
            <a:miter lim="800000"/>
          </a:ln>
          <a:effectLst>
            <a:outerShdw dist="63500" dir="2700000" algn="tl" rotWithShape="0">
              <a:srgbClr val="156082">
                <a:alpha val="40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0" name="标题 5_1"/>
          <p:cNvSpPr txBox="1"/>
          <p:nvPr/>
        </p:nvSpPr>
        <p:spPr>
          <a:xfrm>
            <a:off x="7049034" y="1729640"/>
            <a:ext cx="4544705" cy="3818307"/>
          </a:xfrm>
          <a:prstGeom prst="rect">
            <a:avLst/>
          </a:prstGeom>
        </p:spPr>
        <p:txBody>
          <a:bodyPr anchor="ctr"/>
          <a:lstStyle>
            <a:lvl1pPr algn="l" defTabSz="914400" rtl="0" eaLnBrk="1" latinLnBrk="0" hangingPunct="1">
              <a:lnSpc>
                <a:spcPct val="90000"/>
              </a:lnSpc>
              <a:spcBef>
                <a:spcPct val="0"/>
              </a:spcBef>
              <a:buNone/>
              <a:defRPr sz="2800" b="1" kern="1200">
                <a:solidFill>
                  <a:schemeClr val="accent1">
                    <a:lumMod val="50000"/>
                  </a:schemeClr>
                </a:solidFill>
                <a:latin typeface="+mj-ea"/>
                <a:ea typeface="+mj-ea"/>
                <a:cs typeface="+mj-cs"/>
              </a:defRPr>
            </a:lvl1pPr>
          </a:lstStyle>
          <a:p>
            <a:pPr marL="285750" indent="-285750" algn="just">
              <a:lnSpc>
                <a:spcPct val="150000"/>
              </a:lnSpc>
              <a:spcBef>
                <a:spcPts val="1200"/>
              </a:spcBef>
              <a:buFont typeface="Arial" panose="020B0604020202020204" pitchFamily="34" charset="0"/>
              <a:buChar char="•"/>
              <a:defRPr/>
            </a:pPr>
            <a:r>
              <a:rPr lang="en-US" altLang="zh-CN" sz="1400" dirty="0">
                <a:solidFill>
                  <a:prstClr val="black"/>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15</a:t>
            </a:r>
            <a:r>
              <a:rPr lang="zh-CN" altLang="en-US" sz="1400" dirty="0">
                <a:solidFill>
                  <a:prstClr val="black"/>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年生存率较高</a:t>
            </a:r>
            <a:r>
              <a:rPr lang="zh-CN" altLang="en-US" sz="1400" b="0" dirty="0">
                <a:solidFill>
                  <a:prstClr val="black"/>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的独立相关因素：</a:t>
            </a:r>
            <a:r>
              <a:rPr lang="zh-CN" altLang="en-US" sz="1400" dirty="0">
                <a:solidFill>
                  <a:prstClr val="black"/>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年龄较小、原发肿瘤大小、女性和</a:t>
            </a:r>
            <a:r>
              <a:rPr lang="en-US" altLang="zh-CN" sz="1400" dirty="0">
                <a:solidFill>
                  <a:prstClr val="black"/>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KIT</a:t>
            </a:r>
            <a:r>
              <a:rPr lang="zh-CN" altLang="en-US" sz="1400" dirty="0">
                <a:solidFill>
                  <a:prstClr val="black"/>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外显子</a:t>
            </a:r>
            <a:r>
              <a:rPr lang="en-US" altLang="zh-CN" sz="1400" dirty="0">
                <a:solidFill>
                  <a:prstClr val="black"/>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11</a:t>
            </a:r>
            <a:r>
              <a:rPr lang="zh-CN" altLang="en-US" sz="1400" dirty="0">
                <a:solidFill>
                  <a:prstClr val="black"/>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突变</a:t>
            </a:r>
            <a:endParaRPr lang="zh-CN" altLang="en-US" sz="1400" dirty="0">
              <a:solidFill>
                <a:prstClr val="black"/>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a:p>
            <a:pPr marL="285750" indent="-285750" algn="just">
              <a:lnSpc>
                <a:spcPct val="150000"/>
              </a:lnSpc>
              <a:spcBef>
                <a:spcPts val="1200"/>
              </a:spcBef>
              <a:buFont typeface="Arial" panose="020B0604020202020204" pitchFamily="34" charset="0"/>
              <a:buChar char="•"/>
              <a:defRPr/>
            </a:pPr>
            <a:r>
              <a:rPr lang="en-US" altLang="zh-CN" sz="1400" dirty="0">
                <a:solidFill>
                  <a:prstClr val="black"/>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CR</a:t>
            </a:r>
            <a:r>
              <a:rPr lang="zh-CN" altLang="en-US" sz="1400" dirty="0">
                <a:solidFill>
                  <a:prstClr val="black"/>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率较高</a:t>
            </a:r>
            <a:r>
              <a:rPr lang="zh-CN" altLang="en-US" sz="1400" b="0" dirty="0">
                <a:solidFill>
                  <a:prstClr val="black"/>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的独立相关因素：</a:t>
            </a:r>
            <a:r>
              <a:rPr lang="zh-CN" altLang="en-US" sz="1400" dirty="0">
                <a:solidFill>
                  <a:prstClr val="black"/>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原发肿瘤大小、仅有肝脏转移和</a:t>
            </a:r>
            <a:r>
              <a:rPr lang="en-US" altLang="zh-CN" sz="1400" dirty="0">
                <a:solidFill>
                  <a:prstClr val="black"/>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KIT</a:t>
            </a:r>
            <a:r>
              <a:rPr lang="zh-CN" altLang="en-US" sz="1400" dirty="0">
                <a:solidFill>
                  <a:prstClr val="black"/>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外显子</a:t>
            </a:r>
            <a:r>
              <a:rPr lang="en-US" altLang="zh-CN" sz="1400" dirty="0">
                <a:solidFill>
                  <a:prstClr val="black"/>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11</a:t>
            </a:r>
            <a:r>
              <a:rPr lang="zh-CN" altLang="en-US" sz="1400" dirty="0">
                <a:solidFill>
                  <a:prstClr val="black"/>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突变</a:t>
            </a:r>
            <a:endParaRPr lang="en-US" altLang="zh-CN" sz="1400" dirty="0">
              <a:solidFill>
                <a:prstClr val="black"/>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a:p>
            <a:pPr marL="285750" indent="-285750" algn="just">
              <a:lnSpc>
                <a:spcPct val="150000"/>
              </a:lnSpc>
              <a:spcBef>
                <a:spcPts val="1200"/>
              </a:spcBef>
              <a:buFont typeface="Arial" panose="020B0604020202020204" pitchFamily="34" charset="0"/>
              <a:buChar char="•"/>
              <a:defRPr/>
            </a:pPr>
            <a:r>
              <a:rPr lang="zh-CN" altLang="en-US" sz="1400" b="0" dirty="0">
                <a:solidFill>
                  <a:prstClr val="black"/>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在仅接受伊马替尼治疗</a:t>
            </a:r>
            <a:r>
              <a:rPr lang="en-US" altLang="zh-CN" sz="1400" b="0" dirty="0">
                <a:solidFill>
                  <a:prstClr val="black"/>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a:t>
            </a:r>
            <a:r>
              <a:rPr lang="zh-CN" altLang="en-US" sz="1400" b="0" dirty="0">
                <a:solidFill>
                  <a:prstClr val="black"/>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未行手术干预</a:t>
            </a:r>
            <a:r>
              <a:rPr lang="en-US" altLang="zh-CN" sz="1400" b="0" dirty="0">
                <a:solidFill>
                  <a:prstClr val="black"/>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a:t>
            </a:r>
            <a:r>
              <a:rPr lang="zh-CN" altLang="en-US" sz="1400" b="0" dirty="0">
                <a:solidFill>
                  <a:prstClr val="black"/>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的患者中，</a:t>
            </a:r>
            <a:r>
              <a:rPr lang="en-US" altLang="zh-CN" sz="1400" dirty="0">
                <a:solidFill>
                  <a:prstClr val="black"/>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CR</a:t>
            </a:r>
            <a:r>
              <a:rPr lang="zh-CN" altLang="en-US" sz="1400" dirty="0">
                <a:solidFill>
                  <a:prstClr val="black"/>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率较高</a:t>
            </a:r>
            <a:r>
              <a:rPr lang="zh-CN" altLang="en-US" sz="1400" b="0" dirty="0">
                <a:solidFill>
                  <a:prstClr val="black"/>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的独立相关因素：</a:t>
            </a:r>
            <a:r>
              <a:rPr lang="zh-CN" altLang="en-US" sz="1400" dirty="0">
                <a:solidFill>
                  <a:prstClr val="black"/>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原发肿瘤大小、仅有肝脏转移和</a:t>
            </a:r>
            <a:r>
              <a:rPr lang="en-US" altLang="zh-CN" sz="1400" dirty="0">
                <a:solidFill>
                  <a:prstClr val="black"/>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KIT</a:t>
            </a:r>
            <a:r>
              <a:rPr lang="zh-CN" altLang="en-US" sz="1400" dirty="0">
                <a:solidFill>
                  <a:prstClr val="black"/>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外显子</a:t>
            </a:r>
            <a:r>
              <a:rPr lang="en-US" altLang="zh-CN" sz="1400" dirty="0">
                <a:solidFill>
                  <a:prstClr val="black"/>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11</a:t>
            </a:r>
            <a:r>
              <a:rPr lang="zh-CN" altLang="en-US" sz="1400" dirty="0">
                <a:solidFill>
                  <a:prstClr val="black"/>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突变</a:t>
            </a:r>
            <a:endParaRPr lang="en-US" altLang="zh-CN" sz="1400" dirty="0">
              <a:solidFill>
                <a:prstClr val="black"/>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p:txBody>
      </p:sp>
      <p:sp>
        <p:nvSpPr>
          <p:cNvPr id="16" name="文本占位符 1_1"/>
          <p:cNvSpPr txBox="1"/>
          <p:nvPr/>
        </p:nvSpPr>
        <p:spPr>
          <a:xfrm>
            <a:off x="340891" y="6613286"/>
            <a:ext cx="6335712" cy="216982"/>
          </a:xfrm>
          <a:prstGeom prst="rect">
            <a:avLst/>
          </a:prstGeom>
        </p:spPr>
        <p:txBody>
          <a:bodyPr>
            <a:noAutofit/>
          </a:bodyPr>
          <a:lstStyle>
            <a:defPPr>
              <a:defRPr lang="zh-CN"/>
            </a:defPPr>
            <a:lvl1pPr indent="0" defTabSz="1219200">
              <a:lnSpc>
                <a:spcPct val="120000"/>
              </a:lnSpc>
              <a:spcBef>
                <a:spcPts val="0"/>
              </a:spcBef>
              <a:buFont typeface="Arial" panose="020B0604020202020204" pitchFamily="34" charset="0"/>
              <a:buNone/>
              <a:defRPr sz="900">
                <a:solidFill>
                  <a:prstClr val="black"/>
                </a:solidFill>
                <a:cs typeface="+mn-ea"/>
              </a:defRPr>
            </a:lvl1pPr>
            <a:lvl2pPr marL="914400" indent="-304800" defTabSz="1219200">
              <a:lnSpc>
                <a:spcPct val="90000"/>
              </a:lnSpc>
              <a:spcBef>
                <a:spcPts val="665"/>
              </a:spcBef>
              <a:buFont typeface="Arial" panose="020B0604020202020204" pitchFamily="34" charset="0"/>
              <a:buChar char="•"/>
              <a:defRPr sz="3200">
                <a:latin typeface="微软雅黑" panose="020B0503020204020204" pitchFamily="34" charset="-122"/>
              </a:defRPr>
            </a:lvl2pPr>
            <a:lvl3pPr marL="1524000" indent="-304800" defTabSz="1219200">
              <a:lnSpc>
                <a:spcPct val="90000"/>
              </a:lnSpc>
              <a:spcBef>
                <a:spcPts val="665"/>
              </a:spcBef>
              <a:buFont typeface="Arial" panose="020B0604020202020204" pitchFamily="34" charset="0"/>
              <a:buChar char="•"/>
              <a:defRPr sz="2800">
                <a:latin typeface="微软雅黑" panose="020B0503020204020204" pitchFamily="34" charset="-122"/>
              </a:defRPr>
            </a:lvl3pPr>
            <a:lvl4pPr marL="2133600" indent="-304800" defTabSz="1219200">
              <a:lnSpc>
                <a:spcPct val="90000"/>
              </a:lnSpc>
              <a:spcBef>
                <a:spcPts val="665"/>
              </a:spcBef>
              <a:buFont typeface="Arial" panose="020B0604020202020204" pitchFamily="34" charset="0"/>
              <a:buChar char="•"/>
              <a:defRPr sz="2535">
                <a:latin typeface="微软雅黑" panose="020B0503020204020204" pitchFamily="34" charset="-122"/>
              </a:defRPr>
            </a:lvl4pPr>
            <a:lvl5pPr marL="2743200" indent="-304800" defTabSz="1219200">
              <a:lnSpc>
                <a:spcPct val="90000"/>
              </a:lnSpc>
              <a:spcBef>
                <a:spcPts val="665"/>
              </a:spcBef>
              <a:buFont typeface="Arial" panose="020B0604020202020204" pitchFamily="34" charset="0"/>
              <a:buChar char="•"/>
              <a:defRPr sz="2535">
                <a:latin typeface="微软雅黑" panose="020B0503020204020204" pitchFamily="34" charset="-122"/>
              </a:defRPr>
            </a:lvl5pPr>
            <a:lvl6pPr marL="3352800" indent="-304800" defTabSz="1219200">
              <a:lnSpc>
                <a:spcPct val="90000"/>
              </a:lnSpc>
              <a:spcBef>
                <a:spcPts val="665"/>
              </a:spcBef>
              <a:buFont typeface="Arial" panose="020B0604020202020204" pitchFamily="34" charset="0"/>
              <a:buChar char="•"/>
              <a:defRPr sz="2535"/>
            </a:lvl6pPr>
            <a:lvl7pPr marL="3961765" indent="-304800" defTabSz="1219200">
              <a:lnSpc>
                <a:spcPct val="90000"/>
              </a:lnSpc>
              <a:spcBef>
                <a:spcPts val="665"/>
              </a:spcBef>
              <a:buFont typeface="Arial" panose="020B0604020202020204" pitchFamily="34" charset="0"/>
              <a:buChar char="•"/>
              <a:defRPr sz="2535"/>
            </a:lvl7pPr>
            <a:lvl8pPr marL="4571365" indent="-304800" defTabSz="1219200">
              <a:lnSpc>
                <a:spcPct val="90000"/>
              </a:lnSpc>
              <a:spcBef>
                <a:spcPts val="665"/>
              </a:spcBef>
              <a:buFont typeface="Arial" panose="020B0604020202020204" pitchFamily="34" charset="0"/>
              <a:buChar char="•"/>
              <a:defRPr sz="2535"/>
            </a:lvl8pPr>
            <a:lvl9pPr marL="5180965" indent="-304800" defTabSz="1219200">
              <a:lnSpc>
                <a:spcPct val="90000"/>
              </a:lnSpc>
              <a:spcBef>
                <a:spcPts val="665"/>
              </a:spcBef>
              <a:buFont typeface="Arial" panose="020B0604020202020204" pitchFamily="34" charset="0"/>
              <a:buChar char="•"/>
              <a:defRPr sz="2535"/>
            </a:lvl9pPr>
          </a:lstStyle>
          <a:p>
            <a:r>
              <a:rPr lang="en-US" altLang="zh-CN" dirty="0">
                <a:latin typeface="微软雅黑" panose="020B0503020204020204" pitchFamily="34" charset="-122"/>
                <a:ea typeface="微软雅黑" panose="020B0503020204020204" pitchFamily="34" charset="-122"/>
                <a:sym typeface="微软雅黑" panose="020B0503020204020204" pitchFamily="34" charset="-122"/>
              </a:rPr>
              <a:t>Blay JY, et al. Ann Oncol. 2025 Sep;36(9):1035-1046.</a:t>
            </a:r>
            <a:endParaRPr lang="es-ES" altLang="zh-CN" dirty="0">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矩形: 圆角 88"/>
          <p:cNvSpPr/>
          <p:nvPr/>
        </p:nvSpPr>
        <p:spPr bwMode="auto">
          <a:xfrm>
            <a:off x="395482" y="1272679"/>
            <a:ext cx="11375712" cy="4824005"/>
          </a:xfrm>
          <a:prstGeom prst="roundRect">
            <a:avLst>
              <a:gd name="adj" fmla="val 1835"/>
            </a:avLst>
          </a:prstGeom>
          <a:solidFill>
            <a:sysClr val="window" lastClr="FFFFFF"/>
          </a:solidFill>
          <a:ln w="9525" cap="flat" cmpd="sng" algn="ctr">
            <a:gradFill>
              <a:gsLst>
                <a:gs pos="0">
                  <a:srgbClr val="AC283F"/>
                </a:gs>
                <a:gs pos="100000">
                  <a:schemeClr val="bg1"/>
                </a:gs>
              </a:gsLst>
              <a:lin ang="5400000" scaled="1"/>
            </a:gradFill>
            <a:prstDash val="solid"/>
            <a:round/>
            <a:headEnd type="none" w="med" len="med"/>
            <a:tailEnd type="none" w="med" len="med"/>
          </a:ln>
          <a:effectLst>
            <a:outerShdw blurRad="101600" dist="63500" dir="5400000" algn="t" rotWithShape="0">
              <a:schemeClr val="accent1">
                <a:alpha val="30000"/>
              </a:schemeClr>
            </a:outerShdw>
          </a:effectLst>
        </p:spPr>
        <p:txBody>
          <a:bodyPr vert="horz" wrap="none" lIns="37595" tIns="37595" rIns="37595" bIns="37595" numCol="1" rtlCol="0" anchor="ctr" anchorCtr="0" compatLnSpc="1"/>
          <a:lstStyle/>
          <a:p>
            <a:pPr algn="ctr" defTabSz="751840" eaLnBrk="0" fontAlgn="base" hangingPunct="0">
              <a:spcBef>
                <a:spcPct val="50000"/>
              </a:spcBef>
              <a:spcAft>
                <a:spcPct val="0"/>
              </a:spcAft>
              <a:defRPr/>
            </a:pPr>
            <a:endParaRPr lang="zh-CN" altLang="en-US" sz="900" kern="0" dirty="0">
              <a:solidFill>
                <a:prstClr val="black"/>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37" name="矩形: 圆角 36"/>
          <p:cNvSpPr/>
          <p:nvPr/>
        </p:nvSpPr>
        <p:spPr>
          <a:xfrm>
            <a:off x="3980135" y="1135874"/>
            <a:ext cx="3928814" cy="273609"/>
          </a:xfrm>
          <a:prstGeom prst="roundRect">
            <a:avLst/>
          </a:prstGeom>
          <a:solidFill>
            <a:srgbClr val="AC283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spcBef>
                <a:spcPts val="0"/>
              </a:spcBef>
              <a:spcAft>
                <a:spcPts val="0"/>
              </a:spcAft>
              <a:buClrTx/>
              <a:buSzTx/>
              <a:buFontTx/>
              <a:buNone/>
              <a:defRPr/>
            </a:pPr>
            <a:r>
              <a:rPr kumimoji="0" lang="en-US" altLang="zh-CN" sz="1400" b="1" i="0" u="non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AGITG ALT-GIST</a:t>
            </a:r>
            <a:r>
              <a:rPr kumimoji="0" lang="zh-CN" altLang="en-US" sz="1400" b="1" i="0" u="non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研究设计</a:t>
            </a:r>
            <a:endParaRPr kumimoji="0" lang="zh-CN" altLang="en-US" sz="1400" b="1" i="0" u="non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6" name="内容占位符 4"/>
          <p:cNvSpPr txBox="1"/>
          <p:nvPr/>
        </p:nvSpPr>
        <p:spPr>
          <a:xfrm>
            <a:off x="258680" y="347305"/>
            <a:ext cx="11592425" cy="46166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1"/>
                </a:solidFill>
                <a:latin typeface="Arial" panose="020B0604020202020204" pitchFamily="34" charset="0"/>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Arial" panose="020B0604020202020204" pitchFamily="34" charset="0"/>
                <a:ea typeface="微软雅黑"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Arial" panose="020B0604020202020204" pitchFamily="34" charset="0"/>
                <a:ea typeface="微软雅黑" panose="020B0503020204020204"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Arial" panose="020B0604020202020204" pitchFamily="34" charset="0"/>
                <a:ea typeface="微软雅黑" panose="020B0503020204020204"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CN" altLang="en-US" sz="2000" b="1" dirty="0">
                <a:latin typeface="微软雅黑" panose="020B0503020204020204" pitchFamily="34" charset="-122"/>
                <a:cs typeface="+mn-ea"/>
                <a:sym typeface="微软雅黑" panose="020B0503020204020204" pitchFamily="34" charset="-122"/>
              </a:rPr>
              <a:t>伊马替尼和瑞戈非尼交替治疗方案能否改善晚期</a:t>
            </a:r>
            <a:r>
              <a:rPr lang="en-US" altLang="zh-CN" sz="2000" b="1" dirty="0">
                <a:latin typeface="微软雅黑" panose="020B0503020204020204" pitchFamily="34" charset="-122"/>
                <a:cs typeface="+mn-ea"/>
                <a:sym typeface="微软雅黑" panose="020B0503020204020204" pitchFamily="34" charset="-122"/>
              </a:rPr>
              <a:t>GIST</a:t>
            </a:r>
            <a:r>
              <a:rPr lang="zh-CN" altLang="en-US" sz="2000" b="1" dirty="0">
                <a:latin typeface="微软雅黑" panose="020B0503020204020204" pitchFamily="34" charset="-122"/>
                <a:cs typeface="+mn-ea"/>
                <a:sym typeface="微软雅黑" panose="020B0503020204020204" pitchFamily="34" charset="-122"/>
              </a:rPr>
              <a:t>患者的预后？</a:t>
            </a:r>
            <a:endParaRPr lang="zh-CN" altLang="en-US" sz="2000" b="1" dirty="0">
              <a:latin typeface="微软雅黑" panose="020B0503020204020204" pitchFamily="34" charset="-122"/>
              <a:cs typeface="+mn-ea"/>
              <a:sym typeface="微软雅黑" panose="020B0503020204020204" pitchFamily="34" charset="-122"/>
            </a:endParaRPr>
          </a:p>
        </p:txBody>
      </p:sp>
      <p:sp>
        <p:nvSpPr>
          <p:cNvPr id="21" name="文本占位符 1_1"/>
          <p:cNvSpPr txBox="1"/>
          <p:nvPr/>
        </p:nvSpPr>
        <p:spPr>
          <a:xfrm>
            <a:off x="340891" y="6613286"/>
            <a:ext cx="6335712" cy="216982"/>
          </a:xfrm>
          <a:prstGeom prst="rect">
            <a:avLst/>
          </a:prstGeom>
        </p:spPr>
        <p:txBody>
          <a:bodyPr>
            <a:noAutofit/>
          </a:bodyPr>
          <a:lstStyle>
            <a:defPPr>
              <a:defRPr lang="zh-CN"/>
            </a:defPPr>
            <a:lvl1pPr indent="0" defTabSz="1219200">
              <a:lnSpc>
                <a:spcPct val="120000"/>
              </a:lnSpc>
              <a:spcBef>
                <a:spcPts val="0"/>
              </a:spcBef>
              <a:buFont typeface="Arial" panose="020B0604020202020204" pitchFamily="34" charset="0"/>
              <a:buNone/>
              <a:defRPr sz="900">
                <a:solidFill>
                  <a:prstClr val="black"/>
                </a:solidFill>
                <a:cs typeface="+mn-ea"/>
              </a:defRPr>
            </a:lvl1pPr>
            <a:lvl2pPr marL="914400" indent="-304800" defTabSz="1219200">
              <a:lnSpc>
                <a:spcPct val="90000"/>
              </a:lnSpc>
              <a:spcBef>
                <a:spcPts val="665"/>
              </a:spcBef>
              <a:buFont typeface="Arial" panose="020B0604020202020204" pitchFamily="34" charset="0"/>
              <a:buChar char="•"/>
              <a:defRPr sz="3200">
                <a:latin typeface="微软雅黑" panose="020B0503020204020204" pitchFamily="34" charset="-122"/>
              </a:defRPr>
            </a:lvl2pPr>
            <a:lvl3pPr marL="1524000" indent="-304800" defTabSz="1219200">
              <a:lnSpc>
                <a:spcPct val="90000"/>
              </a:lnSpc>
              <a:spcBef>
                <a:spcPts val="665"/>
              </a:spcBef>
              <a:buFont typeface="Arial" panose="020B0604020202020204" pitchFamily="34" charset="0"/>
              <a:buChar char="•"/>
              <a:defRPr sz="2800">
                <a:latin typeface="微软雅黑" panose="020B0503020204020204" pitchFamily="34" charset="-122"/>
              </a:defRPr>
            </a:lvl3pPr>
            <a:lvl4pPr marL="2133600" indent="-304800" defTabSz="1219200">
              <a:lnSpc>
                <a:spcPct val="90000"/>
              </a:lnSpc>
              <a:spcBef>
                <a:spcPts val="665"/>
              </a:spcBef>
              <a:buFont typeface="Arial" panose="020B0604020202020204" pitchFamily="34" charset="0"/>
              <a:buChar char="•"/>
              <a:defRPr sz="2535">
                <a:latin typeface="微软雅黑" panose="020B0503020204020204" pitchFamily="34" charset="-122"/>
              </a:defRPr>
            </a:lvl4pPr>
            <a:lvl5pPr marL="2743200" indent="-304800" defTabSz="1219200">
              <a:lnSpc>
                <a:spcPct val="90000"/>
              </a:lnSpc>
              <a:spcBef>
                <a:spcPts val="665"/>
              </a:spcBef>
              <a:buFont typeface="Arial" panose="020B0604020202020204" pitchFamily="34" charset="0"/>
              <a:buChar char="•"/>
              <a:defRPr sz="2535">
                <a:latin typeface="微软雅黑" panose="020B0503020204020204" pitchFamily="34" charset="-122"/>
              </a:defRPr>
            </a:lvl5pPr>
            <a:lvl6pPr marL="3352800" indent="-304800" defTabSz="1219200">
              <a:lnSpc>
                <a:spcPct val="90000"/>
              </a:lnSpc>
              <a:spcBef>
                <a:spcPts val="665"/>
              </a:spcBef>
              <a:buFont typeface="Arial" panose="020B0604020202020204" pitchFamily="34" charset="0"/>
              <a:buChar char="•"/>
              <a:defRPr sz="2535"/>
            </a:lvl6pPr>
            <a:lvl7pPr marL="3961765" indent="-304800" defTabSz="1219200">
              <a:lnSpc>
                <a:spcPct val="90000"/>
              </a:lnSpc>
              <a:spcBef>
                <a:spcPts val="665"/>
              </a:spcBef>
              <a:buFont typeface="Arial" panose="020B0604020202020204" pitchFamily="34" charset="0"/>
              <a:buChar char="•"/>
              <a:defRPr sz="2535"/>
            </a:lvl7pPr>
            <a:lvl8pPr marL="4571365" indent="-304800" defTabSz="1219200">
              <a:lnSpc>
                <a:spcPct val="90000"/>
              </a:lnSpc>
              <a:spcBef>
                <a:spcPts val="665"/>
              </a:spcBef>
              <a:buFont typeface="Arial" panose="020B0604020202020204" pitchFamily="34" charset="0"/>
              <a:buChar char="•"/>
              <a:defRPr sz="2535"/>
            </a:lvl8pPr>
            <a:lvl9pPr marL="5180965" indent="-304800" defTabSz="1219200">
              <a:lnSpc>
                <a:spcPct val="90000"/>
              </a:lnSpc>
              <a:spcBef>
                <a:spcPts val="665"/>
              </a:spcBef>
              <a:buFont typeface="Arial" panose="020B0604020202020204" pitchFamily="34" charset="0"/>
              <a:buChar char="•"/>
              <a:defRPr sz="2535"/>
            </a:lvl9pPr>
          </a:lstStyle>
          <a:p>
            <a:r>
              <a:rPr lang="en-US" altLang="zh-CN" dirty="0">
                <a:latin typeface="微软雅黑" panose="020B0503020204020204" pitchFamily="34" charset="-122"/>
                <a:ea typeface="微软雅黑" panose="020B0503020204020204" pitchFamily="34" charset="-122"/>
                <a:sym typeface="微软雅黑" panose="020B0503020204020204" pitchFamily="34" charset="-122"/>
              </a:rPr>
              <a:t>Yip D, et al. Br J Cancer. 2025 Jun;132(10):897-904.</a:t>
            </a:r>
            <a:endParaRPr lang="es-ES" altLang="zh-CN" dirty="0">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22" name="组合 21"/>
          <p:cNvGrpSpPr/>
          <p:nvPr/>
        </p:nvGrpSpPr>
        <p:grpSpPr>
          <a:xfrm>
            <a:off x="556897" y="2327357"/>
            <a:ext cx="11065486" cy="3661391"/>
            <a:chOff x="378865" y="2915048"/>
            <a:chExt cx="11301847" cy="3661391"/>
          </a:xfrm>
        </p:grpSpPr>
        <p:sp>
          <p:nvSpPr>
            <p:cNvPr id="23" name="Rectangle 51"/>
            <p:cNvSpPr>
              <a:spLocks noChangeArrowheads="1"/>
            </p:cNvSpPr>
            <p:nvPr/>
          </p:nvSpPr>
          <p:spPr bwMode="auto">
            <a:xfrm>
              <a:off x="5233591" y="3299400"/>
              <a:ext cx="3943623" cy="1166400"/>
            </a:xfrm>
            <a:prstGeom prst="roundRect">
              <a:avLst>
                <a:gd name="adj" fmla="val 10083"/>
              </a:avLst>
            </a:prstGeom>
            <a:solidFill>
              <a:schemeClr val="tx2">
                <a:lumMod val="10000"/>
                <a:lumOff val="90000"/>
              </a:schemeClr>
            </a:solidFill>
            <a:ln w="19050" cap="flat" cmpd="sng" algn="ctr">
              <a:noFill/>
              <a:prstDash val="solid"/>
              <a:miter lim="800000"/>
            </a:ln>
            <a:effectLst/>
          </p:spPr>
          <p:txBody>
            <a:bodyPr wrap="none" lIns="180000" tIns="35991" rIns="180000" bIns="35991" anchor="ctr">
              <a:noAutofit/>
            </a:bodyPr>
            <a:lstStyle/>
            <a:p>
              <a:pPr marL="0" marR="0" lvl="0" indent="0" algn="ctr" defTabSz="914400" rtl="0" eaLnBrk="1" fontAlgn="base" latinLnBrk="0" hangingPunct="1">
                <a:lnSpc>
                  <a:spcPct val="120000"/>
                </a:lnSpc>
                <a:spcBef>
                  <a:spcPct val="0"/>
                </a:spcBef>
                <a:spcAft>
                  <a:spcPct val="0"/>
                </a:spcAft>
                <a:buClrTx/>
                <a:buSzTx/>
                <a:buFontTx/>
                <a:buNone/>
                <a:tabLst>
                  <a:tab pos="459105" algn="l"/>
                </a:tabLst>
                <a:defRPr/>
              </a:pPr>
              <a:r>
                <a:rPr kumimoji="0" lang="zh-CN" altLang="en-US" sz="12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连续服用伊马替尼</a:t>
              </a:r>
              <a:r>
                <a:rPr kumimoji="0" lang="en-US" altLang="zh-CN" sz="12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(A</a:t>
              </a:r>
              <a:r>
                <a:rPr kumimoji="0" lang="zh-CN" altLang="en-US" sz="12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组</a:t>
              </a:r>
              <a:r>
                <a:rPr kumimoji="0" lang="en-US" altLang="zh-CN" sz="12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a:t>
              </a:r>
              <a:endParaRPr kumimoji="0" lang="en-US" altLang="zh-CN" sz="12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a:p>
              <a:pPr marL="0" marR="0" lvl="0" indent="0" algn="ctr" defTabSz="914400" rtl="0" eaLnBrk="1" fontAlgn="base" latinLnBrk="0" hangingPunct="1">
                <a:lnSpc>
                  <a:spcPct val="120000"/>
                </a:lnSpc>
                <a:spcBef>
                  <a:spcPct val="0"/>
                </a:spcBef>
                <a:spcAft>
                  <a:spcPct val="0"/>
                </a:spcAft>
                <a:buClrTx/>
                <a:buSzTx/>
                <a:buFontTx/>
                <a:buNone/>
                <a:tabLst>
                  <a:tab pos="459105" algn="l"/>
                </a:tabLst>
                <a:defRPr/>
              </a:pPr>
              <a:r>
                <a:rPr kumimoji="0" lang="zh-CN" altLang="en-US" sz="1200"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口服给药，</a:t>
              </a:r>
              <a:r>
                <a:rPr kumimoji="0" lang="en-US" altLang="zh-CN" sz="1200"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400mg</a:t>
              </a:r>
              <a:r>
                <a:rPr kumimoji="0" lang="zh-CN" altLang="en-US" sz="1200"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，每日一次，连续</a:t>
              </a:r>
              <a:r>
                <a:rPr kumimoji="0" lang="en-US" altLang="zh-CN" sz="1200"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56</a:t>
              </a:r>
              <a:r>
                <a:rPr kumimoji="0" lang="zh-CN" altLang="en-US" sz="1200"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天</a:t>
              </a:r>
              <a:endParaRPr kumimoji="0" lang="en-US" altLang="zh-CN" sz="1200" i="0" u="none" strike="noStrike" kern="600" cap="none" spc="10" normalizeH="0" baseline="0" noProof="0" dirty="0">
                <a:ln>
                  <a:noFill/>
                </a:ln>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24" name="Rectangle 51"/>
            <p:cNvSpPr>
              <a:spLocks noChangeArrowheads="1"/>
            </p:cNvSpPr>
            <p:nvPr/>
          </p:nvSpPr>
          <p:spPr bwMode="auto">
            <a:xfrm>
              <a:off x="5233590" y="4745063"/>
              <a:ext cx="3943623" cy="1166400"/>
            </a:xfrm>
            <a:prstGeom prst="roundRect">
              <a:avLst>
                <a:gd name="adj" fmla="val 15367"/>
              </a:avLst>
            </a:prstGeom>
            <a:solidFill>
              <a:schemeClr val="accent2">
                <a:lumMod val="20000"/>
                <a:lumOff val="80000"/>
              </a:schemeClr>
            </a:solidFill>
            <a:ln w="19050" cap="flat" cmpd="sng" algn="ctr">
              <a:noFill/>
              <a:prstDash val="solid"/>
              <a:miter lim="800000"/>
            </a:ln>
            <a:effectLst/>
          </p:spPr>
          <p:txBody>
            <a:bodyPr wrap="none" lIns="71981" tIns="35991" rIns="71981" bIns="35991" anchor="ctr">
              <a:noAutofit/>
            </a:bodyPr>
            <a:lstStyle/>
            <a:p>
              <a:pPr marL="0" marR="0" lvl="0" indent="0" algn="ctr" defTabSz="914400" rtl="0" eaLnBrk="1" fontAlgn="base" latinLnBrk="0" hangingPunct="1">
                <a:lnSpc>
                  <a:spcPct val="100000"/>
                </a:lnSpc>
                <a:spcBef>
                  <a:spcPts val="0"/>
                </a:spcBef>
                <a:spcAft>
                  <a:spcPct val="0"/>
                </a:spcAft>
                <a:buClrTx/>
                <a:buSzTx/>
                <a:buFontTx/>
                <a:buNone/>
                <a:tabLst>
                  <a:tab pos="459105" algn="l"/>
                </a:tabLst>
                <a:defRPr/>
              </a:pPr>
              <a:r>
                <a:rPr kumimoji="0" lang="zh-CN" altLang="en-US" sz="1200" b="1" i="0" u="none" strike="noStrike" kern="600" cap="none" spc="10" normalizeH="0" baseline="0" noProof="0" dirty="0">
                  <a:ln>
                    <a:noFill/>
                  </a:ln>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伊马替尼和瑞戈非尼交替治疗</a:t>
              </a:r>
              <a:r>
                <a:rPr kumimoji="0" lang="en-US" altLang="zh-CN" sz="1200" b="1" i="0" u="none" strike="noStrike" kern="600" cap="none" spc="10" normalizeH="0" baseline="0" noProof="0" dirty="0">
                  <a:ln>
                    <a:noFill/>
                  </a:ln>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a:t>
              </a:r>
              <a:r>
                <a:rPr lang="en-US" altLang="zh-CN" sz="1200" b="1" kern="600" spc="10" dirty="0">
                  <a:latin typeface="微软雅黑" panose="020B0503020204020204" pitchFamily="34" charset="-122"/>
                  <a:ea typeface="微软雅黑" panose="020B0503020204020204" pitchFamily="34" charset="-122"/>
                  <a:cs typeface="+mn-ea"/>
                  <a:sym typeface="微软雅黑" panose="020B0503020204020204" pitchFamily="34" charset="-122"/>
                </a:rPr>
                <a:t>B</a:t>
              </a:r>
              <a:r>
                <a:rPr kumimoji="0" lang="zh-CN" altLang="en-US" sz="1200" b="1" i="0" u="none" strike="noStrike" kern="600" cap="none" spc="10" normalizeH="0" baseline="0" noProof="0" dirty="0">
                  <a:ln>
                    <a:noFill/>
                  </a:ln>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组</a:t>
              </a:r>
              <a:r>
                <a:rPr kumimoji="0" lang="en-US" altLang="zh-CN" sz="1200" b="1" i="0" u="none" strike="noStrike" kern="600" cap="none" spc="10" normalizeH="0" baseline="0" noProof="0" dirty="0">
                  <a:ln>
                    <a:noFill/>
                  </a:ln>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a:t>
              </a:r>
              <a:endParaRPr kumimoji="0" lang="en-US" altLang="zh-CN" sz="1200" b="1" i="0" u="none" strike="noStrike" kern="600" cap="none" spc="10" normalizeH="0" baseline="0" noProof="0" dirty="0">
                <a:ln>
                  <a:noFill/>
                </a:ln>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a:p>
              <a:pPr marL="0" marR="0" lvl="0" indent="0" algn="ctr" defTabSz="914400" rtl="0" eaLnBrk="1" fontAlgn="base" latinLnBrk="0" hangingPunct="1">
                <a:lnSpc>
                  <a:spcPct val="100000"/>
                </a:lnSpc>
                <a:spcBef>
                  <a:spcPts val="0"/>
                </a:spcBef>
                <a:spcAft>
                  <a:spcPct val="0"/>
                </a:spcAft>
                <a:buClrTx/>
                <a:buSzTx/>
                <a:buFontTx/>
                <a:buNone/>
                <a:tabLst>
                  <a:tab pos="459105" algn="l"/>
                </a:tabLst>
                <a:defRPr/>
              </a:pPr>
              <a:r>
                <a:rPr kumimoji="0" lang="zh-CN" altLang="en-US" sz="1200" i="0" u="none" strike="noStrike" kern="600" cap="none" spc="10" normalizeH="0" baseline="0" noProof="0" dirty="0">
                  <a:ln>
                    <a:noFill/>
                  </a:ln>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伊马替尼，</a:t>
              </a:r>
              <a:r>
                <a:rPr kumimoji="0" lang="zh-CN" altLang="en-US" sz="1200"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口服给药，</a:t>
              </a:r>
              <a:r>
                <a:rPr kumimoji="0" lang="en-US" altLang="zh-CN" sz="1200"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400mg</a:t>
              </a:r>
              <a:r>
                <a:rPr kumimoji="0" lang="zh-CN" altLang="en-US" sz="1200"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，每日一次，连续</a:t>
              </a:r>
              <a:r>
                <a:rPr kumimoji="0" lang="en-US" altLang="zh-CN" sz="1200"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21-25</a:t>
              </a:r>
              <a:r>
                <a:rPr kumimoji="0" lang="zh-CN" altLang="en-US" sz="1200"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天</a:t>
              </a:r>
              <a:endParaRPr kumimoji="0" lang="en-US" altLang="zh-CN" sz="1200"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a:p>
              <a:pPr marL="0" marR="0" lvl="0" indent="0" algn="ctr" defTabSz="914400" rtl="0" eaLnBrk="1" fontAlgn="base" latinLnBrk="0" hangingPunct="1">
                <a:lnSpc>
                  <a:spcPct val="100000"/>
                </a:lnSpc>
                <a:spcBef>
                  <a:spcPts val="0"/>
                </a:spcBef>
                <a:spcAft>
                  <a:spcPct val="0"/>
                </a:spcAft>
                <a:buClrTx/>
                <a:buSzTx/>
                <a:buFontTx/>
                <a:buNone/>
                <a:tabLst>
                  <a:tab pos="459105" algn="l"/>
                </a:tabLst>
                <a:defRPr/>
              </a:pPr>
              <a:r>
                <a:rPr kumimoji="0" lang="zh-CN" altLang="en-US" sz="1200" i="0" u="none" strike="noStrike" kern="600" cap="none" spc="10" normalizeH="0" baseline="0" noProof="0" dirty="0">
                  <a:ln>
                    <a:noFill/>
                  </a:ln>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随后</a:t>
              </a:r>
              <a:r>
                <a:rPr kumimoji="0" lang="en-US" altLang="zh-CN" sz="1200" i="0" u="none" strike="noStrike" kern="600" cap="none" spc="10" normalizeH="0" baseline="0" noProof="0" dirty="0">
                  <a:ln>
                    <a:noFill/>
                  </a:ln>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3-7</a:t>
              </a:r>
              <a:r>
                <a:rPr kumimoji="0" lang="zh-CN" altLang="en-US" sz="1200" i="0" u="none" strike="noStrike" kern="600" cap="none" spc="10" normalizeH="0" baseline="0" noProof="0" dirty="0">
                  <a:ln>
                    <a:noFill/>
                  </a:ln>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天的停药期，</a:t>
              </a:r>
              <a:endParaRPr kumimoji="0" lang="en-US" altLang="zh-CN" sz="1200" i="0" u="none" strike="noStrike" kern="600" cap="none" spc="10" normalizeH="0" baseline="0" noProof="0" dirty="0">
                <a:ln>
                  <a:noFill/>
                </a:ln>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a:p>
              <a:pPr marL="0" marR="0" lvl="0" indent="0" algn="ctr" defTabSz="914400" rtl="0" eaLnBrk="1" fontAlgn="base" latinLnBrk="0" hangingPunct="1">
                <a:lnSpc>
                  <a:spcPct val="100000"/>
                </a:lnSpc>
                <a:spcBef>
                  <a:spcPts val="0"/>
                </a:spcBef>
                <a:spcAft>
                  <a:spcPct val="0"/>
                </a:spcAft>
                <a:buClrTx/>
                <a:buSzTx/>
                <a:buFontTx/>
                <a:buNone/>
                <a:tabLst>
                  <a:tab pos="459105" algn="l"/>
                </a:tabLst>
                <a:defRPr/>
              </a:pPr>
              <a:r>
                <a:rPr kumimoji="0" lang="en-US" altLang="zh-CN" sz="1200" i="0" u="none" strike="noStrike" kern="600" cap="none" spc="10" normalizeH="0" baseline="0" noProof="0" dirty="0">
                  <a:ln>
                    <a:noFill/>
                  </a:ln>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a:t>
              </a:r>
              <a:r>
                <a:rPr kumimoji="0" lang="zh-CN" altLang="en-US" sz="1200" i="0" u="none" strike="noStrike" kern="600" cap="none" spc="10" normalizeH="0" baseline="0" noProof="0" dirty="0">
                  <a:ln>
                    <a:noFill/>
                  </a:ln>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瑞戈非尼</a:t>
              </a:r>
              <a:r>
                <a:rPr kumimoji="0" lang="en-US" altLang="zh-CN" sz="1200" i="0" u="none" strike="noStrike" kern="600" cap="none" spc="10" normalizeH="0" baseline="0" noProof="0" dirty="0">
                  <a:ln>
                    <a:noFill/>
                  </a:ln>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160mg</a:t>
              </a:r>
              <a:r>
                <a:rPr kumimoji="0" lang="zh-CN" altLang="en-US" sz="1200" i="0" u="none" strike="noStrike" kern="600" cap="none" spc="10" normalizeH="0" baseline="0" noProof="0" dirty="0">
                  <a:ln>
                    <a:noFill/>
                  </a:ln>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a:t>
              </a:r>
              <a:endParaRPr kumimoji="0" lang="en-US" altLang="zh-CN" sz="1200" i="0" u="none" strike="noStrike" kern="600" cap="none" spc="10" normalizeH="0" baseline="0" noProof="0" dirty="0">
                <a:ln>
                  <a:noFill/>
                </a:ln>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a:p>
              <a:pPr marL="0" marR="0" lvl="0" indent="0" algn="ctr" defTabSz="914400" rtl="0" eaLnBrk="1" fontAlgn="base" latinLnBrk="0" hangingPunct="1">
                <a:lnSpc>
                  <a:spcPct val="100000"/>
                </a:lnSpc>
                <a:spcBef>
                  <a:spcPts val="0"/>
                </a:spcBef>
                <a:spcAft>
                  <a:spcPct val="0"/>
                </a:spcAft>
                <a:buClrTx/>
                <a:buSzTx/>
                <a:buFontTx/>
                <a:buNone/>
                <a:tabLst>
                  <a:tab pos="459105" algn="l"/>
                </a:tabLst>
                <a:defRPr/>
              </a:pPr>
              <a:r>
                <a:rPr kumimoji="0" lang="zh-CN" altLang="en-US" sz="1200" i="0" u="none" strike="noStrike" kern="600" cap="none" spc="10" normalizeH="0" baseline="0" noProof="0" dirty="0">
                  <a:ln>
                    <a:noFill/>
                  </a:ln>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每天一次口服给药，持续</a:t>
              </a:r>
              <a:r>
                <a:rPr kumimoji="0" lang="en-US" altLang="zh-CN" sz="1200" i="0" u="none" strike="noStrike" kern="600" cap="none" spc="10" normalizeH="0" baseline="0" noProof="0" dirty="0">
                  <a:ln>
                    <a:noFill/>
                  </a:ln>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3</a:t>
              </a:r>
              <a:r>
                <a:rPr kumimoji="0" lang="zh-CN" altLang="en-US" sz="1200" i="0" u="none" strike="noStrike" kern="600" cap="none" spc="10" normalizeH="0" baseline="0" noProof="0" dirty="0">
                  <a:ln>
                    <a:noFill/>
                  </a:ln>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周，再进入</a:t>
              </a:r>
              <a:r>
                <a:rPr lang="en-US" altLang="zh-CN" sz="1200" kern="600" spc="10" dirty="0">
                  <a:latin typeface="微软雅黑" panose="020B0503020204020204" pitchFamily="34" charset="-122"/>
                  <a:ea typeface="微软雅黑" panose="020B0503020204020204" pitchFamily="34" charset="-122"/>
                  <a:cs typeface="+mn-ea"/>
                  <a:sym typeface="微软雅黑" panose="020B0503020204020204" pitchFamily="34" charset="-122"/>
                </a:rPr>
                <a:t>7</a:t>
              </a:r>
              <a:r>
                <a:rPr kumimoji="0" lang="zh-CN" altLang="en-US" sz="1200" i="0" u="none" strike="noStrike" kern="600" cap="none" spc="10" normalizeH="0" baseline="0" noProof="0" dirty="0">
                  <a:ln>
                    <a:noFill/>
                  </a:ln>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天停药期</a:t>
              </a:r>
              <a:endParaRPr kumimoji="0" lang="en-US" altLang="zh-CN" sz="1400" b="1" i="0" u="none" strike="noStrike" kern="600" cap="none" spc="10" normalizeH="0" baseline="0" noProof="0" dirty="0">
                <a:ln>
                  <a:noFill/>
                </a:ln>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25" name="Content Placeholder 2"/>
            <p:cNvSpPr txBox="1"/>
            <p:nvPr/>
          </p:nvSpPr>
          <p:spPr>
            <a:xfrm>
              <a:off x="378865" y="3211757"/>
              <a:ext cx="3362298" cy="2306725"/>
            </a:xfrm>
            <a:prstGeom prst="rect">
              <a:avLst/>
            </a:prstGeom>
            <a:solidFill>
              <a:srgbClr val="F2F2F2"/>
            </a:solidFill>
            <a:ln w="19050">
              <a:noFill/>
            </a:ln>
            <a:effectLst/>
          </p:spPr>
          <p:txBody>
            <a:bodyPr lIns="91440" tIns="45720" rIns="182880" bIns="45720" anchor="ctr"/>
            <a:lstStyle>
              <a:lvl1pPr marL="0" indent="0" algn="l" defTabSz="685800" rtl="0" eaLnBrk="1" latinLnBrk="0" hangingPunct="1">
                <a:lnSpc>
                  <a:spcPct val="110000"/>
                </a:lnSpc>
                <a:spcBef>
                  <a:spcPts val="750"/>
                </a:spcBef>
                <a:buFont typeface="Arial" panose="020B0604020202020204" pitchFamily="34" charset="0"/>
                <a:buNone/>
                <a:defRPr sz="1600" b="1" kern="1200">
                  <a:solidFill>
                    <a:schemeClr val="tx2"/>
                  </a:solidFill>
                  <a:latin typeface="Arial" panose="020B0604020202020204" pitchFamily="34" charset="0"/>
                  <a:ea typeface="+mn-ea"/>
                  <a:cs typeface="Arial" panose="020B0604020202020204" pitchFamily="34" charset="0"/>
                </a:defRPr>
              </a:lvl1pPr>
              <a:lvl2pPr marL="0" indent="0" algn="l" defTabSz="685800" rtl="0" eaLnBrk="1" latinLnBrk="0" hangingPunct="1">
                <a:lnSpc>
                  <a:spcPct val="120000"/>
                </a:lnSpc>
                <a:spcBef>
                  <a:spcPts val="0"/>
                </a:spcBef>
                <a:spcAft>
                  <a:spcPts val="300"/>
                </a:spcAft>
                <a:buFont typeface="Arial" panose="020B0604020202020204" pitchFamily="34" charset="0"/>
                <a:buNone/>
                <a:defRPr sz="1400" kern="1200">
                  <a:solidFill>
                    <a:schemeClr val="accent1"/>
                  </a:solidFill>
                  <a:latin typeface="Arial" panose="020B0604020202020204" pitchFamily="34" charset="0"/>
                  <a:ea typeface="+mn-ea"/>
                  <a:cs typeface="Arial" panose="020B0604020202020204" pitchFamily="34" charset="0"/>
                </a:defRPr>
              </a:lvl2pPr>
              <a:lvl3pPr marL="0" indent="0" algn="l" defTabSz="685800" rtl="0" eaLnBrk="1" latinLnBrk="0" hangingPunct="1">
                <a:lnSpc>
                  <a:spcPct val="120000"/>
                </a:lnSpc>
                <a:spcBef>
                  <a:spcPts val="450"/>
                </a:spcBef>
                <a:spcAft>
                  <a:spcPts val="300"/>
                </a:spcAft>
                <a:buFont typeface="Arial" panose="020B0604020202020204" pitchFamily="34" charset="0"/>
                <a:buNone/>
                <a:defRPr sz="1400" kern="1200">
                  <a:solidFill>
                    <a:schemeClr val="tx2"/>
                  </a:solidFill>
                  <a:latin typeface="Arial" panose="020B0604020202020204" pitchFamily="34" charset="0"/>
                  <a:ea typeface="+mn-ea"/>
                  <a:cs typeface="Arial" panose="020B0604020202020204" pitchFamily="34" charset="0"/>
                </a:defRPr>
              </a:lvl3pPr>
              <a:lvl4pPr marL="175260" indent="-175260" algn="l" defTabSz="685800" rtl="0" eaLnBrk="1" latinLnBrk="0" hangingPunct="1">
                <a:lnSpc>
                  <a:spcPct val="120000"/>
                </a:lnSpc>
                <a:spcBef>
                  <a:spcPts val="450"/>
                </a:spcBef>
                <a:spcAft>
                  <a:spcPts val="300"/>
                </a:spcAft>
                <a:buFont typeface="Arial" panose="020B0604020202020204" pitchFamily="34" charset="0"/>
                <a:buChar char="•"/>
                <a:defRPr sz="1400" kern="1200">
                  <a:solidFill>
                    <a:schemeClr val="tx2"/>
                  </a:solidFill>
                  <a:latin typeface="Arial" panose="020B0604020202020204" pitchFamily="34" charset="0"/>
                  <a:ea typeface="+mn-ea"/>
                  <a:cs typeface="Arial" panose="020B0604020202020204" pitchFamily="34" charset="0"/>
                </a:defRPr>
              </a:lvl4pPr>
              <a:lvl5pPr marL="387985" indent="-175260" algn="l" defTabSz="685800" rtl="0" eaLnBrk="1" latinLnBrk="0" hangingPunct="1">
                <a:lnSpc>
                  <a:spcPct val="120000"/>
                </a:lnSpc>
                <a:spcBef>
                  <a:spcPts val="450"/>
                </a:spcBef>
                <a:spcAft>
                  <a:spcPts val="300"/>
                </a:spcAft>
                <a:buFont typeface="Helvetica" panose="020B0604020202020204" pitchFamily="34" charset="0"/>
                <a:buChar char="‒"/>
                <a:defRPr sz="1400" kern="1200">
                  <a:solidFill>
                    <a:schemeClr val="tx2"/>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30505" marR="0" lvl="0" indent="-228600" algn="l" defTabSz="685800" rtl="0" eaLnBrk="1" fontAlgn="auto" latinLnBrk="0" hangingPunct="1">
                <a:lnSpc>
                  <a:spcPct val="150000"/>
                </a:lnSpc>
                <a:spcBef>
                  <a:spcPts val="0"/>
                </a:spcBef>
                <a:spcAft>
                  <a:spcPts val="0"/>
                </a:spcAft>
                <a:buClrTx/>
                <a:buSzTx/>
                <a:buFont typeface="Arial" panose="020B0604020202020204" pitchFamily="34" charset="0"/>
                <a:buChar char="•"/>
                <a:defRPr/>
              </a:pPr>
              <a:r>
                <a:rPr kumimoji="0" lang="zh-CN" altLang="en-US" sz="1100" b="0" i="0" u="none" strike="noStrike" kern="1200" cap="none" spc="0" normalizeH="0" baseline="0" noProof="0" dirty="0">
                  <a:ln>
                    <a:noFill/>
                  </a:ln>
                  <a:solidFill>
                    <a:srgbClr val="E7E6E6">
                      <a:lumMod val="10000"/>
                    </a:srgbClr>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年龄≥</a:t>
              </a:r>
              <a:r>
                <a:rPr kumimoji="0" lang="en-US" altLang="zh-CN" sz="1100" b="0" i="0" u="none" strike="noStrike" kern="1200" cap="none" spc="0" normalizeH="0" baseline="0" noProof="0" dirty="0">
                  <a:ln>
                    <a:noFill/>
                  </a:ln>
                  <a:solidFill>
                    <a:srgbClr val="E7E6E6">
                      <a:lumMod val="10000"/>
                    </a:srgbClr>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18</a:t>
              </a:r>
              <a:r>
                <a:rPr kumimoji="0" lang="zh-CN" altLang="en-US" sz="1100" b="0" i="0" u="none" strike="noStrike" kern="1200" cap="none" spc="0" normalizeH="0" baseline="0" noProof="0" dirty="0">
                  <a:ln>
                    <a:noFill/>
                  </a:ln>
                  <a:solidFill>
                    <a:srgbClr val="E7E6E6">
                      <a:lumMod val="10000"/>
                    </a:srgbClr>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岁</a:t>
              </a:r>
              <a:endParaRPr kumimoji="0" lang="en-US" altLang="zh-CN" sz="1100" b="0" i="0" u="none" strike="noStrike" kern="1200" cap="none" spc="0" normalizeH="0" baseline="0" noProof="0" dirty="0">
                <a:ln>
                  <a:noFill/>
                </a:ln>
                <a:solidFill>
                  <a:srgbClr val="E7E6E6">
                    <a:lumMod val="10000"/>
                  </a:srgbClr>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a:p>
              <a:pPr marL="230505" marR="0" lvl="0" indent="-228600" algn="l" defTabSz="685800" rtl="0" eaLnBrk="1" fontAlgn="auto" latinLnBrk="0" hangingPunct="1">
                <a:lnSpc>
                  <a:spcPct val="120000"/>
                </a:lnSpc>
                <a:spcBef>
                  <a:spcPts val="0"/>
                </a:spcBef>
                <a:spcAft>
                  <a:spcPts val="0"/>
                </a:spcAft>
                <a:buClrTx/>
                <a:buSzTx/>
                <a:buFont typeface="Arial" panose="020B0604020202020204" pitchFamily="34" charset="0"/>
                <a:buChar char="•"/>
                <a:defRPr/>
              </a:pPr>
              <a:r>
                <a:rPr kumimoji="0" lang="zh-CN" altLang="en-US" sz="1100" b="0" i="0" u="none" strike="noStrike" kern="1200" cap="none" spc="0" normalizeH="0" baseline="0" noProof="0" dirty="0">
                  <a:ln>
                    <a:noFill/>
                  </a:ln>
                  <a:solidFill>
                    <a:srgbClr val="E7E6E6">
                      <a:lumMod val="10000"/>
                    </a:srgbClr>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确诊为</a:t>
              </a:r>
              <a:r>
                <a:rPr kumimoji="0" lang="en-US" altLang="zh-CN" sz="1100" b="0" i="0" u="none" strike="noStrike" kern="1200" cap="none" spc="0" normalizeH="0" baseline="0" noProof="0" dirty="0">
                  <a:ln>
                    <a:noFill/>
                  </a:ln>
                  <a:solidFill>
                    <a:srgbClr val="E7E6E6">
                      <a:lumMod val="10000"/>
                    </a:srgbClr>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CD-117</a:t>
              </a:r>
              <a:r>
                <a:rPr kumimoji="0" lang="zh-CN" altLang="en-US" sz="1100" b="0" i="0" u="none" strike="noStrike" kern="1200" cap="none" spc="0" normalizeH="0" baseline="0" noProof="0" dirty="0">
                  <a:ln>
                    <a:noFill/>
                  </a:ln>
                  <a:solidFill>
                    <a:srgbClr val="E7E6E6">
                      <a:lumMod val="10000"/>
                    </a:srgbClr>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阳性、不可切除的转移性</a:t>
              </a:r>
              <a:r>
                <a:rPr kumimoji="0" lang="en-US" altLang="zh-CN" sz="1100" b="0" i="0" u="none" strike="noStrike" kern="1200" cap="none" spc="0" normalizeH="0" baseline="0" noProof="0" dirty="0">
                  <a:ln>
                    <a:noFill/>
                  </a:ln>
                  <a:solidFill>
                    <a:srgbClr val="E7E6E6">
                      <a:lumMod val="10000"/>
                    </a:srgbClr>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GIST</a:t>
              </a:r>
              <a:endParaRPr kumimoji="0" lang="en-US" altLang="zh-CN" sz="1100" b="0" i="0" u="none" strike="noStrike" kern="1200" cap="none" spc="0" normalizeH="0" baseline="0" noProof="0" dirty="0">
                <a:ln>
                  <a:noFill/>
                </a:ln>
                <a:solidFill>
                  <a:srgbClr val="E7E6E6">
                    <a:lumMod val="10000"/>
                  </a:srgbClr>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a:p>
              <a:pPr marL="230505" marR="0" lvl="0" indent="-228600" algn="l" defTabSz="685800" rtl="0" eaLnBrk="1" fontAlgn="auto" latinLnBrk="0" hangingPunct="1">
                <a:lnSpc>
                  <a:spcPct val="120000"/>
                </a:lnSpc>
                <a:spcBef>
                  <a:spcPts val="0"/>
                </a:spcBef>
                <a:spcAft>
                  <a:spcPts val="0"/>
                </a:spcAft>
                <a:buClrTx/>
                <a:buSzTx/>
                <a:buFont typeface="Arial" panose="020B0604020202020204" pitchFamily="34" charset="0"/>
                <a:buChar char="•"/>
                <a:defRPr/>
              </a:pPr>
              <a:r>
                <a:rPr kumimoji="0" lang="zh-CN" altLang="en-US" sz="1100" b="0" i="0" u="none" strike="noStrike" kern="1200" cap="none" spc="0" normalizeH="0" baseline="0" noProof="0" dirty="0">
                  <a:ln>
                    <a:noFill/>
                  </a:ln>
                  <a:solidFill>
                    <a:srgbClr val="E7E6E6">
                      <a:lumMod val="10000"/>
                    </a:srgbClr>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对于</a:t>
              </a:r>
              <a:r>
                <a:rPr kumimoji="0" lang="en-US" altLang="zh-CN" sz="1100" b="0" i="0" u="none" strike="noStrike" kern="1200" cap="none" spc="0" normalizeH="0" baseline="0" noProof="0" dirty="0">
                  <a:ln>
                    <a:noFill/>
                  </a:ln>
                  <a:solidFill>
                    <a:srgbClr val="E7E6E6">
                      <a:lumMod val="10000"/>
                    </a:srgbClr>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CD-117</a:t>
              </a:r>
              <a:r>
                <a:rPr kumimoji="0" lang="zh-CN" altLang="en-US" sz="1100" b="0" i="0" u="none" strike="noStrike" kern="1200" cap="none" spc="0" normalizeH="0" baseline="0" noProof="0" dirty="0">
                  <a:ln>
                    <a:noFill/>
                  </a:ln>
                  <a:solidFill>
                    <a:srgbClr val="E7E6E6">
                      <a:lumMod val="10000"/>
                    </a:srgbClr>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阴性</a:t>
              </a:r>
              <a:r>
                <a:rPr lang="zh-CN" altLang="en-US" sz="1100" b="0" dirty="0">
                  <a:solidFill>
                    <a:srgbClr val="E7E6E6">
                      <a:lumMod val="10000"/>
                    </a:srgbClr>
                  </a:solidFill>
                  <a:latin typeface="微软雅黑" panose="020B0503020204020204" pitchFamily="34" charset="-122"/>
                  <a:ea typeface="微软雅黑" panose="020B0503020204020204" pitchFamily="34" charset="-122"/>
                  <a:cs typeface="+mn-ea"/>
                  <a:sym typeface="微软雅黑" panose="020B0503020204020204" pitchFamily="34" charset="-122"/>
                </a:rPr>
                <a:t>患者</a:t>
              </a:r>
              <a:r>
                <a:rPr kumimoji="0" lang="zh-CN" altLang="en-US" sz="1100" b="0" i="0" u="none" strike="noStrike" kern="1200" cap="none" spc="0" normalizeH="0" baseline="0" noProof="0" dirty="0">
                  <a:ln>
                    <a:noFill/>
                  </a:ln>
                  <a:solidFill>
                    <a:srgbClr val="E7E6E6">
                      <a:lumMod val="10000"/>
                    </a:srgbClr>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必须为</a:t>
              </a:r>
              <a:r>
                <a:rPr kumimoji="0" lang="en-US" altLang="zh-CN" sz="1100" b="0" i="0" u="none" strike="noStrike" kern="1200" cap="none" spc="0" normalizeH="0" baseline="0" noProof="0" dirty="0">
                  <a:ln>
                    <a:noFill/>
                  </a:ln>
                  <a:solidFill>
                    <a:srgbClr val="E7E6E6">
                      <a:lumMod val="10000"/>
                    </a:srgbClr>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DOG-1</a:t>
              </a:r>
              <a:r>
                <a:rPr kumimoji="0" lang="zh-CN" altLang="en-US" sz="1100" b="0" i="0" u="none" strike="noStrike" kern="1200" cap="none" spc="0" normalizeH="0" baseline="0" noProof="0" dirty="0">
                  <a:ln>
                    <a:noFill/>
                  </a:ln>
                  <a:solidFill>
                    <a:srgbClr val="E7E6E6">
                      <a:lumMod val="10000"/>
                    </a:srgbClr>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阳性或</a:t>
              </a:r>
              <a:r>
                <a:rPr kumimoji="0" lang="en-US" altLang="zh-CN" sz="1100" b="0" i="0" u="none" strike="noStrike" kern="1200" cap="none" spc="0" normalizeH="0" baseline="0" noProof="0" dirty="0">
                  <a:ln>
                    <a:noFill/>
                  </a:ln>
                  <a:solidFill>
                    <a:srgbClr val="E7E6E6">
                      <a:lumMod val="10000"/>
                    </a:srgbClr>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KIT/PDGFRA</a:t>
              </a:r>
              <a:r>
                <a:rPr kumimoji="0" lang="zh-CN" altLang="en-US" sz="1100" b="0" i="0" u="none" strike="noStrike" kern="1200" cap="none" spc="0" normalizeH="0" baseline="0" noProof="0" dirty="0">
                  <a:ln>
                    <a:noFill/>
                  </a:ln>
                  <a:solidFill>
                    <a:srgbClr val="E7E6E6">
                      <a:lumMod val="10000"/>
                    </a:srgbClr>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突变</a:t>
              </a:r>
              <a:endParaRPr kumimoji="0" lang="en-US" altLang="zh-CN" sz="1100" b="0" i="0" u="none" strike="noStrike" kern="1200" cap="none" spc="0" normalizeH="0" baseline="0" noProof="0" dirty="0">
                <a:ln>
                  <a:noFill/>
                </a:ln>
                <a:solidFill>
                  <a:srgbClr val="E7E6E6">
                    <a:lumMod val="10000"/>
                  </a:srgbClr>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a:p>
              <a:pPr marL="230505" marR="0" lvl="0" indent="-228600" algn="l" defTabSz="685800" rtl="0" eaLnBrk="1" fontAlgn="auto" latinLnBrk="0" hangingPunct="1">
                <a:lnSpc>
                  <a:spcPct val="120000"/>
                </a:lnSpc>
                <a:spcBef>
                  <a:spcPts val="0"/>
                </a:spcBef>
                <a:spcAft>
                  <a:spcPts val="0"/>
                </a:spcAft>
                <a:buClrTx/>
                <a:buSzTx/>
                <a:buFont typeface="Arial" panose="020B0604020202020204" pitchFamily="34" charset="0"/>
                <a:buChar char="•"/>
                <a:defRPr/>
              </a:pPr>
              <a:r>
                <a:rPr kumimoji="0" lang="en-US" altLang="zh-CN" sz="1100" b="0" i="0" u="none" strike="noStrike" kern="1200" cap="none" spc="0" normalizeH="0" baseline="0" noProof="0" dirty="0">
                  <a:ln>
                    <a:noFill/>
                  </a:ln>
                  <a:solidFill>
                    <a:srgbClr val="E7E6E6">
                      <a:lumMod val="10000"/>
                    </a:srgbClr>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ECOG</a:t>
              </a:r>
              <a:r>
                <a:rPr kumimoji="0" lang="zh-CN" altLang="en-US" sz="1100" b="0" i="0" u="none" strike="noStrike" kern="1200" cap="none" spc="0" normalizeH="0" baseline="0" noProof="0" dirty="0">
                  <a:ln>
                    <a:noFill/>
                  </a:ln>
                  <a:solidFill>
                    <a:srgbClr val="E7E6E6">
                      <a:lumMod val="10000"/>
                    </a:srgbClr>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 </a:t>
              </a:r>
              <a:r>
                <a:rPr kumimoji="0" lang="en-US" altLang="zh-CN" sz="1100" b="0" i="0" u="none" strike="noStrike" kern="1200" cap="none" spc="0" normalizeH="0" baseline="0" noProof="0" dirty="0">
                  <a:ln>
                    <a:noFill/>
                  </a:ln>
                  <a:solidFill>
                    <a:srgbClr val="E7E6E6">
                      <a:lumMod val="10000"/>
                    </a:srgbClr>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PS 0-2</a:t>
              </a:r>
              <a:endParaRPr kumimoji="0" lang="en-US" altLang="zh-CN" sz="1100" b="0" i="0" u="none" strike="noStrike" kern="1200" cap="none" spc="0" normalizeH="0" baseline="0" noProof="0" dirty="0">
                <a:ln>
                  <a:noFill/>
                </a:ln>
                <a:solidFill>
                  <a:srgbClr val="E7E6E6">
                    <a:lumMod val="10000"/>
                  </a:srgbClr>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a:p>
              <a:pPr marL="230505" marR="0" lvl="0" indent="-228600" algn="l" defTabSz="685800" rtl="0" eaLnBrk="1" fontAlgn="auto" latinLnBrk="0" hangingPunct="1">
                <a:lnSpc>
                  <a:spcPct val="120000"/>
                </a:lnSpc>
                <a:spcBef>
                  <a:spcPts val="0"/>
                </a:spcBef>
                <a:spcAft>
                  <a:spcPts val="0"/>
                </a:spcAft>
                <a:buClrTx/>
                <a:buSzTx/>
                <a:buFont typeface="Arial" panose="020B0604020202020204" pitchFamily="34" charset="0"/>
                <a:buChar char="•"/>
                <a:defRPr/>
              </a:pPr>
              <a:r>
                <a:rPr kumimoji="0" lang="zh-CN" altLang="en-US" sz="1100" b="0" i="0" u="none" strike="noStrike" kern="1200" cap="none" spc="0" normalizeH="0" baseline="0" noProof="0" dirty="0">
                  <a:ln>
                    <a:noFill/>
                  </a:ln>
                  <a:solidFill>
                    <a:srgbClr val="E7E6E6">
                      <a:lumMod val="10000"/>
                    </a:srgbClr>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器官功能良好</a:t>
              </a:r>
              <a:endParaRPr kumimoji="0" lang="en-US" altLang="zh-CN" sz="1100" b="0" i="0" u="none" strike="noStrike" kern="1200" cap="none" spc="0" normalizeH="0" baseline="0" noProof="0" dirty="0">
                <a:ln>
                  <a:noFill/>
                </a:ln>
                <a:solidFill>
                  <a:srgbClr val="E7E6E6">
                    <a:lumMod val="10000"/>
                  </a:srgbClr>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a:p>
              <a:pPr marL="230505" marR="0" lvl="0" indent="-228600" algn="l" defTabSz="685800" rtl="0" eaLnBrk="1" fontAlgn="auto" latinLnBrk="0" hangingPunct="1">
                <a:lnSpc>
                  <a:spcPct val="120000"/>
                </a:lnSpc>
                <a:spcBef>
                  <a:spcPts val="0"/>
                </a:spcBef>
                <a:spcAft>
                  <a:spcPts val="0"/>
                </a:spcAft>
                <a:buClrTx/>
                <a:buSzTx/>
                <a:buFont typeface="Arial" panose="020B0604020202020204" pitchFamily="34" charset="0"/>
                <a:buChar char="•"/>
                <a:defRPr/>
              </a:pPr>
              <a:r>
                <a:rPr kumimoji="0" lang="zh-CN" altLang="en-US" sz="1100" b="0" i="0" u="none" strike="noStrike" kern="1200" cap="none" spc="0" normalizeH="0" baseline="0" noProof="0" dirty="0">
                  <a:ln>
                    <a:noFill/>
                  </a:ln>
                  <a:solidFill>
                    <a:srgbClr val="E7E6E6">
                      <a:lumMod val="10000"/>
                    </a:srgbClr>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根据</a:t>
              </a:r>
              <a:r>
                <a:rPr kumimoji="0" lang="en-US" altLang="zh-CN" sz="1100" b="0" i="0" u="none" strike="noStrike" kern="1200" cap="none" spc="0" normalizeH="0" baseline="0" noProof="0" dirty="0">
                  <a:ln>
                    <a:noFill/>
                  </a:ln>
                  <a:solidFill>
                    <a:srgbClr val="E7E6E6">
                      <a:lumMod val="10000"/>
                    </a:srgbClr>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RECIST 1.1</a:t>
              </a:r>
              <a:r>
                <a:rPr kumimoji="0" lang="zh-CN" altLang="en-US" sz="1100" b="0" i="0" u="none" strike="noStrike" kern="1200" cap="none" spc="0" normalizeH="0" baseline="0" noProof="0" dirty="0">
                  <a:ln>
                    <a:noFill/>
                  </a:ln>
                  <a:solidFill>
                    <a:srgbClr val="E7E6E6">
                      <a:lumMod val="10000"/>
                    </a:srgbClr>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标准可测量的疾病</a:t>
              </a:r>
              <a:endParaRPr kumimoji="0" lang="en-US" altLang="zh-CN" sz="1100" b="0" i="0" u="none" strike="noStrike" kern="1200" cap="none" spc="0" normalizeH="0" baseline="0" noProof="0" dirty="0">
                <a:ln>
                  <a:noFill/>
                </a:ln>
                <a:solidFill>
                  <a:srgbClr val="E7E6E6">
                    <a:lumMod val="10000"/>
                  </a:srgbClr>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a:p>
              <a:pPr marL="230505" marR="0" lvl="0" indent="-228600" algn="l" defTabSz="685800" rtl="0" eaLnBrk="1" fontAlgn="auto" latinLnBrk="0" hangingPunct="1">
                <a:lnSpc>
                  <a:spcPct val="120000"/>
                </a:lnSpc>
                <a:spcBef>
                  <a:spcPts val="0"/>
                </a:spcBef>
                <a:spcAft>
                  <a:spcPts val="0"/>
                </a:spcAft>
                <a:buClrTx/>
                <a:buSzTx/>
                <a:buFont typeface="Arial" panose="020B0604020202020204" pitchFamily="34" charset="0"/>
                <a:buChar char="•"/>
                <a:defRPr/>
              </a:pPr>
              <a:r>
                <a:rPr kumimoji="0" lang="zh-CN" altLang="en-US" sz="1100" b="0" i="0" u="none" strike="noStrike" kern="1200" cap="none" spc="0" normalizeH="0" baseline="0" noProof="0" dirty="0">
                  <a:ln>
                    <a:noFill/>
                  </a:ln>
                  <a:solidFill>
                    <a:srgbClr val="E7E6E6">
                      <a:lumMod val="10000"/>
                    </a:srgbClr>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无既往接受</a:t>
              </a:r>
              <a:r>
                <a:rPr kumimoji="0" lang="en-US" altLang="zh-CN" sz="1100" b="0" i="0" u="none" strike="noStrike" kern="1200" cap="none" spc="0" normalizeH="0" baseline="0" noProof="0" dirty="0">
                  <a:ln>
                    <a:noFill/>
                  </a:ln>
                  <a:solidFill>
                    <a:srgbClr val="E7E6E6">
                      <a:lumMod val="10000"/>
                    </a:srgbClr>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TKI</a:t>
              </a:r>
              <a:r>
                <a:rPr kumimoji="0" lang="zh-CN" altLang="en-US" sz="1100" b="0" i="0" u="none" strike="noStrike" kern="1200" cap="none" spc="0" normalizeH="0" baseline="0" noProof="0" dirty="0">
                  <a:ln>
                    <a:noFill/>
                  </a:ln>
                  <a:solidFill>
                    <a:srgbClr val="E7E6E6">
                      <a:lumMod val="10000"/>
                    </a:srgbClr>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治疗转移性疾病的病史，除非曾连续服用</a:t>
              </a:r>
              <a:r>
                <a:rPr kumimoji="0" lang="en-US" altLang="zh-CN" sz="1100" b="0" i="0" u="none" strike="noStrike" kern="1200" cap="none" spc="0" normalizeH="0" baseline="0" noProof="0" dirty="0">
                  <a:ln>
                    <a:noFill/>
                  </a:ln>
                  <a:solidFill>
                    <a:srgbClr val="E7E6E6">
                      <a:lumMod val="10000"/>
                    </a:srgbClr>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21</a:t>
              </a:r>
              <a:r>
                <a:rPr kumimoji="0" lang="zh-CN" altLang="en-US" sz="1100" b="0" i="0" u="none" strike="noStrike" kern="1200" cap="none" spc="0" normalizeH="0" baseline="0" noProof="0" dirty="0">
                  <a:ln>
                    <a:noFill/>
                  </a:ln>
                  <a:solidFill>
                    <a:srgbClr val="E7E6E6">
                      <a:lumMod val="10000"/>
                    </a:srgbClr>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天的每日</a:t>
              </a:r>
              <a:r>
                <a:rPr kumimoji="0" lang="en-US" altLang="zh-CN" sz="1100" b="0" i="0" u="none" strike="noStrike" kern="1200" cap="none" spc="0" normalizeH="0" baseline="0" noProof="0" dirty="0">
                  <a:ln>
                    <a:noFill/>
                  </a:ln>
                  <a:solidFill>
                    <a:srgbClr val="E7E6E6">
                      <a:lumMod val="10000"/>
                    </a:srgbClr>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400 mg</a:t>
              </a:r>
              <a:r>
                <a:rPr kumimoji="0" lang="zh-CN" altLang="en-US" sz="1100" b="0" i="0" u="none" strike="noStrike" kern="1200" cap="none" spc="0" normalizeH="0" baseline="0" noProof="0" dirty="0">
                  <a:ln>
                    <a:noFill/>
                  </a:ln>
                  <a:solidFill>
                    <a:srgbClr val="E7E6E6">
                      <a:lumMod val="10000"/>
                    </a:srgbClr>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伊马替尼</a:t>
              </a:r>
              <a:endParaRPr kumimoji="0" lang="en-US" altLang="zh-CN" sz="1100" b="0" i="0" u="none" strike="noStrike" kern="1200" cap="none" spc="0" normalizeH="0" baseline="0" noProof="0" dirty="0">
                <a:ln>
                  <a:noFill/>
                </a:ln>
                <a:solidFill>
                  <a:srgbClr val="E7E6E6">
                    <a:lumMod val="10000"/>
                  </a:srgbClr>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a:p>
              <a:pPr marL="230505" marR="0" lvl="0" indent="-228600" algn="l" defTabSz="685800" rtl="0" eaLnBrk="1" fontAlgn="auto" latinLnBrk="0" hangingPunct="1">
                <a:lnSpc>
                  <a:spcPct val="120000"/>
                </a:lnSpc>
                <a:spcBef>
                  <a:spcPts val="0"/>
                </a:spcBef>
                <a:spcAft>
                  <a:spcPts val="0"/>
                </a:spcAft>
                <a:buClrTx/>
                <a:buSzTx/>
                <a:buFont typeface="Arial" panose="020B0604020202020204" pitchFamily="34" charset="0"/>
                <a:buChar char="•"/>
                <a:defRPr/>
              </a:pPr>
              <a:r>
                <a:rPr kumimoji="0" lang="zh-CN" altLang="en-US" sz="1100" b="0" i="0" u="none" strike="noStrike" kern="1200" cap="none" spc="0" normalizeH="0" baseline="0" noProof="0" dirty="0">
                  <a:ln>
                    <a:noFill/>
                  </a:ln>
                  <a:solidFill>
                    <a:srgbClr val="E7E6E6">
                      <a:lumMod val="10000"/>
                    </a:srgbClr>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允许在进入试验前至少三个月内接受伊马替尼辅助治疗</a:t>
              </a:r>
              <a:endParaRPr kumimoji="0" lang="en-US" altLang="zh-CN" sz="1100" b="0" i="0" u="none" strike="noStrike" kern="1200" cap="none" spc="0" normalizeH="0" baseline="0" noProof="0" dirty="0">
                <a:ln>
                  <a:noFill/>
                </a:ln>
                <a:solidFill>
                  <a:srgbClr val="E7E6E6">
                    <a:lumMod val="10000"/>
                  </a:srgbClr>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26" name="Rectangle: Top Corners Rounded 48"/>
            <p:cNvSpPr/>
            <p:nvPr/>
          </p:nvSpPr>
          <p:spPr>
            <a:xfrm>
              <a:off x="378865" y="2915048"/>
              <a:ext cx="3362298" cy="296709"/>
            </a:xfrm>
            <a:prstGeom prst="round2SameRect">
              <a:avLst/>
            </a:prstGeom>
            <a:solidFill>
              <a:srgbClr val="B6D8F4"/>
            </a:solidFill>
            <a:ln w="19050">
              <a:noFill/>
            </a:ln>
            <a:effectLst/>
          </p:spPr>
          <p:txBody>
            <a:bodyPr wrap="square" anchor="ctr">
              <a:noAutofit/>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1400" b="1"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关键纳入标准</a:t>
              </a:r>
              <a:endParaRPr kumimoji="0" lang="zh-CN" altLang="en-US" sz="1400" b="1"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27" name="文本框 33"/>
            <p:cNvSpPr txBox="1"/>
            <p:nvPr/>
          </p:nvSpPr>
          <p:spPr>
            <a:xfrm>
              <a:off x="5881591" y="6021000"/>
              <a:ext cx="2657390" cy="461665"/>
            </a:xfrm>
            <a:prstGeom prst="rect">
              <a:avLst/>
            </a:prstGeom>
            <a:noFill/>
            <a:ln>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治疗持续至根据</a:t>
              </a:r>
              <a:r>
                <a:rPr kumimoji="0" lang="en-US" altLang="zh-CN"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RECIST1.1</a:t>
              </a:r>
              <a:r>
                <a:rPr kumimoji="0" lang="zh-CN" altLang="en-US"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的疾病</a:t>
              </a:r>
              <a:endParaRPr kumimoji="0" lang="en-US" altLang="zh-CN"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进展或不可接受的不良事件</a:t>
              </a:r>
              <a:endParaRPr kumimoji="0" lang="zh-CN" altLang="en-US"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28" name="TextBox 61"/>
            <p:cNvSpPr txBox="1"/>
            <p:nvPr/>
          </p:nvSpPr>
          <p:spPr>
            <a:xfrm>
              <a:off x="9347912" y="3241377"/>
              <a:ext cx="2332800" cy="3003288"/>
            </a:xfrm>
            <a:prstGeom prst="rect">
              <a:avLst/>
            </a:prstGeom>
            <a:solidFill>
              <a:sysClr val="window" lastClr="FFFFFF">
                <a:lumMod val="95000"/>
              </a:sysClr>
            </a:solidFill>
          </p:spPr>
          <p:txBody>
            <a:bodyPr wrap="square" lIns="90000" tIns="108000" rIns="90000" bIns="108000" numCol="1" rtlCol="0" anchor="ctr" anchorCtr="0">
              <a:noAutofit/>
            </a:bodyPr>
            <a:lstStyle/>
            <a:p>
              <a:pPr marL="0" marR="0" lvl="0" indent="0" algn="l" defTabSz="914400" rtl="0" eaLnBrk="0" fontAlgn="base" latinLnBrk="0" hangingPunct="0">
                <a:lnSpc>
                  <a:spcPct val="100000"/>
                </a:lnSpc>
                <a:spcBef>
                  <a:spcPct val="0"/>
                </a:spcBef>
                <a:spcAft>
                  <a:spcPts val="0"/>
                </a:spcAft>
                <a:buClr>
                  <a:prstClr val="black"/>
                </a:buClr>
                <a:buSzTx/>
                <a:buFontTx/>
                <a:buNone/>
                <a:defRPr/>
              </a:pPr>
              <a:r>
                <a:rPr kumimoji="0" lang="zh-CN" altLang="en-US" sz="1200" b="1"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主要终点：</a:t>
              </a:r>
              <a:endParaRPr kumimoji="0" lang="en-US" altLang="en-US" sz="1200" b="1"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a:p>
              <a:pPr marL="171450" marR="0" lvl="0" indent="-171450" algn="l" defTabSz="914400" rtl="0" eaLnBrk="0" fontAlgn="base" latinLnBrk="0" hangingPunct="0">
                <a:lnSpc>
                  <a:spcPct val="100000"/>
                </a:lnSpc>
                <a:spcBef>
                  <a:spcPts val="600"/>
                </a:spcBef>
                <a:spcAft>
                  <a:spcPts val="0"/>
                </a:spcAft>
                <a:buClr>
                  <a:prstClr val="black"/>
                </a:buClr>
                <a:buSzTx/>
                <a:buFont typeface="Arial" panose="020B0604020202020204" pitchFamily="34" charset="0"/>
                <a:buChar char="•"/>
                <a:defRPr/>
              </a:pPr>
              <a:r>
                <a:rPr kumimoji="0" lang="en-US" altLang="zh-CN" sz="11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9</a:t>
              </a:r>
              <a:r>
                <a:rPr kumimoji="0" lang="zh-CN" altLang="en-US" sz="11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个月时的</a:t>
              </a:r>
              <a:r>
                <a:rPr kumimoji="0" lang="en-US" altLang="zh-CN" sz="11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OTR</a:t>
              </a:r>
              <a:endParaRPr kumimoji="0" lang="en-US" altLang="zh-CN" sz="11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a:p>
              <a:pPr marL="0" marR="0" lvl="0" indent="0" algn="l" defTabSz="914400" rtl="0" eaLnBrk="0" fontAlgn="base" latinLnBrk="0" hangingPunct="0">
                <a:lnSpc>
                  <a:spcPct val="100000"/>
                </a:lnSpc>
                <a:spcBef>
                  <a:spcPts val="600"/>
                </a:spcBef>
                <a:spcAft>
                  <a:spcPts val="0"/>
                </a:spcAft>
                <a:buClr>
                  <a:prstClr val="black"/>
                </a:buClr>
                <a:buSzTx/>
                <a:buFontTx/>
                <a:buNone/>
                <a:defRPr/>
              </a:pPr>
              <a:r>
                <a:rPr kumimoji="0" lang="zh-CN" altLang="en-US" sz="1200" b="1"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次要终点：</a:t>
              </a:r>
              <a:endParaRPr kumimoji="0" lang="en-US" altLang="zh-CN" sz="1200" b="1"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a:p>
              <a:pPr marL="171450" marR="0" lvl="0" indent="-171450" algn="l" defTabSz="914400" rtl="0" eaLnBrk="0" fontAlgn="base" latinLnBrk="0" hangingPunct="0">
                <a:lnSpc>
                  <a:spcPct val="100000"/>
                </a:lnSpc>
                <a:spcBef>
                  <a:spcPts val="600"/>
                </a:spcBef>
                <a:spcAft>
                  <a:spcPts val="0"/>
                </a:spcAft>
                <a:buClr>
                  <a:prstClr val="black"/>
                </a:buClr>
                <a:buSzTx/>
                <a:buFont typeface="Arial" panose="020B0604020202020204" pitchFamily="34" charset="0"/>
                <a:buChar char="•"/>
                <a:defRPr/>
              </a:pPr>
              <a:r>
                <a:rPr kumimoji="0" lang="en-US" altLang="zh-CN" sz="11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PFS</a:t>
              </a:r>
              <a:endParaRPr kumimoji="0" lang="en-US" altLang="zh-CN" sz="11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a:p>
              <a:pPr marL="171450" marR="0" lvl="0" indent="-171450" algn="l" defTabSz="914400" rtl="0" eaLnBrk="0" fontAlgn="base" latinLnBrk="0" hangingPunct="0">
                <a:lnSpc>
                  <a:spcPct val="100000"/>
                </a:lnSpc>
                <a:spcBef>
                  <a:spcPts val="600"/>
                </a:spcBef>
                <a:spcAft>
                  <a:spcPts val="0"/>
                </a:spcAft>
                <a:buClr>
                  <a:prstClr val="black"/>
                </a:buClr>
                <a:buSzTx/>
                <a:buFont typeface="Arial" panose="020B0604020202020204" pitchFamily="34" charset="0"/>
                <a:buChar char="•"/>
                <a:defRPr/>
              </a:pPr>
              <a:r>
                <a:rPr kumimoji="0" lang="en-US" altLang="zh-CN" sz="11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OS</a:t>
              </a:r>
              <a:endParaRPr kumimoji="0" lang="en-US" altLang="zh-CN" sz="11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a:p>
              <a:pPr marL="171450" marR="0" lvl="0" indent="-171450" algn="l" defTabSz="914400" rtl="0" eaLnBrk="0" fontAlgn="base" latinLnBrk="0" hangingPunct="0">
                <a:lnSpc>
                  <a:spcPct val="100000"/>
                </a:lnSpc>
                <a:spcBef>
                  <a:spcPts val="600"/>
                </a:spcBef>
                <a:spcAft>
                  <a:spcPts val="0"/>
                </a:spcAft>
                <a:buClr>
                  <a:prstClr val="black"/>
                </a:buClr>
                <a:buSzTx/>
                <a:buFont typeface="Arial" panose="020B0604020202020204" pitchFamily="34" charset="0"/>
                <a:buChar char="•"/>
                <a:defRPr/>
              </a:pPr>
              <a:r>
                <a:rPr kumimoji="0" lang="zh-CN" altLang="en-US" sz="11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治疗相关安全性、毒性和耐受性</a:t>
              </a:r>
              <a:endParaRPr kumimoji="0" lang="en-US" altLang="zh-CN" sz="11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a:p>
              <a:pPr marL="171450" marR="0" lvl="0" indent="-171450" algn="l" defTabSz="914400" rtl="0" eaLnBrk="0" fontAlgn="base" latinLnBrk="0" hangingPunct="0">
                <a:lnSpc>
                  <a:spcPct val="100000"/>
                </a:lnSpc>
                <a:spcBef>
                  <a:spcPts val="600"/>
                </a:spcBef>
                <a:spcAft>
                  <a:spcPts val="0"/>
                </a:spcAft>
                <a:buClr>
                  <a:prstClr val="black"/>
                </a:buClr>
                <a:buSzTx/>
                <a:buFont typeface="Arial" panose="020B0604020202020204" pitchFamily="34" charset="0"/>
                <a:buChar char="•"/>
                <a:defRPr/>
              </a:pPr>
              <a:r>
                <a:rPr kumimoji="0" lang="zh-CN" altLang="en-US" sz="11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治疗三个周期</a:t>
              </a:r>
              <a:r>
                <a:rPr kumimoji="0" lang="en-US" altLang="zh-CN" sz="11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(24</a:t>
              </a:r>
              <a:r>
                <a:rPr kumimoji="0" lang="zh-CN" altLang="en-US" sz="11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周</a:t>
              </a:r>
              <a:r>
                <a:rPr kumimoji="0" lang="en-US" altLang="zh-CN" sz="11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a:t>
              </a:r>
              <a:r>
                <a:rPr kumimoji="0" lang="zh-CN" altLang="en-US" sz="11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后的临床获益率</a:t>
              </a:r>
              <a:r>
                <a:rPr kumimoji="0" lang="en-US" altLang="zh-CN" sz="11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(SD+PR+CR)</a:t>
              </a:r>
              <a:endParaRPr kumimoji="0" lang="en-US" altLang="zh-CN" sz="11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a:p>
              <a:pPr marL="171450" marR="0" lvl="0" indent="-171450" algn="l" defTabSz="914400" rtl="0" eaLnBrk="0" fontAlgn="base" latinLnBrk="0" hangingPunct="0">
                <a:lnSpc>
                  <a:spcPct val="100000"/>
                </a:lnSpc>
                <a:spcBef>
                  <a:spcPts val="600"/>
                </a:spcBef>
                <a:spcAft>
                  <a:spcPts val="0"/>
                </a:spcAft>
                <a:buClr>
                  <a:prstClr val="black"/>
                </a:buClr>
                <a:buSzTx/>
                <a:buFont typeface="Arial" panose="020B0604020202020204" pitchFamily="34" charset="0"/>
                <a:buChar char="•"/>
                <a:defRPr/>
              </a:pPr>
              <a:r>
                <a:rPr kumimoji="0" lang="zh-CN" altLang="en-US" sz="11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至治疗失败时间</a:t>
              </a:r>
              <a:endParaRPr kumimoji="0" lang="en-US" altLang="zh-CN" sz="12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cxnSp>
          <p:nvCxnSpPr>
            <p:cNvPr id="30" name="Connector: Elbow 36"/>
            <p:cNvCxnSpPr/>
            <p:nvPr/>
          </p:nvCxnSpPr>
          <p:spPr>
            <a:xfrm flipV="1">
              <a:off x="4283191" y="3861000"/>
              <a:ext cx="953055" cy="739859"/>
            </a:xfrm>
            <a:prstGeom prst="bentConnector3">
              <a:avLst>
                <a:gd name="adj1" fmla="val 50000"/>
              </a:avLst>
            </a:prstGeom>
            <a:noFill/>
            <a:ln w="38100" cap="flat" cmpd="sng" algn="ctr">
              <a:solidFill>
                <a:srgbClr val="EBDDC3">
                  <a:lumMod val="25000"/>
                </a:srgbClr>
              </a:solidFill>
              <a:prstDash val="solid"/>
              <a:round/>
              <a:headEnd type="none" w="med" len="med"/>
              <a:tailEnd type="triangle"/>
            </a:ln>
            <a:effectLst/>
          </p:spPr>
        </p:cxnSp>
        <p:cxnSp>
          <p:nvCxnSpPr>
            <p:cNvPr id="31" name="Connector: Elbow 37"/>
            <p:cNvCxnSpPr/>
            <p:nvPr/>
          </p:nvCxnSpPr>
          <p:spPr>
            <a:xfrm>
              <a:off x="4283191" y="4600859"/>
              <a:ext cx="954717" cy="666173"/>
            </a:xfrm>
            <a:prstGeom prst="bentConnector3">
              <a:avLst>
                <a:gd name="adj1" fmla="val 50000"/>
              </a:avLst>
            </a:prstGeom>
            <a:noFill/>
            <a:ln w="38100" cap="flat" cmpd="sng" algn="ctr">
              <a:solidFill>
                <a:srgbClr val="EBDDC3">
                  <a:lumMod val="25000"/>
                </a:srgbClr>
              </a:solidFill>
              <a:prstDash val="solid"/>
              <a:round/>
              <a:headEnd type="none" w="med" len="med"/>
              <a:tailEnd type="triangle"/>
            </a:ln>
            <a:effectLst/>
          </p:spPr>
        </p:cxnSp>
        <p:cxnSp>
          <p:nvCxnSpPr>
            <p:cNvPr id="32" name="Connector: Elbow 30"/>
            <p:cNvCxnSpPr/>
            <p:nvPr/>
          </p:nvCxnSpPr>
          <p:spPr>
            <a:xfrm>
              <a:off x="3751783" y="4615326"/>
              <a:ext cx="275455" cy="0"/>
            </a:xfrm>
            <a:prstGeom prst="straightConnector1">
              <a:avLst/>
            </a:prstGeom>
            <a:noFill/>
            <a:ln w="38100" cap="flat" cmpd="sng" algn="ctr">
              <a:solidFill>
                <a:srgbClr val="EBDDC3">
                  <a:lumMod val="25000"/>
                </a:srgbClr>
              </a:solidFill>
              <a:prstDash val="solid"/>
              <a:round/>
              <a:headEnd type="none" w="med" len="med"/>
              <a:tailEnd type="triangle"/>
            </a:ln>
            <a:effectLst/>
          </p:spPr>
        </p:cxnSp>
        <p:sp>
          <p:nvSpPr>
            <p:cNvPr id="33" name="Rectangle 40"/>
            <p:cNvSpPr>
              <a:spLocks noChangeArrowheads="1"/>
            </p:cNvSpPr>
            <p:nvPr/>
          </p:nvSpPr>
          <p:spPr bwMode="auto">
            <a:xfrm>
              <a:off x="4018226" y="4284226"/>
              <a:ext cx="633265" cy="633265"/>
            </a:xfrm>
            <a:prstGeom prst="ellipse">
              <a:avLst/>
            </a:prstGeom>
            <a:solidFill>
              <a:sysClr val="window" lastClr="FFFFFF">
                <a:lumMod val="65000"/>
              </a:sysClr>
            </a:solidFill>
            <a:ln w="50800">
              <a:noFill/>
            </a:ln>
            <a:effectLst/>
          </p:spPr>
          <p:txBody>
            <a:bodyPr wrap="square" lIns="0" tIns="0" rIns="0" bIns="0" anchor="ctr">
              <a:noAutofit/>
            </a:bodyPr>
            <a:lstStyle/>
            <a:p>
              <a:pPr marL="0" marR="0" lvl="0" indent="0" algn="ctr" defTabSz="914400" rtl="0" eaLnBrk="1" fontAlgn="base" latinLnBrk="0" hangingPunct="1">
                <a:lnSpc>
                  <a:spcPct val="90000"/>
                </a:lnSpc>
                <a:spcBef>
                  <a:spcPct val="0"/>
                </a:spcBef>
                <a:spcAft>
                  <a:spcPct val="0"/>
                </a:spcAft>
                <a:buClrTx/>
                <a:buSzTx/>
                <a:buFontTx/>
                <a:buNone/>
                <a:defRPr/>
              </a:pPr>
              <a:r>
                <a:rPr kumimoji="0" lang="en-US" altLang="en-US" sz="14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R</a:t>
              </a:r>
              <a:endParaRPr kumimoji="0" lang="en-US" altLang="en-US" sz="14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a:p>
              <a:pPr marL="0" marR="0" lvl="0" indent="0" algn="ctr" defTabSz="914400" rtl="0" eaLnBrk="1" fontAlgn="base" latinLnBrk="0" hangingPunct="1">
                <a:lnSpc>
                  <a:spcPct val="90000"/>
                </a:lnSpc>
                <a:spcBef>
                  <a:spcPct val="0"/>
                </a:spcBef>
                <a:spcAft>
                  <a:spcPct val="0"/>
                </a:spcAft>
                <a:buClrTx/>
                <a:buSzTx/>
                <a:buFontTx/>
                <a:buNone/>
                <a:defRPr/>
              </a:pPr>
              <a:r>
                <a:rPr kumimoji="0" lang="en-US" altLang="en-US" sz="14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1:1</a:t>
              </a:r>
              <a:endParaRPr kumimoji="0" lang="en-US" altLang="en-US" sz="14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34" name="Content Placeholder 2"/>
            <p:cNvSpPr txBox="1"/>
            <p:nvPr/>
          </p:nvSpPr>
          <p:spPr>
            <a:xfrm>
              <a:off x="398190" y="5825334"/>
              <a:ext cx="3362298" cy="751105"/>
            </a:xfrm>
            <a:prstGeom prst="rect">
              <a:avLst/>
            </a:prstGeom>
            <a:solidFill>
              <a:srgbClr val="F2F2F2"/>
            </a:solidFill>
            <a:ln w="19050">
              <a:noFill/>
            </a:ln>
            <a:effectLst/>
          </p:spPr>
          <p:txBody>
            <a:bodyPr lIns="91440" tIns="45720" rIns="182880" bIns="45720" anchor="ctr"/>
            <a:lstStyle>
              <a:lvl1pPr marL="0" indent="0" algn="l" defTabSz="685800" rtl="0" eaLnBrk="1" latinLnBrk="0" hangingPunct="1">
                <a:lnSpc>
                  <a:spcPct val="110000"/>
                </a:lnSpc>
                <a:spcBef>
                  <a:spcPts val="750"/>
                </a:spcBef>
                <a:buFont typeface="Arial" panose="020B0604020202020204" pitchFamily="34" charset="0"/>
                <a:buNone/>
                <a:defRPr sz="1600" b="1" kern="1200">
                  <a:solidFill>
                    <a:schemeClr val="tx2"/>
                  </a:solidFill>
                  <a:latin typeface="Arial" panose="020B0604020202020204" pitchFamily="34" charset="0"/>
                  <a:ea typeface="+mn-ea"/>
                  <a:cs typeface="Arial" panose="020B0604020202020204" pitchFamily="34" charset="0"/>
                </a:defRPr>
              </a:lvl1pPr>
              <a:lvl2pPr marL="0" indent="0" algn="l" defTabSz="685800" rtl="0" eaLnBrk="1" latinLnBrk="0" hangingPunct="1">
                <a:lnSpc>
                  <a:spcPct val="120000"/>
                </a:lnSpc>
                <a:spcBef>
                  <a:spcPts val="0"/>
                </a:spcBef>
                <a:spcAft>
                  <a:spcPts val="300"/>
                </a:spcAft>
                <a:buFont typeface="Arial" panose="020B0604020202020204" pitchFamily="34" charset="0"/>
                <a:buNone/>
                <a:defRPr sz="1400" kern="1200">
                  <a:solidFill>
                    <a:schemeClr val="accent1"/>
                  </a:solidFill>
                  <a:latin typeface="Arial" panose="020B0604020202020204" pitchFamily="34" charset="0"/>
                  <a:ea typeface="+mn-ea"/>
                  <a:cs typeface="Arial" panose="020B0604020202020204" pitchFamily="34" charset="0"/>
                </a:defRPr>
              </a:lvl2pPr>
              <a:lvl3pPr marL="0" indent="0" algn="l" defTabSz="685800" rtl="0" eaLnBrk="1" latinLnBrk="0" hangingPunct="1">
                <a:lnSpc>
                  <a:spcPct val="120000"/>
                </a:lnSpc>
                <a:spcBef>
                  <a:spcPts val="450"/>
                </a:spcBef>
                <a:spcAft>
                  <a:spcPts val="300"/>
                </a:spcAft>
                <a:buFont typeface="Arial" panose="020B0604020202020204" pitchFamily="34" charset="0"/>
                <a:buNone/>
                <a:defRPr sz="1400" kern="1200">
                  <a:solidFill>
                    <a:schemeClr val="tx2"/>
                  </a:solidFill>
                  <a:latin typeface="Arial" panose="020B0604020202020204" pitchFamily="34" charset="0"/>
                  <a:ea typeface="+mn-ea"/>
                  <a:cs typeface="Arial" panose="020B0604020202020204" pitchFamily="34" charset="0"/>
                </a:defRPr>
              </a:lvl3pPr>
              <a:lvl4pPr marL="175260" indent="-175260" algn="l" defTabSz="685800" rtl="0" eaLnBrk="1" latinLnBrk="0" hangingPunct="1">
                <a:lnSpc>
                  <a:spcPct val="120000"/>
                </a:lnSpc>
                <a:spcBef>
                  <a:spcPts val="450"/>
                </a:spcBef>
                <a:spcAft>
                  <a:spcPts val="300"/>
                </a:spcAft>
                <a:buFont typeface="Arial" panose="020B0604020202020204" pitchFamily="34" charset="0"/>
                <a:buChar char="•"/>
                <a:defRPr sz="1400" kern="1200">
                  <a:solidFill>
                    <a:schemeClr val="tx2"/>
                  </a:solidFill>
                  <a:latin typeface="Arial" panose="020B0604020202020204" pitchFamily="34" charset="0"/>
                  <a:ea typeface="+mn-ea"/>
                  <a:cs typeface="Arial" panose="020B0604020202020204" pitchFamily="34" charset="0"/>
                </a:defRPr>
              </a:lvl4pPr>
              <a:lvl5pPr marL="387985" indent="-175260" algn="l" defTabSz="685800" rtl="0" eaLnBrk="1" latinLnBrk="0" hangingPunct="1">
                <a:lnSpc>
                  <a:spcPct val="120000"/>
                </a:lnSpc>
                <a:spcBef>
                  <a:spcPts val="450"/>
                </a:spcBef>
                <a:spcAft>
                  <a:spcPts val="300"/>
                </a:spcAft>
                <a:buFont typeface="Helvetica" panose="020B0604020202020204" pitchFamily="34" charset="0"/>
                <a:buChar char="‒"/>
                <a:defRPr sz="1400" kern="1200">
                  <a:solidFill>
                    <a:schemeClr val="tx2"/>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30505" marR="0" lvl="0" indent="-228600" algn="l" defTabSz="685800" rtl="0" eaLnBrk="1" fontAlgn="auto" latinLnBrk="0" hangingPunct="1">
                <a:lnSpc>
                  <a:spcPct val="150000"/>
                </a:lnSpc>
                <a:spcBef>
                  <a:spcPts val="0"/>
                </a:spcBef>
                <a:spcAft>
                  <a:spcPts val="0"/>
                </a:spcAft>
                <a:buClrTx/>
                <a:buSzTx/>
                <a:buFont typeface="Arial" panose="020B0604020202020204" pitchFamily="34" charset="0"/>
                <a:buChar char="•"/>
                <a:defRPr/>
              </a:pPr>
              <a:r>
                <a:rPr kumimoji="0" lang="zh-CN" altLang="en-US" sz="1100" b="0" i="0" u="none" strike="noStrike" kern="1200" cap="none" spc="0" normalizeH="0" baseline="0" noProof="0" dirty="0">
                  <a:ln>
                    <a:noFill/>
                  </a:ln>
                  <a:solidFill>
                    <a:srgbClr val="E7E6E6">
                      <a:lumMod val="10000"/>
                    </a:srgbClr>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研究中心</a:t>
              </a:r>
              <a:endParaRPr kumimoji="0" lang="en-US" altLang="zh-CN" sz="1100" b="0" i="0" u="none" strike="noStrike" kern="1200" cap="none" spc="0" normalizeH="0" baseline="0" noProof="0" dirty="0">
                <a:ln>
                  <a:noFill/>
                </a:ln>
                <a:solidFill>
                  <a:srgbClr val="E7E6E6">
                    <a:lumMod val="10000"/>
                  </a:srgbClr>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a:p>
              <a:pPr marL="230505" marR="0" lvl="0" indent="-228600" algn="l" defTabSz="685800" rtl="0" eaLnBrk="1" fontAlgn="auto" latinLnBrk="0" hangingPunct="1">
                <a:lnSpc>
                  <a:spcPct val="150000"/>
                </a:lnSpc>
                <a:spcBef>
                  <a:spcPts val="0"/>
                </a:spcBef>
                <a:spcAft>
                  <a:spcPts val="0"/>
                </a:spcAft>
                <a:buClrTx/>
                <a:buSzTx/>
                <a:buFont typeface="Arial" panose="020B0604020202020204" pitchFamily="34" charset="0"/>
                <a:buChar char="•"/>
                <a:defRPr/>
              </a:pPr>
              <a:r>
                <a:rPr kumimoji="0" lang="zh-CN" altLang="en-US" sz="1100" b="0" i="0" u="none" strike="noStrike" kern="1200" cap="none" spc="0" normalizeH="0" baseline="0" noProof="0" dirty="0">
                  <a:ln>
                    <a:noFill/>
                  </a:ln>
                  <a:solidFill>
                    <a:srgbClr val="E7E6E6">
                      <a:lumMod val="10000"/>
                    </a:srgbClr>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既往是否接受过辅助治疗</a:t>
              </a:r>
              <a:r>
                <a:rPr kumimoji="0" lang="en-US" altLang="zh-CN" sz="1100" b="0" i="0" u="none" strike="noStrike" kern="1200" cap="none" spc="0" normalizeH="0" baseline="0" noProof="0" dirty="0">
                  <a:ln>
                    <a:noFill/>
                  </a:ln>
                  <a:solidFill>
                    <a:srgbClr val="E7E6E6">
                      <a:lumMod val="10000"/>
                    </a:srgbClr>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a:t>
              </a:r>
              <a:r>
                <a:rPr kumimoji="0" lang="zh-CN" altLang="en-US" sz="1100" b="0" i="0" u="none" strike="noStrike" kern="1200" cap="none" spc="0" normalizeH="0" baseline="0" noProof="0" dirty="0">
                  <a:ln>
                    <a:noFill/>
                  </a:ln>
                  <a:solidFill>
                    <a:srgbClr val="E7E6E6">
                      <a:lumMod val="10000"/>
                    </a:srgbClr>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是</a:t>
              </a:r>
              <a:r>
                <a:rPr kumimoji="0" lang="en-US" altLang="zh-CN" sz="1100" b="0" i="0" u="none" strike="noStrike" kern="1200" cap="none" spc="0" normalizeH="0" baseline="0" noProof="0" dirty="0">
                  <a:ln>
                    <a:noFill/>
                  </a:ln>
                  <a:solidFill>
                    <a:srgbClr val="E7E6E6">
                      <a:lumMod val="10000"/>
                    </a:srgbClr>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a:t>
              </a:r>
              <a:r>
                <a:rPr kumimoji="0" lang="zh-CN" altLang="en-US" sz="1100" b="0" i="0" u="none" strike="noStrike" kern="1200" cap="none" spc="0" normalizeH="0" baseline="0" noProof="0" dirty="0">
                  <a:ln>
                    <a:noFill/>
                  </a:ln>
                  <a:solidFill>
                    <a:srgbClr val="E7E6E6">
                      <a:lumMod val="10000"/>
                    </a:srgbClr>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否</a:t>
              </a:r>
              <a:r>
                <a:rPr kumimoji="0" lang="en-US" altLang="zh-CN" sz="1100" b="0" i="0" u="none" strike="noStrike" kern="1200" cap="none" spc="0" normalizeH="0" baseline="0" noProof="0" dirty="0">
                  <a:ln>
                    <a:noFill/>
                  </a:ln>
                  <a:solidFill>
                    <a:srgbClr val="E7E6E6">
                      <a:lumMod val="10000"/>
                    </a:srgbClr>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a:t>
              </a:r>
              <a:endParaRPr kumimoji="0" lang="en-US" altLang="zh-CN" sz="1100" b="0" i="0" u="none" strike="noStrike" kern="1200" cap="none" spc="0" normalizeH="0" baseline="0" noProof="0" dirty="0">
                <a:ln>
                  <a:noFill/>
                </a:ln>
                <a:solidFill>
                  <a:srgbClr val="E7E6E6">
                    <a:lumMod val="10000"/>
                  </a:srgbClr>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a:p>
              <a:pPr marL="230505" marR="0" lvl="0" indent="-228600" algn="l" defTabSz="685800" rtl="0" eaLnBrk="1" fontAlgn="auto" latinLnBrk="0" hangingPunct="1">
                <a:lnSpc>
                  <a:spcPct val="150000"/>
                </a:lnSpc>
                <a:spcBef>
                  <a:spcPts val="0"/>
                </a:spcBef>
                <a:spcAft>
                  <a:spcPts val="0"/>
                </a:spcAft>
                <a:buClrTx/>
                <a:buSzTx/>
                <a:buFont typeface="Arial" panose="020B0604020202020204" pitchFamily="34" charset="0"/>
                <a:buChar char="•"/>
                <a:defRPr/>
              </a:pPr>
              <a:r>
                <a:rPr kumimoji="0" lang="zh-CN" altLang="en-US" sz="1100" b="0" i="0" u="none" strike="noStrike" kern="1200" cap="none" spc="0" normalizeH="0" baseline="0" noProof="0" dirty="0">
                  <a:ln>
                    <a:noFill/>
                  </a:ln>
                  <a:solidFill>
                    <a:srgbClr val="E7E6E6">
                      <a:lumMod val="10000"/>
                    </a:srgbClr>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转移性疾病伊马替尼治疗时间</a:t>
              </a:r>
              <a:r>
                <a:rPr kumimoji="0" lang="en-US" altLang="zh-CN" sz="1100" b="0" i="0" u="none" strike="noStrike" kern="1200" cap="none" spc="0" normalizeH="0" baseline="0" noProof="0" dirty="0">
                  <a:ln>
                    <a:noFill/>
                  </a:ln>
                  <a:solidFill>
                    <a:srgbClr val="E7E6E6">
                      <a:lumMod val="10000"/>
                    </a:srgbClr>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(&lt;21</a:t>
              </a:r>
              <a:r>
                <a:rPr kumimoji="0" lang="zh-CN" altLang="en-US" sz="1100" b="0" i="0" u="none" strike="noStrike" kern="1200" cap="none" spc="0" normalizeH="0" baseline="0" noProof="0" dirty="0">
                  <a:ln>
                    <a:noFill/>
                  </a:ln>
                  <a:solidFill>
                    <a:srgbClr val="E7E6E6">
                      <a:lumMod val="10000"/>
                    </a:srgbClr>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天</a:t>
              </a:r>
              <a:r>
                <a:rPr kumimoji="0" lang="en-US" altLang="zh-CN" sz="1100" b="0" i="0" u="none" strike="noStrike" kern="1200" cap="none" spc="0" normalizeH="0" baseline="0" noProof="0" dirty="0">
                  <a:ln>
                    <a:noFill/>
                  </a:ln>
                  <a:solidFill>
                    <a:srgbClr val="E7E6E6">
                      <a:lumMod val="10000"/>
                    </a:srgbClr>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/=21</a:t>
              </a:r>
              <a:r>
                <a:rPr kumimoji="0" lang="zh-CN" altLang="en-US" sz="1100" b="0" i="0" u="none" strike="noStrike" kern="1200" cap="none" spc="0" normalizeH="0" baseline="0" noProof="0" dirty="0">
                  <a:ln>
                    <a:noFill/>
                  </a:ln>
                  <a:solidFill>
                    <a:srgbClr val="E7E6E6">
                      <a:lumMod val="10000"/>
                    </a:srgbClr>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天</a:t>
              </a:r>
              <a:r>
                <a:rPr kumimoji="0" lang="en-US" altLang="zh-CN" sz="1100" b="0" i="0" u="none" strike="noStrike" kern="1200" cap="none" spc="0" normalizeH="0" baseline="0" noProof="0" dirty="0">
                  <a:ln>
                    <a:noFill/>
                  </a:ln>
                  <a:solidFill>
                    <a:srgbClr val="E7E6E6">
                      <a:lumMod val="10000"/>
                    </a:srgbClr>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a:t>
              </a:r>
              <a:endParaRPr kumimoji="0" lang="en-US" altLang="zh-CN" sz="1100" b="0" i="0" u="none" strike="noStrike" kern="1200" cap="none" spc="0" normalizeH="0" baseline="0" noProof="0" dirty="0">
                <a:ln>
                  <a:noFill/>
                </a:ln>
                <a:solidFill>
                  <a:srgbClr val="E7E6E6">
                    <a:lumMod val="10000"/>
                  </a:srgbClr>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35" name="Rectangle: Top Corners Rounded 48"/>
            <p:cNvSpPr/>
            <p:nvPr/>
          </p:nvSpPr>
          <p:spPr>
            <a:xfrm>
              <a:off x="393364" y="5555120"/>
              <a:ext cx="3362298" cy="296709"/>
            </a:xfrm>
            <a:prstGeom prst="round2SameRect">
              <a:avLst/>
            </a:prstGeom>
            <a:solidFill>
              <a:schemeClr val="accent2"/>
            </a:solidFill>
            <a:ln w="19050">
              <a:noFill/>
            </a:ln>
            <a:effectLst/>
          </p:spPr>
          <p:txBody>
            <a:bodyPr wrap="square" anchor="ctr">
              <a:noAutofit/>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1400" b="1"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分层因素</a:t>
              </a:r>
              <a:endParaRPr kumimoji="0" lang="zh-CN" altLang="en-US" sz="1400" b="1"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grpSp>
      <p:sp>
        <p:nvSpPr>
          <p:cNvPr id="38" name="TextBox 32"/>
          <p:cNvSpPr txBox="1"/>
          <p:nvPr/>
        </p:nvSpPr>
        <p:spPr>
          <a:xfrm>
            <a:off x="3508747" y="6412188"/>
            <a:ext cx="8467200" cy="21544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srgbClr val="232323"/>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GIST</a:t>
            </a:r>
            <a:r>
              <a:rPr kumimoji="0" lang="zh-CN" altLang="en-US" sz="800" b="0" i="0" u="none" strike="noStrike" kern="1200" cap="none" spc="0" normalizeH="0" baseline="0" noProof="0" dirty="0">
                <a:ln>
                  <a:noFill/>
                </a:ln>
                <a:solidFill>
                  <a:srgbClr val="232323"/>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，胃肠间质瘤；</a:t>
            </a:r>
            <a:r>
              <a:rPr kumimoji="0" lang="en-US" altLang="zh-CN" sz="800" b="0" i="0" u="none" strike="noStrike" kern="1200" cap="none" spc="0" normalizeH="0" baseline="0" noProof="0" dirty="0">
                <a:ln>
                  <a:noFill/>
                </a:ln>
                <a:solidFill>
                  <a:srgbClr val="232323"/>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TKI</a:t>
            </a:r>
            <a:r>
              <a:rPr kumimoji="0" lang="zh-CN" altLang="en-US" sz="800" b="0" i="0" u="none" strike="noStrike" kern="1200" cap="none" spc="0" normalizeH="0" baseline="0" noProof="0" dirty="0">
                <a:ln>
                  <a:noFill/>
                </a:ln>
                <a:solidFill>
                  <a:srgbClr val="232323"/>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，酪氨酸激酶抑制剂；</a:t>
            </a:r>
            <a:r>
              <a:rPr kumimoji="0" lang="en-US" altLang="zh-CN" sz="800" b="0" i="0" u="none" strike="noStrike" kern="1200" cap="none" spc="0" normalizeH="0" baseline="0" noProof="0" dirty="0">
                <a:ln>
                  <a:noFill/>
                </a:ln>
                <a:solidFill>
                  <a:srgbClr val="232323"/>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OTR</a:t>
            </a:r>
            <a:r>
              <a:rPr kumimoji="0" lang="zh-CN" altLang="en-US" sz="800" b="0" i="0" u="none" strike="noStrike" kern="1200" cap="none" spc="0" normalizeH="0" baseline="0" noProof="0" dirty="0">
                <a:ln>
                  <a:noFill/>
                </a:ln>
                <a:solidFill>
                  <a:srgbClr val="232323"/>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，客观肿瘤缓解；</a:t>
            </a:r>
            <a:r>
              <a:rPr kumimoji="0" lang="en-US" altLang="zh-CN" sz="800" b="0" i="0" u="none" strike="noStrike" kern="1200" cap="none" spc="0" normalizeH="0" baseline="0" noProof="0" dirty="0">
                <a:ln>
                  <a:noFill/>
                </a:ln>
                <a:solidFill>
                  <a:srgbClr val="232323"/>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PFS</a:t>
            </a:r>
            <a:r>
              <a:rPr kumimoji="0" lang="zh-CN" altLang="en-US" sz="800" b="0" i="0" u="none" strike="noStrike" kern="1200" cap="none" spc="0" normalizeH="0" baseline="0" noProof="0" dirty="0">
                <a:ln>
                  <a:noFill/>
                </a:ln>
                <a:solidFill>
                  <a:srgbClr val="232323"/>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，无进展生存期；</a:t>
            </a:r>
            <a:r>
              <a:rPr kumimoji="0" lang="en-US" altLang="zh-CN" sz="800" b="0" i="0" u="none" strike="noStrike" kern="1200" cap="none" spc="0" normalizeH="0" baseline="0" noProof="0" dirty="0">
                <a:ln>
                  <a:noFill/>
                </a:ln>
                <a:solidFill>
                  <a:srgbClr val="232323"/>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OS</a:t>
            </a:r>
            <a:r>
              <a:rPr kumimoji="0" lang="zh-CN" altLang="en-US" sz="800" b="0" i="0" u="none" strike="noStrike" kern="1200" cap="none" spc="0" normalizeH="0" baseline="0" noProof="0" dirty="0">
                <a:ln>
                  <a:noFill/>
                </a:ln>
                <a:solidFill>
                  <a:srgbClr val="232323"/>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，总生存期；</a:t>
            </a:r>
            <a:r>
              <a:rPr lang="en-US" altLang="zh-CN" sz="800" dirty="0">
                <a:solidFill>
                  <a:srgbClr val="232323"/>
                </a:solidFill>
                <a:latin typeface="微软雅黑" panose="020B0503020204020204" pitchFamily="34" charset="-122"/>
                <a:ea typeface="微软雅黑" panose="020B0503020204020204" pitchFamily="34" charset="-122"/>
                <a:cs typeface="+mn-ea"/>
                <a:sym typeface="微软雅黑" panose="020B0503020204020204" pitchFamily="34" charset="-122"/>
              </a:rPr>
              <a:t>SD</a:t>
            </a:r>
            <a:r>
              <a:rPr lang="zh-CN" altLang="en-US" sz="800" dirty="0">
                <a:solidFill>
                  <a:srgbClr val="232323"/>
                </a:solidFill>
                <a:latin typeface="微软雅黑" panose="020B0503020204020204" pitchFamily="34" charset="-122"/>
                <a:ea typeface="微软雅黑" panose="020B0503020204020204" pitchFamily="34" charset="-122"/>
                <a:cs typeface="+mn-ea"/>
                <a:sym typeface="微软雅黑" panose="020B0503020204020204" pitchFamily="34" charset="-122"/>
              </a:rPr>
              <a:t>，疾病稳定；</a:t>
            </a:r>
            <a:r>
              <a:rPr lang="en-US" altLang="zh-CN" sz="800" dirty="0">
                <a:solidFill>
                  <a:srgbClr val="232323"/>
                </a:solidFill>
                <a:latin typeface="微软雅黑" panose="020B0503020204020204" pitchFamily="34" charset="-122"/>
                <a:ea typeface="微软雅黑" panose="020B0503020204020204" pitchFamily="34" charset="-122"/>
                <a:cs typeface="+mn-ea"/>
                <a:sym typeface="微软雅黑" panose="020B0503020204020204" pitchFamily="34" charset="-122"/>
              </a:rPr>
              <a:t>PR</a:t>
            </a:r>
            <a:r>
              <a:rPr lang="zh-CN" altLang="en-US" sz="800" dirty="0">
                <a:solidFill>
                  <a:srgbClr val="232323"/>
                </a:solidFill>
                <a:latin typeface="微软雅黑" panose="020B0503020204020204" pitchFamily="34" charset="-122"/>
                <a:ea typeface="微软雅黑" panose="020B0503020204020204" pitchFamily="34" charset="-122"/>
                <a:cs typeface="+mn-ea"/>
                <a:sym typeface="微软雅黑" panose="020B0503020204020204" pitchFamily="34" charset="-122"/>
              </a:rPr>
              <a:t>，部分缓解；</a:t>
            </a:r>
            <a:r>
              <a:rPr lang="en-US" altLang="zh-CN" sz="800" dirty="0">
                <a:solidFill>
                  <a:srgbClr val="232323"/>
                </a:solidFill>
                <a:latin typeface="微软雅黑" panose="020B0503020204020204" pitchFamily="34" charset="-122"/>
                <a:ea typeface="微软雅黑" panose="020B0503020204020204" pitchFamily="34" charset="-122"/>
                <a:cs typeface="+mn-ea"/>
                <a:sym typeface="微软雅黑" panose="020B0503020204020204" pitchFamily="34" charset="-122"/>
              </a:rPr>
              <a:t>CR</a:t>
            </a:r>
            <a:r>
              <a:rPr lang="zh-CN" altLang="en-US" sz="800" dirty="0">
                <a:solidFill>
                  <a:srgbClr val="232323"/>
                </a:solidFill>
                <a:latin typeface="微软雅黑" panose="020B0503020204020204" pitchFamily="34" charset="-122"/>
                <a:ea typeface="微软雅黑" panose="020B0503020204020204" pitchFamily="34" charset="-122"/>
                <a:cs typeface="+mn-ea"/>
                <a:sym typeface="微软雅黑" panose="020B0503020204020204" pitchFamily="34" charset="-122"/>
              </a:rPr>
              <a:t>，完全缓解</a:t>
            </a:r>
            <a:endParaRPr kumimoji="0" lang="zh-CN" altLang="en-US" sz="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7" name="TextBox 7"/>
          <p:cNvSpPr txBox="1"/>
          <p:nvPr/>
        </p:nvSpPr>
        <p:spPr>
          <a:xfrm>
            <a:off x="556896" y="1453594"/>
            <a:ext cx="11065487" cy="700576"/>
          </a:xfrm>
          <a:prstGeom prst="rect">
            <a:avLst/>
          </a:prstGeom>
          <a:noFill/>
        </p:spPr>
        <p:txBody>
          <a:bodyPr wrap="square">
            <a:spAutoFit/>
          </a:bodyPr>
          <a:lstStyle/>
          <a:p>
            <a:pPr>
              <a:lnSpc>
                <a:spcPct val="150000"/>
              </a:lnSpc>
            </a:pPr>
            <a:r>
              <a:rPr kumimoji="0" lang="zh-CN" altLang="en-US" sz="1400" b="0"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一项随机</a:t>
            </a:r>
            <a:r>
              <a:rPr kumimoji="0" lang="en-US" altLang="zh-CN" sz="1400" b="0"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II</a:t>
            </a:r>
            <a:r>
              <a:rPr kumimoji="0" lang="zh-CN" altLang="en-US" sz="1400" b="0"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期临床试验（</a:t>
            </a:r>
            <a:r>
              <a:rPr kumimoji="0" lang="en-US" altLang="zh-CN" sz="1400" b="0"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NCT02365441</a:t>
            </a:r>
            <a:r>
              <a:rPr kumimoji="0" lang="zh-CN" altLang="en-US" sz="1400" b="0"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），将标准伊马替尼治疗（</a:t>
            </a:r>
            <a:r>
              <a:rPr kumimoji="0" lang="en-US" altLang="zh-CN" sz="1400" b="0"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A</a:t>
            </a:r>
            <a:r>
              <a:rPr kumimoji="0" lang="zh-CN" altLang="en-US" sz="1400" b="0"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组）与实验性伊马替尼</a:t>
            </a:r>
            <a:r>
              <a:rPr kumimoji="0" lang="en-US" altLang="zh-CN" sz="1400" b="0"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a:t>
            </a:r>
            <a:r>
              <a:rPr kumimoji="0" lang="zh-CN" altLang="en-US" sz="1400" b="0"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瑞戈非尼交替给药方案（</a:t>
            </a:r>
            <a:r>
              <a:rPr kumimoji="0" lang="en-US" altLang="zh-CN" sz="1400" b="0"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B</a:t>
            </a:r>
            <a:r>
              <a:rPr kumimoji="0" lang="zh-CN" altLang="en-US" sz="1400" b="0"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组）进行对比；</a:t>
            </a:r>
            <a:endParaRPr kumimoji="0" lang="en-US" altLang="zh-CN" sz="1400" b="0"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a:p>
            <a:pPr>
              <a:lnSpc>
                <a:spcPct val="150000"/>
              </a:lnSpc>
            </a:pPr>
            <a:r>
              <a:rPr kumimoji="0" lang="zh-CN" altLang="en-US" sz="1400" b="0"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主要终点为</a:t>
            </a:r>
            <a:r>
              <a:rPr kumimoji="0" lang="en-US" altLang="zh-CN" sz="1400" b="0"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9</a:t>
            </a:r>
            <a:r>
              <a:rPr kumimoji="0" lang="zh-CN" altLang="en-US" sz="1400" b="0"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个月时的最佳客观肿瘤缓解率（</a:t>
            </a:r>
            <a:r>
              <a:rPr kumimoji="0" lang="en-US" altLang="zh-CN" sz="1400" b="0"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OTR</a:t>
            </a:r>
            <a:r>
              <a:rPr kumimoji="0" lang="zh-CN" altLang="en-US" sz="1400" b="0"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a:t>
            </a:r>
            <a:endParaRPr lang="zh-CN" altLang="en-US" sz="1400" dirty="0">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88"/>
          <p:cNvSpPr/>
          <p:nvPr/>
        </p:nvSpPr>
        <p:spPr bwMode="auto">
          <a:xfrm>
            <a:off x="359945" y="899636"/>
            <a:ext cx="11757971" cy="1282501"/>
          </a:xfrm>
          <a:prstGeom prst="roundRect">
            <a:avLst>
              <a:gd name="adj" fmla="val 0"/>
            </a:avLst>
          </a:prstGeom>
          <a:solidFill>
            <a:schemeClr val="bg1"/>
          </a:solidFill>
          <a:ln>
            <a:solidFill>
              <a:srgbClr val="AC283F"/>
            </a:solidFill>
          </a:ln>
          <a:effectLst>
            <a:outerShdw dist="635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lt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25" name="文本框 24"/>
          <p:cNvSpPr txBox="1"/>
          <p:nvPr/>
        </p:nvSpPr>
        <p:spPr>
          <a:xfrm>
            <a:off x="389446" y="969198"/>
            <a:ext cx="11728470" cy="1167692"/>
          </a:xfrm>
          <a:prstGeom prst="rect">
            <a:avLst/>
          </a:prstGeom>
          <a:noFill/>
        </p:spPr>
        <p:txBody>
          <a:bodyPr wrap="square">
            <a:spAutoFit/>
          </a:bodyPr>
          <a:lstStyle/>
          <a:p>
            <a:pPr marL="171450" lvl="0" indent="-171450">
              <a:lnSpc>
                <a:spcPct val="150000"/>
              </a:lnSpc>
              <a:buFont typeface="Arial" panose="020B0604020202020204" pitchFamily="34" charset="0"/>
              <a:buChar char="•"/>
              <a:defRPr/>
            </a:pPr>
            <a:r>
              <a:rPr kumimoji="0" lang="zh-CN" altLang="en-US" sz="12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疗效终点未达预期：</a:t>
            </a:r>
            <a:r>
              <a:rPr kumimoji="0" lang="zh-CN" altLang="en-US"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两组之间</a:t>
            </a:r>
            <a:r>
              <a:rPr kumimoji="0" lang="en-US" altLang="zh-CN" sz="12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OTR</a:t>
            </a:r>
            <a:r>
              <a:rPr kumimoji="0" lang="zh-CN" altLang="en-US" sz="12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相似：</a:t>
            </a:r>
            <a:r>
              <a:rPr kumimoji="0" lang="en-US" altLang="zh-CN" sz="12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61.1% vs 60.0%</a:t>
            </a:r>
            <a:r>
              <a:rPr kumimoji="0" lang="zh-CN" altLang="en-US"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a:t>
            </a:r>
            <a:r>
              <a:rPr lang="zh-CN" altLang="en-US" sz="1200" dirty="0">
                <a:solidFill>
                  <a:prstClr val="black"/>
                </a:solidFill>
                <a:latin typeface="微软雅黑" panose="020B0503020204020204" pitchFamily="34" charset="-122"/>
                <a:ea typeface="微软雅黑" panose="020B0503020204020204" pitchFamily="34" charset="-122"/>
                <a:cs typeface="+mn-ea"/>
                <a:sym typeface="微软雅黑" panose="020B0503020204020204" pitchFamily="34" charset="-122"/>
              </a:rPr>
              <a:t>截至</a:t>
            </a:r>
            <a:r>
              <a:rPr lang="en-US" altLang="zh-CN" sz="1200" dirty="0">
                <a:solidFill>
                  <a:prstClr val="black"/>
                </a:solidFill>
                <a:latin typeface="微软雅黑" panose="020B0503020204020204" pitchFamily="34" charset="-122"/>
                <a:ea typeface="微软雅黑" panose="020B0503020204020204" pitchFamily="34" charset="-122"/>
                <a:cs typeface="+mn-ea"/>
                <a:sym typeface="微软雅黑" panose="020B0503020204020204" pitchFamily="34" charset="-122"/>
              </a:rPr>
              <a:t>2023</a:t>
            </a:r>
            <a:r>
              <a:rPr lang="zh-CN" altLang="en-US" sz="1200" dirty="0">
                <a:solidFill>
                  <a:prstClr val="black"/>
                </a:solidFill>
                <a:latin typeface="微软雅黑" panose="020B0503020204020204" pitchFamily="34" charset="-122"/>
                <a:ea typeface="微软雅黑" panose="020B0503020204020204" pitchFamily="34" charset="-122"/>
                <a:cs typeface="+mn-ea"/>
                <a:sym typeface="微软雅黑" panose="020B0503020204020204" pitchFamily="34" charset="-122"/>
              </a:rPr>
              <a:t>年</a:t>
            </a:r>
            <a:r>
              <a:rPr lang="en-US" altLang="zh-CN" sz="1200" dirty="0">
                <a:solidFill>
                  <a:prstClr val="black"/>
                </a:solidFill>
                <a:latin typeface="微软雅黑" panose="020B0503020204020204" pitchFamily="34" charset="-122"/>
                <a:ea typeface="微软雅黑" panose="020B0503020204020204" pitchFamily="34" charset="-122"/>
                <a:cs typeface="+mn-ea"/>
                <a:sym typeface="微软雅黑" panose="020B0503020204020204" pitchFamily="34" charset="-122"/>
              </a:rPr>
              <a:t>5</a:t>
            </a:r>
            <a:r>
              <a:rPr lang="zh-CN" altLang="en-US" sz="1200" dirty="0">
                <a:solidFill>
                  <a:prstClr val="black"/>
                </a:solidFill>
                <a:latin typeface="微软雅黑" panose="020B0503020204020204" pitchFamily="34" charset="-122"/>
                <a:ea typeface="微软雅黑" panose="020B0503020204020204" pitchFamily="34" charset="-122"/>
                <a:cs typeface="+mn-ea"/>
                <a:sym typeface="微软雅黑" panose="020B0503020204020204" pitchFamily="34" charset="-122"/>
              </a:rPr>
              <a:t>月</a:t>
            </a:r>
            <a:r>
              <a:rPr lang="en-US" altLang="zh-CN" sz="1200" dirty="0">
                <a:solidFill>
                  <a:prstClr val="black"/>
                </a:solidFill>
                <a:latin typeface="微软雅黑" panose="020B0503020204020204" pitchFamily="34" charset="-122"/>
                <a:ea typeface="微软雅黑" panose="020B0503020204020204" pitchFamily="34" charset="-122"/>
                <a:cs typeface="+mn-ea"/>
                <a:sym typeface="微软雅黑" panose="020B0503020204020204" pitchFamily="34" charset="-122"/>
              </a:rPr>
              <a:t>18</a:t>
            </a:r>
            <a:r>
              <a:rPr lang="zh-CN" altLang="en-US" sz="1200" dirty="0">
                <a:solidFill>
                  <a:prstClr val="black"/>
                </a:solidFill>
                <a:latin typeface="微软雅黑" panose="020B0503020204020204" pitchFamily="34" charset="-122"/>
                <a:ea typeface="微软雅黑" panose="020B0503020204020204" pitchFamily="34" charset="-122"/>
                <a:cs typeface="+mn-ea"/>
                <a:sym typeface="微软雅黑" panose="020B0503020204020204" pitchFamily="34" charset="-122"/>
              </a:rPr>
              <a:t>日，</a:t>
            </a:r>
            <a:r>
              <a:rPr lang="zh-CN" altLang="en-US" sz="1200" b="1" dirty="0">
                <a:solidFill>
                  <a:prstClr val="black"/>
                </a:solidFill>
                <a:latin typeface="微软雅黑" panose="020B0503020204020204" pitchFamily="34" charset="-122"/>
                <a:ea typeface="微软雅黑" panose="020B0503020204020204" pitchFamily="34" charset="-122"/>
                <a:cs typeface="+mn-ea"/>
                <a:sym typeface="微软雅黑" panose="020B0503020204020204" pitchFamily="34" charset="-122"/>
              </a:rPr>
              <a:t>两组在</a:t>
            </a:r>
            <a:r>
              <a:rPr lang="en-US" altLang="zh-CN" sz="1200" b="1" dirty="0">
                <a:solidFill>
                  <a:prstClr val="black"/>
                </a:solidFill>
                <a:latin typeface="微软雅黑" panose="020B0503020204020204" pitchFamily="34" charset="-122"/>
                <a:ea typeface="微软雅黑" panose="020B0503020204020204" pitchFamily="34" charset="-122"/>
                <a:cs typeface="+mn-ea"/>
                <a:sym typeface="微软雅黑" panose="020B0503020204020204" pitchFamily="34" charset="-122"/>
              </a:rPr>
              <a:t>PFS</a:t>
            </a:r>
            <a:r>
              <a:rPr lang="zh-CN" altLang="en-US" sz="1200" b="1" dirty="0">
                <a:solidFill>
                  <a:prstClr val="black"/>
                </a:solidFill>
                <a:latin typeface="微软雅黑" panose="020B0503020204020204" pitchFamily="34" charset="-122"/>
                <a:ea typeface="微软雅黑" panose="020B0503020204020204" pitchFamily="34" charset="-122"/>
                <a:cs typeface="+mn-ea"/>
                <a:sym typeface="微软雅黑" panose="020B0503020204020204" pitchFamily="34" charset="-122"/>
              </a:rPr>
              <a:t>或</a:t>
            </a:r>
            <a:r>
              <a:rPr lang="en-US" altLang="zh-CN" sz="1200" b="1" dirty="0">
                <a:solidFill>
                  <a:prstClr val="black"/>
                </a:solidFill>
                <a:latin typeface="微软雅黑" panose="020B0503020204020204" pitchFamily="34" charset="-122"/>
                <a:ea typeface="微软雅黑" panose="020B0503020204020204" pitchFamily="34" charset="-122"/>
                <a:cs typeface="+mn-ea"/>
                <a:sym typeface="微软雅黑" panose="020B0503020204020204" pitchFamily="34" charset="-122"/>
              </a:rPr>
              <a:t>OS</a:t>
            </a:r>
            <a:r>
              <a:rPr lang="zh-CN" altLang="en-US" sz="1200" b="1" dirty="0">
                <a:solidFill>
                  <a:prstClr val="black"/>
                </a:solidFill>
                <a:latin typeface="微软雅黑" panose="020B0503020204020204" pitchFamily="34" charset="-122"/>
                <a:ea typeface="微软雅黑" panose="020B0503020204020204" pitchFamily="34" charset="-122"/>
                <a:cs typeface="+mn-ea"/>
                <a:sym typeface="微软雅黑" panose="020B0503020204020204" pitchFamily="34" charset="-122"/>
              </a:rPr>
              <a:t>上均无差异；</a:t>
            </a:r>
            <a:endParaRPr lang="en-US" altLang="zh-CN" sz="1200" b="1" dirty="0">
              <a:solidFill>
                <a:prstClr val="black"/>
              </a:solidFill>
              <a:latin typeface="微软雅黑" panose="020B0503020204020204" pitchFamily="34" charset="-122"/>
              <a:ea typeface="微软雅黑" panose="020B0503020204020204" pitchFamily="34" charset="-122"/>
              <a:cs typeface="+mn-ea"/>
              <a:sym typeface="微软雅黑" panose="020B0503020204020204" pitchFamily="34" charset="-122"/>
            </a:endParaRPr>
          </a:p>
          <a:p>
            <a:pPr marL="171450" lvl="0" indent="-171450">
              <a:lnSpc>
                <a:spcPct val="150000"/>
              </a:lnSpc>
              <a:buFont typeface="Arial" panose="020B0604020202020204" pitchFamily="34" charset="0"/>
              <a:buChar char="•"/>
              <a:defRPr/>
            </a:pPr>
            <a:r>
              <a:rPr kumimoji="0" lang="zh-CN" altLang="en-US" sz="12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毒性增加，耐受性降低：</a:t>
            </a:r>
            <a:r>
              <a:rPr kumimoji="0" lang="zh-CN" altLang="en-US"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交替治疗组经历了更严重的毒副反应，常见的严重不良事件包括手足皮肤反应</a:t>
            </a:r>
            <a:r>
              <a:rPr kumimoji="0" lang="en-US" altLang="zh-CN"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(78%)</a:t>
            </a:r>
            <a:r>
              <a:rPr kumimoji="0" lang="zh-CN" altLang="en-US"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和高血压</a:t>
            </a:r>
            <a:r>
              <a:rPr kumimoji="0" lang="en-US" altLang="zh-CN"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(53%)</a:t>
            </a:r>
            <a:r>
              <a:rPr kumimoji="0" lang="zh-CN" altLang="en-US"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a:t>
            </a:r>
            <a:r>
              <a:rPr kumimoji="0" lang="en-US" altLang="zh-CN"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3/4</a:t>
            </a:r>
            <a:r>
              <a:rPr kumimoji="0" lang="zh-CN" altLang="en-US"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级不良事件的比例（</a:t>
            </a:r>
            <a:r>
              <a:rPr kumimoji="0" lang="en-US" altLang="zh-CN"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57.5% vs 44.4%</a:t>
            </a:r>
            <a:r>
              <a:rPr kumimoji="0" lang="zh-CN" altLang="en-US"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）、需要剂量调整的比例（</a:t>
            </a:r>
            <a:r>
              <a:rPr kumimoji="0" lang="en-US" altLang="zh-CN"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62.5% vs 30.5%</a:t>
            </a:r>
            <a:r>
              <a:rPr kumimoji="0" lang="zh-CN" altLang="en-US"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）以及因不可耐受毒性而停止治疗的比例（</a:t>
            </a:r>
            <a:r>
              <a:rPr kumimoji="0" lang="en-US" altLang="zh-CN"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30% vs 0%</a:t>
            </a:r>
            <a:r>
              <a:rPr kumimoji="0" lang="zh-CN" altLang="en-US"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）均显著高于标准伊马替尼组；</a:t>
            </a:r>
            <a:endParaRPr kumimoji="0" lang="en-US" altLang="zh-CN"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a:p>
            <a:pPr marL="171450" lvl="0" indent="-171450">
              <a:lnSpc>
                <a:spcPct val="150000"/>
              </a:lnSpc>
              <a:buFont typeface="Arial" panose="020B0604020202020204" pitchFamily="34" charset="0"/>
              <a:buChar char="•"/>
              <a:defRPr/>
            </a:pPr>
            <a:r>
              <a:rPr kumimoji="0" lang="zh-CN" altLang="en-US" sz="12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亚组分析未见明确获益： </a:t>
            </a:r>
            <a:r>
              <a:rPr kumimoji="0" lang="zh-CN" altLang="en-US"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根据</a:t>
            </a:r>
            <a:r>
              <a:rPr kumimoji="0" lang="en-US" altLang="zh-CN"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KIT</a:t>
            </a:r>
            <a:r>
              <a:rPr kumimoji="0" lang="zh-CN" altLang="en-US"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外显子</a:t>
            </a:r>
            <a:r>
              <a:rPr kumimoji="0" lang="en-US" altLang="zh-CN"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11</a:t>
            </a:r>
            <a:r>
              <a:rPr kumimoji="0" lang="zh-CN" altLang="en-US"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突变状态等进行的亚组分析，也未能证明交替方案在特定人群中有优势。</a:t>
            </a:r>
            <a:endParaRPr kumimoji="0" lang="en-US" altLang="zh-CN"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26" name="内容占位符 4"/>
          <p:cNvSpPr txBox="1"/>
          <p:nvPr/>
        </p:nvSpPr>
        <p:spPr>
          <a:xfrm>
            <a:off x="258680" y="347305"/>
            <a:ext cx="11592425" cy="46166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1"/>
                </a:solidFill>
                <a:latin typeface="Arial" panose="020B0604020202020204" pitchFamily="34" charset="0"/>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Arial" panose="020B0604020202020204" pitchFamily="34" charset="0"/>
                <a:ea typeface="微软雅黑"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Arial" panose="020B0604020202020204" pitchFamily="34" charset="0"/>
                <a:ea typeface="微软雅黑" panose="020B0503020204020204"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Arial" panose="020B0604020202020204" pitchFamily="34" charset="0"/>
                <a:ea typeface="微软雅黑" panose="020B0503020204020204"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CN" altLang="en-US" sz="2000" b="1" dirty="0">
                <a:latin typeface="微软雅黑" panose="020B0503020204020204" pitchFamily="34" charset="-122"/>
                <a:cs typeface="+mn-ea"/>
                <a:sym typeface="微软雅黑" panose="020B0503020204020204" pitchFamily="34" charset="-122"/>
              </a:rPr>
              <a:t>伊马替尼与瑞戈非尼交替给药策略</a:t>
            </a:r>
            <a:r>
              <a:rPr lang="zh-CN" altLang="en-US" sz="2000" b="1" dirty="0">
                <a:solidFill>
                  <a:srgbClr val="AC283F"/>
                </a:solidFill>
                <a:latin typeface="微软雅黑" panose="020B0503020204020204" pitchFamily="34" charset="-122"/>
                <a:cs typeface="+mn-ea"/>
                <a:sym typeface="微软雅黑" panose="020B0503020204020204" pitchFamily="34" charset="-122"/>
              </a:rPr>
              <a:t>未能</a:t>
            </a:r>
            <a:r>
              <a:rPr lang="zh-CN" altLang="en-US" sz="2000" b="1" dirty="0">
                <a:latin typeface="微软雅黑" panose="020B0503020204020204" pitchFamily="34" charset="-122"/>
                <a:cs typeface="+mn-ea"/>
                <a:sym typeface="微软雅黑" panose="020B0503020204020204" pitchFamily="34" charset="-122"/>
              </a:rPr>
              <a:t>达到改善疗效的预期目标，且毒性增加</a:t>
            </a:r>
            <a:endParaRPr lang="zh-CN" altLang="en-US" sz="2000" b="1" dirty="0">
              <a:latin typeface="微软雅黑" panose="020B0503020204020204" pitchFamily="34" charset="-122"/>
              <a:cs typeface="+mn-ea"/>
              <a:sym typeface="微软雅黑" panose="020B0503020204020204" pitchFamily="34" charset="-122"/>
            </a:endParaRPr>
          </a:p>
        </p:txBody>
      </p:sp>
      <p:sp>
        <p:nvSpPr>
          <p:cNvPr id="31" name="文本占位符 1_1"/>
          <p:cNvSpPr txBox="1"/>
          <p:nvPr/>
        </p:nvSpPr>
        <p:spPr>
          <a:xfrm>
            <a:off x="340891" y="6613286"/>
            <a:ext cx="6335712" cy="216982"/>
          </a:xfrm>
          <a:prstGeom prst="rect">
            <a:avLst/>
          </a:prstGeom>
        </p:spPr>
        <p:txBody>
          <a:bodyPr>
            <a:noAutofit/>
          </a:bodyPr>
          <a:lstStyle>
            <a:defPPr>
              <a:defRPr lang="zh-CN"/>
            </a:defPPr>
            <a:lvl1pPr indent="0" defTabSz="1219200">
              <a:lnSpc>
                <a:spcPct val="120000"/>
              </a:lnSpc>
              <a:spcBef>
                <a:spcPts val="0"/>
              </a:spcBef>
              <a:buFont typeface="Arial" panose="020B0604020202020204" pitchFamily="34" charset="0"/>
              <a:buNone/>
              <a:defRPr sz="900">
                <a:solidFill>
                  <a:prstClr val="black"/>
                </a:solidFill>
                <a:cs typeface="+mn-ea"/>
              </a:defRPr>
            </a:lvl1pPr>
            <a:lvl2pPr marL="914400" indent="-304800" defTabSz="1219200">
              <a:lnSpc>
                <a:spcPct val="90000"/>
              </a:lnSpc>
              <a:spcBef>
                <a:spcPts val="665"/>
              </a:spcBef>
              <a:buFont typeface="Arial" panose="020B0604020202020204" pitchFamily="34" charset="0"/>
              <a:buChar char="•"/>
              <a:defRPr sz="3200">
                <a:latin typeface="微软雅黑" panose="020B0503020204020204" pitchFamily="34" charset="-122"/>
              </a:defRPr>
            </a:lvl2pPr>
            <a:lvl3pPr marL="1524000" indent="-304800" defTabSz="1219200">
              <a:lnSpc>
                <a:spcPct val="90000"/>
              </a:lnSpc>
              <a:spcBef>
                <a:spcPts val="665"/>
              </a:spcBef>
              <a:buFont typeface="Arial" panose="020B0604020202020204" pitchFamily="34" charset="0"/>
              <a:buChar char="•"/>
              <a:defRPr sz="2800">
                <a:latin typeface="微软雅黑" panose="020B0503020204020204" pitchFamily="34" charset="-122"/>
              </a:defRPr>
            </a:lvl3pPr>
            <a:lvl4pPr marL="2133600" indent="-304800" defTabSz="1219200">
              <a:lnSpc>
                <a:spcPct val="90000"/>
              </a:lnSpc>
              <a:spcBef>
                <a:spcPts val="665"/>
              </a:spcBef>
              <a:buFont typeface="Arial" panose="020B0604020202020204" pitchFamily="34" charset="0"/>
              <a:buChar char="•"/>
              <a:defRPr sz="2535">
                <a:latin typeface="微软雅黑" panose="020B0503020204020204" pitchFamily="34" charset="-122"/>
              </a:defRPr>
            </a:lvl4pPr>
            <a:lvl5pPr marL="2743200" indent="-304800" defTabSz="1219200">
              <a:lnSpc>
                <a:spcPct val="90000"/>
              </a:lnSpc>
              <a:spcBef>
                <a:spcPts val="665"/>
              </a:spcBef>
              <a:buFont typeface="Arial" panose="020B0604020202020204" pitchFamily="34" charset="0"/>
              <a:buChar char="•"/>
              <a:defRPr sz="2535">
                <a:latin typeface="微软雅黑" panose="020B0503020204020204" pitchFamily="34" charset="-122"/>
              </a:defRPr>
            </a:lvl5pPr>
            <a:lvl6pPr marL="3352800" indent="-304800" defTabSz="1219200">
              <a:lnSpc>
                <a:spcPct val="90000"/>
              </a:lnSpc>
              <a:spcBef>
                <a:spcPts val="665"/>
              </a:spcBef>
              <a:buFont typeface="Arial" panose="020B0604020202020204" pitchFamily="34" charset="0"/>
              <a:buChar char="•"/>
              <a:defRPr sz="2535"/>
            </a:lvl6pPr>
            <a:lvl7pPr marL="3961765" indent="-304800" defTabSz="1219200">
              <a:lnSpc>
                <a:spcPct val="90000"/>
              </a:lnSpc>
              <a:spcBef>
                <a:spcPts val="665"/>
              </a:spcBef>
              <a:buFont typeface="Arial" panose="020B0604020202020204" pitchFamily="34" charset="0"/>
              <a:buChar char="•"/>
              <a:defRPr sz="2535"/>
            </a:lvl7pPr>
            <a:lvl8pPr marL="4571365" indent="-304800" defTabSz="1219200">
              <a:lnSpc>
                <a:spcPct val="90000"/>
              </a:lnSpc>
              <a:spcBef>
                <a:spcPts val="665"/>
              </a:spcBef>
              <a:buFont typeface="Arial" panose="020B0604020202020204" pitchFamily="34" charset="0"/>
              <a:buChar char="•"/>
              <a:defRPr sz="2535"/>
            </a:lvl8pPr>
            <a:lvl9pPr marL="5180965" indent="-304800" defTabSz="1219200">
              <a:lnSpc>
                <a:spcPct val="90000"/>
              </a:lnSpc>
              <a:spcBef>
                <a:spcPts val="665"/>
              </a:spcBef>
              <a:buFont typeface="Arial" panose="020B0604020202020204" pitchFamily="34" charset="0"/>
              <a:buChar char="•"/>
              <a:defRPr sz="2535"/>
            </a:lvl9pPr>
          </a:lstStyle>
          <a:p>
            <a:r>
              <a:rPr lang="en-US" altLang="zh-CN" dirty="0">
                <a:latin typeface="微软雅黑" panose="020B0503020204020204" pitchFamily="34" charset="-122"/>
                <a:ea typeface="微软雅黑" panose="020B0503020204020204" pitchFamily="34" charset="-122"/>
                <a:sym typeface="微软雅黑" panose="020B0503020204020204" pitchFamily="34" charset="-122"/>
              </a:rPr>
              <a:t>Yip D, et al. Br J Cancer. 2025 Jun;132(10):897-904.</a:t>
            </a:r>
            <a:endParaRPr lang="es-ES" altLang="zh-CN"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4" name="TextBox 32"/>
          <p:cNvSpPr txBox="1"/>
          <p:nvPr/>
        </p:nvSpPr>
        <p:spPr>
          <a:xfrm>
            <a:off x="7636557" y="6608321"/>
            <a:ext cx="4214548" cy="215444"/>
          </a:xfrm>
          <a:prstGeom prst="rect">
            <a:avLst/>
          </a:prstGeom>
          <a:noFill/>
        </p:spPr>
        <p:txBody>
          <a:bodyPr wrap="square">
            <a:spAutoFit/>
          </a:bodyPr>
          <a:lstStyle/>
          <a:p>
            <a:pPr>
              <a:defRPr/>
            </a:pPr>
            <a:r>
              <a:rPr lang="en-US" altLang="zh-CN" sz="800" dirty="0">
                <a:solidFill>
                  <a:srgbClr val="232323"/>
                </a:solidFill>
                <a:latin typeface="微软雅黑" panose="020B0503020204020204" pitchFamily="34" charset="-122"/>
                <a:ea typeface="微软雅黑" panose="020B0503020204020204" pitchFamily="34" charset="-122"/>
                <a:cs typeface="+mn-ea"/>
                <a:sym typeface="微软雅黑" panose="020B0503020204020204" pitchFamily="34" charset="-122"/>
              </a:rPr>
              <a:t>OTR</a:t>
            </a:r>
            <a:r>
              <a:rPr lang="zh-CN" altLang="en-US" sz="800" dirty="0">
                <a:solidFill>
                  <a:srgbClr val="232323"/>
                </a:solidFill>
                <a:latin typeface="微软雅黑" panose="020B0503020204020204" pitchFamily="34" charset="-122"/>
                <a:ea typeface="微软雅黑" panose="020B0503020204020204" pitchFamily="34" charset="-122"/>
                <a:cs typeface="+mn-ea"/>
                <a:sym typeface="微软雅黑" panose="020B0503020204020204" pitchFamily="34" charset="-122"/>
              </a:rPr>
              <a:t>，客观肿瘤缓解；</a:t>
            </a:r>
            <a:r>
              <a:rPr lang="en-US" altLang="zh-CN" sz="800" dirty="0">
                <a:solidFill>
                  <a:srgbClr val="232323"/>
                </a:solidFill>
                <a:latin typeface="微软雅黑" panose="020B0503020204020204" pitchFamily="34" charset="-122"/>
                <a:ea typeface="微软雅黑" panose="020B0503020204020204" pitchFamily="34" charset="-122"/>
                <a:cs typeface="+mn-ea"/>
                <a:sym typeface="微软雅黑" panose="020B0503020204020204" pitchFamily="34" charset="-122"/>
              </a:rPr>
              <a:t>CR</a:t>
            </a:r>
            <a:r>
              <a:rPr lang="zh-CN" altLang="en-US" sz="800" dirty="0">
                <a:solidFill>
                  <a:srgbClr val="232323"/>
                </a:solidFill>
                <a:latin typeface="微软雅黑" panose="020B0503020204020204" pitchFamily="34" charset="-122"/>
                <a:ea typeface="微软雅黑" panose="020B0503020204020204" pitchFamily="34" charset="-122"/>
                <a:cs typeface="+mn-ea"/>
                <a:sym typeface="微软雅黑" panose="020B0503020204020204" pitchFamily="34" charset="-122"/>
              </a:rPr>
              <a:t>，完全缓解；</a:t>
            </a:r>
            <a:r>
              <a:rPr lang="en-US" altLang="zh-CN" sz="800" dirty="0">
                <a:solidFill>
                  <a:srgbClr val="232323"/>
                </a:solidFill>
                <a:latin typeface="微软雅黑" panose="020B0503020204020204" pitchFamily="34" charset="-122"/>
                <a:ea typeface="微软雅黑" panose="020B0503020204020204" pitchFamily="34" charset="-122"/>
                <a:cs typeface="+mn-ea"/>
                <a:sym typeface="微软雅黑" panose="020B0503020204020204" pitchFamily="34" charset="-122"/>
              </a:rPr>
              <a:t> PR</a:t>
            </a:r>
            <a:r>
              <a:rPr lang="zh-CN" altLang="en-US" sz="800" dirty="0">
                <a:solidFill>
                  <a:srgbClr val="232323"/>
                </a:solidFill>
                <a:latin typeface="微软雅黑" panose="020B0503020204020204" pitchFamily="34" charset="-122"/>
                <a:ea typeface="微软雅黑" panose="020B0503020204020204" pitchFamily="34" charset="-122"/>
                <a:cs typeface="+mn-ea"/>
                <a:sym typeface="微软雅黑" panose="020B0503020204020204" pitchFamily="34" charset="-122"/>
              </a:rPr>
              <a:t>，部分缓解；</a:t>
            </a:r>
            <a:r>
              <a:rPr lang="en-US" altLang="zh-CN" sz="800" dirty="0">
                <a:solidFill>
                  <a:srgbClr val="232323"/>
                </a:solidFill>
                <a:latin typeface="微软雅黑" panose="020B0503020204020204" pitchFamily="34" charset="-122"/>
                <a:ea typeface="微软雅黑" panose="020B0503020204020204" pitchFamily="34" charset="-122"/>
                <a:cs typeface="+mn-ea"/>
                <a:sym typeface="微软雅黑" panose="020B0503020204020204" pitchFamily="34" charset="-122"/>
              </a:rPr>
              <a:t> SD</a:t>
            </a:r>
            <a:r>
              <a:rPr lang="zh-CN" altLang="en-US" sz="800" dirty="0">
                <a:solidFill>
                  <a:srgbClr val="232323"/>
                </a:solidFill>
                <a:latin typeface="微软雅黑" panose="020B0503020204020204" pitchFamily="34" charset="-122"/>
                <a:ea typeface="微软雅黑" panose="020B0503020204020204" pitchFamily="34" charset="-122"/>
                <a:cs typeface="+mn-ea"/>
                <a:sym typeface="微软雅黑" panose="020B0503020204020204" pitchFamily="34" charset="-122"/>
              </a:rPr>
              <a:t>，疾病稳定； </a:t>
            </a:r>
            <a:r>
              <a:rPr lang="en-US" altLang="zh-CN" sz="800" dirty="0">
                <a:solidFill>
                  <a:srgbClr val="232323"/>
                </a:solidFill>
                <a:latin typeface="微软雅黑" panose="020B0503020204020204" pitchFamily="34" charset="-122"/>
                <a:ea typeface="微软雅黑" panose="020B0503020204020204" pitchFamily="34" charset="-122"/>
                <a:cs typeface="+mn-ea"/>
                <a:sym typeface="微软雅黑" panose="020B0503020204020204" pitchFamily="34" charset="-122"/>
              </a:rPr>
              <a:t>PD</a:t>
            </a:r>
            <a:r>
              <a:rPr lang="zh-CN" altLang="en-US" sz="800" dirty="0">
                <a:solidFill>
                  <a:srgbClr val="232323"/>
                </a:solidFill>
                <a:latin typeface="微软雅黑" panose="020B0503020204020204" pitchFamily="34" charset="-122"/>
                <a:ea typeface="微软雅黑" panose="020B0503020204020204" pitchFamily="34" charset="-122"/>
                <a:cs typeface="+mn-ea"/>
                <a:sym typeface="微软雅黑" panose="020B0503020204020204" pitchFamily="34" charset="-122"/>
              </a:rPr>
              <a:t>，疾病进展</a:t>
            </a:r>
            <a:endParaRPr lang="zh-CN" altLang="en-US" sz="800" dirty="0">
              <a:solidFill>
                <a:prstClr val="black"/>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graphicFrame>
        <p:nvGraphicFramePr>
          <p:cNvPr id="8" name="表格 7"/>
          <p:cNvGraphicFramePr>
            <a:graphicFrameLocks noGrp="1"/>
          </p:cNvGraphicFramePr>
          <p:nvPr/>
        </p:nvGraphicFramePr>
        <p:xfrm>
          <a:off x="7026253" y="4434180"/>
          <a:ext cx="4925436" cy="1760220"/>
        </p:xfrm>
        <a:graphic>
          <a:graphicData uri="http://schemas.openxmlformats.org/drawingml/2006/table">
            <a:tbl>
              <a:tblPr/>
              <a:tblGrid>
                <a:gridCol w="762500"/>
                <a:gridCol w="1376412"/>
                <a:gridCol w="1174282"/>
                <a:gridCol w="1252532"/>
                <a:gridCol w="359710"/>
              </a:tblGrid>
              <a:tr h="121646">
                <a:tc>
                  <a:txBody>
                    <a:bodyPr/>
                    <a:lstStyle/>
                    <a:p>
                      <a:pPr algn="ctr">
                        <a:lnSpc>
                          <a:spcPct val="100000"/>
                        </a:lnSpc>
                        <a:buNone/>
                      </a:pPr>
                      <a:endParaRPr lang="zh-CN" altLang="en-US" sz="1050" b="1" dirty="0">
                        <a:solidFill>
                          <a:schemeClr val="bg1"/>
                        </a:solidFill>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45720" marR="45720" anchor="ctr">
                    <a:lnL w="4699" cap="flat" cmpd="sng" algn="ctr">
                      <a:no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rgbClr val="AC283F"/>
                      </a:solidFill>
                      <a:prstDash val="solid"/>
                      <a:round/>
                      <a:headEnd type="none" w="med" len="med"/>
                      <a:tailEnd type="none" w="med" len="med"/>
                    </a:lnT>
                    <a:lnB w="12700" cap="flat" cmpd="sng" algn="ctr">
                      <a:solidFill>
                        <a:srgbClr val="AC283F"/>
                      </a:solidFill>
                      <a:prstDash val="solid"/>
                      <a:round/>
                      <a:headEnd type="none" w="med" len="med"/>
                      <a:tailEnd type="none" w="med" len="med"/>
                    </a:lnB>
                    <a:lnTlToBr w="12700" cmpd="sng">
                      <a:noFill/>
                      <a:prstDash val="solid"/>
                    </a:lnTlToBr>
                    <a:lnBlToTr w="12700" cmpd="sng">
                      <a:noFill/>
                      <a:prstDash val="solid"/>
                    </a:lnBlToTr>
                    <a:solidFill>
                      <a:srgbClr val="AC283F"/>
                    </a:solid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ctr">
                        <a:lnSpc>
                          <a:spcPct val="100000"/>
                        </a:lnSpc>
                        <a:buNone/>
                      </a:pPr>
                      <a:r>
                        <a:rPr lang="zh-CN" altLang="en-US" sz="1050" b="1" dirty="0">
                          <a:solidFill>
                            <a:schemeClr val="bg1"/>
                          </a:solidFill>
                          <a:effectLst/>
                          <a:latin typeface="微软雅黑" panose="020B0503020204020204" pitchFamily="34" charset="-122"/>
                          <a:ea typeface="微软雅黑" panose="020B0503020204020204" pitchFamily="34" charset="-122"/>
                          <a:cs typeface="+mn-ea"/>
                          <a:sym typeface="微软雅黑" panose="020B0503020204020204" pitchFamily="34" charset="-122"/>
                        </a:rPr>
                        <a:t>评估参数</a:t>
                      </a:r>
                      <a:endParaRPr lang="zh-CN" altLang="en-US" sz="1050" b="1" dirty="0">
                        <a:solidFill>
                          <a:schemeClr val="bg1"/>
                        </a:solidFill>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45720" marR="4572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rgbClr val="AC283F"/>
                      </a:solidFill>
                      <a:prstDash val="solid"/>
                      <a:round/>
                      <a:headEnd type="none" w="med" len="med"/>
                      <a:tailEnd type="none" w="med" len="med"/>
                    </a:lnT>
                    <a:lnB w="12700" cap="flat" cmpd="sng" algn="ctr">
                      <a:solidFill>
                        <a:srgbClr val="AC283F"/>
                      </a:solidFill>
                      <a:prstDash val="solid"/>
                      <a:round/>
                      <a:headEnd type="none" w="med" len="med"/>
                      <a:tailEnd type="none" w="med" len="med"/>
                    </a:lnB>
                    <a:lnTlToBr w="12700" cmpd="sng">
                      <a:noFill/>
                      <a:prstDash val="solid"/>
                    </a:lnTlToBr>
                    <a:lnBlToTr w="12700" cmpd="sng">
                      <a:noFill/>
                      <a:prstDash val="solid"/>
                    </a:lnBlToTr>
                    <a:solidFill>
                      <a:srgbClr val="AC283F"/>
                    </a:solid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ctr">
                        <a:lnSpc>
                          <a:spcPct val="100000"/>
                        </a:lnSpc>
                        <a:buNone/>
                      </a:pPr>
                      <a:r>
                        <a:rPr lang="zh-CN" altLang="en-US" sz="1050" b="1" dirty="0">
                          <a:solidFill>
                            <a:schemeClr val="bg1"/>
                          </a:solidFill>
                          <a:effectLst/>
                          <a:latin typeface="微软雅黑" panose="020B0503020204020204" pitchFamily="34" charset="-122"/>
                          <a:ea typeface="微软雅黑" panose="020B0503020204020204" pitchFamily="34" charset="-122"/>
                          <a:cs typeface="+mn-ea"/>
                          <a:sym typeface="微软雅黑" panose="020B0503020204020204" pitchFamily="34" charset="-122"/>
                        </a:rPr>
                        <a:t>单用伊马替尼组</a:t>
                      </a:r>
                      <a:endParaRPr lang="zh-CN" altLang="en-US" sz="1050" b="1" dirty="0">
                        <a:solidFill>
                          <a:schemeClr val="bg1"/>
                        </a:solidFill>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45720" marR="4572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rgbClr val="AC283F"/>
                      </a:solidFill>
                      <a:prstDash val="solid"/>
                      <a:round/>
                      <a:headEnd type="none" w="med" len="med"/>
                      <a:tailEnd type="none" w="med" len="med"/>
                    </a:lnT>
                    <a:lnB w="12700" cap="flat" cmpd="sng" algn="ctr">
                      <a:solidFill>
                        <a:srgbClr val="AC283F"/>
                      </a:solidFill>
                      <a:prstDash val="solid"/>
                      <a:round/>
                      <a:headEnd type="none" w="med" len="med"/>
                      <a:tailEnd type="none" w="med" len="med"/>
                    </a:lnB>
                    <a:lnTlToBr w="12700" cmpd="sng">
                      <a:noFill/>
                      <a:prstDash val="solid"/>
                    </a:lnTlToBr>
                    <a:lnBlToTr w="12700" cmpd="sng">
                      <a:noFill/>
                      <a:prstDash val="solid"/>
                    </a:lnBlToTr>
                    <a:solidFill>
                      <a:srgbClr val="AC283F"/>
                    </a:solid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ctr">
                        <a:lnSpc>
                          <a:spcPct val="100000"/>
                        </a:lnSpc>
                        <a:buNone/>
                      </a:pPr>
                      <a:r>
                        <a:rPr lang="zh-CN" altLang="en-US" sz="1050" b="1" dirty="0">
                          <a:solidFill>
                            <a:schemeClr val="bg1"/>
                          </a:solidFill>
                          <a:effectLst/>
                          <a:latin typeface="微软雅黑" panose="020B0503020204020204" pitchFamily="34" charset="-122"/>
                          <a:ea typeface="微软雅黑" panose="020B0503020204020204" pitchFamily="34" charset="-122"/>
                          <a:cs typeface="+mn-ea"/>
                          <a:sym typeface="微软雅黑" panose="020B0503020204020204" pitchFamily="34" charset="-122"/>
                        </a:rPr>
                        <a:t>交替治疗组</a:t>
                      </a:r>
                      <a:endParaRPr lang="zh-CN" altLang="en-US" sz="1050" b="1" dirty="0">
                        <a:solidFill>
                          <a:schemeClr val="bg1"/>
                        </a:solidFill>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45720" marR="4572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rgbClr val="AC283F"/>
                      </a:solidFill>
                      <a:prstDash val="solid"/>
                      <a:round/>
                      <a:headEnd type="none" w="med" len="med"/>
                      <a:tailEnd type="none" w="med" len="med"/>
                    </a:lnT>
                    <a:lnB w="12700" cap="flat" cmpd="sng" algn="ctr">
                      <a:solidFill>
                        <a:srgbClr val="AC283F"/>
                      </a:solidFill>
                      <a:prstDash val="solid"/>
                      <a:round/>
                      <a:headEnd type="none" w="med" len="med"/>
                      <a:tailEnd type="none" w="med" len="med"/>
                    </a:lnB>
                    <a:lnTlToBr w="12700" cmpd="sng">
                      <a:noFill/>
                      <a:prstDash val="solid"/>
                    </a:lnTlToBr>
                    <a:lnBlToTr w="12700" cmpd="sng">
                      <a:noFill/>
                      <a:prstDash val="solid"/>
                    </a:lnBlToTr>
                    <a:solidFill>
                      <a:srgbClr val="AC283F"/>
                    </a:solid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ctr">
                        <a:lnSpc>
                          <a:spcPct val="100000"/>
                        </a:lnSpc>
                        <a:buNone/>
                      </a:pPr>
                      <a:r>
                        <a:rPr lang="en-US" altLang="zh-CN" sz="1050" b="1" dirty="0">
                          <a:solidFill>
                            <a:schemeClr val="bg1"/>
                          </a:solidFill>
                          <a:effectLst/>
                          <a:latin typeface="微软雅黑" panose="020B0503020204020204" pitchFamily="34" charset="-122"/>
                          <a:ea typeface="微软雅黑" panose="020B0503020204020204" pitchFamily="34" charset="-122"/>
                          <a:cs typeface="+mn-ea"/>
                          <a:sym typeface="微软雅黑" panose="020B0503020204020204" pitchFamily="34" charset="-122"/>
                        </a:rPr>
                        <a:t>P</a:t>
                      </a:r>
                      <a:r>
                        <a:rPr lang="zh-CN" altLang="en-US" sz="1050" b="1" dirty="0">
                          <a:solidFill>
                            <a:schemeClr val="bg1"/>
                          </a:solidFill>
                          <a:effectLst/>
                          <a:latin typeface="微软雅黑" panose="020B0503020204020204" pitchFamily="34" charset="-122"/>
                          <a:ea typeface="微软雅黑" panose="020B0503020204020204" pitchFamily="34" charset="-122"/>
                          <a:cs typeface="+mn-ea"/>
                          <a:sym typeface="微软雅黑" panose="020B0503020204020204" pitchFamily="34" charset="-122"/>
                        </a:rPr>
                        <a:t>值</a:t>
                      </a:r>
                      <a:endParaRPr lang="zh-CN" altLang="en-US" sz="1050" b="1" dirty="0">
                        <a:solidFill>
                          <a:schemeClr val="bg1"/>
                        </a:solidFill>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45720" marR="45720" anchor="ctr">
                    <a:lnL w="12700" cap="flat" cmpd="sng" algn="ctr">
                      <a:solidFill>
                        <a:sysClr val="window" lastClr="FFFFFF"/>
                      </a:solidFill>
                      <a:prstDash val="solid"/>
                      <a:round/>
                      <a:headEnd type="none" w="med" len="med"/>
                      <a:tailEnd type="none" w="med" len="med"/>
                    </a:lnL>
                    <a:lnR w="4699" cap="flat" cmpd="sng" algn="ctr">
                      <a:noFill/>
                      <a:prstDash val="solid"/>
                      <a:round/>
                      <a:headEnd type="none" w="med" len="med"/>
                      <a:tailEnd type="none" w="med" len="med"/>
                    </a:lnR>
                    <a:lnT w="12700" cap="flat" cmpd="sng" algn="ctr">
                      <a:solidFill>
                        <a:srgbClr val="AC283F"/>
                      </a:solidFill>
                      <a:prstDash val="solid"/>
                      <a:round/>
                      <a:headEnd type="none" w="med" len="med"/>
                      <a:tailEnd type="none" w="med" len="med"/>
                    </a:lnT>
                    <a:lnB w="12700" cap="flat" cmpd="sng" algn="ctr">
                      <a:solidFill>
                        <a:srgbClr val="AC283F"/>
                      </a:solidFill>
                      <a:prstDash val="solid"/>
                      <a:round/>
                      <a:headEnd type="none" w="med" len="med"/>
                      <a:tailEnd type="none" w="med" len="med"/>
                    </a:lnB>
                    <a:lnTlToBr w="12700" cmpd="sng">
                      <a:noFill/>
                      <a:prstDash val="solid"/>
                    </a:lnTlToBr>
                    <a:lnBlToTr w="12700" cmpd="sng">
                      <a:noFill/>
                      <a:prstDash val="solid"/>
                    </a:lnBlToTr>
                    <a:solidFill>
                      <a:srgbClr val="AC283F"/>
                    </a:solidFill>
                  </a:tcPr>
                </a:tc>
              </a:tr>
              <a:tr h="121646">
                <a:tc rowSpan="3">
                  <a:txBody>
                    <a:bodyPr/>
                    <a:lstStyle/>
                    <a:p>
                      <a:pPr algn="ctr">
                        <a:lnSpc>
                          <a:spcPct val="100000"/>
                        </a:lnSpc>
                        <a:buNone/>
                      </a:pPr>
                      <a:r>
                        <a:rPr lang="en-US" altLang="zh-CN" sz="1050" b="0" dirty="0">
                          <a:effectLst/>
                          <a:latin typeface="微软雅黑" panose="020B0503020204020204" pitchFamily="34" charset="-122"/>
                          <a:ea typeface="微软雅黑" panose="020B0503020204020204" pitchFamily="34" charset="-122"/>
                          <a:cs typeface="+mn-ea"/>
                          <a:sym typeface="微软雅黑" panose="020B0503020204020204" pitchFamily="34" charset="-122"/>
                        </a:rPr>
                        <a:t>KIT 11</a:t>
                      </a:r>
                      <a:r>
                        <a:rPr lang="zh-CN" altLang="en-US" sz="1050" b="0" dirty="0">
                          <a:effectLst/>
                          <a:latin typeface="微软雅黑" panose="020B0503020204020204" pitchFamily="34" charset="-122"/>
                          <a:ea typeface="微软雅黑" panose="020B0503020204020204" pitchFamily="34" charset="-122"/>
                          <a:cs typeface="+mn-ea"/>
                          <a:sym typeface="微软雅黑" panose="020B0503020204020204" pitchFamily="34" charset="-122"/>
                        </a:rPr>
                        <a:t>突变患者</a:t>
                      </a:r>
                      <a:endParaRPr lang="zh-CN" altLang="en-US" sz="1050" b="0" dirty="0">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45720" marR="45720" anchor="ctr">
                    <a:lnL w="4699" cap="flat" cmpd="sng" algn="ctr">
                      <a:noFill/>
                      <a:prstDash val="solid"/>
                      <a:round/>
                      <a:headEnd type="none" w="med" len="med"/>
                      <a:tailEnd type="none" w="med" len="med"/>
                    </a:lnL>
                    <a:lnR w="4699" cap="flat" cmpd="sng" algn="ctr">
                      <a:noFill/>
                      <a:prstDash val="solid"/>
                      <a:round/>
                      <a:headEnd type="none" w="med" len="med"/>
                      <a:tailEnd type="none" w="med" len="med"/>
                    </a:lnR>
                    <a:lnT w="12700" cap="flat" cmpd="sng" algn="ctr">
                      <a:solidFill>
                        <a:srgbClr val="AC283F"/>
                      </a:solidFill>
                      <a:prstDash val="solid"/>
                      <a:round/>
                      <a:headEnd type="none" w="med" len="med"/>
                      <a:tailEnd type="none" w="med" len="med"/>
                    </a:lnT>
                    <a:lnB w="12700" cap="flat" cmpd="sng" algn="ctr">
                      <a:solidFill>
                        <a:srgbClr val="AC283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nSpc>
                          <a:spcPct val="100000"/>
                        </a:lnSpc>
                        <a:buNone/>
                      </a:pPr>
                      <a:r>
                        <a:rPr lang="en-US" altLang="zh-CN" sz="1050" b="0" dirty="0">
                          <a:effectLst/>
                          <a:latin typeface="微软雅黑" panose="020B0503020204020204" pitchFamily="34" charset="-122"/>
                          <a:ea typeface="微软雅黑" panose="020B0503020204020204" pitchFamily="34" charset="-122"/>
                          <a:cs typeface="+mn-ea"/>
                          <a:sym typeface="微软雅黑" panose="020B0503020204020204" pitchFamily="34" charset="-122"/>
                        </a:rPr>
                        <a:t>CBR</a:t>
                      </a:r>
                      <a:r>
                        <a:rPr lang="zh-CN" altLang="en-US" sz="1050" b="0" dirty="0">
                          <a:effectLst/>
                          <a:latin typeface="微软雅黑" panose="020B0503020204020204" pitchFamily="34" charset="-122"/>
                          <a:ea typeface="微软雅黑" panose="020B0503020204020204" pitchFamily="34" charset="-122"/>
                          <a:cs typeface="+mn-ea"/>
                          <a:sym typeface="微软雅黑" panose="020B0503020204020204" pitchFamily="34" charset="-122"/>
                        </a:rPr>
                        <a:t>，</a:t>
                      </a:r>
                      <a:r>
                        <a:rPr lang="en-US" altLang="zh-CN" sz="1050" b="0" dirty="0">
                          <a:effectLst/>
                          <a:latin typeface="微软雅黑" panose="020B0503020204020204" pitchFamily="34" charset="-122"/>
                          <a:ea typeface="微软雅黑" panose="020B0503020204020204" pitchFamily="34" charset="-122"/>
                          <a:cs typeface="+mn-ea"/>
                          <a:sym typeface="微软雅黑" panose="020B0503020204020204" pitchFamily="34" charset="-122"/>
                        </a:rPr>
                        <a:t>%(95%Cl)</a:t>
                      </a:r>
                      <a:endParaRPr lang="zh-CN" altLang="en-US" sz="1050" b="0" dirty="0">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45720" marR="45720" anchor="ctr">
                    <a:lnL w="4699" cap="flat" cmpd="sng" algn="ctr">
                      <a:noFill/>
                      <a:prstDash val="solid"/>
                      <a:round/>
                      <a:headEnd type="none" w="med" len="med"/>
                      <a:tailEnd type="none" w="med" len="med"/>
                    </a:lnL>
                    <a:lnR w="4699" cap="flat" cmpd="sng" algn="ctr">
                      <a:noFill/>
                      <a:prstDash val="solid"/>
                      <a:round/>
                      <a:headEnd type="none" w="med" len="med"/>
                      <a:tailEnd type="none" w="med" len="med"/>
                    </a:lnR>
                    <a:lnT w="12700" cap="flat" cmpd="sng" algn="ctr">
                      <a:solidFill>
                        <a:srgbClr val="AC283F"/>
                      </a:solidFill>
                      <a:prstDash val="solid"/>
                      <a:round/>
                      <a:headEnd type="none" w="med" len="med"/>
                      <a:tailEnd type="none" w="med" len="med"/>
                    </a:lnT>
                    <a:lnB w="4699"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ctr">
                        <a:lnSpc>
                          <a:spcPct val="100000"/>
                        </a:lnSpc>
                        <a:buNone/>
                      </a:pPr>
                      <a:r>
                        <a:rPr lang="en-US" altLang="zh-CN" sz="1050" b="0" dirty="0">
                          <a:effectLst/>
                          <a:latin typeface="微软雅黑" panose="020B0503020204020204" pitchFamily="34" charset="-122"/>
                          <a:ea typeface="微软雅黑" panose="020B0503020204020204" pitchFamily="34" charset="-122"/>
                          <a:cs typeface="+mn-ea"/>
                          <a:sym typeface="微软雅黑" panose="020B0503020204020204" pitchFamily="34" charset="-122"/>
                        </a:rPr>
                        <a:t>100(87.5-100)</a:t>
                      </a:r>
                      <a:endParaRPr lang="zh-CN" altLang="en-US" sz="1050" b="0" dirty="0">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45720" marR="45720" anchor="ctr">
                    <a:lnL w="4699" cap="flat" cmpd="sng" algn="ctr">
                      <a:noFill/>
                      <a:prstDash val="solid"/>
                      <a:round/>
                      <a:headEnd type="none" w="med" len="med"/>
                      <a:tailEnd type="none" w="med" len="med"/>
                    </a:lnL>
                    <a:lnR w="4699" cap="flat" cmpd="sng" algn="ctr">
                      <a:noFill/>
                      <a:prstDash val="solid"/>
                      <a:round/>
                      <a:headEnd type="none" w="med" len="med"/>
                      <a:tailEnd type="none" w="med" len="med"/>
                    </a:lnR>
                    <a:lnT w="12700" cap="flat" cmpd="sng" algn="ctr">
                      <a:solidFill>
                        <a:srgbClr val="AC283F"/>
                      </a:solidFill>
                      <a:prstDash val="solid"/>
                      <a:round/>
                      <a:headEnd type="none" w="med" len="med"/>
                      <a:tailEnd type="none" w="med" len="med"/>
                    </a:lnT>
                    <a:lnB w="4699"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ctr">
                        <a:lnSpc>
                          <a:spcPct val="100000"/>
                        </a:lnSpc>
                        <a:buNone/>
                      </a:pPr>
                      <a:r>
                        <a:rPr lang="en-US" altLang="zh-CN" sz="1050" b="0" dirty="0">
                          <a:effectLst/>
                          <a:latin typeface="微软雅黑" panose="020B0503020204020204" pitchFamily="34" charset="-122"/>
                          <a:ea typeface="微软雅黑" panose="020B0503020204020204" pitchFamily="34" charset="-122"/>
                          <a:cs typeface="+mn-ea"/>
                          <a:sym typeface="微软雅黑" panose="020B0503020204020204" pitchFamily="34" charset="-122"/>
                        </a:rPr>
                        <a:t>93.9(80.4-98.3)</a:t>
                      </a:r>
                      <a:endParaRPr lang="zh-CN" altLang="en-US" sz="1050" b="0" dirty="0">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45720" marR="45720" anchor="ctr">
                    <a:lnL w="4699" cap="flat" cmpd="sng" algn="ctr">
                      <a:noFill/>
                      <a:prstDash val="solid"/>
                      <a:round/>
                      <a:headEnd type="none" w="med" len="med"/>
                      <a:tailEnd type="none" w="med" len="med"/>
                    </a:lnL>
                    <a:lnR w="4699" cap="flat" cmpd="sng" algn="ctr">
                      <a:noFill/>
                      <a:prstDash val="solid"/>
                      <a:round/>
                      <a:headEnd type="none" w="med" len="med"/>
                      <a:tailEnd type="none" w="med" len="med"/>
                    </a:lnR>
                    <a:lnT w="12700" cap="flat" cmpd="sng" algn="ctr">
                      <a:solidFill>
                        <a:srgbClr val="AC283F"/>
                      </a:solidFill>
                      <a:prstDash val="solid"/>
                      <a:round/>
                      <a:headEnd type="none" w="med" len="med"/>
                      <a:tailEnd type="none" w="med" len="med"/>
                    </a:lnT>
                    <a:lnB w="4699"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ctr">
                        <a:lnSpc>
                          <a:spcPct val="100000"/>
                        </a:lnSpc>
                        <a:buNone/>
                      </a:pPr>
                      <a:r>
                        <a:rPr lang="en-US" altLang="zh-CN" sz="1050" b="0" dirty="0">
                          <a:effectLst/>
                          <a:latin typeface="微软雅黑" panose="020B0503020204020204" pitchFamily="34" charset="-122"/>
                          <a:ea typeface="微软雅黑" panose="020B0503020204020204" pitchFamily="34" charset="-122"/>
                          <a:cs typeface="+mn-ea"/>
                          <a:sym typeface="微软雅黑" panose="020B0503020204020204" pitchFamily="34" charset="-122"/>
                        </a:rPr>
                        <a:t>0.6</a:t>
                      </a:r>
                      <a:endParaRPr lang="zh-CN" altLang="en-US" sz="1050" b="0" dirty="0">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45720" marR="45720" anchor="ctr">
                    <a:lnL w="4699" cap="flat" cmpd="sng" algn="ctr">
                      <a:noFill/>
                      <a:prstDash val="solid"/>
                      <a:round/>
                      <a:headEnd type="none" w="med" len="med"/>
                      <a:tailEnd type="none" w="med" len="med"/>
                    </a:lnL>
                    <a:lnR w="4699" cap="flat" cmpd="sng" algn="ctr">
                      <a:noFill/>
                      <a:prstDash val="solid"/>
                      <a:round/>
                      <a:headEnd type="none" w="med" len="med"/>
                      <a:tailEnd type="none" w="med" len="med"/>
                    </a:lnR>
                    <a:lnT w="12700" cap="flat" cmpd="sng" algn="ctr">
                      <a:solidFill>
                        <a:srgbClr val="AC283F"/>
                      </a:solidFill>
                      <a:prstDash val="solid"/>
                      <a:round/>
                      <a:headEnd type="none" w="med" len="med"/>
                      <a:tailEnd type="none" w="med" len="med"/>
                    </a:lnT>
                    <a:lnB w="4699" cap="flat" cmpd="sng" algn="ctr">
                      <a:noFill/>
                      <a:prstDash val="solid"/>
                      <a:round/>
                      <a:headEnd type="none" w="med" len="med"/>
                      <a:tailEnd type="none" w="med" len="med"/>
                    </a:lnB>
                    <a:lnTlToBr w="12700" cmpd="sng">
                      <a:noFill/>
                      <a:prstDash val="solid"/>
                    </a:lnTlToBr>
                    <a:lnBlToTr w="12700" cmpd="sng">
                      <a:noFill/>
                      <a:prstDash val="solid"/>
                    </a:lnBlToTr>
                    <a:noFill/>
                  </a:tcPr>
                </a:tc>
              </a:tr>
              <a:tr h="121646">
                <a:tc vMerge="1">
                  <a:tcPr marL="45720" marR="45720" anchor="ctr">
                    <a:lnL w="4699" cap="flat" cmpd="sng" algn="ctr">
                      <a:noFill/>
                      <a:prstDash val="solid"/>
                      <a:round/>
                      <a:headEnd type="none" w="med" len="med"/>
                      <a:tailEnd type="none" w="med" len="med"/>
                    </a:lnL>
                    <a:lnR w="4699" cap="flat" cmpd="sng" algn="ctr">
                      <a:noFill/>
                      <a:prstDash val="solid"/>
                      <a:round/>
                      <a:headEnd type="none" w="med" len="med"/>
                      <a:tailEnd type="none" w="med" len="med"/>
                    </a:lnR>
                    <a:lnT w="4699" cap="flat" cmpd="sng" algn="ctr">
                      <a:noFill/>
                      <a:prstDash val="solid"/>
                      <a:round/>
                      <a:headEnd type="none" w="med" len="med"/>
                      <a:tailEnd type="none" w="med" len="med"/>
                    </a:lnT>
                    <a:lnB w="4699"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nSpc>
                          <a:spcPct val="100000"/>
                        </a:lnSpc>
                        <a:buNone/>
                      </a:pPr>
                      <a:r>
                        <a:rPr lang="en-US" altLang="zh-CN" sz="1050" b="0" kern="1200" dirty="0">
                          <a:solidFill>
                            <a:schemeClr val="tx1"/>
                          </a:solidFill>
                          <a:effectLst/>
                          <a:latin typeface="微软雅黑" panose="020B0503020204020204" pitchFamily="34" charset="-122"/>
                          <a:ea typeface="微软雅黑" panose="020B0503020204020204" pitchFamily="34" charset="-122"/>
                          <a:cs typeface="+mn-ea"/>
                          <a:sym typeface="微软雅黑" panose="020B0503020204020204" pitchFamily="34" charset="-122"/>
                        </a:rPr>
                        <a:t>1</a:t>
                      </a:r>
                      <a:r>
                        <a:rPr lang="zh-CN" altLang="en-US" sz="1050" b="0" kern="1200" dirty="0">
                          <a:solidFill>
                            <a:schemeClr val="tx1"/>
                          </a:solidFill>
                          <a:effectLst/>
                          <a:latin typeface="微软雅黑" panose="020B0503020204020204" pitchFamily="34" charset="-122"/>
                          <a:ea typeface="微软雅黑" panose="020B0503020204020204" pitchFamily="34" charset="-122"/>
                          <a:cs typeface="+mn-ea"/>
                          <a:sym typeface="微软雅黑" panose="020B0503020204020204" pitchFamily="34" charset="-122"/>
                        </a:rPr>
                        <a:t>年</a:t>
                      </a:r>
                      <a:r>
                        <a:rPr lang="en-US" altLang="zh-CN" sz="1050" b="0" dirty="0">
                          <a:effectLst/>
                          <a:latin typeface="微软雅黑" panose="020B0503020204020204" pitchFamily="34" charset="-122"/>
                          <a:ea typeface="微软雅黑" panose="020B0503020204020204" pitchFamily="34" charset="-122"/>
                          <a:cs typeface="+mn-ea"/>
                          <a:sym typeface="微软雅黑" panose="020B0503020204020204" pitchFamily="34" charset="-122"/>
                        </a:rPr>
                        <a:t>PFS</a:t>
                      </a:r>
                      <a:r>
                        <a:rPr lang="zh-CN" altLang="en-US" sz="1050" b="0" dirty="0">
                          <a:effectLst/>
                          <a:latin typeface="微软雅黑" panose="020B0503020204020204" pitchFamily="34" charset="-122"/>
                          <a:ea typeface="微软雅黑" panose="020B0503020204020204" pitchFamily="34" charset="-122"/>
                          <a:cs typeface="+mn-ea"/>
                          <a:sym typeface="微软雅黑" panose="020B0503020204020204" pitchFamily="34" charset="-122"/>
                        </a:rPr>
                        <a:t>，</a:t>
                      </a:r>
                      <a:r>
                        <a:rPr lang="en-US" altLang="zh-CN" sz="1050" b="0" dirty="0">
                          <a:effectLst/>
                          <a:latin typeface="微软雅黑" panose="020B0503020204020204" pitchFamily="34" charset="-122"/>
                          <a:ea typeface="微软雅黑" panose="020B0503020204020204" pitchFamily="34" charset="-122"/>
                          <a:cs typeface="+mn-ea"/>
                          <a:sym typeface="微软雅黑" panose="020B0503020204020204" pitchFamily="34" charset="-122"/>
                        </a:rPr>
                        <a:t>%(95%Cl)</a:t>
                      </a:r>
                      <a:endParaRPr lang="zh-CN" altLang="en-US" sz="1050" b="0" dirty="0">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45720" marR="45720" anchor="ctr">
                    <a:lnL w="4699" cap="flat" cmpd="sng" algn="ctr">
                      <a:noFill/>
                      <a:prstDash val="solid"/>
                      <a:round/>
                      <a:headEnd type="none" w="med" len="med"/>
                      <a:tailEnd type="none" w="med" len="med"/>
                    </a:lnL>
                    <a:lnR w="4699" cap="flat" cmpd="sng" algn="ctr">
                      <a:noFill/>
                      <a:prstDash val="solid"/>
                      <a:round/>
                      <a:headEnd type="none" w="med" len="med"/>
                      <a:tailEnd type="none" w="med" len="med"/>
                    </a:lnR>
                    <a:lnT w="4699" cap="flat" cmpd="sng" algn="ctr">
                      <a:noFill/>
                      <a:prstDash val="solid"/>
                      <a:round/>
                      <a:headEnd type="none" w="med" len="med"/>
                      <a:tailEnd type="none" w="med" len="med"/>
                    </a:lnT>
                    <a:lnB w="4699"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ctr">
                        <a:lnSpc>
                          <a:spcPct val="100000"/>
                        </a:lnSpc>
                        <a:buNone/>
                      </a:pPr>
                      <a:r>
                        <a:rPr lang="en-US" altLang="zh-CN" sz="1050" b="0" dirty="0">
                          <a:effectLst/>
                          <a:latin typeface="微软雅黑" panose="020B0503020204020204" pitchFamily="34" charset="-122"/>
                          <a:ea typeface="微软雅黑" panose="020B0503020204020204" pitchFamily="34" charset="-122"/>
                          <a:cs typeface="+mn-ea"/>
                          <a:sym typeface="微软雅黑" panose="020B0503020204020204" pitchFamily="34" charset="-122"/>
                        </a:rPr>
                        <a:t>85.2(65.2-94.2)</a:t>
                      </a:r>
                      <a:endParaRPr lang="zh-CN" altLang="en-US" sz="1050" b="0" dirty="0">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45720" marR="45720" anchor="ctr">
                    <a:lnL w="4699" cap="flat" cmpd="sng" algn="ctr">
                      <a:noFill/>
                      <a:prstDash val="solid"/>
                      <a:round/>
                      <a:headEnd type="none" w="med" len="med"/>
                      <a:tailEnd type="none" w="med" len="med"/>
                    </a:lnL>
                    <a:lnR w="4699" cap="flat" cmpd="sng" algn="ctr">
                      <a:noFill/>
                      <a:prstDash val="solid"/>
                      <a:round/>
                      <a:headEnd type="none" w="med" len="med"/>
                      <a:tailEnd type="none" w="med" len="med"/>
                    </a:lnR>
                    <a:lnT w="4699" cap="flat" cmpd="sng" algn="ctr">
                      <a:noFill/>
                      <a:prstDash val="solid"/>
                      <a:round/>
                      <a:headEnd type="none" w="med" len="med"/>
                      <a:tailEnd type="none" w="med" len="med"/>
                    </a:lnT>
                    <a:lnB w="4699"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ctr">
                        <a:lnSpc>
                          <a:spcPct val="100000"/>
                        </a:lnSpc>
                        <a:buNone/>
                      </a:pPr>
                      <a:r>
                        <a:rPr lang="en-US" altLang="zh-CN" sz="1050" b="0" dirty="0">
                          <a:effectLst/>
                          <a:latin typeface="微软雅黑" panose="020B0503020204020204" pitchFamily="34" charset="-122"/>
                          <a:ea typeface="微软雅黑" panose="020B0503020204020204" pitchFamily="34" charset="-122"/>
                          <a:cs typeface="+mn-ea"/>
                          <a:sym typeface="微软雅黑" panose="020B0503020204020204" pitchFamily="34" charset="-122"/>
                        </a:rPr>
                        <a:t>93.9(77.9-98.4)</a:t>
                      </a:r>
                      <a:endParaRPr lang="zh-CN" altLang="en-US" sz="1050" b="0" dirty="0">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45720" marR="45720" anchor="ctr">
                    <a:lnL w="4699" cap="flat" cmpd="sng" algn="ctr">
                      <a:noFill/>
                      <a:prstDash val="solid"/>
                      <a:round/>
                      <a:headEnd type="none" w="med" len="med"/>
                      <a:tailEnd type="none" w="med" len="med"/>
                    </a:lnL>
                    <a:lnR w="4699" cap="flat" cmpd="sng" algn="ctr">
                      <a:noFill/>
                      <a:prstDash val="solid"/>
                      <a:round/>
                      <a:headEnd type="none" w="med" len="med"/>
                      <a:tailEnd type="none" w="med" len="med"/>
                    </a:lnR>
                    <a:lnT w="4699" cap="flat" cmpd="sng" algn="ctr">
                      <a:noFill/>
                      <a:prstDash val="solid"/>
                      <a:round/>
                      <a:headEnd type="none" w="med" len="med"/>
                      <a:tailEnd type="none" w="med" len="med"/>
                    </a:lnT>
                    <a:lnB w="4699"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ctr">
                        <a:lnSpc>
                          <a:spcPct val="100000"/>
                        </a:lnSpc>
                        <a:buNone/>
                      </a:pPr>
                      <a:r>
                        <a:rPr lang="en-US" altLang="zh-CN" sz="1050" b="0" dirty="0">
                          <a:effectLst/>
                          <a:latin typeface="微软雅黑" panose="020B0503020204020204" pitchFamily="34" charset="-122"/>
                          <a:ea typeface="微软雅黑" panose="020B0503020204020204" pitchFamily="34" charset="-122"/>
                          <a:cs typeface="+mn-ea"/>
                          <a:sym typeface="微软雅黑" panose="020B0503020204020204" pitchFamily="34" charset="-122"/>
                        </a:rPr>
                        <a:t>0.88</a:t>
                      </a:r>
                      <a:endParaRPr lang="zh-CN" altLang="en-US" sz="1050" b="0" dirty="0">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45720" marR="45720" anchor="ctr">
                    <a:lnL w="4699" cap="flat" cmpd="sng" algn="ctr">
                      <a:noFill/>
                      <a:prstDash val="solid"/>
                      <a:round/>
                      <a:headEnd type="none" w="med" len="med"/>
                      <a:tailEnd type="none" w="med" len="med"/>
                    </a:lnL>
                    <a:lnR w="4699" cap="flat" cmpd="sng" algn="ctr">
                      <a:noFill/>
                      <a:prstDash val="solid"/>
                      <a:round/>
                      <a:headEnd type="none" w="med" len="med"/>
                      <a:tailEnd type="none" w="med" len="med"/>
                    </a:lnR>
                    <a:lnT w="4699" cap="flat" cmpd="sng" algn="ctr">
                      <a:noFill/>
                      <a:prstDash val="solid"/>
                      <a:round/>
                      <a:headEnd type="none" w="med" len="med"/>
                      <a:tailEnd type="none" w="med" len="med"/>
                    </a:lnT>
                    <a:lnB w="4699" cap="flat" cmpd="sng" algn="ctr">
                      <a:noFill/>
                      <a:prstDash val="solid"/>
                      <a:round/>
                      <a:headEnd type="none" w="med" len="med"/>
                      <a:tailEnd type="none" w="med" len="med"/>
                    </a:lnB>
                    <a:lnTlToBr w="12700" cmpd="sng">
                      <a:noFill/>
                      <a:prstDash val="solid"/>
                    </a:lnTlToBr>
                    <a:lnBlToTr w="12700" cmpd="sng">
                      <a:noFill/>
                      <a:prstDash val="solid"/>
                    </a:lnBlToTr>
                    <a:noFill/>
                  </a:tcPr>
                </a:tc>
              </a:tr>
              <a:tr h="121646">
                <a:tc vMerge="1">
                  <a:tcPr marL="45720" marR="45720" anchor="ctr">
                    <a:lnL w="4699" cap="flat" cmpd="sng" algn="ctr">
                      <a:noFill/>
                      <a:prstDash val="solid"/>
                      <a:round/>
                      <a:headEnd type="none" w="med" len="med"/>
                      <a:tailEnd type="none" w="med" len="med"/>
                    </a:lnL>
                    <a:lnR w="4699" cap="flat" cmpd="sng" algn="ctr">
                      <a:noFill/>
                      <a:prstDash val="solid"/>
                      <a:round/>
                      <a:headEnd type="none" w="med" len="med"/>
                      <a:tailEnd type="none" w="med" len="med"/>
                    </a:lnR>
                    <a:lnT w="4699"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nSpc>
                          <a:spcPct val="100000"/>
                        </a:lnSpc>
                        <a:buNone/>
                      </a:pPr>
                      <a:r>
                        <a:rPr lang="en-US" altLang="zh-CN" sz="1050" b="0" dirty="0">
                          <a:effectLst/>
                          <a:latin typeface="微软雅黑" panose="020B0503020204020204" pitchFamily="34" charset="-122"/>
                          <a:ea typeface="微软雅黑" panose="020B0503020204020204" pitchFamily="34" charset="-122"/>
                          <a:cs typeface="+mn-ea"/>
                          <a:sym typeface="微软雅黑" panose="020B0503020204020204" pitchFamily="34" charset="-122"/>
                        </a:rPr>
                        <a:t>1</a:t>
                      </a:r>
                      <a:r>
                        <a:rPr lang="zh-CN" altLang="en-US" sz="1050" b="0" dirty="0">
                          <a:effectLst/>
                          <a:latin typeface="微软雅黑" panose="020B0503020204020204" pitchFamily="34" charset="-122"/>
                          <a:ea typeface="微软雅黑" panose="020B0503020204020204" pitchFamily="34" charset="-122"/>
                          <a:cs typeface="+mn-ea"/>
                          <a:sym typeface="微软雅黑" panose="020B0503020204020204" pitchFamily="34" charset="-122"/>
                        </a:rPr>
                        <a:t>年</a:t>
                      </a:r>
                      <a:r>
                        <a:rPr lang="en-US" altLang="zh-CN" sz="1050" b="0" dirty="0">
                          <a:effectLst/>
                          <a:latin typeface="微软雅黑" panose="020B0503020204020204" pitchFamily="34" charset="-122"/>
                          <a:ea typeface="微软雅黑" panose="020B0503020204020204" pitchFamily="34" charset="-122"/>
                          <a:cs typeface="+mn-ea"/>
                          <a:sym typeface="微软雅黑" panose="020B0503020204020204" pitchFamily="34" charset="-122"/>
                        </a:rPr>
                        <a:t>OS</a:t>
                      </a:r>
                      <a:r>
                        <a:rPr lang="zh-CN" altLang="en-US" sz="1050" b="0" dirty="0">
                          <a:effectLst/>
                          <a:latin typeface="微软雅黑" panose="020B0503020204020204" pitchFamily="34" charset="-122"/>
                          <a:ea typeface="微软雅黑" panose="020B0503020204020204" pitchFamily="34" charset="-122"/>
                          <a:cs typeface="+mn-ea"/>
                          <a:sym typeface="微软雅黑" panose="020B0503020204020204" pitchFamily="34" charset="-122"/>
                        </a:rPr>
                        <a:t>，</a:t>
                      </a:r>
                      <a:r>
                        <a:rPr lang="en-US" altLang="zh-CN" sz="1050" b="0" dirty="0">
                          <a:effectLst/>
                          <a:latin typeface="微软雅黑" panose="020B0503020204020204" pitchFamily="34" charset="-122"/>
                          <a:ea typeface="微软雅黑" panose="020B0503020204020204" pitchFamily="34" charset="-122"/>
                          <a:cs typeface="+mn-ea"/>
                          <a:sym typeface="微软雅黑" panose="020B0503020204020204" pitchFamily="34" charset="-122"/>
                        </a:rPr>
                        <a:t>%(95%Cl)</a:t>
                      </a:r>
                      <a:endParaRPr lang="zh-CN" altLang="en-US" sz="1050" b="0" dirty="0">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45720" marR="45720" anchor="ctr">
                    <a:lnL w="4699" cap="flat" cmpd="sng" algn="ctr">
                      <a:noFill/>
                      <a:prstDash val="solid"/>
                      <a:round/>
                      <a:headEnd type="none" w="med" len="med"/>
                      <a:tailEnd type="none" w="med" len="med"/>
                    </a:lnL>
                    <a:lnR w="4699" cap="flat" cmpd="sng" algn="ctr">
                      <a:noFill/>
                      <a:prstDash val="solid"/>
                      <a:round/>
                      <a:headEnd type="none" w="med" len="med"/>
                      <a:tailEnd type="none" w="med" len="med"/>
                    </a:lnR>
                    <a:lnT w="4699" cap="flat" cmpd="sng" algn="ctr">
                      <a:noFill/>
                      <a:prstDash val="solid"/>
                      <a:round/>
                      <a:headEnd type="none" w="med" len="med"/>
                      <a:tailEnd type="none" w="med" len="med"/>
                    </a:lnT>
                    <a:lnB w="12700" cap="flat" cmpd="sng" algn="ctr">
                      <a:solidFill>
                        <a:srgbClr val="AC283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ctr">
                        <a:lnSpc>
                          <a:spcPct val="100000"/>
                        </a:lnSpc>
                        <a:buNone/>
                      </a:pPr>
                      <a:r>
                        <a:rPr lang="en-US" altLang="zh-CN" sz="1050" b="0" dirty="0">
                          <a:effectLst/>
                          <a:latin typeface="微软雅黑" panose="020B0503020204020204" pitchFamily="34" charset="-122"/>
                          <a:ea typeface="微软雅黑" panose="020B0503020204020204" pitchFamily="34" charset="-122"/>
                          <a:cs typeface="+mn-ea"/>
                          <a:sym typeface="微软雅黑" panose="020B0503020204020204" pitchFamily="34" charset="-122"/>
                        </a:rPr>
                        <a:t>96.3(76.5-99.5)</a:t>
                      </a:r>
                      <a:endParaRPr lang="zh-CN" altLang="en-US" sz="1050" b="0" dirty="0">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45720" marR="45720" anchor="ctr">
                    <a:lnL w="4699" cap="flat" cmpd="sng" algn="ctr">
                      <a:noFill/>
                      <a:prstDash val="solid"/>
                      <a:round/>
                      <a:headEnd type="none" w="med" len="med"/>
                      <a:tailEnd type="none" w="med" len="med"/>
                    </a:lnL>
                    <a:lnR w="4699" cap="flat" cmpd="sng" algn="ctr">
                      <a:noFill/>
                      <a:prstDash val="solid"/>
                      <a:round/>
                      <a:headEnd type="none" w="med" len="med"/>
                      <a:tailEnd type="none" w="med" len="med"/>
                    </a:lnR>
                    <a:lnT w="4699" cap="flat" cmpd="sng" algn="ctr">
                      <a:noFill/>
                      <a:prstDash val="solid"/>
                      <a:round/>
                      <a:headEnd type="none" w="med" len="med"/>
                      <a:tailEnd type="none" w="med" len="med"/>
                    </a:lnT>
                    <a:lnB w="12700" cap="flat" cmpd="sng" algn="ctr">
                      <a:solidFill>
                        <a:srgbClr val="AC283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ctr">
                        <a:lnSpc>
                          <a:spcPct val="100000"/>
                        </a:lnSpc>
                        <a:buNone/>
                      </a:pPr>
                      <a:r>
                        <a:rPr lang="en-US" altLang="zh-CN" sz="1050" b="0" dirty="0">
                          <a:effectLst/>
                          <a:latin typeface="微软雅黑" panose="020B0503020204020204" pitchFamily="34" charset="-122"/>
                          <a:ea typeface="微软雅黑" panose="020B0503020204020204" pitchFamily="34" charset="-122"/>
                          <a:cs typeface="+mn-ea"/>
                          <a:sym typeface="微软雅黑" panose="020B0503020204020204" pitchFamily="34" charset="-122"/>
                        </a:rPr>
                        <a:t>100(NE)</a:t>
                      </a:r>
                      <a:endParaRPr lang="zh-CN" altLang="en-US" sz="1050" b="0" dirty="0">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45720" marR="45720" anchor="ctr">
                    <a:lnL w="4699" cap="flat" cmpd="sng" algn="ctr">
                      <a:noFill/>
                      <a:prstDash val="solid"/>
                      <a:round/>
                      <a:headEnd type="none" w="med" len="med"/>
                      <a:tailEnd type="none" w="med" len="med"/>
                    </a:lnL>
                    <a:lnR w="4699" cap="flat" cmpd="sng" algn="ctr">
                      <a:noFill/>
                      <a:prstDash val="solid"/>
                      <a:round/>
                      <a:headEnd type="none" w="med" len="med"/>
                      <a:tailEnd type="none" w="med" len="med"/>
                    </a:lnR>
                    <a:lnT w="4699" cap="flat" cmpd="sng" algn="ctr">
                      <a:noFill/>
                      <a:prstDash val="solid"/>
                      <a:round/>
                      <a:headEnd type="none" w="med" len="med"/>
                      <a:tailEnd type="none" w="med" len="med"/>
                    </a:lnT>
                    <a:lnB w="12700" cap="flat" cmpd="sng" algn="ctr">
                      <a:solidFill>
                        <a:srgbClr val="AC283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ctr">
                        <a:lnSpc>
                          <a:spcPct val="100000"/>
                        </a:lnSpc>
                        <a:buNone/>
                      </a:pPr>
                      <a:r>
                        <a:rPr lang="en-US" altLang="zh-CN" sz="1050" b="0" dirty="0">
                          <a:effectLst/>
                          <a:latin typeface="微软雅黑" panose="020B0503020204020204" pitchFamily="34" charset="-122"/>
                          <a:ea typeface="微软雅黑" panose="020B0503020204020204" pitchFamily="34" charset="-122"/>
                          <a:cs typeface="+mn-ea"/>
                          <a:sym typeface="微软雅黑" panose="020B0503020204020204" pitchFamily="34" charset="-122"/>
                        </a:rPr>
                        <a:t>0.79</a:t>
                      </a:r>
                      <a:endParaRPr lang="zh-CN" altLang="en-US" sz="1050" b="0" dirty="0">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45720" marR="45720" anchor="ctr">
                    <a:lnL w="4699" cap="flat" cmpd="sng" algn="ctr">
                      <a:noFill/>
                      <a:prstDash val="solid"/>
                      <a:round/>
                      <a:headEnd type="none" w="med" len="med"/>
                      <a:tailEnd type="none" w="med" len="med"/>
                    </a:lnL>
                    <a:lnR w="4699" cap="flat" cmpd="sng" algn="ctr">
                      <a:noFill/>
                      <a:prstDash val="solid"/>
                      <a:round/>
                      <a:headEnd type="none" w="med" len="med"/>
                      <a:tailEnd type="none" w="med" len="med"/>
                    </a:lnR>
                    <a:lnT w="4699" cap="flat" cmpd="sng" algn="ctr">
                      <a:noFill/>
                      <a:prstDash val="solid"/>
                      <a:round/>
                      <a:headEnd type="none" w="med" len="med"/>
                      <a:tailEnd type="none" w="med" len="med"/>
                    </a:lnT>
                    <a:lnB w="12700" cap="flat" cmpd="sng" algn="ctr">
                      <a:solidFill>
                        <a:srgbClr val="AC283F"/>
                      </a:solidFill>
                      <a:prstDash val="solid"/>
                      <a:round/>
                      <a:headEnd type="none" w="med" len="med"/>
                      <a:tailEnd type="none" w="med" len="med"/>
                    </a:lnB>
                    <a:lnTlToBr w="12700" cmpd="sng">
                      <a:noFill/>
                      <a:prstDash val="solid"/>
                    </a:lnTlToBr>
                    <a:lnBlToTr w="12700" cmpd="sng">
                      <a:noFill/>
                      <a:prstDash val="solid"/>
                    </a:lnBlToTr>
                    <a:noFill/>
                  </a:tcPr>
                </a:tc>
              </a:tr>
              <a:tr h="121646">
                <a:tc rowSpan="3">
                  <a:txBody>
                    <a:bodyPr/>
                    <a:lstStyle/>
                    <a:p>
                      <a:pPr algn="ctr">
                        <a:lnSpc>
                          <a:spcPct val="100000"/>
                        </a:lnSpc>
                        <a:buNone/>
                      </a:pPr>
                      <a:r>
                        <a:rPr lang="zh-CN" altLang="en-US" sz="1050" b="0" dirty="0">
                          <a:effectLst/>
                          <a:latin typeface="微软雅黑" panose="020B0503020204020204" pitchFamily="34" charset="-122"/>
                          <a:ea typeface="微软雅黑" panose="020B0503020204020204" pitchFamily="34" charset="-122"/>
                          <a:cs typeface="+mn-ea"/>
                          <a:sym typeface="微软雅黑" panose="020B0503020204020204" pitchFamily="34" charset="-122"/>
                        </a:rPr>
                        <a:t>非</a:t>
                      </a:r>
                      <a:r>
                        <a:rPr lang="en-US" altLang="zh-CN" sz="1050" b="0" dirty="0">
                          <a:effectLst/>
                          <a:latin typeface="微软雅黑" panose="020B0503020204020204" pitchFamily="34" charset="-122"/>
                          <a:ea typeface="微软雅黑" panose="020B0503020204020204" pitchFamily="34" charset="-122"/>
                          <a:cs typeface="+mn-ea"/>
                          <a:sym typeface="微软雅黑" panose="020B0503020204020204" pitchFamily="34" charset="-122"/>
                        </a:rPr>
                        <a:t>KIT 11</a:t>
                      </a:r>
                      <a:r>
                        <a:rPr lang="zh-CN" altLang="en-US" sz="1050" b="0" dirty="0">
                          <a:effectLst/>
                          <a:latin typeface="微软雅黑" panose="020B0503020204020204" pitchFamily="34" charset="-122"/>
                          <a:ea typeface="微软雅黑" panose="020B0503020204020204" pitchFamily="34" charset="-122"/>
                          <a:cs typeface="+mn-ea"/>
                          <a:sym typeface="微软雅黑" panose="020B0503020204020204" pitchFamily="34" charset="-122"/>
                        </a:rPr>
                        <a:t>突变患者</a:t>
                      </a:r>
                      <a:endParaRPr lang="zh-CN" altLang="en-US" sz="1050" b="0" dirty="0">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45720" marR="45720" anchor="ctr">
                    <a:lnL w="4699" cap="flat" cmpd="sng" algn="ctr">
                      <a:noFill/>
                      <a:prstDash val="solid"/>
                      <a:round/>
                      <a:headEnd type="none" w="med" len="med"/>
                      <a:tailEnd type="none" w="med" len="med"/>
                    </a:lnL>
                    <a:lnR w="4699" cap="flat" cmpd="sng" algn="ctr">
                      <a:noFill/>
                      <a:prstDash val="solid"/>
                      <a:round/>
                      <a:headEnd type="none" w="med" len="med"/>
                      <a:tailEnd type="none" w="med" len="med"/>
                    </a:lnR>
                    <a:lnT w="12700" cap="flat" cmpd="sng" algn="ctr">
                      <a:solidFill>
                        <a:srgbClr val="AC283F"/>
                      </a:solidFill>
                      <a:prstDash val="solid"/>
                      <a:round/>
                      <a:headEnd type="none" w="med" len="med"/>
                      <a:tailEnd type="none" w="med" len="med"/>
                    </a:lnT>
                    <a:lnB w="12700" cap="flat" cmpd="sng" algn="ctr">
                      <a:solidFill>
                        <a:srgbClr val="AC283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nSpc>
                          <a:spcPct val="100000"/>
                        </a:lnSpc>
                        <a:buNone/>
                      </a:pPr>
                      <a:r>
                        <a:rPr lang="en-US" altLang="zh-CN" sz="1050" b="0" dirty="0">
                          <a:effectLst/>
                          <a:latin typeface="微软雅黑" panose="020B0503020204020204" pitchFamily="34" charset="-122"/>
                          <a:ea typeface="微软雅黑" panose="020B0503020204020204" pitchFamily="34" charset="-122"/>
                          <a:cs typeface="+mn-ea"/>
                          <a:sym typeface="微软雅黑" panose="020B0503020204020204" pitchFamily="34" charset="-122"/>
                        </a:rPr>
                        <a:t>CBR</a:t>
                      </a:r>
                      <a:r>
                        <a:rPr lang="zh-CN" altLang="en-US" sz="1050" b="0" dirty="0">
                          <a:effectLst/>
                          <a:latin typeface="微软雅黑" panose="020B0503020204020204" pitchFamily="34" charset="-122"/>
                          <a:ea typeface="微软雅黑" panose="020B0503020204020204" pitchFamily="34" charset="-122"/>
                          <a:cs typeface="+mn-ea"/>
                          <a:sym typeface="微软雅黑" panose="020B0503020204020204" pitchFamily="34" charset="-122"/>
                        </a:rPr>
                        <a:t>，</a:t>
                      </a:r>
                      <a:r>
                        <a:rPr lang="en-US" altLang="zh-CN" sz="1050" b="0" dirty="0">
                          <a:effectLst/>
                          <a:latin typeface="微软雅黑" panose="020B0503020204020204" pitchFamily="34" charset="-122"/>
                          <a:ea typeface="微软雅黑" panose="020B0503020204020204" pitchFamily="34" charset="-122"/>
                          <a:cs typeface="+mn-ea"/>
                          <a:sym typeface="微软雅黑" panose="020B0503020204020204" pitchFamily="34" charset="-122"/>
                        </a:rPr>
                        <a:t>%(95%Cl)</a:t>
                      </a:r>
                      <a:endParaRPr lang="zh-CN" altLang="en-US" sz="1050" b="0" dirty="0">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45720" marR="45720" anchor="ctr">
                    <a:lnL w="4699" cap="flat" cmpd="sng" algn="ctr">
                      <a:noFill/>
                      <a:prstDash val="solid"/>
                      <a:round/>
                      <a:headEnd type="none" w="med" len="med"/>
                      <a:tailEnd type="none" w="med" len="med"/>
                    </a:lnL>
                    <a:lnR w="4699" cap="flat" cmpd="sng" algn="ctr">
                      <a:noFill/>
                      <a:prstDash val="solid"/>
                      <a:round/>
                      <a:headEnd type="none" w="med" len="med"/>
                      <a:tailEnd type="none" w="med" len="med"/>
                    </a:lnR>
                    <a:lnT w="12700" cap="flat" cmpd="sng" algn="ctr">
                      <a:solidFill>
                        <a:srgbClr val="AC283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ctr">
                        <a:lnSpc>
                          <a:spcPct val="100000"/>
                        </a:lnSpc>
                        <a:buNone/>
                      </a:pPr>
                      <a:r>
                        <a:rPr lang="en-US" altLang="zh-CN" sz="1050" b="0" dirty="0">
                          <a:effectLst/>
                          <a:latin typeface="微软雅黑" panose="020B0503020204020204" pitchFamily="34" charset="-122"/>
                          <a:ea typeface="微软雅黑" panose="020B0503020204020204" pitchFamily="34" charset="-122"/>
                          <a:cs typeface="+mn-ea"/>
                          <a:sym typeface="微软雅黑" panose="020B0503020204020204" pitchFamily="34" charset="-122"/>
                        </a:rPr>
                        <a:t>66.7(20.8-93.9)</a:t>
                      </a:r>
                      <a:endParaRPr lang="zh-CN" altLang="en-US" sz="1050" b="0" dirty="0">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45720" marR="45720" anchor="ctr">
                    <a:lnL w="4699" cap="flat" cmpd="sng" algn="ctr">
                      <a:noFill/>
                      <a:prstDash val="solid"/>
                      <a:round/>
                      <a:headEnd type="none" w="med" len="med"/>
                      <a:tailEnd type="none" w="med" len="med"/>
                    </a:lnL>
                    <a:lnR w="4699" cap="flat" cmpd="sng" algn="ctr">
                      <a:noFill/>
                      <a:prstDash val="solid"/>
                      <a:round/>
                      <a:headEnd type="none" w="med" len="med"/>
                      <a:tailEnd type="none" w="med" len="med"/>
                    </a:lnR>
                    <a:lnT w="12700" cap="flat" cmpd="sng" algn="ctr">
                      <a:solidFill>
                        <a:srgbClr val="AC283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ctr">
                        <a:lnSpc>
                          <a:spcPct val="100000"/>
                        </a:lnSpc>
                        <a:buNone/>
                      </a:pPr>
                      <a:r>
                        <a:rPr lang="en-US" altLang="zh-CN" sz="1050" b="0" dirty="0">
                          <a:effectLst/>
                          <a:latin typeface="微软雅黑" panose="020B0503020204020204" pitchFamily="34" charset="-122"/>
                          <a:ea typeface="微软雅黑" panose="020B0503020204020204" pitchFamily="34" charset="-122"/>
                          <a:cs typeface="+mn-ea"/>
                          <a:sym typeface="微软雅黑" panose="020B0503020204020204" pitchFamily="34" charset="-122"/>
                        </a:rPr>
                        <a:t>80.0(37.6-96.4)</a:t>
                      </a:r>
                      <a:endParaRPr lang="zh-CN" altLang="en-US" sz="1050" b="0" dirty="0">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45720" marR="45720" anchor="ctr">
                    <a:lnL w="4699" cap="flat" cmpd="sng" algn="ctr">
                      <a:noFill/>
                      <a:prstDash val="solid"/>
                      <a:round/>
                      <a:headEnd type="none" w="med" len="med"/>
                      <a:tailEnd type="none" w="med" len="med"/>
                    </a:lnL>
                    <a:lnR w="4699" cap="flat" cmpd="sng" algn="ctr">
                      <a:noFill/>
                      <a:prstDash val="solid"/>
                      <a:round/>
                      <a:headEnd type="none" w="med" len="med"/>
                      <a:tailEnd type="none" w="med" len="med"/>
                    </a:lnR>
                    <a:lnT w="12700" cap="flat" cmpd="sng" algn="ctr">
                      <a:solidFill>
                        <a:srgbClr val="AC283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ctr">
                        <a:lnSpc>
                          <a:spcPct val="100000"/>
                        </a:lnSpc>
                        <a:buNone/>
                      </a:pPr>
                      <a:r>
                        <a:rPr lang="en-US" altLang="zh-CN" sz="1050" b="0" dirty="0">
                          <a:effectLst/>
                          <a:latin typeface="微软雅黑" panose="020B0503020204020204" pitchFamily="34" charset="-122"/>
                          <a:ea typeface="微软雅黑" panose="020B0503020204020204" pitchFamily="34" charset="-122"/>
                          <a:cs typeface="+mn-ea"/>
                          <a:sym typeface="微软雅黑" panose="020B0503020204020204" pitchFamily="34" charset="-122"/>
                        </a:rPr>
                        <a:t>1.0</a:t>
                      </a:r>
                      <a:endParaRPr lang="zh-CN" altLang="en-US" sz="1050" b="0" dirty="0">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45720" marR="45720" anchor="ctr">
                    <a:lnL w="4699" cap="flat" cmpd="sng" algn="ctr">
                      <a:noFill/>
                      <a:prstDash val="solid"/>
                      <a:round/>
                      <a:headEnd type="none" w="med" len="med"/>
                      <a:tailEnd type="none" w="med" len="med"/>
                    </a:lnL>
                    <a:lnR w="4699" cap="flat" cmpd="sng" algn="ctr">
                      <a:noFill/>
                      <a:prstDash val="solid"/>
                      <a:round/>
                      <a:headEnd type="none" w="med" len="med"/>
                      <a:tailEnd type="none" w="med" len="med"/>
                    </a:lnR>
                    <a:lnT w="12700" cap="flat" cmpd="sng" algn="ctr">
                      <a:solidFill>
                        <a:srgbClr val="AC283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21646">
                <a:tc vMerge="1">
                  <a:tcPr marL="45720" marR="45720" anchor="ctr">
                    <a:lnL w="4699" cap="flat" cmpd="sng" algn="ctr">
                      <a:noFill/>
                      <a:prstDash val="solid"/>
                      <a:round/>
                      <a:headEnd type="none" w="med" len="med"/>
                      <a:tailEnd type="none" w="med" len="med"/>
                    </a:lnL>
                    <a:lnR w="4699"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nSpc>
                          <a:spcPct val="100000"/>
                        </a:lnSpc>
                        <a:buNone/>
                      </a:pPr>
                      <a:r>
                        <a:rPr lang="en-US" altLang="zh-CN" sz="1050" b="0" kern="1200" dirty="0">
                          <a:solidFill>
                            <a:schemeClr val="tx1"/>
                          </a:solidFill>
                          <a:effectLst/>
                          <a:latin typeface="微软雅黑" panose="020B0503020204020204" pitchFamily="34" charset="-122"/>
                          <a:ea typeface="微软雅黑" panose="020B0503020204020204" pitchFamily="34" charset="-122"/>
                          <a:cs typeface="+mn-ea"/>
                          <a:sym typeface="微软雅黑" panose="020B0503020204020204" pitchFamily="34" charset="-122"/>
                        </a:rPr>
                        <a:t>1</a:t>
                      </a:r>
                      <a:r>
                        <a:rPr lang="zh-CN" altLang="en-US" sz="1050" b="0" kern="1200" dirty="0">
                          <a:solidFill>
                            <a:schemeClr val="tx1"/>
                          </a:solidFill>
                          <a:effectLst/>
                          <a:latin typeface="微软雅黑" panose="020B0503020204020204" pitchFamily="34" charset="-122"/>
                          <a:ea typeface="微软雅黑" panose="020B0503020204020204" pitchFamily="34" charset="-122"/>
                          <a:cs typeface="+mn-ea"/>
                          <a:sym typeface="微软雅黑" panose="020B0503020204020204" pitchFamily="34" charset="-122"/>
                        </a:rPr>
                        <a:t>年</a:t>
                      </a:r>
                      <a:r>
                        <a:rPr lang="en-US" altLang="zh-CN" sz="1050" b="0" dirty="0">
                          <a:effectLst/>
                          <a:latin typeface="微软雅黑" panose="020B0503020204020204" pitchFamily="34" charset="-122"/>
                          <a:ea typeface="微软雅黑" panose="020B0503020204020204" pitchFamily="34" charset="-122"/>
                          <a:cs typeface="+mn-ea"/>
                          <a:sym typeface="微软雅黑" panose="020B0503020204020204" pitchFamily="34" charset="-122"/>
                        </a:rPr>
                        <a:t>PFS</a:t>
                      </a:r>
                      <a:r>
                        <a:rPr lang="zh-CN" altLang="en-US" sz="1050" b="0" dirty="0">
                          <a:effectLst/>
                          <a:latin typeface="微软雅黑" panose="020B0503020204020204" pitchFamily="34" charset="-122"/>
                          <a:ea typeface="微软雅黑" panose="020B0503020204020204" pitchFamily="34" charset="-122"/>
                          <a:cs typeface="+mn-ea"/>
                          <a:sym typeface="微软雅黑" panose="020B0503020204020204" pitchFamily="34" charset="-122"/>
                        </a:rPr>
                        <a:t>，</a:t>
                      </a:r>
                      <a:r>
                        <a:rPr lang="en-US" altLang="zh-CN" sz="1050" b="0" dirty="0">
                          <a:effectLst/>
                          <a:latin typeface="微软雅黑" panose="020B0503020204020204" pitchFamily="34" charset="-122"/>
                          <a:ea typeface="微软雅黑" panose="020B0503020204020204" pitchFamily="34" charset="-122"/>
                          <a:cs typeface="+mn-ea"/>
                          <a:sym typeface="微软雅黑" panose="020B0503020204020204" pitchFamily="34" charset="-122"/>
                        </a:rPr>
                        <a:t>%(95%Cl)</a:t>
                      </a:r>
                      <a:endParaRPr lang="zh-CN" altLang="en-US" sz="1050" b="0" dirty="0">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45720" marR="45720" anchor="ctr">
                    <a:lnL w="4699" cap="flat" cmpd="sng" algn="ctr">
                      <a:noFill/>
                      <a:prstDash val="solid"/>
                      <a:round/>
                      <a:headEnd type="none" w="med" len="med"/>
                      <a:tailEnd type="none" w="med" len="med"/>
                    </a:lnL>
                    <a:lnR w="4699" cap="flat" cmpd="sng" algn="ctr">
                      <a:noFill/>
                      <a:prstDash val="solid"/>
                      <a:round/>
                      <a:headEnd type="none" w="med" len="med"/>
                      <a:tailEnd type="none" w="med" len="med"/>
                    </a:lnR>
                    <a:lnT w="4699"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ctr">
                        <a:lnSpc>
                          <a:spcPct val="100000"/>
                        </a:lnSpc>
                        <a:buNone/>
                      </a:pPr>
                      <a:r>
                        <a:rPr lang="en-US" altLang="zh-CN" sz="1050" b="0" dirty="0">
                          <a:effectLst/>
                          <a:latin typeface="微软雅黑" panose="020B0503020204020204" pitchFamily="34" charset="-122"/>
                          <a:ea typeface="微软雅黑" panose="020B0503020204020204" pitchFamily="34" charset="-122"/>
                          <a:cs typeface="+mn-ea"/>
                          <a:sym typeface="微软雅黑" panose="020B0503020204020204" pitchFamily="34" charset="-122"/>
                        </a:rPr>
                        <a:t>33.3(0.9-77.4)</a:t>
                      </a:r>
                      <a:endParaRPr lang="zh-CN" altLang="en-US" sz="1050" b="0" dirty="0">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45720" marR="45720" anchor="ctr">
                    <a:lnL w="4699" cap="flat" cmpd="sng" algn="ctr">
                      <a:noFill/>
                      <a:prstDash val="solid"/>
                      <a:round/>
                      <a:headEnd type="none" w="med" len="med"/>
                      <a:tailEnd type="none" w="med" len="med"/>
                    </a:lnL>
                    <a:lnR w="4699" cap="flat" cmpd="sng" algn="ctr">
                      <a:noFill/>
                      <a:prstDash val="solid"/>
                      <a:round/>
                      <a:headEnd type="none" w="med" len="med"/>
                      <a:tailEnd type="none" w="med" len="med"/>
                    </a:lnR>
                    <a:lnT w="4699"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ctr">
                        <a:lnSpc>
                          <a:spcPct val="100000"/>
                        </a:lnSpc>
                        <a:buNone/>
                      </a:pPr>
                      <a:r>
                        <a:rPr lang="en-US" altLang="zh-CN" sz="1050" b="0" dirty="0">
                          <a:effectLst/>
                          <a:latin typeface="微软雅黑" panose="020B0503020204020204" pitchFamily="34" charset="-122"/>
                          <a:ea typeface="微软雅黑" panose="020B0503020204020204" pitchFamily="34" charset="-122"/>
                          <a:cs typeface="+mn-ea"/>
                          <a:sym typeface="微软雅黑" panose="020B0503020204020204" pitchFamily="34" charset="-122"/>
                        </a:rPr>
                        <a:t>80.0(20.4-96.9)</a:t>
                      </a:r>
                      <a:endParaRPr lang="zh-CN" altLang="en-US" sz="1050" b="0" dirty="0">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45720" marR="45720" anchor="ctr">
                    <a:lnL w="4699" cap="flat" cmpd="sng" algn="ctr">
                      <a:noFill/>
                      <a:prstDash val="solid"/>
                      <a:round/>
                      <a:headEnd type="none" w="med" len="med"/>
                      <a:tailEnd type="none" w="med" len="med"/>
                    </a:lnL>
                    <a:lnR w="4699" cap="flat" cmpd="sng" algn="ctr">
                      <a:noFill/>
                      <a:prstDash val="solid"/>
                      <a:round/>
                      <a:headEnd type="none" w="med" len="med"/>
                      <a:tailEnd type="none" w="med" len="med"/>
                    </a:lnR>
                    <a:lnT w="4699"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ctr">
                        <a:lnSpc>
                          <a:spcPct val="100000"/>
                        </a:lnSpc>
                        <a:buNone/>
                      </a:pPr>
                      <a:r>
                        <a:rPr lang="en-US" altLang="zh-CN" sz="1050" b="0" dirty="0">
                          <a:effectLst/>
                          <a:latin typeface="微软雅黑" panose="020B0503020204020204" pitchFamily="34" charset="-122"/>
                          <a:ea typeface="微软雅黑" panose="020B0503020204020204" pitchFamily="34" charset="-122"/>
                          <a:cs typeface="+mn-ea"/>
                          <a:sym typeface="微软雅黑" panose="020B0503020204020204" pitchFamily="34" charset="-122"/>
                        </a:rPr>
                        <a:t>0.26</a:t>
                      </a:r>
                      <a:endParaRPr lang="zh-CN" altLang="en-US" sz="1050" b="0" dirty="0">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45720" marR="45720" anchor="ctr">
                    <a:lnL w="4699" cap="flat" cmpd="sng" algn="ctr">
                      <a:noFill/>
                      <a:prstDash val="solid"/>
                      <a:round/>
                      <a:headEnd type="none" w="med" len="med"/>
                      <a:tailEnd type="none" w="med" len="med"/>
                    </a:lnL>
                    <a:lnR w="4699" cap="flat" cmpd="sng" algn="ctr">
                      <a:noFill/>
                      <a:prstDash val="solid"/>
                      <a:round/>
                      <a:headEnd type="none" w="med" len="med"/>
                      <a:tailEnd type="none" w="med" len="med"/>
                    </a:lnR>
                    <a:lnT w="4699"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21646">
                <a:tc vMerge="1">
                  <a:tcPr marL="45720" marR="45720" anchor="ctr">
                    <a:lnL w="4699" cap="flat" cmpd="sng" algn="ctr">
                      <a:noFill/>
                      <a:prstDash val="solid"/>
                      <a:round/>
                      <a:headEnd type="none" w="med" len="med"/>
                      <a:tailEnd type="none" w="med" len="med"/>
                    </a:lnL>
                    <a:lnR w="4699" cap="flat" cmpd="sng" algn="ctr">
                      <a:noFill/>
                      <a:prstDash val="solid"/>
                      <a:round/>
                      <a:headEnd type="none" w="med" len="med"/>
                      <a:tailEnd type="none" w="med" len="med"/>
                    </a:lnR>
                    <a:lnT w="4699"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nSpc>
                          <a:spcPct val="100000"/>
                        </a:lnSpc>
                        <a:buNone/>
                      </a:pPr>
                      <a:r>
                        <a:rPr lang="en-US" altLang="zh-CN" sz="1050" b="0" dirty="0">
                          <a:effectLst/>
                          <a:latin typeface="微软雅黑" panose="020B0503020204020204" pitchFamily="34" charset="-122"/>
                          <a:ea typeface="微软雅黑" panose="020B0503020204020204" pitchFamily="34" charset="-122"/>
                          <a:cs typeface="+mn-ea"/>
                          <a:sym typeface="微软雅黑" panose="020B0503020204020204" pitchFamily="34" charset="-122"/>
                        </a:rPr>
                        <a:t>1</a:t>
                      </a:r>
                      <a:r>
                        <a:rPr lang="zh-CN" altLang="en-US" sz="1050" b="0" dirty="0">
                          <a:effectLst/>
                          <a:latin typeface="微软雅黑" panose="020B0503020204020204" pitchFamily="34" charset="-122"/>
                          <a:ea typeface="微软雅黑" panose="020B0503020204020204" pitchFamily="34" charset="-122"/>
                          <a:cs typeface="+mn-ea"/>
                          <a:sym typeface="微软雅黑" panose="020B0503020204020204" pitchFamily="34" charset="-122"/>
                        </a:rPr>
                        <a:t>年</a:t>
                      </a:r>
                      <a:r>
                        <a:rPr lang="en-US" altLang="zh-CN" sz="1050" b="0" dirty="0">
                          <a:effectLst/>
                          <a:latin typeface="微软雅黑" panose="020B0503020204020204" pitchFamily="34" charset="-122"/>
                          <a:ea typeface="微软雅黑" panose="020B0503020204020204" pitchFamily="34" charset="-122"/>
                          <a:cs typeface="+mn-ea"/>
                          <a:sym typeface="微软雅黑" panose="020B0503020204020204" pitchFamily="34" charset="-122"/>
                        </a:rPr>
                        <a:t>OS</a:t>
                      </a:r>
                      <a:r>
                        <a:rPr lang="zh-CN" altLang="en-US" sz="1050" b="0" dirty="0">
                          <a:effectLst/>
                          <a:latin typeface="微软雅黑" panose="020B0503020204020204" pitchFamily="34" charset="-122"/>
                          <a:ea typeface="微软雅黑" panose="020B0503020204020204" pitchFamily="34" charset="-122"/>
                          <a:cs typeface="+mn-ea"/>
                          <a:sym typeface="微软雅黑" panose="020B0503020204020204" pitchFamily="34" charset="-122"/>
                        </a:rPr>
                        <a:t>，</a:t>
                      </a:r>
                      <a:r>
                        <a:rPr lang="en-US" altLang="zh-CN" sz="1050" b="0" dirty="0">
                          <a:effectLst/>
                          <a:latin typeface="微软雅黑" panose="020B0503020204020204" pitchFamily="34" charset="-122"/>
                          <a:ea typeface="微软雅黑" panose="020B0503020204020204" pitchFamily="34" charset="-122"/>
                          <a:cs typeface="+mn-ea"/>
                          <a:sym typeface="微软雅黑" panose="020B0503020204020204" pitchFamily="34" charset="-122"/>
                        </a:rPr>
                        <a:t>%(95%Cl)</a:t>
                      </a:r>
                      <a:endParaRPr lang="zh-CN" altLang="en-US" sz="1050" b="0" dirty="0">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45720" marR="45720" anchor="ctr">
                    <a:lnL w="4699" cap="flat" cmpd="sng" algn="ctr">
                      <a:noFill/>
                      <a:prstDash val="solid"/>
                      <a:round/>
                      <a:headEnd type="none" w="med" len="med"/>
                      <a:tailEnd type="none" w="med" len="med"/>
                    </a:lnL>
                    <a:lnR w="4699" cap="flat" cmpd="sng" algn="ctr">
                      <a:noFill/>
                      <a:prstDash val="solid"/>
                      <a:round/>
                      <a:headEnd type="none" w="med" len="med"/>
                      <a:tailEnd type="none" w="med" len="med"/>
                    </a:lnR>
                    <a:lnT w="4699" cap="flat" cmpd="sng" algn="ctr">
                      <a:noFill/>
                      <a:prstDash val="solid"/>
                      <a:round/>
                      <a:headEnd type="none" w="med" len="med"/>
                      <a:tailEnd type="none" w="med" len="med"/>
                    </a:lnT>
                    <a:lnB w="12700" cap="flat" cmpd="sng" algn="ctr">
                      <a:solidFill>
                        <a:srgbClr val="AC283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ctr">
                        <a:lnSpc>
                          <a:spcPct val="100000"/>
                        </a:lnSpc>
                        <a:buNone/>
                      </a:pPr>
                      <a:r>
                        <a:rPr lang="en-US" altLang="zh-CN" sz="1050" b="0" dirty="0">
                          <a:effectLst/>
                          <a:latin typeface="微软雅黑" panose="020B0503020204020204" pitchFamily="34" charset="-122"/>
                          <a:ea typeface="微软雅黑" panose="020B0503020204020204" pitchFamily="34" charset="-122"/>
                          <a:cs typeface="+mn-ea"/>
                          <a:sym typeface="微软雅黑" panose="020B0503020204020204" pitchFamily="34" charset="-122"/>
                        </a:rPr>
                        <a:t>100(NE)</a:t>
                      </a:r>
                      <a:endParaRPr lang="en-US" altLang="zh-CN" sz="1050" b="0" dirty="0">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45720" marR="45720" anchor="ctr">
                    <a:lnL w="4699" cap="flat" cmpd="sng" algn="ctr">
                      <a:noFill/>
                      <a:prstDash val="solid"/>
                      <a:round/>
                      <a:headEnd type="none" w="med" len="med"/>
                      <a:tailEnd type="none" w="med" len="med"/>
                    </a:lnL>
                    <a:lnR w="4699" cap="flat" cmpd="sng" algn="ctr">
                      <a:noFill/>
                      <a:prstDash val="solid"/>
                      <a:round/>
                      <a:headEnd type="none" w="med" len="med"/>
                      <a:tailEnd type="none" w="med" len="med"/>
                    </a:lnR>
                    <a:lnT w="4699" cap="flat" cmpd="sng" algn="ctr">
                      <a:noFill/>
                      <a:prstDash val="solid"/>
                      <a:round/>
                      <a:headEnd type="none" w="med" len="med"/>
                      <a:tailEnd type="none" w="med" len="med"/>
                    </a:lnT>
                    <a:lnB w="12700" cap="flat" cmpd="sng" algn="ctr">
                      <a:solidFill>
                        <a:srgbClr val="AC283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ctr">
                        <a:lnSpc>
                          <a:spcPct val="100000"/>
                        </a:lnSpc>
                        <a:buNone/>
                      </a:pPr>
                      <a:r>
                        <a:rPr lang="en-US" altLang="zh-CN" sz="1050" b="0" dirty="0">
                          <a:effectLst/>
                          <a:latin typeface="微软雅黑" panose="020B0503020204020204" pitchFamily="34" charset="-122"/>
                          <a:ea typeface="微软雅黑" panose="020B0503020204020204" pitchFamily="34" charset="-122"/>
                          <a:cs typeface="+mn-ea"/>
                          <a:sym typeface="微软雅黑" panose="020B0503020204020204" pitchFamily="34" charset="-122"/>
                        </a:rPr>
                        <a:t>100(NE)</a:t>
                      </a:r>
                      <a:endParaRPr lang="zh-CN" altLang="en-US" sz="1050" b="0" dirty="0">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45720" marR="45720" anchor="ctr">
                    <a:lnL w="4699" cap="flat" cmpd="sng" algn="ctr">
                      <a:noFill/>
                      <a:prstDash val="solid"/>
                      <a:round/>
                      <a:headEnd type="none" w="med" len="med"/>
                      <a:tailEnd type="none" w="med" len="med"/>
                    </a:lnL>
                    <a:lnR w="4699" cap="flat" cmpd="sng" algn="ctr">
                      <a:noFill/>
                      <a:prstDash val="solid"/>
                      <a:round/>
                      <a:headEnd type="none" w="med" len="med"/>
                      <a:tailEnd type="none" w="med" len="med"/>
                    </a:lnR>
                    <a:lnT w="4699" cap="flat" cmpd="sng" algn="ctr">
                      <a:noFill/>
                      <a:prstDash val="solid"/>
                      <a:round/>
                      <a:headEnd type="none" w="med" len="med"/>
                      <a:tailEnd type="none" w="med" len="med"/>
                    </a:lnT>
                    <a:lnB w="12700" cap="flat" cmpd="sng" algn="ctr">
                      <a:solidFill>
                        <a:srgbClr val="AC283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ctr">
                        <a:lnSpc>
                          <a:spcPct val="100000"/>
                        </a:lnSpc>
                        <a:buNone/>
                      </a:pPr>
                      <a:r>
                        <a:rPr lang="en-US" altLang="zh-CN" sz="1050" b="0" dirty="0">
                          <a:effectLst/>
                          <a:latin typeface="微软雅黑" panose="020B0503020204020204" pitchFamily="34" charset="-122"/>
                          <a:ea typeface="微软雅黑" panose="020B0503020204020204" pitchFamily="34" charset="-122"/>
                          <a:cs typeface="+mn-ea"/>
                          <a:sym typeface="微软雅黑" panose="020B0503020204020204" pitchFamily="34" charset="-122"/>
                        </a:rPr>
                        <a:t>0.14</a:t>
                      </a:r>
                      <a:endParaRPr lang="zh-CN" altLang="en-US" sz="1050" b="0" dirty="0">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45720" marR="45720" anchor="ctr">
                    <a:lnL w="4699" cap="flat" cmpd="sng" algn="ctr">
                      <a:noFill/>
                      <a:prstDash val="solid"/>
                      <a:round/>
                      <a:headEnd type="none" w="med" len="med"/>
                      <a:tailEnd type="none" w="med" len="med"/>
                    </a:lnL>
                    <a:lnR w="4699" cap="flat" cmpd="sng" algn="ctr">
                      <a:noFill/>
                      <a:prstDash val="solid"/>
                      <a:round/>
                      <a:headEnd type="none" w="med" len="med"/>
                      <a:tailEnd type="none" w="med" len="med"/>
                    </a:lnR>
                    <a:lnT w="4699" cap="flat" cmpd="sng" algn="ctr">
                      <a:noFill/>
                      <a:prstDash val="solid"/>
                      <a:round/>
                      <a:headEnd type="none" w="med" len="med"/>
                      <a:tailEnd type="none" w="med" len="med"/>
                    </a:lnT>
                    <a:lnB w="12700" cap="flat" cmpd="sng" algn="ctr">
                      <a:solidFill>
                        <a:srgbClr val="AC283F"/>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9" name="文本框 8"/>
          <p:cNvSpPr txBox="1"/>
          <p:nvPr/>
        </p:nvSpPr>
        <p:spPr>
          <a:xfrm>
            <a:off x="7559862" y="4143029"/>
            <a:ext cx="3844800" cy="276999"/>
          </a:xfrm>
          <a:prstGeom prst="rect">
            <a:avLst/>
          </a:prstGeom>
          <a:noFill/>
        </p:spPr>
        <p:txBody>
          <a:bodyPr wrap="square">
            <a:spAutoFit/>
          </a:bodyPr>
          <a:lstStyle/>
          <a:p>
            <a:pPr algn="ctr"/>
            <a:r>
              <a:rPr lang="zh-CN" altLang="en-US" sz="1200" b="1" dirty="0">
                <a:solidFill>
                  <a:srgbClr val="AC283F"/>
                </a:solidFill>
                <a:latin typeface="微软雅黑" panose="020B0503020204020204" pitchFamily="34" charset="-122"/>
                <a:ea typeface="微软雅黑" panose="020B0503020204020204" pitchFamily="34" charset="-122"/>
                <a:sym typeface="微软雅黑" panose="020B0503020204020204" pitchFamily="34" charset="-122"/>
              </a:rPr>
              <a:t> 根据</a:t>
            </a:r>
            <a:r>
              <a:rPr lang="en-US" altLang="zh-CN" sz="1200" b="1" dirty="0">
                <a:solidFill>
                  <a:srgbClr val="AC283F"/>
                </a:solidFill>
                <a:latin typeface="微软雅黑" panose="020B0503020204020204" pitchFamily="34" charset="-122"/>
                <a:ea typeface="微软雅黑" panose="020B0503020204020204" pitchFamily="34" charset="-122"/>
                <a:sym typeface="微软雅黑" panose="020B0503020204020204" pitchFamily="34" charset="-122"/>
              </a:rPr>
              <a:t>KIT</a:t>
            </a:r>
            <a:r>
              <a:rPr lang="zh-CN" altLang="en-US" sz="1200" b="1" dirty="0">
                <a:solidFill>
                  <a:srgbClr val="AC283F"/>
                </a:solidFill>
                <a:latin typeface="微软雅黑" panose="020B0503020204020204" pitchFamily="34" charset="-122"/>
                <a:ea typeface="微软雅黑" panose="020B0503020204020204" pitchFamily="34" charset="-122"/>
                <a:sym typeface="微软雅黑" panose="020B0503020204020204" pitchFamily="34" charset="-122"/>
              </a:rPr>
              <a:t> </a:t>
            </a:r>
            <a:r>
              <a:rPr lang="en-US" altLang="zh-CN" sz="1200" b="1" dirty="0">
                <a:solidFill>
                  <a:srgbClr val="AC283F"/>
                </a:solidFill>
                <a:latin typeface="微软雅黑" panose="020B0503020204020204" pitchFamily="34" charset="-122"/>
                <a:ea typeface="微软雅黑" panose="020B0503020204020204" pitchFamily="34" charset="-122"/>
                <a:sym typeface="微软雅黑" panose="020B0503020204020204" pitchFamily="34" charset="-122"/>
              </a:rPr>
              <a:t>11</a:t>
            </a:r>
            <a:r>
              <a:rPr lang="zh-CN" altLang="en-US" sz="1200" b="1" dirty="0">
                <a:solidFill>
                  <a:srgbClr val="AC283F"/>
                </a:solidFill>
                <a:latin typeface="微软雅黑" panose="020B0503020204020204" pitchFamily="34" charset="-122"/>
                <a:ea typeface="微软雅黑" panose="020B0503020204020204" pitchFamily="34" charset="-122"/>
                <a:sym typeface="微软雅黑" panose="020B0503020204020204" pitchFamily="34" charset="-122"/>
              </a:rPr>
              <a:t>突变状态进行的亚组分析</a:t>
            </a:r>
            <a:endParaRPr lang="zh-CN" altLang="en-US" sz="1200" b="1" dirty="0">
              <a:solidFill>
                <a:srgbClr val="AC283F"/>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graphicFrame>
        <p:nvGraphicFramePr>
          <p:cNvPr id="4" name="表格 3"/>
          <p:cNvGraphicFramePr>
            <a:graphicFrameLocks noGrp="1"/>
          </p:cNvGraphicFramePr>
          <p:nvPr/>
        </p:nvGraphicFramePr>
        <p:xfrm>
          <a:off x="7019544" y="2672801"/>
          <a:ext cx="4925436" cy="1417320"/>
        </p:xfrm>
        <a:graphic>
          <a:graphicData uri="http://schemas.openxmlformats.org/drawingml/2006/table">
            <a:tbl>
              <a:tblPr/>
              <a:tblGrid>
                <a:gridCol w="1338440"/>
                <a:gridCol w="1884510"/>
                <a:gridCol w="1702486"/>
              </a:tblGrid>
              <a:tr h="351642">
                <a:tc>
                  <a:txBody>
                    <a:bodyPr/>
                    <a:lstStyle/>
                    <a:p>
                      <a:pPr>
                        <a:lnSpc>
                          <a:spcPct val="100000"/>
                        </a:lnSpc>
                        <a:buNone/>
                      </a:pPr>
                      <a:endParaRPr lang="zh-CN" altLang="en-US" sz="1050" b="1" dirty="0">
                        <a:solidFill>
                          <a:schemeClr val="bg1"/>
                        </a:solidFill>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45720" marR="45720" anchor="ctr">
                    <a:lnL w="4699"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AC283F"/>
                      </a:solidFill>
                      <a:prstDash val="solid"/>
                      <a:round/>
                      <a:headEnd type="none" w="med" len="med"/>
                      <a:tailEnd type="none" w="med" len="med"/>
                    </a:lnT>
                    <a:lnB w="12700" cap="flat" cmpd="sng" algn="ctr">
                      <a:solidFill>
                        <a:srgbClr val="AC283F"/>
                      </a:solidFill>
                      <a:prstDash val="solid"/>
                      <a:round/>
                      <a:headEnd type="none" w="med" len="med"/>
                      <a:tailEnd type="none" w="med" len="med"/>
                    </a:lnB>
                    <a:lnTlToBr w="12700" cmpd="sng">
                      <a:noFill/>
                      <a:prstDash val="solid"/>
                    </a:lnTlToBr>
                    <a:lnBlToTr w="12700" cmpd="sng">
                      <a:noFill/>
                      <a:prstDash val="solid"/>
                    </a:lnBlToTr>
                    <a:solidFill>
                      <a:srgbClr val="AC283F"/>
                    </a:solidFill>
                  </a:tcPr>
                </a:tc>
                <a:tc>
                  <a:txBody>
                    <a:bodyPr/>
                    <a:lstStyle/>
                    <a:p>
                      <a:pPr algn="ctr">
                        <a:lnSpc>
                          <a:spcPct val="100000"/>
                        </a:lnSpc>
                        <a:buNone/>
                      </a:pPr>
                      <a:r>
                        <a:rPr lang="zh-CN" altLang="en-US" sz="1050" b="1" dirty="0">
                          <a:solidFill>
                            <a:schemeClr val="bg1"/>
                          </a:solidFill>
                          <a:effectLst/>
                          <a:latin typeface="微软雅黑" panose="020B0503020204020204" pitchFamily="34" charset="-122"/>
                          <a:ea typeface="微软雅黑" panose="020B0503020204020204" pitchFamily="34" charset="-122"/>
                          <a:cs typeface="+mn-ea"/>
                          <a:sym typeface="微软雅黑" panose="020B0503020204020204" pitchFamily="34" charset="-122"/>
                        </a:rPr>
                        <a:t>单用伊马替尼</a:t>
                      </a:r>
                      <a:endParaRPr lang="zh-CN" altLang="en-US" sz="1050" b="1" dirty="0">
                        <a:solidFill>
                          <a:schemeClr val="bg1"/>
                        </a:solidFill>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p>
                      <a:pPr algn="ctr">
                        <a:lnSpc>
                          <a:spcPct val="100000"/>
                        </a:lnSpc>
                        <a:buNone/>
                      </a:pPr>
                      <a:r>
                        <a:rPr lang="en-US" altLang="zh-CN" sz="1050" b="1" dirty="0">
                          <a:solidFill>
                            <a:schemeClr val="bg1"/>
                          </a:solidFill>
                          <a:effectLst/>
                          <a:latin typeface="微软雅黑" panose="020B0503020204020204" pitchFamily="34" charset="-122"/>
                          <a:ea typeface="微软雅黑" panose="020B0503020204020204" pitchFamily="34" charset="-122"/>
                          <a:cs typeface="+mn-ea"/>
                          <a:sym typeface="微软雅黑" panose="020B0503020204020204" pitchFamily="34" charset="-122"/>
                        </a:rPr>
                        <a:t>(n=36</a:t>
                      </a:r>
                      <a:r>
                        <a:rPr lang="zh-CN" altLang="en-US" sz="1050" b="1" dirty="0">
                          <a:solidFill>
                            <a:schemeClr val="bg1"/>
                          </a:solidFill>
                          <a:effectLst/>
                          <a:latin typeface="微软雅黑" panose="020B0503020204020204" pitchFamily="34" charset="-122"/>
                          <a:ea typeface="微软雅黑" panose="020B0503020204020204" pitchFamily="34" charset="-122"/>
                          <a:cs typeface="+mn-ea"/>
                          <a:sym typeface="微软雅黑" panose="020B0503020204020204" pitchFamily="34" charset="-122"/>
                        </a:rPr>
                        <a:t>，</a:t>
                      </a:r>
                      <a:r>
                        <a:rPr lang="en-US" altLang="zh-CN" sz="1050" b="1" dirty="0">
                          <a:solidFill>
                            <a:schemeClr val="bg1"/>
                          </a:solidFill>
                          <a:effectLst/>
                          <a:latin typeface="微软雅黑" panose="020B0503020204020204" pitchFamily="34" charset="-122"/>
                          <a:ea typeface="微软雅黑" panose="020B0503020204020204" pitchFamily="34" charset="-122"/>
                          <a:cs typeface="+mn-ea"/>
                          <a:sym typeface="微软雅黑" panose="020B0503020204020204" pitchFamily="34" charset="-122"/>
                        </a:rPr>
                        <a:t>%)</a:t>
                      </a:r>
                      <a:endParaRPr lang="zh-CN" altLang="en-US" sz="1050" b="1" dirty="0">
                        <a:solidFill>
                          <a:schemeClr val="bg1"/>
                        </a:solidFill>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AC283F"/>
                      </a:solidFill>
                      <a:prstDash val="solid"/>
                      <a:round/>
                      <a:headEnd type="none" w="med" len="med"/>
                      <a:tailEnd type="none" w="med" len="med"/>
                    </a:lnT>
                    <a:lnB w="12700" cap="flat" cmpd="sng" algn="ctr">
                      <a:solidFill>
                        <a:srgbClr val="AC283F"/>
                      </a:solidFill>
                      <a:prstDash val="solid"/>
                      <a:round/>
                      <a:headEnd type="none" w="med" len="med"/>
                      <a:tailEnd type="none" w="med" len="med"/>
                    </a:lnB>
                    <a:lnTlToBr w="12700" cmpd="sng">
                      <a:noFill/>
                      <a:prstDash val="solid"/>
                    </a:lnTlToBr>
                    <a:lnBlToTr w="12700" cmpd="sng">
                      <a:noFill/>
                      <a:prstDash val="solid"/>
                    </a:lnBlToTr>
                    <a:solidFill>
                      <a:srgbClr val="AC283F"/>
                    </a:solidFill>
                  </a:tcPr>
                </a:tc>
                <a:tc>
                  <a:txBody>
                    <a:bodyPr/>
                    <a:lstStyle/>
                    <a:p>
                      <a:pPr algn="ctr">
                        <a:lnSpc>
                          <a:spcPct val="100000"/>
                        </a:lnSpc>
                        <a:buNone/>
                      </a:pPr>
                      <a:r>
                        <a:rPr lang="zh-CN" altLang="en-US" sz="1050" b="1" dirty="0">
                          <a:solidFill>
                            <a:schemeClr val="bg1"/>
                          </a:solidFill>
                          <a:effectLst/>
                          <a:latin typeface="微软雅黑" panose="020B0503020204020204" pitchFamily="34" charset="-122"/>
                          <a:ea typeface="微软雅黑" panose="020B0503020204020204" pitchFamily="34" charset="-122"/>
                          <a:cs typeface="+mn-ea"/>
                          <a:sym typeface="微软雅黑" panose="020B0503020204020204" pitchFamily="34" charset="-122"/>
                        </a:rPr>
                        <a:t>交替治疗</a:t>
                      </a:r>
                      <a:endParaRPr lang="zh-CN" altLang="en-US" sz="1050" b="1" dirty="0">
                        <a:solidFill>
                          <a:schemeClr val="bg1"/>
                        </a:solidFill>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p>
                      <a:pPr algn="ctr">
                        <a:lnSpc>
                          <a:spcPct val="100000"/>
                        </a:lnSpc>
                        <a:buNone/>
                      </a:pPr>
                      <a:r>
                        <a:rPr lang="en-US" altLang="zh-CN" sz="1050" b="1" dirty="0">
                          <a:solidFill>
                            <a:schemeClr val="bg1"/>
                          </a:solidFill>
                          <a:effectLst/>
                          <a:latin typeface="微软雅黑" panose="020B0503020204020204" pitchFamily="34" charset="-122"/>
                          <a:ea typeface="微软雅黑" panose="020B0503020204020204" pitchFamily="34" charset="-122"/>
                          <a:cs typeface="+mn-ea"/>
                          <a:sym typeface="微软雅黑" panose="020B0503020204020204" pitchFamily="34" charset="-122"/>
                        </a:rPr>
                        <a:t>(n=40</a:t>
                      </a:r>
                      <a:r>
                        <a:rPr lang="zh-CN" altLang="en-US" sz="1050" b="1" dirty="0">
                          <a:solidFill>
                            <a:schemeClr val="bg1"/>
                          </a:solidFill>
                          <a:effectLst/>
                          <a:latin typeface="微软雅黑" panose="020B0503020204020204" pitchFamily="34" charset="-122"/>
                          <a:ea typeface="微软雅黑" panose="020B0503020204020204" pitchFamily="34" charset="-122"/>
                          <a:cs typeface="+mn-ea"/>
                          <a:sym typeface="微软雅黑" panose="020B0503020204020204" pitchFamily="34" charset="-122"/>
                        </a:rPr>
                        <a:t>，</a:t>
                      </a:r>
                      <a:r>
                        <a:rPr lang="en-US" altLang="zh-CN" sz="1050" b="1" dirty="0">
                          <a:solidFill>
                            <a:schemeClr val="bg1"/>
                          </a:solidFill>
                          <a:effectLst/>
                          <a:latin typeface="微软雅黑" panose="020B0503020204020204" pitchFamily="34" charset="-122"/>
                          <a:ea typeface="微软雅黑" panose="020B0503020204020204" pitchFamily="34" charset="-122"/>
                          <a:cs typeface="+mn-ea"/>
                          <a:sym typeface="微软雅黑" panose="020B0503020204020204" pitchFamily="34" charset="-122"/>
                        </a:rPr>
                        <a:t>%)</a:t>
                      </a:r>
                      <a:endParaRPr lang="zh-CN" altLang="en-US" sz="1050" b="1" dirty="0">
                        <a:solidFill>
                          <a:schemeClr val="bg1"/>
                        </a:solidFill>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45720" marR="45720" anchor="ctr">
                    <a:lnL w="12700" cap="flat" cmpd="sng" algn="ctr">
                      <a:noFill/>
                      <a:prstDash val="solid"/>
                      <a:round/>
                      <a:headEnd type="none" w="med" len="med"/>
                      <a:tailEnd type="none" w="med" len="med"/>
                    </a:lnL>
                    <a:lnR w="4699" cap="flat" cmpd="sng" algn="ctr">
                      <a:noFill/>
                      <a:prstDash val="solid"/>
                      <a:round/>
                      <a:headEnd type="none" w="med" len="med"/>
                      <a:tailEnd type="none" w="med" len="med"/>
                    </a:lnR>
                    <a:lnT w="12700" cap="flat" cmpd="sng" algn="ctr">
                      <a:solidFill>
                        <a:srgbClr val="AC283F"/>
                      </a:solidFill>
                      <a:prstDash val="solid"/>
                      <a:round/>
                      <a:headEnd type="none" w="med" len="med"/>
                      <a:tailEnd type="none" w="med" len="med"/>
                    </a:lnT>
                    <a:lnB w="12700" cap="flat" cmpd="sng" algn="ctr">
                      <a:solidFill>
                        <a:srgbClr val="AC283F"/>
                      </a:solidFill>
                      <a:prstDash val="solid"/>
                      <a:round/>
                      <a:headEnd type="none" w="med" len="med"/>
                      <a:tailEnd type="none" w="med" len="med"/>
                    </a:lnB>
                    <a:lnTlToBr w="12700" cmpd="sng">
                      <a:noFill/>
                      <a:prstDash val="solid"/>
                    </a:lnTlToBr>
                    <a:lnBlToTr w="12700" cmpd="sng">
                      <a:noFill/>
                      <a:prstDash val="solid"/>
                    </a:lnBlToTr>
                    <a:solidFill>
                      <a:srgbClr val="AC283F"/>
                    </a:solidFill>
                  </a:tcPr>
                </a:tc>
              </a:tr>
              <a:tr h="210985">
                <a:tc>
                  <a:txBody>
                    <a:bodyPr/>
                    <a:lstStyle/>
                    <a:p>
                      <a:pPr>
                        <a:lnSpc>
                          <a:spcPct val="100000"/>
                        </a:lnSpc>
                        <a:buNone/>
                      </a:pPr>
                      <a:r>
                        <a:rPr lang="en-US" altLang="zh-CN" sz="1050" b="0" dirty="0">
                          <a:effectLst/>
                          <a:latin typeface="微软雅黑" panose="020B0503020204020204" pitchFamily="34" charset="-122"/>
                          <a:ea typeface="微软雅黑" panose="020B0503020204020204" pitchFamily="34" charset="-122"/>
                          <a:cs typeface="+mn-ea"/>
                          <a:sym typeface="微软雅黑" panose="020B0503020204020204" pitchFamily="34" charset="-122"/>
                        </a:rPr>
                        <a:t>CR</a:t>
                      </a:r>
                      <a:endParaRPr lang="zh-CN" altLang="en-US" sz="1050" b="0" dirty="0">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45720" marR="45720" anchor="ctr">
                    <a:lnL w="4699" cap="flat" cmpd="sng" algn="ctr">
                      <a:noFill/>
                      <a:prstDash val="solid"/>
                      <a:round/>
                      <a:headEnd type="none" w="med" len="med"/>
                      <a:tailEnd type="none" w="med" len="med"/>
                    </a:lnL>
                    <a:lnR w="4699" cap="flat" cmpd="sng" algn="ctr">
                      <a:noFill/>
                      <a:prstDash val="solid"/>
                      <a:round/>
                      <a:headEnd type="none" w="med" len="med"/>
                      <a:tailEnd type="none" w="med" len="med"/>
                    </a:lnR>
                    <a:lnT w="12700" cap="flat" cmpd="sng" algn="ctr">
                      <a:solidFill>
                        <a:srgbClr val="AC283F"/>
                      </a:solidFill>
                      <a:prstDash val="solid"/>
                      <a:round/>
                      <a:headEnd type="none" w="med" len="med"/>
                      <a:tailEnd type="none" w="med" len="med"/>
                    </a:lnT>
                    <a:lnB w="4699"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buNone/>
                      </a:pPr>
                      <a:r>
                        <a:rPr lang="en-US" altLang="zh-CN" sz="1050" b="0" dirty="0">
                          <a:effectLst/>
                          <a:latin typeface="微软雅黑" panose="020B0503020204020204" pitchFamily="34" charset="-122"/>
                          <a:ea typeface="微软雅黑" panose="020B0503020204020204" pitchFamily="34" charset="-122"/>
                          <a:cs typeface="+mn-ea"/>
                          <a:sym typeface="微软雅黑" panose="020B0503020204020204" pitchFamily="34" charset="-122"/>
                        </a:rPr>
                        <a:t>0(0)</a:t>
                      </a:r>
                      <a:endParaRPr lang="zh-CN" altLang="en-US" sz="1050" b="0" dirty="0">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45720" marR="45720" anchor="ctr">
                    <a:lnL w="4699" cap="flat" cmpd="sng" algn="ctr">
                      <a:noFill/>
                      <a:prstDash val="solid"/>
                      <a:round/>
                      <a:headEnd type="none" w="med" len="med"/>
                      <a:tailEnd type="none" w="med" len="med"/>
                    </a:lnL>
                    <a:lnR w="4699" cap="flat" cmpd="sng" algn="ctr">
                      <a:noFill/>
                      <a:prstDash val="solid"/>
                      <a:round/>
                      <a:headEnd type="none" w="med" len="med"/>
                      <a:tailEnd type="none" w="med" len="med"/>
                    </a:lnR>
                    <a:lnT w="12700" cap="flat" cmpd="sng" algn="ctr">
                      <a:solidFill>
                        <a:srgbClr val="AC283F"/>
                      </a:solidFill>
                      <a:prstDash val="solid"/>
                      <a:round/>
                      <a:headEnd type="none" w="med" len="med"/>
                      <a:tailEnd type="none" w="med" len="med"/>
                    </a:lnT>
                    <a:lnB w="4699"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buNone/>
                      </a:pPr>
                      <a:r>
                        <a:rPr lang="en-US" altLang="zh-CN" sz="1050" b="0" dirty="0">
                          <a:effectLst/>
                          <a:latin typeface="微软雅黑" panose="020B0503020204020204" pitchFamily="34" charset="-122"/>
                          <a:ea typeface="微软雅黑" panose="020B0503020204020204" pitchFamily="34" charset="-122"/>
                          <a:cs typeface="+mn-ea"/>
                          <a:sym typeface="微软雅黑" panose="020B0503020204020204" pitchFamily="34" charset="-122"/>
                        </a:rPr>
                        <a:t>1(3)</a:t>
                      </a:r>
                      <a:endParaRPr lang="zh-CN" altLang="en-US" sz="1050" b="0" dirty="0">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45720" marR="45720" anchor="ctr">
                    <a:lnL w="4699" cap="flat" cmpd="sng" algn="ctr">
                      <a:noFill/>
                      <a:prstDash val="solid"/>
                      <a:round/>
                      <a:headEnd type="none" w="med" len="med"/>
                      <a:tailEnd type="none" w="med" len="med"/>
                    </a:lnL>
                    <a:lnR w="4699" cap="flat" cmpd="sng" algn="ctr">
                      <a:noFill/>
                      <a:prstDash val="solid"/>
                      <a:round/>
                      <a:headEnd type="none" w="med" len="med"/>
                      <a:tailEnd type="none" w="med" len="med"/>
                    </a:lnR>
                    <a:lnT w="12700" cap="flat" cmpd="sng" algn="ctr">
                      <a:solidFill>
                        <a:srgbClr val="AC283F"/>
                      </a:solidFill>
                      <a:prstDash val="solid"/>
                      <a:round/>
                      <a:headEnd type="none" w="med" len="med"/>
                      <a:tailEnd type="none" w="med" len="med"/>
                    </a:lnT>
                    <a:lnB w="4699" cap="flat" cmpd="sng" algn="ctr">
                      <a:noFill/>
                      <a:prstDash val="solid"/>
                      <a:round/>
                      <a:headEnd type="none" w="med" len="med"/>
                      <a:tailEnd type="none" w="med" len="med"/>
                    </a:lnB>
                    <a:lnTlToBr w="12700" cmpd="sng">
                      <a:noFill/>
                      <a:prstDash val="solid"/>
                    </a:lnTlToBr>
                    <a:lnBlToTr w="12700" cmpd="sng">
                      <a:noFill/>
                      <a:prstDash val="solid"/>
                    </a:lnBlToTr>
                    <a:noFill/>
                  </a:tcPr>
                </a:tc>
              </a:tr>
              <a:tr h="210985">
                <a:tc>
                  <a:txBody>
                    <a:bodyPr/>
                    <a:lstStyle/>
                    <a:p>
                      <a:pPr>
                        <a:lnSpc>
                          <a:spcPct val="100000"/>
                        </a:lnSpc>
                        <a:buNone/>
                      </a:pPr>
                      <a:r>
                        <a:rPr lang="en-US" altLang="zh-CN" sz="1050" b="0" dirty="0">
                          <a:effectLst/>
                          <a:latin typeface="微软雅黑" panose="020B0503020204020204" pitchFamily="34" charset="-122"/>
                          <a:ea typeface="微软雅黑" panose="020B0503020204020204" pitchFamily="34" charset="-122"/>
                          <a:cs typeface="+mn-ea"/>
                          <a:sym typeface="微软雅黑" panose="020B0503020204020204" pitchFamily="34" charset="-122"/>
                        </a:rPr>
                        <a:t>PR</a:t>
                      </a:r>
                      <a:endParaRPr lang="zh-CN" altLang="en-US" sz="1050" b="0" dirty="0">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45720" marR="45720" anchor="ctr">
                    <a:lnL w="4699" cap="flat" cmpd="sng" algn="ctr">
                      <a:noFill/>
                      <a:prstDash val="solid"/>
                      <a:round/>
                      <a:headEnd type="none" w="med" len="med"/>
                      <a:tailEnd type="none" w="med" len="med"/>
                    </a:lnL>
                    <a:lnR w="4699" cap="flat" cmpd="sng" algn="ctr">
                      <a:noFill/>
                      <a:prstDash val="solid"/>
                      <a:round/>
                      <a:headEnd type="none" w="med" len="med"/>
                      <a:tailEnd type="none" w="med" len="med"/>
                    </a:lnR>
                    <a:lnT w="4699" cap="flat" cmpd="sng" algn="ctr">
                      <a:noFill/>
                      <a:prstDash val="solid"/>
                      <a:round/>
                      <a:headEnd type="none" w="med" len="med"/>
                      <a:tailEnd type="none" w="med" len="med"/>
                    </a:lnT>
                    <a:lnB w="4699"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buNone/>
                      </a:pPr>
                      <a:r>
                        <a:rPr lang="en-US" altLang="zh-CN" sz="1050" b="0" dirty="0">
                          <a:effectLst/>
                          <a:latin typeface="微软雅黑" panose="020B0503020204020204" pitchFamily="34" charset="-122"/>
                          <a:ea typeface="微软雅黑" panose="020B0503020204020204" pitchFamily="34" charset="-122"/>
                          <a:cs typeface="+mn-ea"/>
                          <a:sym typeface="微软雅黑" panose="020B0503020204020204" pitchFamily="34" charset="-122"/>
                        </a:rPr>
                        <a:t>22(61)</a:t>
                      </a:r>
                      <a:endParaRPr lang="zh-CN" altLang="en-US" sz="1050" b="0" dirty="0">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45720" marR="45720" anchor="ctr">
                    <a:lnL w="4699" cap="flat" cmpd="sng" algn="ctr">
                      <a:noFill/>
                      <a:prstDash val="solid"/>
                      <a:round/>
                      <a:headEnd type="none" w="med" len="med"/>
                      <a:tailEnd type="none" w="med" len="med"/>
                    </a:lnL>
                    <a:lnR w="4699" cap="flat" cmpd="sng" algn="ctr">
                      <a:noFill/>
                      <a:prstDash val="solid"/>
                      <a:round/>
                      <a:headEnd type="none" w="med" len="med"/>
                      <a:tailEnd type="none" w="med" len="med"/>
                    </a:lnR>
                    <a:lnT w="4699" cap="flat" cmpd="sng" algn="ctr">
                      <a:noFill/>
                      <a:prstDash val="solid"/>
                      <a:round/>
                      <a:headEnd type="none" w="med" len="med"/>
                      <a:tailEnd type="none" w="med" len="med"/>
                    </a:lnT>
                    <a:lnB w="4699"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buNone/>
                      </a:pPr>
                      <a:r>
                        <a:rPr lang="en-US" altLang="zh-CN" sz="1050" b="0" dirty="0">
                          <a:effectLst/>
                          <a:latin typeface="微软雅黑" panose="020B0503020204020204" pitchFamily="34" charset="-122"/>
                          <a:ea typeface="微软雅黑" panose="020B0503020204020204" pitchFamily="34" charset="-122"/>
                          <a:cs typeface="+mn-ea"/>
                          <a:sym typeface="微软雅黑" panose="020B0503020204020204" pitchFamily="34" charset="-122"/>
                        </a:rPr>
                        <a:t>23(58)</a:t>
                      </a:r>
                      <a:endParaRPr lang="zh-CN" altLang="en-US" sz="1050" b="0" dirty="0">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45720" marR="45720" anchor="ctr">
                    <a:lnL w="4699" cap="flat" cmpd="sng" algn="ctr">
                      <a:noFill/>
                      <a:prstDash val="solid"/>
                      <a:round/>
                      <a:headEnd type="none" w="med" len="med"/>
                      <a:tailEnd type="none" w="med" len="med"/>
                    </a:lnL>
                    <a:lnR w="4699" cap="flat" cmpd="sng" algn="ctr">
                      <a:noFill/>
                      <a:prstDash val="solid"/>
                      <a:round/>
                      <a:headEnd type="none" w="med" len="med"/>
                      <a:tailEnd type="none" w="med" len="med"/>
                    </a:lnR>
                    <a:lnT w="4699" cap="flat" cmpd="sng" algn="ctr">
                      <a:noFill/>
                      <a:prstDash val="solid"/>
                      <a:round/>
                      <a:headEnd type="none" w="med" len="med"/>
                      <a:tailEnd type="none" w="med" len="med"/>
                    </a:lnT>
                    <a:lnB w="4699" cap="flat" cmpd="sng" algn="ctr">
                      <a:noFill/>
                      <a:prstDash val="solid"/>
                      <a:round/>
                      <a:headEnd type="none" w="med" len="med"/>
                      <a:tailEnd type="none" w="med" len="med"/>
                    </a:lnB>
                    <a:lnTlToBr w="12700" cmpd="sng">
                      <a:noFill/>
                      <a:prstDash val="solid"/>
                    </a:lnTlToBr>
                    <a:lnBlToTr w="12700" cmpd="sng">
                      <a:noFill/>
                      <a:prstDash val="solid"/>
                    </a:lnBlToTr>
                    <a:noFill/>
                  </a:tcPr>
                </a:tc>
              </a:tr>
              <a:tr h="210985">
                <a:tc>
                  <a:txBody>
                    <a:bodyPr/>
                    <a:lstStyle/>
                    <a:p>
                      <a:pPr>
                        <a:lnSpc>
                          <a:spcPct val="100000"/>
                        </a:lnSpc>
                        <a:buNone/>
                      </a:pPr>
                      <a:r>
                        <a:rPr lang="en-US" altLang="zh-CN" sz="1050" b="0" dirty="0">
                          <a:effectLst/>
                          <a:latin typeface="微软雅黑" panose="020B0503020204020204" pitchFamily="34" charset="-122"/>
                          <a:ea typeface="微软雅黑" panose="020B0503020204020204" pitchFamily="34" charset="-122"/>
                          <a:cs typeface="+mn-ea"/>
                          <a:sym typeface="微软雅黑" panose="020B0503020204020204" pitchFamily="34" charset="-122"/>
                        </a:rPr>
                        <a:t>SD</a:t>
                      </a:r>
                      <a:endParaRPr lang="zh-CN" altLang="en-US" sz="1050" b="0" dirty="0">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45720" marR="45720" anchor="ctr">
                    <a:lnL w="4699" cap="flat" cmpd="sng" algn="ctr">
                      <a:noFill/>
                      <a:prstDash val="solid"/>
                      <a:round/>
                      <a:headEnd type="none" w="med" len="med"/>
                      <a:tailEnd type="none" w="med" len="med"/>
                    </a:lnL>
                    <a:lnR w="4699" cap="flat" cmpd="sng" algn="ctr">
                      <a:noFill/>
                      <a:prstDash val="solid"/>
                      <a:round/>
                      <a:headEnd type="none" w="med" len="med"/>
                      <a:tailEnd type="none" w="med" len="med"/>
                    </a:lnR>
                    <a:lnT w="4699" cap="flat" cmpd="sng" algn="ctr">
                      <a:noFill/>
                      <a:prstDash val="solid"/>
                      <a:round/>
                      <a:headEnd type="none" w="med" len="med"/>
                      <a:tailEnd type="none" w="med" len="med"/>
                    </a:lnT>
                    <a:lnB w="4699"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buNone/>
                      </a:pPr>
                      <a:r>
                        <a:rPr lang="en-US" altLang="zh-CN" sz="1050" b="0" dirty="0">
                          <a:effectLst/>
                          <a:latin typeface="微软雅黑" panose="020B0503020204020204" pitchFamily="34" charset="-122"/>
                          <a:ea typeface="微软雅黑" panose="020B0503020204020204" pitchFamily="34" charset="-122"/>
                          <a:cs typeface="+mn-ea"/>
                          <a:sym typeface="微软雅黑" panose="020B0503020204020204" pitchFamily="34" charset="-122"/>
                        </a:rPr>
                        <a:t>14(39)</a:t>
                      </a:r>
                      <a:endParaRPr lang="zh-CN" altLang="en-US" sz="1050" b="0" dirty="0">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45720" marR="45720" anchor="ctr">
                    <a:lnL w="4699" cap="flat" cmpd="sng" algn="ctr">
                      <a:noFill/>
                      <a:prstDash val="solid"/>
                      <a:round/>
                      <a:headEnd type="none" w="med" len="med"/>
                      <a:tailEnd type="none" w="med" len="med"/>
                    </a:lnL>
                    <a:lnR w="4699" cap="flat" cmpd="sng" algn="ctr">
                      <a:noFill/>
                      <a:prstDash val="solid"/>
                      <a:round/>
                      <a:headEnd type="none" w="med" len="med"/>
                      <a:tailEnd type="none" w="med" len="med"/>
                    </a:lnR>
                    <a:lnT w="4699" cap="flat" cmpd="sng" algn="ctr">
                      <a:noFill/>
                      <a:prstDash val="solid"/>
                      <a:round/>
                      <a:headEnd type="none" w="med" len="med"/>
                      <a:tailEnd type="none" w="med" len="med"/>
                    </a:lnT>
                    <a:lnB w="4699"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buNone/>
                      </a:pPr>
                      <a:r>
                        <a:rPr lang="en-US" altLang="zh-CN" sz="1050" b="0" dirty="0">
                          <a:effectLst/>
                          <a:latin typeface="微软雅黑" panose="020B0503020204020204" pitchFamily="34" charset="-122"/>
                          <a:ea typeface="微软雅黑" panose="020B0503020204020204" pitchFamily="34" charset="-122"/>
                          <a:cs typeface="+mn-ea"/>
                          <a:sym typeface="微软雅黑" panose="020B0503020204020204" pitchFamily="34" charset="-122"/>
                        </a:rPr>
                        <a:t>15(38)</a:t>
                      </a:r>
                      <a:endParaRPr lang="zh-CN" altLang="en-US" sz="1050" b="0" dirty="0">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45720" marR="45720" anchor="ctr">
                    <a:lnL w="4699" cap="flat" cmpd="sng" algn="ctr">
                      <a:noFill/>
                      <a:prstDash val="solid"/>
                      <a:round/>
                      <a:headEnd type="none" w="med" len="med"/>
                      <a:tailEnd type="none" w="med" len="med"/>
                    </a:lnL>
                    <a:lnR w="4699" cap="flat" cmpd="sng" algn="ctr">
                      <a:noFill/>
                      <a:prstDash val="solid"/>
                      <a:round/>
                      <a:headEnd type="none" w="med" len="med"/>
                      <a:tailEnd type="none" w="med" len="med"/>
                    </a:lnR>
                    <a:lnT w="4699" cap="flat" cmpd="sng" algn="ctr">
                      <a:noFill/>
                      <a:prstDash val="solid"/>
                      <a:round/>
                      <a:headEnd type="none" w="med" len="med"/>
                      <a:tailEnd type="none" w="med" len="med"/>
                    </a:lnT>
                    <a:lnB w="4699" cap="flat" cmpd="sng" algn="ctr">
                      <a:noFill/>
                      <a:prstDash val="solid"/>
                      <a:round/>
                      <a:headEnd type="none" w="med" len="med"/>
                      <a:tailEnd type="none" w="med" len="med"/>
                    </a:lnB>
                    <a:lnTlToBr w="12700" cmpd="sng">
                      <a:noFill/>
                      <a:prstDash val="solid"/>
                    </a:lnTlToBr>
                    <a:lnBlToTr w="12700" cmpd="sng">
                      <a:noFill/>
                      <a:prstDash val="solid"/>
                    </a:lnBlToTr>
                    <a:noFill/>
                  </a:tcPr>
                </a:tc>
              </a:tr>
              <a:tr h="210985">
                <a:tc>
                  <a:txBody>
                    <a:bodyPr/>
                    <a:lstStyle/>
                    <a:p>
                      <a:pPr>
                        <a:lnSpc>
                          <a:spcPct val="100000"/>
                        </a:lnSpc>
                        <a:buNone/>
                      </a:pPr>
                      <a:r>
                        <a:rPr lang="en-US" altLang="zh-CN" sz="1050" b="0" dirty="0">
                          <a:effectLst/>
                          <a:latin typeface="微软雅黑" panose="020B0503020204020204" pitchFamily="34" charset="-122"/>
                          <a:ea typeface="微软雅黑" panose="020B0503020204020204" pitchFamily="34" charset="-122"/>
                          <a:cs typeface="+mn-ea"/>
                          <a:sym typeface="微软雅黑" panose="020B0503020204020204" pitchFamily="34" charset="-122"/>
                        </a:rPr>
                        <a:t>PD</a:t>
                      </a:r>
                      <a:endParaRPr lang="zh-CN" altLang="en-US" sz="1050" b="0" dirty="0">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45720" marR="45720" anchor="ctr">
                    <a:lnL w="4699" cap="flat" cmpd="sng" algn="ctr">
                      <a:noFill/>
                      <a:prstDash val="solid"/>
                      <a:round/>
                      <a:headEnd type="none" w="med" len="med"/>
                      <a:tailEnd type="none" w="med" len="med"/>
                    </a:lnL>
                    <a:lnR w="4699" cap="flat" cmpd="sng" algn="ctr">
                      <a:noFill/>
                      <a:prstDash val="solid"/>
                      <a:round/>
                      <a:headEnd type="none" w="med" len="med"/>
                      <a:tailEnd type="none" w="med" len="med"/>
                    </a:lnR>
                    <a:lnT w="4699" cap="flat" cmpd="sng" algn="ctr">
                      <a:noFill/>
                      <a:prstDash val="solid"/>
                      <a:round/>
                      <a:headEnd type="none" w="med" len="med"/>
                      <a:tailEnd type="none" w="med" len="med"/>
                    </a:lnT>
                    <a:lnB w="12700" cap="flat" cmpd="sng" algn="ctr">
                      <a:solidFill>
                        <a:srgbClr val="AC283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buNone/>
                      </a:pPr>
                      <a:r>
                        <a:rPr lang="en-US" altLang="zh-CN" sz="1050" b="0" dirty="0">
                          <a:effectLst/>
                          <a:latin typeface="微软雅黑" panose="020B0503020204020204" pitchFamily="34" charset="-122"/>
                          <a:ea typeface="微软雅黑" panose="020B0503020204020204" pitchFamily="34" charset="-122"/>
                          <a:cs typeface="+mn-ea"/>
                          <a:sym typeface="微软雅黑" panose="020B0503020204020204" pitchFamily="34" charset="-122"/>
                        </a:rPr>
                        <a:t>0(0)</a:t>
                      </a:r>
                      <a:endParaRPr lang="zh-CN" altLang="en-US" sz="1050" b="0" dirty="0">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45720" marR="45720" anchor="ctr">
                    <a:lnL w="4699" cap="flat" cmpd="sng" algn="ctr">
                      <a:noFill/>
                      <a:prstDash val="solid"/>
                      <a:round/>
                      <a:headEnd type="none" w="med" len="med"/>
                      <a:tailEnd type="none" w="med" len="med"/>
                    </a:lnL>
                    <a:lnR w="4699" cap="flat" cmpd="sng" algn="ctr">
                      <a:noFill/>
                      <a:prstDash val="solid"/>
                      <a:round/>
                      <a:headEnd type="none" w="med" len="med"/>
                      <a:tailEnd type="none" w="med" len="med"/>
                    </a:lnR>
                    <a:lnT w="4699" cap="flat" cmpd="sng" algn="ctr">
                      <a:noFill/>
                      <a:prstDash val="solid"/>
                      <a:round/>
                      <a:headEnd type="none" w="med" len="med"/>
                      <a:tailEnd type="none" w="med" len="med"/>
                    </a:lnT>
                    <a:lnB w="12700" cap="flat" cmpd="sng" algn="ctr">
                      <a:solidFill>
                        <a:srgbClr val="AC283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buNone/>
                      </a:pPr>
                      <a:r>
                        <a:rPr lang="en-US" altLang="zh-CN" sz="1050" b="0" dirty="0">
                          <a:effectLst/>
                          <a:latin typeface="微软雅黑" panose="020B0503020204020204" pitchFamily="34" charset="-122"/>
                          <a:ea typeface="微软雅黑" panose="020B0503020204020204" pitchFamily="34" charset="-122"/>
                          <a:cs typeface="+mn-ea"/>
                          <a:sym typeface="微软雅黑" panose="020B0503020204020204" pitchFamily="34" charset="-122"/>
                        </a:rPr>
                        <a:t>1(3)</a:t>
                      </a:r>
                      <a:endParaRPr lang="zh-CN" altLang="en-US" sz="1050" b="0" dirty="0">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45720" marR="45720" anchor="ctr">
                    <a:lnL w="4699" cap="flat" cmpd="sng" algn="ctr">
                      <a:noFill/>
                      <a:prstDash val="solid"/>
                      <a:round/>
                      <a:headEnd type="none" w="med" len="med"/>
                      <a:tailEnd type="none" w="med" len="med"/>
                    </a:lnL>
                    <a:lnR w="4699" cap="flat" cmpd="sng" algn="ctr">
                      <a:noFill/>
                      <a:prstDash val="solid"/>
                      <a:round/>
                      <a:headEnd type="none" w="med" len="med"/>
                      <a:tailEnd type="none" w="med" len="med"/>
                    </a:lnR>
                    <a:lnT w="4699" cap="flat" cmpd="sng" algn="ctr">
                      <a:noFill/>
                      <a:prstDash val="solid"/>
                      <a:round/>
                      <a:headEnd type="none" w="med" len="med"/>
                      <a:tailEnd type="none" w="med" len="med"/>
                    </a:lnT>
                    <a:lnB w="12700" cap="flat" cmpd="sng" algn="ctr">
                      <a:solidFill>
                        <a:srgbClr val="AC283F"/>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pSp>
        <p:nvGrpSpPr>
          <p:cNvPr id="12" name="Group 11"/>
          <p:cNvGrpSpPr/>
          <p:nvPr/>
        </p:nvGrpSpPr>
        <p:grpSpPr>
          <a:xfrm>
            <a:off x="126885" y="2879979"/>
            <a:ext cx="3514931" cy="2859833"/>
            <a:chOff x="356964" y="2536024"/>
            <a:chExt cx="3049160" cy="2250863"/>
          </a:xfrm>
        </p:grpSpPr>
        <p:grpSp>
          <p:nvGrpSpPr>
            <p:cNvPr id="18" name="组合 17"/>
            <p:cNvGrpSpPr/>
            <p:nvPr/>
          </p:nvGrpSpPr>
          <p:grpSpPr>
            <a:xfrm>
              <a:off x="356964" y="2700682"/>
              <a:ext cx="2982060" cy="2086205"/>
              <a:chOff x="3222621" y="2317385"/>
              <a:chExt cx="2982060" cy="2086205"/>
            </a:xfrm>
          </p:grpSpPr>
          <p:pic>
            <p:nvPicPr>
              <p:cNvPr id="22" name="图片 21"/>
              <p:cNvPicPr>
                <a:picLocks noChangeAspect="1"/>
              </p:cNvPicPr>
              <p:nvPr/>
            </p:nvPicPr>
            <p:blipFill>
              <a:blip r:embed="rId1"/>
              <a:srcRect l="10690" t="6119" b="8577"/>
              <a:stretch>
                <a:fillRect/>
              </a:stretch>
            </p:blipFill>
            <p:spPr>
              <a:xfrm>
                <a:off x="3222621" y="2317385"/>
                <a:ext cx="2982059" cy="2086205"/>
              </a:xfrm>
              <a:prstGeom prst="rect">
                <a:avLst/>
              </a:prstGeom>
            </p:spPr>
          </p:pic>
          <p:sp>
            <p:nvSpPr>
              <p:cNvPr id="3" name="矩形 2"/>
              <p:cNvSpPr/>
              <p:nvPr/>
            </p:nvSpPr>
            <p:spPr>
              <a:xfrm>
                <a:off x="3531310" y="3944436"/>
                <a:ext cx="2673371" cy="246733"/>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5" name="文本框 4"/>
            <p:cNvSpPr txBox="1"/>
            <p:nvPr/>
          </p:nvSpPr>
          <p:spPr>
            <a:xfrm>
              <a:off x="709465" y="4008053"/>
              <a:ext cx="1961038" cy="290687"/>
            </a:xfrm>
            <a:prstGeom prst="rect">
              <a:avLst/>
            </a:prstGeom>
            <a:noFill/>
          </p:spPr>
          <p:txBody>
            <a:bodyPr wrap="square">
              <a:spAutoFit/>
            </a:bodyPr>
            <a:lstStyle/>
            <a:p>
              <a:r>
                <a:rPr lang="zh-CN" altLang="en-US" sz="900" dirty="0">
                  <a:solidFill>
                    <a:prstClr val="black"/>
                  </a:solidFill>
                  <a:latin typeface="微软雅黑" panose="020B0503020204020204" pitchFamily="34" charset="-122"/>
                  <a:ea typeface="微软雅黑" panose="020B0503020204020204" pitchFamily="34" charset="-122"/>
                  <a:cs typeface="+mn-ea"/>
                  <a:sym typeface="微软雅黑" panose="020B0503020204020204" pitchFamily="34" charset="-122"/>
                </a:rPr>
                <a:t>单用伊马替尼 </a:t>
              </a:r>
              <a:r>
                <a:rPr lang="en-US" altLang="zh-CN" sz="900" dirty="0">
                  <a:solidFill>
                    <a:prstClr val="black"/>
                  </a:solidFill>
                  <a:latin typeface="微软雅黑" panose="020B0503020204020204" pitchFamily="34" charset="-122"/>
                  <a:ea typeface="微软雅黑" panose="020B0503020204020204" pitchFamily="34" charset="-122"/>
                  <a:cs typeface="+mn-ea"/>
                  <a:sym typeface="微软雅黑" panose="020B0503020204020204" pitchFamily="34" charset="-122"/>
                </a:rPr>
                <a:t>vs </a:t>
              </a:r>
              <a:r>
                <a:rPr lang="zh-CN" altLang="en-US" sz="900" dirty="0">
                  <a:solidFill>
                    <a:prstClr val="black"/>
                  </a:solidFill>
                  <a:latin typeface="微软雅黑" panose="020B0503020204020204" pitchFamily="34" charset="-122"/>
                  <a:ea typeface="微软雅黑" panose="020B0503020204020204" pitchFamily="34" charset="-122"/>
                  <a:cs typeface="+mn-ea"/>
                  <a:sym typeface="微软雅黑" panose="020B0503020204020204" pitchFamily="34" charset="-122"/>
                </a:rPr>
                <a:t>交替治疗</a:t>
              </a:r>
              <a:endParaRPr lang="en-US" altLang="zh-CN" sz="900" dirty="0">
                <a:solidFill>
                  <a:prstClr val="black"/>
                </a:solidFill>
                <a:latin typeface="微软雅黑" panose="020B0503020204020204" pitchFamily="34" charset="-122"/>
                <a:ea typeface="微软雅黑" panose="020B0503020204020204" pitchFamily="34" charset="-122"/>
                <a:cs typeface="+mn-ea"/>
                <a:sym typeface="微软雅黑" panose="020B0503020204020204" pitchFamily="34" charset="-122"/>
              </a:endParaRPr>
            </a:p>
            <a:p>
              <a:r>
                <a:rPr kumimoji="0" lang="en-US" altLang="zh-CN" sz="9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4</a:t>
              </a:r>
              <a:r>
                <a:rPr kumimoji="0" lang="zh-CN" altLang="en-US" sz="9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年</a:t>
              </a:r>
              <a:r>
                <a:rPr kumimoji="0" lang="en-US" altLang="zh-CN" sz="9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PFS</a:t>
              </a:r>
              <a:r>
                <a:rPr kumimoji="0" lang="zh-CN" altLang="en-US" sz="9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率为</a:t>
              </a:r>
              <a:r>
                <a:rPr kumimoji="0" lang="en-US" altLang="zh-CN" sz="9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40.0% vs 35.8%</a:t>
              </a:r>
              <a:r>
                <a:rPr kumimoji="0" lang="zh-CN" altLang="en-US" sz="9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a:t>
              </a:r>
              <a:r>
                <a:rPr kumimoji="0" lang="en-US" altLang="zh-CN" sz="900" b="0" i="1"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p</a:t>
              </a:r>
              <a:r>
                <a:rPr kumimoji="0" lang="en-US" altLang="zh-CN" sz="9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=0.68</a:t>
              </a:r>
              <a:endParaRPr lang="zh-CN" altLang="en-US" sz="105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 name="文本框 9"/>
            <p:cNvSpPr txBox="1"/>
            <p:nvPr/>
          </p:nvSpPr>
          <p:spPr>
            <a:xfrm>
              <a:off x="1162311" y="2536024"/>
              <a:ext cx="1478006" cy="276999"/>
            </a:xfrm>
            <a:prstGeom prst="rect">
              <a:avLst/>
            </a:prstGeom>
            <a:noFill/>
          </p:spPr>
          <p:txBody>
            <a:bodyPr wrap="square">
              <a:spAutoFit/>
            </a:bodyPr>
            <a:lstStyle/>
            <a:p>
              <a:pPr algn="ctr"/>
              <a:r>
                <a:rPr kumimoji="0" lang="en-US" altLang="zh-CN" sz="12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PFS</a:t>
              </a:r>
              <a:endParaRPr lang="zh-CN" altLang="en-US" sz="1600"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 name="文本框 12"/>
            <p:cNvSpPr txBox="1"/>
            <p:nvPr/>
          </p:nvSpPr>
          <p:spPr>
            <a:xfrm>
              <a:off x="2544732" y="4046799"/>
              <a:ext cx="861392" cy="215444"/>
            </a:xfrm>
            <a:prstGeom prst="rect">
              <a:avLst/>
            </a:prstGeom>
            <a:noFill/>
          </p:spPr>
          <p:txBody>
            <a:bodyPr wrap="square">
              <a:spAutoFit/>
            </a:bodyPr>
            <a:lstStyle>
              <a:defPPr>
                <a:defRPr lang="zh-CN"/>
              </a:defPPr>
              <a:lvl1pPr>
                <a:defRPr sz="800">
                  <a:solidFill>
                    <a:prstClr val="black"/>
                  </a:solidFill>
                  <a:latin typeface="微软雅黑" panose="020B0503020204020204" pitchFamily="34" charset="-122"/>
                  <a:ea typeface="微软雅黑" panose="020B0503020204020204" pitchFamily="34" charset="-122"/>
                  <a:cs typeface="+mn-ea"/>
                </a:defRPr>
              </a:lvl1pPr>
            </a:lstStyle>
            <a:p>
              <a:r>
                <a:rPr lang="zh-CN" altLang="en-US" dirty="0">
                  <a:solidFill>
                    <a:srgbClr val="A5A3EF"/>
                  </a:solidFill>
                  <a:sym typeface="微软雅黑" panose="020B0503020204020204" pitchFamily="34" charset="-122"/>
                </a:rPr>
                <a:t>单用伊马替尼 </a:t>
              </a:r>
              <a:endParaRPr lang="zh-CN" altLang="en-US" dirty="0">
                <a:solidFill>
                  <a:srgbClr val="A5A3EF"/>
                </a:solidFill>
              </a:endParaRPr>
            </a:p>
          </p:txBody>
        </p:sp>
        <p:sp>
          <p:nvSpPr>
            <p:cNvPr id="14" name="文本框 13"/>
            <p:cNvSpPr txBox="1"/>
            <p:nvPr/>
          </p:nvSpPr>
          <p:spPr>
            <a:xfrm>
              <a:off x="2318536" y="3482930"/>
              <a:ext cx="861392" cy="215444"/>
            </a:xfrm>
            <a:prstGeom prst="rect">
              <a:avLst/>
            </a:prstGeom>
            <a:noFill/>
          </p:spPr>
          <p:txBody>
            <a:bodyPr wrap="square">
              <a:spAutoFit/>
            </a:bodyPr>
            <a:lstStyle>
              <a:defPPr>
                <a:defRPr lang="zh-CN"/>
              </a:defPPr>
              <a:lvl1pPr>
                <a:defRPr sz="800">
                  <a:solidFill>
                    <a:prstClr val="black"/>
                  </a:solidFill>
                  <a:latin typeface="微软雅黑" panose="020B0503020204020204" pitchFamily="34" charset="-122"/>
                  <a:ea typeface="微软雅黑" panose="020B0503020204020204" pitchFamily="34" charset="-122"/>
                  <a:cs typeface="+mn-ea"/>
                </a:defRPr>
              </a:lvl1pPr>
            </a:lstStyle>
            <a:p>
              <a:r>
                <a:rPr lang="zh-CN" altLang="en-US" dirty="0">
                  <a:solidFill>
                    <a:srgbClr val="D1727E"/>
                  </a:solidFill>
                  <a:sym typeface="微软雅黑" panose="020B0503020204020204" pitchFamily="34" charset="-122"/>
                </a:rPr>
                <a:t>交替治疗</a:t>
              </a:r>
              <a:endParaRPr lang="zh-CN" altLang="en-US" dirty="0">
                <a:solidFill>
                  <a:srgbClr val="D1727E"/>
                </a:solidFill>
              </a:endParaRPr>
            </a:p>
          </p:txBody>
        </p:sp>
      </p:grpSp>
      <p:grpSp>
        <p:nvGrpSpPr>
          <p:cNvPr id="19" name="Group 18"/>
          <p:cNvGrpSpPr/>
          <p:nvPr/>
        </p:nvGrpSpPr>
        <p:grpSpPr>
          <a:xfrm>
            <a:off x="3586474" y="2874157"/>
            <a:ext cx="3309549" cy="2911483"/>
            <a:chOff x="3660402" y="4725016"/>
            <a:chExt cx="3047581" cy="2415038"/>
          </a:xfrm>
        </p:grpSpPr>
        <p:grpSp>
          <p:nvGrpSpPr>
            <p:cNvPr id="17" name="组合 16"/>
            <p:cNvGrpSpPr/>
            <p:nvPr/>
          </p:nvGrpSpPr>
          <p:grpSpPr>
            <a:xfrm>
              <a:off x="3660402" y="4942128"/>
              <a:ext cx="3047581" cy="2197926"/>
              <a:chOff x="3219735" y="4312769"/>
              <a:chExt cx="3047581" cy="2197926"/>
            </a:xfrm>
          </p:grpSpPr>
          <p:pic>
            <p:nvPicPr>
              <p:cNvPr id="23" name="图片 22"/>
              <p:cNvPicPr>
                <a:picLocks noChangeAspect="1"/>
              </p:cNvPicPr>
              <p:nvPr/>
            </p:nvPicPr>
            <p:blipFill>
              <a:blip r:embed="rId2"/>
              <a:srcRect l="10977" t="5493" b="8902"/>
              <a:stretch>
                <a:fillRect/>
              </a:stretch>
            </p:blipFill>
            <p:spPr>
              <a:xfrm>
                <a:off x="3219735" y="4312769"/>
                <a:ext cx="3047581" cy="2197926"/>
              </a:xfrm>
              <a:prstGeom prst="rect">
                <a:avLst/>
              </a:prstGeom>
              <a:noFill/>
            </p:spPr>
          </p:pic>
          <p:sp>
            <p:nvSpPr>
              <p:cNvPr id="6" name="矩形 5"/>
              <p:cNvSpPr/>
              <p:nvPr/>
            </p:nvSpPr>
            <p:spPr>
              <a:xfrm>
                <a:off x="3531310" y="6044289"/>
                <a:ext cx="2673371" cy="246733"/>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7" name="文本框 6"/>
            <p:cNvSpPr txBox="1"/>
            <p:nvPr/>
          </p:nvSpPr>
          <p:spPr>
            <a:xfrm>
              <a:off x="4113960" y="6253623"/>
              <a:ext cx="1936852" cy="306356"/>
            </a:xfrm>
            <a:prstGeom prst="rect">
              <a:avLst/>
            </a:prstGeom>
            <a:noFill/>
          </p:spPr>
          <p:txBody>
            <a:bodyPr wrap="square">
              <a:spAutoFit/>
            </a:bodyPr>
            <a:lstStyle>
              <a:defPPr>
                <a:defRPr lang="zh-CN"/>
              </a:defPPr>
              <a:lvl1pPr>
                <a:defRPr kumimoji="0" sz="800" b="0" i="0" u="none" strike="noStrike" cap="none" spc="0" normalizeH="0" baseline="0">
                  <a:ln>
                    <a:noFill/>
                  </a:ln>
                  <a:solidFill>
                    <a:prstClr val="black"/>
                  </a:solidFill>
                  <a:effectLst/>
                  <a:uLnTx/>
                  <a:uFillTx/>
                  <a:latin typeface="微软雅黑" panose="020B0503020204020204" pitchFamily="34" charset="-122"/>
                  <a:ea typeface="微软雅黑" panose="020B0503020204020204" pitchFamily="34" charset="-122"/>
                  <a:cs typeface="+mn-ea"/>
                </a:defRPr>
              </a:lvl1pPr>
            </a:lstStyle>
            <a:p>
              <a:r>
                <a:rPr lang="zh-CN" altLang="en-US" sz="900" dirty="0">
                  <a:sym typeface="微软雅黑" panose="020B0503020204020204" pitchFamily="34" charset="-122"/>
                </a:rPr>
                <a:t>单用伊马替尼 </a:t>
              </a:r>
              <a:r>
                <a:rPr lang="en-US" altLang="zh-CN" sz="900" dirty="0">
                  <a:sym typeface="微软雅黑" panose="020B0503020204020204" pitchFamily="34" charset="-122"/>
                </a:rPr>
                <a:t>vs </a:t>
              </a:r>
              <a:r>
                <a:rPr lang="zh-CN" altLang="en-US" sz="900" dirty="0">
                  <a:sym typeface="微软雅黑" panose="020B0503020204020204" pitchFamily="34" charset="-122"/>
                </a:rPr>
                <a:t>交替治疗</a:t>
              </a:r>
              <a:endParaRPr lang="en-US" altLang="zh-CN" sz="900" dirty="0">
                <a:sym typeface="微软雅黑" panose="020B0503020204020204" pitchFamily="34" charset="-122"/>
              </a:endParaRPr>
            </a:p>
            <a:p>
              <a:r>
                <a:rPr lang="en-US" altLang="zh-CN" sz="900" dirty="0">
                  <a:sym typeface="微软雅黑" panose="020B0503020204020204" pitchFamily="34" charset="-122"/>
                </a:rPr>
                <a:t>4</a:t>
              </a:r>
              <a:r>
                <a:rPr lang="zh-CN" altLang="en-US" sz="900" dirty="0">
                  <a:sym typeface="微软雅黑" panose="020B0503020204020204" pitchFamily="34" charset="-122"/>
                </a:rPr>
                <a:t>年</a:t>
              </a:r>
              <a:r>
                <a:rPr lang="en-US" altLang="zh-CN" sz="900" dirty="0">
                  <a:sym typeface="微软雅黑" panose="020B0503020204020204" pitchFamily="34" charset="-122"/>
                </a:rPr>
                <a:t>OS</a:t>
              </a:r>
              <a:r>
                <a:rPr lang="zh-CN" altLang="en-US" sz="900" dirty="0">
                  <a:sym typeface="微软雅黑" panose="020B0503020204020204" pitchFamily="34" charset="-122"/>
                </a:rPr>
                <a:t>率为</a:t>
              </a:r>
              <a:r>
                <a:rPr lang="en-US" altLang="zh-CN" sz="900" dirty="0">
                  <a:sym typeface="微软雅黑" panose="020B0503020204020204" pitchFamily="34" charset="-122"/>
                </a:rPr>
                <a:t>69.1% vs 74.1%</a:t>
              </a:r>
              <a:r>
                <a:rPr lang="zh-CN" altLang="en-US" sz="900" dirty="0">
                  <a:sym typeface="微软雅黑" panose="020B0503020204020204" pitchFamily="34" charset="-122"/>
                </a:rPr>
                <a:t>，</a:t>
              </a:r>
              <a:r>
                <a:rPr lang="en-US" altLang="zh-CN" sz="900" i="1" dirty="0">
                  <a:sym typeface="微软雅黑" panose="020B0503020204020204" pitchFamily="34" charset="-122"/>
                </a:rPr>
                <a:t>p</a:t>
              </a:r>
              <a:r>
                <a:rPr lang="en-US" altLang="zh-CN" sz="900" dirty="0">
                  <a:sym typeface="微软雅黑" panose="020B0503020204020204" pitchFamily="34" charset="-122"/>
                </a:rPr>
                <a:t>=0.46</a:t>
              </a:r>
              <a:endParaRPr lang="zh-CN" altLang="en-US" sz="900" dirty="0">
                <a:sym typeface="微软雅黑" panose="020B0503020204020204" pitchFamily="34" charset="-122"/>
              </a:endParaRPr>
            </a:p>
          </p:txBody>
        </p:sp>
        <p:sp>
          <p:nvSpPr>
            <p:cNvPr id="11" name="文本框 10"/>
            <p:cNvSpPr txBox="1"/>
            <p:nvPr/>
          </p:nvSpPr>
          <p:spPr>
            <a:xfrm>
              <a:off x="4495017" y="4725016"/>
              <a:ext cx="1478006" cy="276999"/>
            </a:xfrm>
            <a:prstGeom prst="rect">
              <a:avLst/>
            </a:prstGeom>
            <a:noFill/>
          </p:spPr>
          <p:txBody>
            <a:bodyPr wrap="square">
              <a:spAutoFit/>
            </a:bodyPr>
            <a:lstStyle/>
            <a:p>
              <a:pPr algn="ctr"/>
              <a:r>
                <a:rPr kumimoji="0" lang="en-US" altLang="zh-CN" sz="12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OS</a:t>
              </a:r>
              <a:endParaRPr lang="zh-CN" altLang="en-US" sz="1600"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 name="文本框 14"/>
            <p:cNvSpPr txBox="1"/>
            <p:nvPr/>
          </p:nvSpPr>
          <p:spPr>
            <a:xfrm>
              <a:off x="4767389" y="5439736"/>
              <a:ext cx="861392" cy="215444"/>
            </a:xfrm>
            <a:prstGeom prst="rect">
              <a:avLst/>
            </a:prstGeom>
            <a:noFill/>
          </p:spPr>
          <p:txBody>
            <a:bodyPr wrap="square">
              <a:spAutoFit/>
            </a:bodyPr>
            <a:lstStyle>
              <a:defPPr>
                <a:defRPr lang="zh-CN"/>
              </a:defPPr>
              <a:lvl1pPr>
                <a:defRPr sz="800">
                  <a:solidFill>
                    <a:prstClr val="black"/>
                  </a:solidFill>
                  <a:latin typeface="微软雅黑" panose="020B0503020204020204" pitchFamily="34" charset="-122"/>
                  <a:ea typeface="微软雅黑" panose="020B0503020204020204" pitchFamily="34" charset="-122"/>
                  <a:cs typeface="+mn-ea"/>
                </a:defRPr>
              </a:lvl1pPr>
            </a:lstStyle>
            <a:p>
              <a:r>
                <a:rPr lang="zh-CN" altLang="en-US" dirty="0">
                  <a:solidFill>
                    <a:srgbClr val="A5A3EF"/>
                  </a:solidFill>
                  <a:sym typeface="微软雅黑" panose="020B0503020204020204" pitchFamily="34" charset="-122"/>
                </a:rPr>
                <a:t>单用伊马替尼 </a:t>
              </a:r>
              <a:endParaRPr lang="zh-CN" altLang="en-US" dirty="0">
                <a:solidFill>
                  <a:srgbClr val="A5A3EF"/>
                </a:solidFill>
              </a:endParaRPr>
            </a:p>
          </p:txBody>
        </p:sp>
        <p:sp>
          <p:nvSpPr>
            <p:cNvPr id="16" name="文本框 15"/>
            <p:cNvSpPr txBox="1"/>
            <p:nvPr/>
          </p:nvSpPr>
          <p:spPr>
            <a:xfrm>
              <a:off x="5464087" y="5109998"/>
              <a:ext cx="861392" cy="215444"/>
            </a:xfrm>
            <a:prstGeom prst="rect">
              <a:avLst/>
            </a:prstGeom>
            <a:noFill/>
          </p:spPr>
          <p:txBody>
            <a:bodyPr wrap="square">
              <a:spAutoFit/>
            </a:bodyPr>
            <a:lstStyle>
              <a:defPPr>
                <a:defRPr lang="zh-CN"/>
              </a:defPPr>
              <a:lvl1pPr>
                <a:defRPr sz="800">
                  <a:solidFill>
                    <a:prstClr val="black"/>
                  </a:solidFill>
                  <a:latin typeface="微软雅黑" panose="020B0503020204020204" pitchFamily="34" charset="-122"/>
                  <a:ea typeface="微软雅黑" panose="020B0503020204020204" pitchFamily="34" charset="-122"/>
                  <a:cs typeface="+mn-ea"/>
                </a:defRPr>
              </a:lvl1pPr>
            </a:lstStyle>
            <a:p>
              <a:r>
                <a:rPr lang="zh-CN" altLang="en-US" dirty="0">
                  <a:solidFill>
                    <a:srgbClr val="D1727E"/>
                  </a:solidFill>
                  <a:sym typeface="微软雅黑" panose="020B0503020204020204" pitchFamily="34" charset="-122"/>
                </a:rPr>
                <a:t>交替治疗</a:t>
              </a:r>
              <a:endParaRPr lang="zh-CN" altLang="en-US" dirty="0">
                <a:solidFill>
                  <a:srgbClr val="D1727E"/>
                </a:solidFill>
              </a:endParaRPr>
            </a:p>
          </p:txBody>
        </p:sp>
      </p:grpSp>
      <p:sp>
        <p:nvSpPr>
          <p:cNvPr id="20" name="文本框 8"/>
          <p:cNvSpPr txBox="1"/>
          <p:nvPr/>
        </p:nvSpPr>
        <p:spPr>
          <a:xfrm>
            <a:off x="7516154" y="2399216"/>
            <a:ext cx="3844800" cy="276999"/>
          </a:xfrm>
          <a:prstGeom prst="rect">
            <a:avLst/>
          </a:prstGeom>
          <a:noFill/>
        </p:spPr>
        <p:txBody>
          <a:bodyPr wrap="square">
            <a:spAutoFit/>
          </a:bodyPr>
          <a:lstStyle/>
          <a:p>
            <a:pPr algn="ctr"/>
            <a:r>
              <a:rPr lang="zh-CN" altLang="en-US" sz="1200" b="1" dirty="0">
                <a:solidFill>
                  <a:srgbClr val="AC283F"/>
                </a:solidFill>
                <a:latin typeface="微软雅黑" panose="020B0503020204020204" pitchFamily="34" charset="-122"/>
                <a:ea typeface="微软雅黑" panose="020B0503020204020204" pitchFamily="34" charset="-122"/>
                <a:sym typeface="微软雅黑" panose="020B0503020204020204" pitchFamily="34" charset="-122"/>
              </a:rPr>
              <a:t> 疗效缓解</a:t>
            </a:r>
            <a:endParaRPr lang="zh-CN" altLang="en-US" sz="1200" b="1" dirty="0">
              <a:solidFill>
                <a:srgbClr val="AC283F"/>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矩形: 圆角 88"/>
          <p:cNvSpPr/>
          <p:nvPr/>
        </p:nvSpPr>
        <p:spPr bwMode="auto">
          <a:xfrm>
            <a:off x="4709905" y="1107986"/>
            <a:ext cx="7138978" cy="5019525"/>
          </a:xfrm>
          <a:prstGeom prst="roundRect">
            <a:avLst>
              <a:gd name="adj" fmla="val 1835"/>
            </a:avLst>
          </a:prstGeom>
          <a:solidFill>
            <a:sysClr val="window" lastClr="FFFFFF"/>
          </a:solidFill>
          <a:ln w="9525" cap="flat" cmpd="sng" algn="ctr">
            <a:gradFill>
              <a:gsLst>
                <a:gs pos="0">
                  <a:srgbClr val="AC283F"/>
                </a:gs>
                <a:gs pos="100000">
                  <a:schemeClr val="bg1"/>
                </a:gs>
              </a:gsLst>
              <a:lin ang="5400000" scaled="1"/>
            </a:gradFill>
            <a:prstDash val="solid"/>
            <a:round/>
            <a:headEnd type="none" w="med" len="med"/>
            <a:tailEnd type="none" w="med" len="med"/>
          </a:ln>
          <a:effectLst>
            <a:outerShdw blurRad="101600" dist="63500" dir="5400000" algn="t" rotWithShape="0">
              <a:schemeClr val="accent1">
                <a:alpha val="30000"/>
              </a:schemeClr>
            </a:outerShdw>
          </a:effectLst>
        </p:spPr>
        <p:txBody>
          <a:bodyPr vert="horz" wrap="none" lIns="37595" tIns="37595" rIns="37595" bIns="37595" numCol="1" rtlCol="0" anchor="ctr" anchorCtr="0" compatLnSpc="1"/>
          <a:lstStyle/>
          <a:p>
            <a:pPr algn="ctr" defTabSz="751840" eaLnBrk="0" fontAlgn="base" hangingPunct="0">
              <a:spcBef>
                <a:spcPct val="50000"/>
              </a:spcBef>
              <a:spcAft>
                <a:spcPct val="0"/>
              </a:spcAft>
            </a:pPr>
            <a:endParaRPr lang="zh-CN" altLang="en-US" sz="900" kern="0" dirty="0">
              <a:solidFill>
                <a:prstClr val="black"/>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6" name="内容占位符 4"/>
          <p:cNvSpPr txBox="1"/>
          <p:nvPr/>
        </p:nvSpPr>
        <p:spPr>
          <a:xfrm>
            <a:off x="258680" y="347305"/>
            <a:ext cx="11592425" cy="46166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1"/>
                </a:solidFill>
                <a:latin typeface="Arial" panose="020B0604020202020204" pitchFamily="34" charset="0"/>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Arial" panose="020B0604020202020204" pitchFamily="34" charset="0"/>
                <a:ea typeface="微软雅黑"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Arial" panose="020B0604020202020204" pitchFamily="34" charset="0"/>
                <a:ea typeface="微软雅黑" panose="020B0503020204020204"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Arial" panose="020B0604020202020204" pitchFamily="34" charset="0"/>
                <a:ea typeface="微软雅黑" panose="020B0503020204020204"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CN" altLang="en-US" sz="2000" b="1" dirty="0">
                <a:latin typeface="微软雅黑" panose="020B0503020204020204" pitchFamily="34" charset="-122"/>
                <a:cs typeface="+mn-ea"/>
                <a:sym typeface="微软雅黑" panose="020B0503020204020204" pitchFamily="34" charset="-122"/>
              </a:rPr>
              <a:t>伊马替尼联合比美替尼一线治疗晚期</a:t>
            </a:r>
            <a:r>
              <a:rPr lang="en-US" altLang="zh-CN" sz="2000" b="1" dirty="0">
                <a:latin typeface="微软雅黑" panose="020B0503020204020204" pitchFamily="34" charset="-122"/>
                <a:cs typeface="+mn-ea"/>
                <a:sym typeface="微软雅黑" panose="020B0503020204020204" pitchFamily="34" charset="-122"/>
              </a:rPr>
              <a:t>GIST</a:t>
            </a:r>
            <a:r>
              <a:rPr lang="zh-CN" altLang="en-US" sz="2000" b="1" dirty="0">
                <a:latin typeface="微软雅黑" panose="020B0503020204020204" pitchFamily="34" charset="-122"/>
                <a:cs typeface="+mn-ea"/>
                <a:sym typeface="微软雅黑" panose="020B0503020204020204" pitchFamily="34" charset="-122"/>
              </a:rPr>
              <a:t>患者</a:t>
            </a:r>
            <a:r>
              <a:rPr lang="en-US" altLang="zh-CN" sz="2000" b="1" dirty="0">
                <a:latin typeface="微软雅黑" panose="020B0503020204020204" pitchFamily="34" charset="-122"/>
                <a:cs typeface="+mn-ea"/>
                <a:sym typeface="微软雅黑" panose="020B0503020204020204" pitchFamily="34" charset="-122"/>
              </a:rPr>
              <a:t>10</a:t>
            </a:r>
            <a:r>
              <a:rPr lang="zh-CN" altLang="en-US" sz="2000" b="1" dirty="0">
                <a:latin typeface="微软雅黑" panose="020B0503020204020204" pitchFamily="34" charset="-122"/>
                <a:cs typeface="+mn-ea"/>
                <a:sym typeface="微软雅黑" panose="020B0503020204020204" pitchFamily="34" charset="-122"/>
              </a:rPr>
              <a:t>年随访，仍具有临床获益</a:t>
            </a:r>
            <a:endParaRPr lang="zh-CN" altLang="en-US" sz="2000" b="1" dirty="0">
              <a:latin typeface="微软雅黑" panose="020B0503020204020204" pitchFamily="34" charset="-122"/>
              <a:cs typeface="+mn-ea"/>
              <a:sym typeface="微软雅黑" panose="020B0503020204020204" pitchFamily="34" charset="-122"/>
            </a:endParaRPr>
          </a:p>
        </p:txBody>
      </p:sp>
      <p:sp>
        <p:nvSpPr>
          <p:cNvPr id="8" name="文本占位符 1"/>
          <p:cNvSpPr txBox="1"/>
          <p:nvPr/>
        </p:nvSpPr>
        <p:spPr>
          <a:xfrm>
            <a:off x="426955" y="6641018"/>
            <a:ext cx="6335712" cy="216982"/>
          </a:xfrm>
          <a:prstGeom prst="rect">
            <a:avLst/>
          </a:prstGeom>
        </p:spPr>
        <p:txBody>
          <a:bodyPr>
            <a:noAutofit/>
          </a:bodyPr>
          <a:lstStyle>
            <a:defPPr>
              <a:defRPr lang="zh-CN"/>
            </a:defPPr>
            <a:lvl1pPr indent="0" defTabSz="1219200">
              <a:lnSpc>
                <a:spcPct val="120000"/>
              </a:lnSpc>
              <a:spcBef>
                <a:spcPts val="0"/>
              </a:spcBef>
              <a:buFont typeface="Arial" panose="020B0604020202020204" pitchFamily="34" charset="0"/>
              <a:buNone/>
              <a:defRPr sz="900">
                <a:solidFill>
                  <a:prstClr val="black"/>
                </a:solidFill>
                <a:cs typeface="+mn-ea"/>
              </a:defRPr>
            </a:lvl1pPr>
            <a:lvl2pPr marL="914400" indent="-304800" defTabSz="1219200">
              <a:lnSpc>
                <a:spcPct val="90000"/>
              </a:lnSpc>
              <a:spcBef>
                <a:spcPts val="665"/>
              </a:spcBef>
              <a:buFont typeface="Arial" panose="020B0604020202020204" pitchFamily="34" charset="0"/>
              <a:buChar char="•"/>
              <a:defRPr sz="3200">
                <a:latin typeface="微软雅黑" panose="020B0503020204020204" pitchFamily="34" charset="-122"/>
              </a:defRPr>
            </a:lvl2pPr>
            <a:lvl3pPr marL="1524000" indent="-304800" defTabSz="1219200">
              <a:lnSpc>
                <a:spcPct val="90000"/>
              </a:lnSpc>
              <a:spcBef>
                <a:spcPts val="665"/>
              </a:spcBef>
              <a:buFont typeface="Arial" panose="020B0604020202020204" pitchFamily="34" charset="0"/>
              <a:buChar char="•"/>
              <a:defRPr sz="2800">
                <a:latin typeface="微软雅黑" panose="020B0503020204020204" pitchFamily="34" charset="-122"/>
              </a:defRPr>
            </a:lvl3pPr>
            <a:lvl4pPr marL="2133600" indent="-304800" defTabSz="1219200">
              <a:lnSpc>
                <a:spcPct val="90000"/>
              </a:lnSpc>
              <a:spcBef>
                <a:spcPts val="665"/>
              </a:spcBef>
              <a:buFont typeface="Arial" panose="020B0604020202020204" pitchFamily="34" charset="0"/>
              <a:buChar char="•"/>
              <a:defRPr sz="2535">
                <a:latin typeface="微软雅黑" panose="020B0503020204020204" pitchFamily="34" charset="-122"/>
              </a:defRPr>
            </a:lvl4pPr>
            <a:lvl5pPr marL="2743200" indent="-304800" defTabSz="1219200">
              <a:lnSpc>
                <a:spcPct val="90000"/>
              </a:lnSpc>
              <a:spcBef>
                <a:spcPts val="665"/>
              </a:spcBef>
              <a:buFont typeface="Arial" panose="020B0604020202020204" pitchFamily="34" charset="0"/>
              <a:buChar char="•"/>
              <a:defRPr sz="2535">
                <a:latin typeface="微软雅黑" panose="020B0503020204020204" pitchFamily="34" charset="-122"/>
              </a:defRPr>
            </a:lvl5pPr>
            <a:lvl6pPr marL="3352800" indent="-304800" defTabSz="1219200">
              <a:lnSpc>
                <a:spcPct val="90000"/>
              </a:lnSpc>
              <a:spcBef>
                <a:spcPts val="665"/>
              </a:spcBef>
              <a:buFont typeface="Arial" panose="020B0604020202020204" pitchFamily="34" charset="0"/>
              <a:buChar char="•"/>
              <a:defRPr sz="2535"/>
            </a:lvl6pPr>
            <a:lvl7pPr marL="3961765" indent="-304800" defTabSz="1219200">
              <a:lnSpc>
                <a:spcPct val="90000"/>
              </a:lnSpc>
              <a:spcBef>
                <a:spcPts val="665"/>
              </a:spcBef>
              <a:buFont typeface="Arial" panose="020B0604020202020204" pitchFamily="34" charset="0"/>
              <a:buChar char="•"/>
              <a:defRPr sz="2535"/>
            </a:lvl7pPr>
            <a:lvl8pPr marL="4571365" indent="-304800" defTabSz="1219200">
              <a:lnSpc>
                <a:spcPct val="90000"/>
              </a:lnSpc>
              <a:spcBef>
                <a:spcPts val="665"/>
              </a:spcBef>
              <a:buFont typeface="Arial" panose="020B0604020202020204" pitchFamily="34" charset="0"/>
              <a:buChar char="•"/>
              <a:defRPr sz="2535"/>
            </a:lvl8pPr>
            <a:lvl9pPr marL="5180965" indent="-304800" defTabSz="1219200">
              <a:lnSpc>
                <a:spcPct val="90000"/>
              </a:lnSpc>
              <a:spcBef>
                <a:spcPts val="665"/>
              </a:spcBef>
              <a:buFont typeface="Arial" panose="020B0604020202020204" pitchFamily="34" charset="0"/>
              <a:buChar char="•"/>
              <a:defRPr sz="2535"/>
            </a:lvl9pPr>
          </a:lstStyle>
          <a:p>
            <a:r>
              <a:rPr lang="en-US" altLang="zh-CN" dirty="0">
                <a:latin typeface="微软雅黑" panose="020B0503020204020204" pitchFamily="34" charset="-122"/>
                <a:ea typeface="微软雅黑" panose="020B0503020204020204" pitchFamily="34" charset="-122"/>
                <a:sym typeface="微软雅黑" panose="020B0503020204020204" pitchFamily="34" charset="-122"/>
              </a:rPr>
              <a:t>Yudi Bao</a:t>
            </a:r>
            <a:r>
              <a:rPr lang="es-ES" altLang="zh-CN" dirty="0">
                <a:latin typeface="微软雅黑" panose="020B0503020204020204" pitchFamily="34" charset="-122"/>
                <a:ea typeface="微软雅黑" panose="020B0503020204020204" pitchFamily="34" charset="-122"/>
                <a:sym typeface="微软雅黑" panose="020B0503020204020204" pitchFamily="34" charset="-122"/>
              </a:rPr>
              <a:t>, et al. 2025 ASCO </a:t>
            </a:r>
            <a:r>
              <a:rPr lang="es-ES" altLang="zh-CN" dirty="0" err="1">
                <a:latin typeface="微软雅黑" panose="020B0503020204020204" pitchFamily="34" charset="-122"/>
                <a:ea typeface="微软雅黑" panose="020B0503020204020204" pitchFamily="34" charset="-122"/>
                <a:sym typeface="微软雅黑" panose="020B0503020204020204" pitchFamily="34" charset="-122"/>
              </a:rPr>
              <a:t>Abstract</a:t>
            </a:r>
            <a:r>
              <a:rPr lang="es-ES" altLang="zh-CN" dirty="0">
                <a:latin typeface="微软雅黑" panose="020B0503020204020204" pitchFamily="34" charset="-122"/>
                <a:ea typeface="微软雅黑" panose="020B0503020204020204" pitchFamily="34" charset="-122"/>
                <a:sym typeface="微软雅黑" panose="020B0503020204020204" pitchFamily="34" charset="-122"/>
              </a:rPr>
              <a:t> #11527.</a:t>
            </a:r>
            <a:endParaRPr lang="es-ES" altLang="zh-CN"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 name="矩形: 圆角 88"/>
          <p:cNvSpPr/>
          <p:nvPr/>
        </p:nvSpPr>
        <p:spPr bwMode="auto">
          <a:xfrm>
            <a:off x="173255" y="1107986"/>
            <a:ext cx="4375568" cy="5019525"/>
          </a:xfrm>
          <a:prstGeom prst="roundRect">
            <a:avLst>
              <a:gd name="adj" fmla="val 1835"/>
            </a:avLst>
          </a:prstGeom>
          <a:solidFill>
            <a:sysClr val="window" lastClr="FFFFFF"/>
          </a:solidFill>
          <a:ln w="9525" cap="flat" cmpd="sng" algn="ctr">
            <a:gradFill>
              <a:gsLst>
                <a:gs pos="0">
                  <a:srgbClr val="AC283F"/>
                </a:gs>
                <a:gs pos="100000">
                  <a:schemeClr val="bg1"/>
                </a:gs>
              </a:gsLst>
              <a:lin ang="5400000" scaled="1"/>
            </a:gradFill>
            <a:prstDash val="solid"/>
            <a:round/>
            <a:headEnd type="none" w="med" len="med"/>
            <a:tailEnd type="none" w="med" len="med"/>
          </a:ln>
          <a:effectLst>
            <a:outerShdw blurRad="101600" dist="63500" dir="5400000" algn="t" rotWithShape="0">
              <a:schemeClr val="accent1">
                <a:alpha val="30000"/>
              </a:schemeClr>
            </a:outerShdw>
          </a:effectLst>
        </p:spPr>
        <p:txBody>
          <a:bodyPr vert="horz" wrap="none" lIns="37595" tIns="37595" rIns="37595" bIns="37595" numCol="1" rtlCol="0" anchor="ctr" anchorCtr="0" compatLnSpc="1"/>
          <a:lstStyle/>
          <a:p>
            <a:pPr algn="ctr" defTabSz="751840" eaLnBrk="0" fontAlgn="base" hangingPunct="0">
              <a:spcBef>
                <a:spcPct val="50000"/>
              </a:spcBef>
              <a:spcAft>
                <a:spcPct val="0"/>
              </a:spcAft>
              <a:defRPr/>
            </a:pPr>
            <a:endParaRPr lang="zh-CN" altLang="en-US" sz="900" kern="0" dirty="0">
              <a:solidFill>
                <a:prstClr val="black"/>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0" name="矩形: 圆角 9"/>
          <p:cNvSpPr/>
          <p:nvPr/>
        </p:nvSpPr>
        <p:spPr>
          <a:xfrm>
            <a:off x="434698" y="897687"/>
            <a:ext cx="3787253" cy="344431"/>
          </a:xfrm>
          <a:prstGeom prst="roundRect">
            <a:avLst/>
          </a:prstGeom>
          <a:solidFill>
            <a:srgbClr val="AC283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spcBef>
                <a:spcPts val="0"/>
              </a:spcBef>
              <a:spcAft>
                <a:spcPts val="0"/>
              </a:spcAft>
              <a:buClrTx/>
              <a:buSzTx/>
              <a:buFontTx/>
              <a:buNone/>
              <a:defRPr/>
            </a:pPr>
            <a:r>
              <a:rPr kumimoji="0" lang="en-US" altLang="zh-CN" sz="1200" b="1" i="0" u="non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GIST 13-162</a:t>
            </a:r>
            <a:r>
              <a:rPr kumimoji="0" lang="zh-CN" altLang="en-US" sz="1200" b="1" i="0" u="non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试验研究设计</a:t>
            </a:r>
            <a:endParaRPr kumimoji="0" lang="en-US" altLang="zh-CN" sz="1200" b="1" i="0" u="non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a:p>
            <a:pPr marL="0" marR="0" lvl="0" indent="0" algn="ctr" defTabSz="914400" rtl="0" eaLnBrk="1" fontAlgn="auto" latinLnBrk="0" hangingPunct="1">
              <a:spcBef>
                <a:spcPts val="0"/>
              </a:spcBef>
              <a:spcAft>
                <a:spcPts val="0"/>
              </a:spcAft>
              <a:buClrTx/>
              <a:buSzTx/>
              <a:buFontTx/>
              <a:buNone/>
              <a:defRPr/>
            </a:pPr>
            <a:r>
              <a:rPr kumimoji="0" lang="zh-CN" altLang="en-US" sz="900" b="1" i="0" u="non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一项单中心、单臂、</a:t>
            </a:r>
            <a:r>
              <a:rPr kumimoji="0" lang="en-US" altLang="zh-CN" sz="900" b="1" i="0" u="non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II</a:t>
            </a:r>
            <a:r>
              <a:rPr kumimoji="0" lang="zh-CN" altLang="en-US" sz="900" b="1" i="0" u="non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期研究</a:t>
            </a:r>
            <a:endParaRPr kumimoji="0" lang="zh-CN" altLang="en-US" sz="900" b="1" i="0" u="non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grpSp>
        <p:nvGrpSpPr>
          <p:cNvPr id="53" name="组合 52"/>
          <p:cNvGrpSpPr/>
          <p:nvPr/>
        </p:nvGrpSpPr>
        <p:grpSpPr>
          <a:xfrm>
            <a:off x="343117" y="2138677"/>
            <a:ext cx="4103635" cy="3650583"/>
            <a:chOff x="340894" y="2524370"/>
            <a:chExt cx="4103635" cy="3650583"/>
          </a:xfrm>
        </p:grpSpPr>
        <p:sp>
          <p:nvSpPr>
            <p:cNvPr id="29" name="文本框 28"/>
            <p:cNvSpPr txBox="1">
              <a:spLocks noChangeAspect="1"/>
            </p:cNvSpPr>
            <p:nvPr/>
          </p:nvSpPr>
          <p:spPr>
            <a:xfrm>
              <a:off x="450076" y="2819403"/>
              <a:ext cx="1080000" cy="400110"/>
            </a:xfrm>
            <a:prstGeom prst="rect">
              <a:avLst/>
            </a:prstGeom>
            <a:solidFill>
              <a:srgbClr val="B97379"/>
            </a:solidFill>
          </p:spPr>
          <p:txBody>
            <a:bodyPr wrap="square">
              <a:spAutoFit/>
            </a:bodyPr>
            <a:lstStyle/>
            <a:p>
              <a:pPr algn="ctr">
                <a:lnSpc>
                  <a:spcPts val="1200"/>
                </a:lnSpc>
              </a:pPr>
              <a:r>
                <a:rPr lang="zh-CN" altLang="en-US" sz="1000" dirty="0">
                  <a:solidFill>
                    <a:schemeClr val="bg1"/>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符合条件</a:t>
              </a:r>
              <a:endParaRPr lang="en-US" altLang="zh-CN" sz="1000" dirty="0">
                <a:solidFill>
                  <a:schemeClr val="bg1"/>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a:p>
              <a:pPr algn="ctr">
                <a:lnSpc>
                  <a:spcPts val="1200"/>
                </a:lnSpc>
              </a:pPr>
              <a:r>
                <a:rPr lang="zh-CN" altLang="en-US" sz="1000" dirty="0">
                  <a:solidFill>
                    <a:schemeClr val="bg1"/>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(N=54</a:t>
              </a:r>
              <a:r>
                <a:rPr lang="en-US" altLang="zh-CN" sz="1000" dirty="0">
                  <a:solidFill>
                    <a:schemeClr val="bg1"/>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a:t>
              </a:r>
              <a:endParaRPr lang="zh-CN" altLang="en-US" sz="1000" dirty="0">
                <a:solidFill>
                  <a:schemeClr val="bg1"/>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p:txBody>
        </p:sp>
        <p:sp>
          <p:nvSpPr>
            <p:cNvPr id="30" name="文本框 29"/>
            <p:cNvSpPr txBox="1">
              <a:spLocks noChangeAspect="1"/>
            </p:cNvSpPr>
            <p:nvPr/>
          </p:nvSpPr>
          <p:spPr>
            <a:xfrm>
              <a:off x="1907302" y="2819403"/>
              <a:ext cx="1080000" cy="400110"/>
            </a:xfrm>
            <a:prstGeom prst="rect">
              <a:avLst/>
            </a:prstGeom>
            <a:solidFill>
              <a:srgbClr val="B97379"/>
            </a:solidFill>
          </p:spPr>
          <p:txBody>
            <a:bodyPr wrap="square">
              <a:spAutoFit/>
            </a:bodyPr>
            <a:lstStyle/>
            <a:p>
              <a:pPr algn="ctr">
                <a:lnSpc>
                  <a:spcPts val="1200"/>
                </a:lnSpc>
              </a:pPr>
              <a:r>
                <a:rPr lang="en-US" altLang="zh-CN" sz="1000" dirty="0">
                  <a:solidFill>
                    <a:schemeClr val="bg1"/>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II</a:t>
              </a:r>
              <a:r>
                <a:rPr lang="zh-CN" altLang="en-US" sz="1000" dirty="0">
                  <a:solidFill>
                    <a:schemeClr val="bg1"/>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期入组</a:t>
              </a:r>
              <a:endParaRPr lang="en-US" altLang="zh-CN" sz="1000" dirty="0">
                <a:solidFill>
                  <a:schemeClr val="bg1"/>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a:p>
              <a:pPr algn="ctr">
                <a:lnSpc>
                  <a:spcPts val="1200"/>
                </a:lnSpc>
              </a:pPr>
              <a:r>
                <a:rPr lang="zh-CN" altLang="en-US" sz="1000" dirty="0">
                  <a:solidFill>
                    <a:schemeClr val="bg1"/>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(N=5</a:t>
              </a:r>
              <a:r>
                <a:rPr lang="en-US" altLang="zh-CN" sz="1000" dirty="0">
                  <a:solidFill>
                    <a:schemeClr val="bg1"/>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0)</a:t>
              </a:r>
              <a:endParaRPr lang="zh-CN" altLang="en-US" sz="1000" dirty="0">
                <a:solidFill>
                  <a:schemeClr val="bg1"/>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p:txBody>
        </p:sp>
        <p:sp>
          <p:nvSpPr>
            <p:cNvPr id="31" name="文本框 30"/>
            <p:cNvSpPr txBox="1">
              <a:spLocks noChangeAspect="1"/>
            </p:cNvSpPr>
            <p:nvPr/>
          </p:nvSpPr>
          <p:spPr>
            <a:xfrm>
              <a:off x="3364529" y="2819403"/>
              <a:ext cx="1080000" cy="400110"/>
            </a:xfrm>
            <a:prstGeom prst="rect">
              <a:avLst/>
            </a:prstGeom>
            <a:solidFill>
              <a:srgbClr val="B97379"/>
            </a:solidFill>
          </p:spPr>
          <p:txBody>
            <a:bodyPr wrap="square">
              <a:spAutoFit/>
            </a:bodyPr>
            <a:lstStyle/>
            <a:p>
              <a:pPr algn="ctr">
                <a:lnSpc>
                  <a:spcPts val="1200"/>
                </a:lnSpc>
              </a:pPr>
              <a:r>
                <a:rPr lang="zh-CN" altLang="en-US" sz="1000" dirty="0">
                  <a:solidFill>
                    <a:schemeClr val="bg1"/>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疗效分析人群 (N=4</a:t>
              </a:r>
              <a:r>
                <a:rPr lang="en-US" altLang="zh-CN" sz="1000" dirty="0">
                  <a:solidFill>
                    <a:schemeClr val="bg1"/>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2)</a:t>
              </a:r>
              <a:endParaRPr lang="zh-CN" altLang="en-US" sz="1000" dirty="0">
                <a:solidFill>
                  <a:schemeClr val="bg1"/>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p:txBody>
        </p:sp>
        <p:sp>
          <p:nvSpPr>
            <p:cNvPr id="32" name="文本框 31"/>
            <p:cNvSpPr txBox="1"/>
            <p:nvPr/>
          </p:nvSpPr>
          <p:spPr>
            <a:xfrm>
              <a:off x="1322815" y="3308230"/>
              <a:ext cx="768757" cy="442674"/>
            </a:xfrm>
            <a:prstGeom prst="roundRect">
              <a:avLst/>
            </a:prstGeom>
            <a:gradFill flip="none" rotWithShape="1">
              <a:gsLst>
                <a:gs pos="3000">
                  <a:srgbClr val="D7D7D7"/>
                </a:gs>
                <a:gs pos="62000">
                  <a:srgbClr val="D7D7D7"/>
                </a:gs>
                <a:gs pos="88000">
                  <a:srgbClr val="D7D7D7"/>
                </a:gs>
              </a:gsLst>
              <a:lin ang="2700000" scaled="1"/>
              <a:tileRect/>
            </a:gradFill>
          </p:spPr>
          <p:txBody>
            <a:bodyPr wrap="square">
              <a:spAutoFit/>
            </a:bodyPr>
            <a:lstStyle/>
            <a:p>
              <a:pPr algn="ctr">
                <a:lnSpc>
                  <a:spcPts val="1200"/>
                </a:lnSpc>
              </a:pPr>
              <a:r>
                <a:rPr lang="zh-CN" altLang="en-US" sz="1000" dirty="0">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筛选失败 </a:t>
              </a:r>
              <a:endParaRPr lang="en-US" altLang="zh-CN" sz="1000" dirty="0">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a:p>
              <a:pPr algn="ctr">
                <a:lnSpc>
                  <a:spcPts val="1200"/>
                </a:lnSpc>
              </a:pPr>
              <a:r>
                <a:rPr lang="zh-CN" altLang="en-US" sz="1000" dirty="0">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(N=4</a:t>
              </a:r>
              <a:r>
                <a:rPr lang="en-US" altLang="zh-CN" sz="1000" dirty="0">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a:t>
              </a:r>
              <a:endParaRPr lang="zh-CN" altLang="en-US" sz="1000" dirty="0">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p:txBody>
        </p:sp>
        <p:sp>
          <p:nvSpPr>
            <p:cNvPr id="33" name="文本框 32"/>
            <p:cNvSpPr txBox="1">
              <a:spLocks noChangeAspect="1"/>
            </p:cNvSpPr>
            <p:nvPr/>
          </p:nvSpPr>
          <p:spPr>
            <a:xfrm>
              <a:off x="427159" y="4965603"/>
              <a:ext cx="1080000" cy="400110"/>
            </a:xfrm>
            <a:prstGeom prst="rect">
              <a:avLst/>
            </a:prstGeom>
            <a:solidFill>
              <a:srgbClr val="B97379"/>
            </a:solidFill>
          </p:spPr>
          <p:txBody>
            <a:bodyPr wrap="square">
              <a:spAutoFit/>
            </a:bodyPr>
            <a:lstStyle/>
            <a:p>
              <a:pPr algn="ctr">
                <a:lnSpc>
                  <a:spcPts val="1200"/>
                </a:lnSpc>
              </a:pPr>
              <a:r>
                <a:rPr lang="zh-CN" altLang="en-US" sz="1000" dirty="0">
                  <a:solidFill>
                    <a:schemeClr val="bg1"/>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符合条件</a:t>
              </a:r>
              <a:endParaRPr lang="en-US" altLang="zh-CN" sz="1000" dirty="0">
                <a:solidFill>
                  <a:schemeClr val="bg1"/>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a:p>
              <a:pPr algn="ctr">
                <a:lnSpc>
                  <a:spcPts val="1200"/>
                </a:lnSpc>
              </a:pPr>
              <a:r>
                <a:rPr lang="zh-CN" altLang="en-US" sz="1000" dirty="0">
                  <a:solidFill>
                    <a:schemeClr val="bg1"/>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(N=54</a:t>
              </a:r>
              <a:r>
                <a:rPr lang="en-US" altLang="zh-CN" sz="1000" dirty="0">
                  <a:solidFill>
                    <a:schemeClr val="bg1"/>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a:t>
              </a:r>
              <a:endParaRPr lang="zh-CN" altLang="en-US" sz="1000" dirty="0">
                <a:solidFill>
                  <a:schemeClr val="bg1"/>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p:txBody>
        </p:sp>
        <p:sp>
          <p:nvSpPr>
            <p:cNvPr id="34" name="文本框 33"/>
            <p:cNvSpPr txBox="1">
              <a:spLocks noChangeAspect="1"/>
            </p:cNvSpPr>
            <p:nvPr/>
          </p:nvSpPr>
          <p:spPr>
            <a:xfrm>
              <a:off x="1702788" y="5022492"/>
              <a:ext cx="1080000" cy="246221"/>
            </a:xfrm>
            <a:prstGeom prst="rect">
              <a:avLst/>
            </a:prstGeom>
            <a:solidFill>
              <a:srgbClr val="B97379"/>
            </a:solidFill>
          </p:spPr>
          <p:txBody>
            <a:bodyPr wrap="square" anchor="ctr">
              <a:spAutoFit/>
            </a:bodyPr>
            <a:lstStyle/>
            <a:p>
              <a:pPr algn="ctr"/>
              <a:r>
                <a:rPr lang="zh-CN" altLang="en-US" sz="1000" dirty="0">
                  <a:solidFill>
                    <a:schemeClr val="bg1"/>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缓解评估</a:t>
              </a:r>
              <a:endParaRPr lang="en-US" altLang="zh-CN" sz="1000" dirty="0">
                <a:solidFill>
                  <a:schemeClr val="bg1"/>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p:txBody>
        </p:sp>
        <p:sp>
          <p:nvSpPr>
            <p:cNvPr id="35" name="文本框 34"/>
            <p:cNvSpPr txBox="1"/>
            <p:nvPr/>
          </p:nvSpPr>
          <p:spPr>
            <a:xfrm>
              <a:off x="2326102" y="5461297"/>
              <a:ext cx="661200" cy="483253"/>
            </a:xfrm>
            <a:prstGeom prst="roundRect">
              <a:avLst/>
            </a:prstGeom>
            <a:gradFill flip="none" rotWithShape="1">
              <a:gsLst>
                <a:gs pos="3000">
                  <a:srgbClr val="D7D7D7"/>
                </a:gs>
                <a:gs pos="62000">
                  <a:srgbClr val="D7D7D7"/>
                </a:gs>
                <a:gs pos="88000">
                  <a:srgbClr val="D7D7D7"/>
                </a:gs>
              </a:gsLst>
              <a:lin ang="2700000" scaled="1"/>
              <a:tileRect/>
            </a:gradFill>
          </p:spPr>
          <p:txBody>
            <a:bodyPr wrap="square">
              <a:spAutoFit/>
            </a:bodyPr>
            <a:lstStyle/>
            <a:p>
              <a:pPr algn="ctr">
                <a:lnSpc>
                  <a:spcPts val="1400"/>
                </a:lnSpc>
              </a:pPr>
              <a:r>
                <a:rPr lang="zh-CN" altLang="en-US" sz="1000" dirty="0">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退出</a:t>
              </a:r>
              <a:endParaRPr lang="en-US" altLang="zh-CN" sz="1000" dirty="0">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a:p>
              <a:pPr algn="ctr">
                <a:lnSpc>
                  <a:spcPts val="1400"/>
                </a:lnSpc>
              </a:pPr>
              <a:r>
                <a:rPr lang="zh-CN" altLang="en-US" sz="1000" dirty="0">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a:t>
              </a:r>
              <a:r>
                <a:rPr lang="en-US" altLang="zh-CN" sz="1000" dirty="0">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N=2</a:t>
              </a:r>
              <a:r>
                <a:rPr lang="zh-CN" altLang="en-US" sz="1000" dirty="0">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a:t>
              </a:r>
              <a:endParaRPr lang="en-US" altLang="zh-CN" sz="1000" dirty="0">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p:txBody>
        </p:sp>
        <p:sp>
          <p:nvSpPr>
            <p:cNvPr id="36" name="文本框 35"/>
            <p:cNvSpPr txBox="1">
              <a:spLocks noChangeAspect="1"/>
            </p:cNvSpPr>
            <p:nvPr/>
          </p:nvSpPr>
          <p:spPr>
            <a:xfrm>
              <a:off x="3364529" y="4171374"/>
              <a:ext cx="1080000" cy="400110"/>
            </a:xfrm>
            <a:prstGeom prst="rect">
              <a:avLst/>
            </a:prstGeom>
            <a:solidFill>
              <a:srgbClr val="B97379"/>
            </a:solidFill>
          </p:spPr>
          <p:txBody>
            <a:bodyPr wrap="square">
              <a:spAutoFit/>
            </a:bodyPr>
            <a:lstStyle/>
            <a:p>
              <a:pPr algn="ctr"/>
              <a:r>
                <a:rPr lang="zh-CN" altLang="en-US" sz="1000" dirty="0">
                  <a:solidFill>
                    <a:schemeClr val="bg1"/>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手术</a:t>
              </a:r>
              <a:endParaRPr lang="en-US" altLang="zh-CN" sz="1000" dirty="0">
                <a:solidFill>
                  <a:schemeClr val="bg1"/>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a:p>
              <a:pPr algn="ctr"/>
              <a:r>
                <a:rPr lang="zh-CN" altLang="en-US" sz="1000" dirty="0">
                  <a:solidFill>
                    <a:schemeClr val="bg1"/>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(N=</a:t>
              </a:r>
              <a:r>
                <a:rPr lang="en-US" altLang="zh-CN" sz="1000" dirty="0">
                  <a:solidFill>
                    <a:schemeClr val="bg1"/>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1</a:t>
              </a:r>
              <a:r>
                <a:rPr lang="zh-CN" altLang="en-US" sz="1000" dirty="0">
                  <a:solidFill>
                    <a:schemeClr val="bg1"/>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5</a:t>
              </a:r>
              <a:r>
                <a:rPr lang="en-US" altLang="zh-CN" sz="1000" dirty="0">
                  <a:solidFill>
                    <a:schemeClr val="bg1"/>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a:t>
              </a:r>
              <a:endParaRPr lang="zh-CN" altLang="en-US" sz="1000" dirty="0">
                <a:solidFill>
                  <a:schemeClr val="bg1"/>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p:txBody>
        </p:sp>
        <p:sp>
          <p:nvSpPr>
            <p:cNvPr id="37" name="文本框 36"/>
            <p:cNvSpPr txBox="1">
              <a:spLocks noChangeAspect="1"/>
            </p:cNvSpPr>
            <p:nvPr/>
          </p:nvSpPr>
          <p:spPr>
            <a:xfrm>
              <a:off x="3364529" y="4705864"/>
              <a:ext cx="1080000" cy="400110"/>
            </a:xfrm>
            <a:prstGeom prst="rect">
              <a:avLst/>
            </a:prstGeom>
            <a:solidFill>
              <a:srgbClr val="B97379"/>
            </a:solidFill>
          </p:spPr>
          <p:txBody>
            <a:bodyPr wrap="square">
              <a:spAutoFit/>
            </a:bodyPr>
            <a:lstStyle/>
            <a:p>
              <a:pPr algn="ctr"/>
              <a:r>
                <a:rPr lang="zh-CN" altLang="en-US" sz="1000" dirty="0">
                  <a:solidFill>
                    <a:schemeClr val="bg1"/>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疾病进展</a:t>
              </a:r>
              <a:endParaRPr lang="en-US" altLang="zh-CN" sz="1000" dirty="0">
                <a:solidFill>
                  <a:schemeClr val="bg1"/>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a:p>
              <a:pPr algn="ctr"/>
              <a:r>
                <a:rPr lang="zh-CN" altLang="en-US" sz="1000" dirty="0">
                  <a:solidFill>
                    <a:schemeClr val="bg1"/>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(N=</a:t>
              </a:r>
              <a:r>
                <a:rPr lang="en-US" altLang="zh-CN" sz="1000" dirty="0">
                  <a:solidFill>
                    <a:schemeClr val="bg1"/>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13)</a:t>
              </a:r>
              <a:endParaRPr lang="zh-CN" altLang="en-US" sz="1000" dirty="0">
                <a:solidFill>
                  <a:schemeClr val="bg1"/>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p:txBody>
        </p:sp>
        <p:sp>
          <p:nvSpPr>
            <p:cNvPr id="38" name="文本框 37"/>
            <p:cNvSpPr txBox="1">
              <a:spLocks noChangeAspect="1"/>
            </p:cNvSpPr>
            <p:nvPr/>
          </p:nvSpPr>
          <p:spPr>
            <a:xfrm>
              <a:off x="3364529" y="5240354"/>
              <a:ext cx="1080000" cy="400110"/>
            </a:xfrm>
            <a:prstGeom prst="rect">
              <a:avLst/>
            </a:prstGeom>
            <a:solidFill>
              <a:srgbClr val="B97379"/>
            </a:solidFill>
          </p:spPr>
          <p:txBody>
            <a:bodyPr wrap="square">
              <a:spAutoFit/>
            </a:bodyPr>
            <a:lstStyle/>
            <a:p>
              <a:pPr algn="ctr"/>
              <a:r>
                <a:rPr lang="zh-CN" altLang="en-US" sz="1000" dirty="0">
                  <a:solidFill>
                    <a:schemeClr val="bg1"/>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不良事件</a:t>
              </a:r>
              <a:endParaRPr lang="en-US" altLang="zh-CN" sz="1000" dirty="0">
                <a:solidFill>
                  <a:schemeClr val="bg1"/>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a:p>
              <a:pPr algn="ctr"/>
              <a:r>
                <a:rPr lang="zh-CN" altLang="en-US" sz="1000" dirty="0">
                  <a:solidFill>
                    <a:schemeClr val="bg1"/>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(N=</a:t>
              </a:r>
              <a:r>
                <a:rPr lang="en-US" altLang="zh-CN" sz="1000" dirty="0">
                  <a:solidFill>
                    <a:schemeClr val="bg1"/>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11)</a:t>
              </a:r>
              <a:endParaRPr lang="zh-CN" altLang="en-US" sz="1000" dirty="0">
                <a:solidFill>
                  <a:schemeClr val="bg1"/>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p:txBody>
        </p:sp>
        <p:sp>
          <p:nvSpPr>
            <p:cNvPr id="39" name="文本框 38"/>
            <p:cNvSpPr txBox="1">
              <a:spLocks noChangeAspect="1"/>
            </p:cNvSpPr>
            <p:nvPr/>
          </p:nvSpPr>
          <p:spPr>
            <a:xfrm>
              <a:off x="3364529" y="5774843"/>
              <a:ext cx="1080000" cy="400110"/>
            </a:xfrm>
            <a:prstGeom prst="rect">
              <a:avLst/>
            </a:prstGeom>
            <a:solidFill>
              <a:srgbClr val="B97379"/>
            </a:solidFill>
          </p:spPr>
          <p:txBody>
            <a:bodyPr wrap="square">
              <a:spAutoFit/>
            </a:bodyPr>
            <a:lstStyle/>
            <a:p>
              <a:pPr algn="ctr">
                <a:lnSpc>
                  <a:spcPts val="1200"/>
                </a:lnSpc>
              </a:pPr>
              <a:r>
                <a:rPr lang="zh-CN" altLang="en-US" sz="1000" dirty="0">
                  <a:solidFill>
                    <a:schemeClr val="bg1"/>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试验外方案治疗(N=</a:t>
              </a:r>
              <a:r>
                <a:rPr lang="en-US" altLang="zh-CN" sz="1000" dirty="0">
                  <a:solidFill>
                    <a:schemeClr val="bg1"/>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1)</a:t>
              </a:r>
              <a:endParaRPr lang="zh-CN" altLang="en-US" sz="1000" dirty="0">
                <a:solidFill>
                  <a:schemeClr val="bg1"/>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p:txBody>
        </p:sp>
        <p:sp>
          <p:nvSpPr>
            <p:cNvPr id="40" name="矩形: 圆角 39"/>
            <p:cNvSpPr/>
            <p:nvPr/>
          </p:nvSpPr>
          <p:spPr>
            <a:xfrm>
              <a:off x="2510359" y="3298701"/>
              <a:ext cx="1379448" cy="657845"/>
            </a:xfrm>
            <a:prstGeom prst="roundRect">
              <a:avLst/>
            </a:prstGeom>
            <a:solidFill>
              <a:srgbClr val="D7D7D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ts val="1250"/>
                </a:lnSpc>
              </a:pPr>
              <a:r>
                <a:rPr lang="zh-CN" altLang="en-US" sz="1000" dirty="0">
                  <a:solidFill>
                    <a:schemeClr val="tx1"/>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未接受治疗（</a:t>
              </a:r>
              <a:r>
                <a:rPr lang="en-US" altLang="zh-CN" sz="1000" dirty="0">
                  <a:solidFill>
                    <a:schemeClr val="tx1"/>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N=3</a:t>
              </a:r>
              <a:r>
                <a:rPr lang="zh-CN" altLang="en-US" sz="1000" dirty="0">
                  <a:solidFill>
                    <a:schemeClr val="tx1"/>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a:t>
              </a:r>
              <a:endParaRPr lang="en-US" altLang="zh-CN" sz="1000" dirty="0">
                <a:solidFill>
                  <a:schemeClr val="tx1"/>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a:p>
              <a:pPr>
                <a:lnSpc>
                  <a:spcPts val="1250"/>
                </a:lnSpc>
              </a:pPr>
              <a:r>
                <a:rPr lang="zh-CN" altLang="en-US" sz="1000" dirty="0">
                  <a:solidFill>
                    <a:schemeClr val="tx1"/>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治疗不耐受（</a:t>
              </a:r>
              <a:r>
                <a:rPr lang="en-US" altLang="zh-CN" sz="1000" dirty="0">
                  <a:solidFill>
                    <a:schemeClr val="tx1"/>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N=3</a:t>
              </a:r>
              <a:r>
                <a:rPr lang="zh-CN" altLang="en-US" sz="1000" dirty="0">
                  <a:solidFill>
                    <a:schemeClr val="tx1"/>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a:t>
              </a:r>
              <a:endParaRPr lang="en-US" altLang="zh-CN" sz="1000" dirty="0">
                <a:solidFill>
                  <a:schemeClr val="tx1"/>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a:p>
              <a:pPr>
                <a:lnSpc>
                  <a:spcPts val="1250"/>
                </a:lnSpc>
              </a:pPr>
              <a:r>
                <a:rPr lang="zh-CN" altLang="en-US" sz="1000" dirty="0">
                  <a:solidFill>
                    <a:schemeClr val="tx1"/>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患者退出（</a:t>
              </a:r>
              <a:r>
                <a:rPr lang="en-US" altLang="zh-CN" sz="1000" dirty="0">
                  <a:solidFill>
                    <a:schemeClr val="tx1"/>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N=1</a:t>
              </a:r>
              <a:r>
                <a:rPr lang="zh-CN" altLang="en-US" sz="1000" dirty="0">
                  <a:solidFill>
                    <a:schemeClr val="tx1"/>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a:t>
              </a:r>
              <a:endParaRPr lang="en-US" altLang="zh-CN" sz="1000" dirty="0">
                <a:solidFill>
                  <a:schemeClr val="tx1"/>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a:p>
              <a:pPr>
                <a:lnSpc>
                  <a:spcPts val="1250"/>
                </a:lnSpc>
              </a:pPr>
              <a:r>
                <a:rPr lang="zh-CN" altLang="en-US" sz="1000" dirty="0">
                  <a:solidFill>
                    <a:schemeClr val="tx1"/>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不依从（</a:t>
              </a:r>
              <a:r>
                <a:rPr lang="en-US" altLang="zh-CN" sz="1000" dirty="0">
                  <a:solidFill>
                    <a:schemeClr val="tx1"/>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N=1</a:t>
              </a:r>
              <a:r>
                <a:rPr lang="zh-CN" altLang="en-US" sz="1000" dirty="0">
                  <a:solidFill>
                    <a:schemeClr val="tx1"/>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a:t>
              </a:r>
              <a:endParaRPr lang="zh-CN" altLang="en-US" sz="1000" dirty="0">
                <a:solidFill>
                  <a:schemeClr val="tx1"/>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p:txBody>
        </p:sp>
        <p:sp>
          <p:nvSpPr>
            <p:cNvPr id="41" name="文本框 40"/>
            <p:cNvSpPr txBox="1"/>
            <p:nvPr/>
          </p:nvSpPr>
          <p:spPr>
            <a:xfrm>
              <a:off x="340894" y="2524370"/>
              <a:ext cx="1566408" cy="276999"/>
            </a:xfrm>
            <a:prstGeom prst="rect">
              <a:avLst/>
            </a:prstGeom>
            <a:noFill/>
          </p:spPr>
          <p:txBody>
            <a:bodyPr wrap="square">
              <a:spAutoFit/>
            </a:bodyPr>
            <a:lstStyle/>
            <a:p>
              <a:r>
                <a:rPr lang="en-US" altLang="zh-CN" sz="1200" b="1" dirty="0">
                  <a:solidFill>
                    <a:prstClr val="black"/>
                  </a:solidFill>
                  <a:latin typeface="微软雅黑" panose="020B0503020204020204" pitchFamily="34" charset="-122"/>
                  <a:ea typeface="微软雅黑" panose="020B0503020204020204" pitchFamily="34" charset="-122"/>
                  <a:sym typeface="微软雅黑" panose="020B0503020204020204" pitchFamily="34" charset="-122"/>
                </a:rPr>
                <a:t>A</a:t>
              </a:r>
              <a:r>
                <a:rPr lang="zh-CN" altLang="en-US" sz="1200" b="1" dirty="0">
                  <a:solidFill>
                    <a:prstClr val="black"/>
                  </a:solidFill>
                  <a:latin typeface="微软雅黑" panose="020B0503020204020204" pitchFamily="34" charset="-122"/>
                  <a:ea typeface="微软雅黑" panose="020B0503020204020204" pitchFamily="34" charset="-122"/>
                  <a:sym typeface="微软雅黑" panose="020B0503020204020204" pitchFamily="34" charset="-122"/>
                </a:rPr>
                <a:t>、入组流程图</a:t>
              </a:r>
              <a:endParaRPr lang="zh-CN" altLang="en-US" sz="1200" b="1" dirty="0">
                <a:solidFill>
                  <a:prstClr val="black"/>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2" name="文本框 41"/>
            <p:cNvSpPr txBox="1"/>
            <p:nvPr/>
          </p:nvSpPr>
          <p:spPr>
            <a:xfrm>
              <a:off x="340894" y="4008461"/>
              <a:ext cx="2339823" cy="276999"/>
            </a:xfrm>
            <a:prstGeom prst="rect">
              <a:avLst/>
            </a:prstGeom>
            <a:noFill/>
          </p:spPr>
          <p:txBody>
            <a:bodyPr wrap="square">
              <a:spAutoFit/>
            </a:bodyPr>
            <a:lstStyle/>
            <a:p>
              <a:r>
                <a:rPr lang="en-US" altLang="zh-CN" sz="1200" b="1" dirty="0">
                  <a:solidFill>
                    <a:prstClr val="black"/>
                  </a:solidFill>
                  <a:latin typeface="微软雅黑" panose="020B0503020204020204" pitchFamily="34" charset="-122"/>
                  <a:ea typeface="微软雅黑" panose="020B0503020204020204" pitchFamily="34" charset="-122"/>
                  <a:sym typeface="微软雅黑" panose="020B0503020204020204" pitchFamily="34" charset="-122"/>
                </a:rPr>
                <a:t>B</a:t>
              </a:r>
              <a:r>
                <a:rPr lang="zh-CN" altLang="en-US" sz="1200" b="1" dirty="0">
                  <a:solidFill>
                    <a:prstClr val="black"/>
                  </a:solidFill>
                  <a:latin typeface="微软雅黑" panose="020B0503020204020204" pitchFamily="34" charset="-122"/>
                  <a:ea typeface="微软雅黑" panose="020B0503020204020204" pitchFamily="34" charset="-122"/>
                  <a:sym typeface="微软雅黑" panose="020B0503020204020204" pitchFamily="34" charset="-122"/>
                </a:rPr>
                <a:t>、关键试验里程碑时间线</a:t>
              </a:r>
              <a:endParaRPr lang="zh-CN" altLang="en-US" sz="1200" b="1" dirty="0">
                <a:solidFill>
                  <a:prstClr val="black"/>
                </a:solidFill>
                <a:latin typeface="微软雅黑" panose="020B0503020204020204" pitchFamily="34" charset="-122"/>
                <a:ea typeface="微软雅黑" panose="020B0503020204020204" pitchFamily="34" charset="-122"/>
                <a:sym typeface="微软雅黑" panose="020B0503020204020204" pitchFamily="34" charset="-122"/>
              </a:endParaRPr>
            </a:p>
          </p:txBody>
        </p:sp>
        <p:cxnSp>
          <p:nvCxnSpPr>
            <p:cNvPr id="43" name="直接箭头连接符 42"/>
            <p:cNvCxnSpPr>
              <a:stCxn id="29" idx="3"/>
              <a:endCxn id="30" idx="1"/>
            </p:cNvCxnSpPr>
            <p:nvPr/>
          </p:nvCxnSpPr>
          <p:spPr>
            <a:xfrm>
              <a:off x="1530076" y="3019458"/>
              <a:ext cx="377226"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44" name="直接箭头连接符 43"/>
            <p:cNvCxnSpPr>
              <a:stCxn id="30" idx="3"/>
              <a:endCxn id="31" idx="1"/>
            </p:cNvCxnSpPr>
            <p:nvPr/>
          </p:nvCxnSpPr>
          <p:spPr>
            <a:xfrm>
              <a:off x="2987302" y="3019458"/>
              <a:ext cx="377227"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45" name="直接箭头连接符 44"/>
            <p:cNvCxnSpPr/>
            <p:nvPr/>
          </p:nvCxnSpPr>
          <p:spPr>
            <a:xfrm>
              <a:off x="1702788" y="3006227"/>
              <a:ext cx="4406" cy="308827"/>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46" name="直接箭头连接符 45"/>
            <p:cNvCxnSpPr/>
            <p:nvPr/>
          </p:nvCxnSpPr>
          <p:spPr>
            <a:xfrm>
              <a:off x="3150420" y="3006227"/>
              <a:ext cx="4406" cy="308827"/>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47" name="直接箭头连接符 46"/>
            <p:cNvCxnSpPr>
              <a:stCxn id="33" idx="3"/>
              <a:endCxn id="34" idx="1"/>
            </p:cNvCxnSpPr>
            <p:nvPr/>
          </p:nvCxnSpPr>
          <p:spPr>
            <a:xfrm flipV="1">
              <a:off x="1507159" y="5145603"/>
              <a:ext cx="195629" cy="20055"/>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48" name="连接符: 肘形 47"/>
            <p:cNvCxnSpPr>
              <a:stCxn id="34" idx="3"/>
              <a:endCxn id="36" idx="1"/>
            </p:cNvCxnSpPr>
            <p:nvPr/>
          </p:nvCxnSpPr>
          <p:spPr>
            <a:xfrm flipV="1">
              <a:off x="2782788" y="4371429"/>
              <a:ext cx="581741" cy="774174"/>
            </a:xfrm>
            <a:prstGeom prst="bentConnector3">
              <a:avLst/>
            </a:prstGeom>
            <a:ln>
              <a:tailEnd type="triangle"/>
            </a:ln>
          </p:spPr>
          <p:style>
            <a:lnRef idx="2">
              <a:schemeClr val="dk1"/>
            </a:lnRef>
            <a:fillRef idx="0">
              <a:schemeClr val="dk1"/>
            </a:fillRef>
            <a:effectRef idx="1">
              <a:schemeClr val="dk1"/>
            </a:effectRef>
            <a:fontRef idx="minor">
              <a:schemeClr val="tx1"/>
            </a:fontRef>
          </p:style>
        </p:cxnSp>
        <p:cxnSp>
          <p:nvCxnSpPr>
            <p:cNvPr id="49" name="连接符: 肘形 48"/>
            <p:cNvCxnSpPr>
              <a:stCxn id="34" idx="3"/>
              <a:endCxn id="39" idx="1"/>
            </p:cNvCxnSpPr>
            <p:nvPr/>
          </p:nvCxnSpPr>
          <p:spPr>
            <a:xfrm>
              <a:off x="2782788" y="5145603"/>
              <a:ext cx="581741" cy="829295"/>
            </a:xfrm>
            <a:prstGeom prst="bentConnector3">
              <a:avLst/>
            </a:prstGeom>
            <a:ln>
              <a:tailEnd type="triangle"/>
            </a:ln>
          </p:spPr>
          <p:style>
            <a:lnRef idx="2">
              <a:schemeClr val="dk1"/>
            </a:lnRef>
            <a:fillRef idx="0">
              <a:schemeClr val="dk1"/>
            </a:fillRef>
            <a:effectRef idx="1">
              <a:schemeClr val="dk1"/>
            </a:effectRef>
            <a:fontRef idx="minor">
              <a:schemeClr val="tx1"/>
            </a:fontRef>
          </p:style>
        </p:cxnSp>
        <p:cxnSp>
          <p:nvCxnSpPr>
            <p:cNvPr id="50" name="连接符: 肘形 49"/>
            <p:cNvCxnSpPr>
              <a:stCxn id="34" idx="3"/>
              <a:endCxn id="37" idx="1"/>
            </p:cNvCxnSpPr>
            <p:nvPr/>
          </p:nvCxnSpPr>
          <p:spPr>
            <a:xfrm flipV="1">
              <a:off x="2782788" y="4905919"/>
              <a:ext cx="581741" cy="239684"/>
            </a:xfrm>
            <a:prstGeom prst="bentConnector3">
              <a:avLst/>
            </a:prstGeom>
            <a:ln>
              <a:tailEnd type="triangle"/>
            </a:ln>
          </p:spPr>
          <p:style>
            <a:lnRef idx="2">
              <a:schemeClr val="dk1"/>
            </a:lnRef>
            <a:fillRef idx="0">
              <a:schemeClr val="dk1"/>
            </a:fillRef>
            <a:effectRef idx="1">
              <a:schemeClr val="dk1"/>
            </a:effectRef>
            <a:fontRef idx="minor">
              <a:schemeClr val="tx1"/>
            </a:fontRef>
          </p:style>
        </p:cxnSp>
        <p:cxnSp>
          <p:nvCxnSpPr>
            <p:cNvPr id="51" name="连接符: 肘形 50"/>
            <p:cNvCxnSpPr>
              <a:stCxn id="34" idx="3"/>
              <a:endCxn id="38" idx="1"/>
            </p:cNvCxnSpPr>
            <p:nvPr/>
          </p:nvCxnSpPr>
          <p:spPr>
            <a:xfrm>
              <a:off x="2782788" y="5145603"/>
              <a:ext cx="581741" cy="294806"/>
            </a:xfrm>
            <a:prstGeom prst="bentConnector3">
              <a:avLst/>
            </a:prstGeom>
            <a:ln>
              <a:tailEnd type="triangle"/>
            </a:ln>
          </p:spPr>
          <p:style>
            <a:lnRef idx="2">
              <a:schemeClr val="dk1"/>
            </a:lnRef>
            <a:fillRef idx="0">
              <a:schemeClr val="dk1"/>
            </a:fillRef>
            <a:effectRef idx="1">
              <a:schemeClr val="dk1"/>
            </a:effectRef>
            <a:fontRef idx="minor">
              <a:schemeClr val="tx1"/>
            </a:fontRef>
          </p:style>
        </p:cxnSp>
        <p:cxnSp>
          <p:nvCxnSpPr>
            <p:cNvPr id="52" name="直接箭头连接符 51"/>
            <p:cNvCxnSpPr/>
            <p:nvPr/>
          </p:nvCxnSpPr>
          <p:spPr>
            <a:xfrm>
              <a:off x="2914736" y="5134358"/>
              <a:ext cx="4406" cy="308827"/>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grpSp>
      <p:sp>
        <p:nvSpPr>
          <p:cNvPr id="55" name="文本框 54"/>
          <p:cNvSpPr txBox="1"/>
          <p:nvPr/>
        </p:nvSpPr>
        <p:spPr>
          <a:xfrm>
            <a:off x="343117" y="5789613"/>
            <a:ext cx="4070868" cy="338554"/>
          </a:xfrm>
          <a:prstGeom prst="rect">
            <a:avLst/>
          </a:prstGeom>
          <a:noFill/>
        </p:spPr>
        <p:txBody>
          <a:bodyPr wrap="square">
            <a:spAutoFit/>
          </a:bodyPr>
          <a:lstStyle/>
          <a:p>
            <a:pPr marL="171450" indent="-171450">
              <a:buFont typeface="Wingdings" panose="05000000000000000000" pitchFamily="2" charset="2"/>
              <a:buChar char="Ø"/>
            </a:pPr>
            <a:r>
              <a:rPr lang="zh-CN" altLang="en-US" sz="800" dirty="0">
                <a:latin typeface="微软雅黑" panose="020B0503020204020204" pitchFamily="34" charset="-122"/>
                <a:ea typeface="微软雅黑" panose="020B0503020204020204" pitchFamily="34" charset="-122"/>
                <a:sym typeface="微软雅黑" panose="020B0503020204020204" pitchFamily="34" charset="-122"/>
              </a:rPr>
              <a:t>根据</a:t>
            </a:r>
            <a:r>
              <a:rPr lang="en-US" altLang="zh-CN" sz="800" dirty="0">
                <a:latin typeface="微软雅黑" panose="020B0503020204020204" pitchFamily="34" charset="-122"/>
                <a:ea typeface="微软雅黑" panose="020B0503020204020204" pitchFamily="34" charset="-122"/>
                <a:sym typeface="微软雅黑" panose="020B0503020204020204" pitchFamily="34" charset="-122"/>
              </a:rPr>
              <a:t>RECIST 1.1</a:t>
            </a:r>
            <a:r>
              <a:rPr lang="zh-CN" altLang="en-US" sz="800" dirty="0">
                <a:latin typeface="微软雅黑" panose="020B0503020204020204" pitchFamily="34" charset="-122"/>
                <a:ea typeface="微软雅黑" panose="020B0503020204020204" pitchFamily="34" charset="-122"/>
                <a:sym typeface="微软雅黑" panose="020B0503020204020204" pitchFamily="34" charset="-122"/>
              </a:rPr>
              <a:t>标准，每</a:t>
            </a:r>
            <a:r>
              <a:rPr lang="en-US" altLang="zh-CN" sz="800" dirty="0">
                <a:latin typeface="微软雅黑" panose="020B0503020204020204" pitchFamily="34" charset="-122"/>
                <a:ea typeface="微软雅黑" panose="020B0503020204020204" pitchFamily="34" charset="-122"/>
                <a:sym typeface="微软雅黑" panose="020B0503020204020204" pitchFamily="34" charset="-122"/>
              </a:rPr>
              <a:t>8-12</a:t>
            </a:r>
            <a:r>
              <a:rPr lang="zh-CN" altLang="en-US" sz="800" dirty="0">
                <a:latin typeface="微软雅黑" panose="020B0503020204020204" pitchFamily="34" charset="-122"/>
                <a:ea typeface="微软雅黑" panose="020B0503020204020204" pitchFamily="34" charset="-122"/>
                <a:sym typeface="微软雅黑" panose="020B0503020204020204" pitchFamily="34" charset="-122"/>
              </a:rPr>
              <a:t>周通过连续影像学评估临床疗效，包括客观缓解率</a:t>
            </a:r>
            <a:r>
              <a:rPr lang="en-US" altLang="zh-CN" sz="800" dirty="0">
                <a:latin typeface="微软雅黑" panose="020B0503020204020204" pitchFamily="34" charset="-122"/>
                <a:ea typeface="微软雅黑" panose="020B0503020204020204" pitchFamily="34" charset="-122"/>
                <a:sym typeface="微软雅黑" panose="020B0503020204020204" pitchFamily="34" charset="-122"/>
              </a:rPr>
              <a:t>(ORR)</a:t>
            </a:r>
            <a:r>
              <a:rPr lang="zh-CN" altLang="en-US" sz="800" dirty="0">
                <a:latin typeface="微软雅黑" panose="020B0503020204020204" pitchFamily="34" charset="-122"/>
                <a:ea typeface="微软雅黑" panose="020B0503020204020204" pitchFamily="34" charset="-122"/>
                <a:sym typeface="微软雅黑" panose="020B0503020204020204" pitchFamily="34" charset="-122"/>
              </a:rPr>
              <a:t>、无进展生存期</a:t>
            </a:r>
            <a:r>
              <a:rPr lang="en-US" altLang="zh-CN" sz="800" dirty="0">
                <a:latin typeface="微软雅黑" panose="020B0503020204020204" pitchFamily="34" charset="-122"/>
                <a:ea typeface="微软雅黑" panose="020B0503020204020204" pitchFamily="34" charset="-122"/>
                <a:sym typeface="微软雅黑" panose="020B0503020204020204" pitchFamily="34" charset="-122"/>
              </a:rPr>
              <a:t>(PFS)</a:t>
            </a:r>
            <a:r>
              <a:rPr lang="zh-CN" altLang="en-US" sz="800" dirty="0">
                <a:latin typeface="微软雅黑" panose="020B0503020204020204" pitchFamily="34" charset="-122"/>
                <a:ea typeface="微软雅黑" panose="020B0503020204020204" pitchFamily="34" charset="-122"/>
                <a:sym typeface="微软雅黑" panose="020B0503020204020204" pitchFamily="34" charset="-122"/>
              </a:rPr>
              <a:t>、总生存期</a:t>
            </a:r>
            <a:r>
              <a:rPr lang="en-US" altLang="zh-CN" sz="800" dirty="0">
                <a:latin typeface="微软雅黑" panose="020B0503020204020204" pitchFamily="34" charset="-122"/>
                <a:ea typeface="微软雅黑" panose="020B0503020204020204" pitchFamily="34" charset="-122"/>
                <a:sym typeface="微软雅黑" panose="020B0503020204020204" pitchFamily="34" charset="-122"/>
              </a:rPr>
              <a:t>(OS)</a:t>
            </a:r>
            <a:r>
              <a:rPr lang="zh-CN" altLang="en-US" sz="800" dirty="0">
                <a:latin typeface="微软雅黑" panose="020B0503020204020204" pitchFamily="34" charset="-122"/>
                <a:ea typeface="微软雅黑" panose="020B0503020204020204" pitchFamily="34" charset="-122"/>
                <a:sym typeface="微软雅黑" panose="020B0503020204020204" pitchFamily="34" charset="-122"/>
              </a:rPr>
              <a:t>和疾病特异性生存期</a:t>
            </a:r>
            <a:r>
              <a:rPr lang="en-US" altLang="zh-CN" sz="800" dirty="0">
                <a:latin typeface="微软雅黑" panose="020B0503020204020204" pitchFamily="34" charset="-122"/>
                <a:ea typeface="微软雅黑" panose="020B0503020204020204" pitchFamily="34" charset="-122"/>
                <a:sym typeface="微软雅黑" panose="020B0503020204020204" pitchFamily="34" charset="-122"/>
              </a:rPr>
              <a:t>(DSS)</a:t>
            </a:r>
            <a:endParaRPr lang="zh-CN" altLang="en-US" sz="800" dirty="0">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56" name="组合 55"/>
          <p:cNvGrpSpPr/>
          <p:nvPr/>
        </p:nvGrpSpPr>
        <p:grpSpPr>
          <a:xfrm>
            <a:off x="4823979" y="1746520"/>
            <a:ext cx="6970157" cy="2347808"/>
            <a:chOff x="4885898" y="1399231"/>
            <a:chExt cx="7045188" cy="2266654"/>
          </a:xfrm>
        </p:grpSpPr>
        <p:pic>
          <p:nvPicPr>
            <p:cNvPr id="57" name="图片 56"/>
            <p:cNvPicPr>
              <a:picLocks noChangeAspect="1"/>
            </p:cNvPicPr>
            <p:nvPr/>
          </p:nvPicPr>
          <p:blipFill>
            <a:blip r:embed="rId1"/>
            <a:stretch>
              <a:fillRect/>
            </a:stretch>
          </p:blipFill>
          <p:spPr>
            <a:xfrm>
              <a:off x="5016407" y="1399231"/>
              <a:ext cx="6914679" cy="2157533"/>
            </a:xfrm>
            <a:prstGeom prst="rect">
              <a:avLst/>
            </a:prstGeom>
          </p:spPr>
        </p:pic>
        <p:sp>
          <p:nvSpPr>
            <p:cNvPr id="58" name="Rectangle 17"/>
            <p:cNvSpPr/>
            <p:nvPr/>
          </p:nvSpPr>
          <p:spPr>
            <a:xfrm rot="16200000">
              <a:off x="4336944" y="2337021"/>
              <a:ext cx="1568002" cy="268304"/>
            </a:xfrm>
            <a:prstGeom prst="rect">
              <a:avLst/>
            </a:prstGeom>
            <a:solidFill>
              <a:sysClr val="window" lastClr="FFFFFF"/>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8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无进展百分比 </a:t>
              </a:r>
              <a:r>
                <a:rPr kumimoji="0" lang="en-US" altLang="zh-CN" sz="8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(RECEIST)</a:t>
              </a:r>
              <a:endParaRPr kumimoji="0" lang="en-US" altLang="zh-CN" sz="8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9" name="文本框 58"/>
            <p:cNvSpPr txBox="1"/>
            <p:nvPr/>
          </p:nvSpPr>
          <p:spPr>
            <a:xfrm>
              <a:off x="4885898" y="3279742"/>
              <a:ext cx="540519" cy="220573"/>
            </a:xfrm>
            <a:prstGeom prst="rect">
              <a:avLst/>
            </a:prstGeom>
            <a:solidFill>
              <a:sysClr val="window" lastClr="FFFFFF"/>
            </a:solidFill>
          </p:spPr>
          <p:txBody>
            <a:bodyPr wrap="square">
              <a:spAutoFit/>
            </a:bodyPr>
            <a:lstStyle/>
            <a:p>
              <a:pPr marL="0" marR="0" lvl="0" indent="0" algn="r" defTabSz="914400" eaLnBrk="1" fontAlgn="auto" latinLnBrk="0" hangingPunct="1">
                <a:lnSpc>
                  <a:spcPts val="1000"/>
                </a:lnSpc>
                <a:spcBef>
                  <a:spcPts val="0"/>
                </a:spcBef>
                <a:spcAft>
                  <a:spcPts val="0"/>
                </a:spcAft>
                <a:buClrTx/>
                <a:buSzTx/>
                <a:buFontTx/>
                <a:buNone/>
                <a:defRPr/>
              </a:pPr>
              <a:r>
                <a:rPr kumimoji="0" lang="zh-CN" altLang="en-US" sz="8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风险数</a:t>
              </a:r>
              <a:endParaRPr kumimoji="0" lang="zh-CN" altLang="en-US" sz="8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0" name="文本框 59"/>
            <p:cNvSpPr txBox="1"/>
            <p:nvPr/>
          </p:nvSpPr>
          <p:spPr>
            <a:xfrm>
              <a:off x="5668180" y="3450388"/>
              <a:ext cx="1287439" cy="215497"/>
            </a:xfrm>
            <a:prstGeom prst="rect">
              <a:avLst/>
            </a:prstGeom>
            <a:solidFill>
              <a:sysClr val="window" lastClr="FFFFFF"/>
            </a:solidFill>
          </p:spPr>
          <p:txBody>
            <a:bodyPr wrap="square">
              <a:spAutoFit/>
            </a:bodyPr>
            <a:lstStyle/>
            <a:p>
              <a:pPr marL="0" marR="0" lvl="0" indent="0" algn="r" defTabSz="914400" eaLnBrk="1" fontAlgn="auto" latinLnBrk="0" hangingPunct="1">
                <a:lnSpc>
                  <a:spcPts val="1000"/>
                </a:lnSpc>
                <a:spcBef>
                  <a:spcPts val="0"/>
                </a:spcBef>
                <a:spcAft>
                  <a:spcPts val="0"/>
                </a:spcAft>
                <a:buClrTx/>
                <a:buSzTx/>
                <a:buFontTx/>
                <a:buNone/>
                <a:defRPr/>
              </a:pPr>
              <a:r>
                <a:rPr kumimoji="0" lang="zh-CN" altLang="en-US" sz="8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自治疗开始时间（月）</a:t>
              </a:r>
              <a:endParaRPr kumimoji="0" lang="zh-CN" altLang="en-US" sz="8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1" name="文本框 60"/>
            <p:cNvSpPr txBox="1"/>
            <p:nvPr/>
          </p:nvSpPr>
          <p:spPr>
            <a:xfrm>
              <a:off x="8155913" y="3450388"/>
              <a:ext cx="1287439" cy="215497"/>
            </a:xfrm>
            <a:prstGeom prst="rect">
              <a:avLst/>
            </a:prstGeom>
            <a:solidFill>
              <a:sysClr val="window" lastClr="FFFFFF"/>
            </a:solidFill>
          </p:spPr>
          <p:txBody>
            <a:bodyPr wrap="square">
              <a:spAutoFit/>
            </a:bodyPr>
            <a:lstStyle/>
            <a:p>
              <a:pPr marL="0" marR="0" lvl="0" indent="0" algn="r" defTabSz="914400" eaLnBrk="1" fontAlgn="auto" latinLnBrk="0" hangingPunct="1">
                <a:lnSpc>
                  <a:spcPts val="1000"/>
                </a:lnSpc>
                <a:spcBef>
                  <a:spcPts val="0"/>
                </a:spcBef>
                <a:spcAft>
                  <a:spcPts val="0"/>
                </a:spcAft>
                <a:buClrTx/>
                <a:buSzTx/>
                <a:buFontTx/>
                <a:buNone/>
                <a:defRPr/>
              </a:pPr>
              <a:r>
                <a:rPr kumimoji="0" lang="zh-CN" altLang="en-US" sz="8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自治疗开始时间（月）</a:t>
              </a:r>
              <a:endParaRPr kumimoji="0" lang="zh-CN" altLang="en-US" sz="8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2" name="文本框 61"/>
            <p:cNvSpPr txBox="1"/>
            <p:nvPr/>
          </p:nvSpPr>
          <p:spPr>
            <a:xfrm>
              <a:off x="10407794" y="3450388"/>
              <a:ext cx="1287439" cy="215497"/>
            </a:xfrm>
            <a:prstGeom prst="rect">
              <a:avLst/>
            </a:prstGeom>
            <a:solidFill>
              <a:sysClr val="window" lastClr="FFFFFF"/>
            </a:solidFill>
          </p:spPr>
          <p:txBody>
            <a:bodyPr wrap="square">
              <a:spAutoFit/>
            </a:bodyPr>
            <a:lstStyle/>
            <a:p>
              <a:pPr marL="0" marR="0" lvl="0" indent="0" algn="r" defTabSz="914400" eaLnBrk="1" fontAlgn="auto" latinLnBrk="0" hangingPunct="1">
                <a:lnSpc>
                  <a:spcPts val="1000"/>
                </a:lnSpc>
                <a:spcBef>
                  <a:spcPts val="0"/>
                </a:spcBef>
                <a:spcAft>
                  <a:spcPts val="0"/>
                </a:spcAft>
                <a:buClrTx/>
                <a:buSzTx/>
                <a:buFontTx/>
                <a:buNone/>
                <a:defRPr/>
              </a:pPr>
              <a:r>
                <a:rPr kumimoji="0" lang="zh-CN" altLang="en-US" sz="8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自治疗开始时间（月）</a:t>
              </a:r>
              <a:endParaRPr kumimoji="0" lang="zh-CN" altLang="en-US" sz="8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3" name="Rectangle 17"/>
            <p:cNvSpPr/>
            <p:nvPr/>
          </p:nvSpPr>
          <p:spPr>
            <a:xfrm rot="16200000">
              <a:off x="6776811" y="2387901"/>
              <a:ext cx="1437690" cy="268304"/>
            </a:xfrm>
            <a:prstGeom prst="rect">
              <a:avLst/>
            </a:prstGeom>
            <a:solidFill>
              <a:sysClr val="window" lastClr="FFFFFF"/>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8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存活百分比 </a:t>
              </a:r>
              <a:endParaRPr kumimoji="0" lang="en-US" altLang="zh-CN" sz="8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4" name="Rectangle 17"/>
            <p:cNvSpPr/>
            <p:nvPr/>
          </p:nvSpPr>
          <p:spPr>
            <a:xfrm rot="16200000">
              <a:off x="9061602" y="2331606"/>
              <a:ext cx="1437690" cy="268304"/>
            </a:xfrm>
            <a:prstGeom prst="rect">
              <a:avLst/>
            </a:prstGeom>
            <a:solidFill>
              <a:sysClr val="window" lastClr="FFFFFF"/>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8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存活百分比 </a:t>
              </a:r>
              <a:endParaRPr kumimoji="0" lang="en-US" altLang="zh-CN" sz="8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66" name="文本框 65"/>
          <p:cNvSpPr txBox="1"/>
          <p:nvPr/>
        </p:nvSpPr>
        <p:spPr>
          <a:xfrm>
            <a:off x="4823979" y="4472144"/>
            <a:ext cx="6958979" cy="1144609"/>
          </a:xfrm>
          <a:prstGeom prst="rect">
            <a:avLst/>
          </a:prstGeom>
          <a:noFill/>
        </p:spPr>
        <p:txBody>
          <a:bodyPr wrap="square">
            <a:spAutoFit/>
          </a:bodyPr>
          <a:lstStyle/>
          <a:p>
            <a:pPr marL="285750" marR="0" lvl="0" indent="-285750" algn="l" defTabSz="914400" rtl="0" eaLnBrk="1" fontAlgn="auto" latinLnBrk="0" hangingPunct="1">
              <a:lnSpc>
                <a:spcPct val="200000"/>
              </a:lnSpc>
              <a:spcBef>
                <a:spcPts val="0"/>
              </a:spcBef>
              <a:spcAft>
                <a:spcPts val="0"/>
              </a:spcAft>
              <a:buClrTx/>
              <a:buSzTx/>
              <a:buFont typeface="Arial" panose="020B0604020202020204" pitchFamily="34" charset="0"/>
              <a:buChar char="•"/>
              <a:defRPr/>
            </a:pPr>
            <a:r>
              <a:rPr kumimoji="0" lang="zh-CN" altLang="en-US"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最佳 ORR 为69.0%(95%CI，52.9%-82.4%)</a:t>
            </a:r>
            <a:endParaRPr kumimoji="0" lang="en-US" altLang="zh-CN"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a:p>
            <a:pPr marL="285750" marR="0" lvl="0" indent="-285750" algn="l" defTabSz="914400" rtl="0" eaLnBrk="1" fontAlgn="auto" latinLnBrk="0" hangingPunct="1">
              <a:lnSpc>
                <a:spcPct val="200000"/>
              </a:lnSpc>
              <a:spcBef>
                <a:spcPts val="0"/>
              </a:spcBef>
              <a:spcAft>
                <a:spcPts val="0"/>
              </a:spcAft>
              <a:buClrTx/>
              <a:buSzTx/>
              <a:buFont typeface="Arial" panose="020B0604020202020204" pitchFamily="34" charset="0"/>
              <a:buChar char="•"/>
              <a:defRPr/>
            </a:pPr>
            <a:r>
              <a:rPr kumimoji="0" lang="en-US" altLang="zh-CN"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42</a:t>
            </a:r>
            <a:r>
              <a:rPr kumimoji="0" lang="zh-CN" altLang="en-US"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例患者中有</a:t>
            </a:r>
            <a:r>
              <a:rPr kumimoji="0" lang="en-US" altLang="zh-CN"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23 </a:t>
            </a:r>
            <a:r>
              <a:rPr kumimoji="0" lang="zh-CN" altLang="en-US"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例最终接受了手术，其中18例实现 </a:t>
            </a:r>
            <a:r>
              <a:rPr kumimoji="0" lang="en-US" altLang="zh-CN"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R0/R1 </a:t>
            </a:r>
            <a:r>
              <a:rPr kumimoji="0" lang="zh-CN" altLang="en-US"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切除；7例患者被判定为显著应答者，其术后病理显示≥</a:t>
            </a:r>
            <a:r>
              <a:rPr kumimoji="0" lang="en-US" altLang="zh-CN"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90%</a:t>
            </a:r>
            <a:r>
              <a:rPr kumimoji="0" lang="zh-CN" altLang="en-US"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的显著病理缓解率（</a:t>
            </a:r>
            <a:r>
              <a:rPr kumimoji="0" lang="en-US" altLang="zh-CN"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SPR</a:t>
            </a:r>
            <a:r>
              <a:rPr kumimoji="0" lang="zh-CN" altLang="en-US"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），且在术后≥</a:t>
            </a:r>
            <a:r>
              <a:rPr kumimoji="0" lang="en-US" altLang="zh-CN"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45 </a:t>
            </a:r>
            <a:r>
              <a:rPr kumimoji="0" lang="zh-CN" altLang="en-US"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个月保持无疾病证据（</a:t>
            </a:r>
            <a:r>
              <a:rPr kumimoji="0" lang="en-US" altLang="zh-CN"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NED</a:t>
            </a:r>
            <a:r>
              <a:rPr kumimoji="0" lang="zh-CN" altLang="en-US"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a:t>
            </a:r>
            <a:endParaRPr kumimoji="0" lang="en-US" altLang="zh-CN"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7" name="文本框 66"/>
          <p:cNvSpPr txBox="1"/>
          <p:nvPr/>
        </p:nvSpPr>
        <p:spPr>
          <a:xfrm>
            <a:off x="5075842" y="1397530"/>
            <a:ext cx="1941329" cy="276999"/>
          </a:xfrm>
          <a:prstGeom prst="rect">
            <a:avLst/>
          </a:prstGeom>
          <a:noFill/>
        </p:spPr>
        <p:txBody>
          <a:bodyPr wrap="square" rtlCol="0">
            <a:spAutoFit/>
          </a:bodyPr>
          <a:lstStyle/>
          <a:p>
            <a:pPr algn="ctr"/>
            <a:r>
              <a:rPr lang="en-US" altLang="zh-CN" sz="1200" b="1" dirty="0">
                <a:latin typeface="微软雅黑" panose="020B0503020204020204" pitchFamily="34" charset="-122"/>
                <a:ea typeface="微软雅黑" panose="020B0503020204020204" pitchFamily="34" charset="-122"/>
                <a:sym typeface="微软雅黑" panose="020B0503020204020204" pitchFamily="34" charset="-122"/>
              </a:rPr>
              <a:t>PFS</a:t>
            </a:r>
            <a:endParaRPr lang="en-US" altLang="zh-CN" sz="1200"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8" name="文本框 67"/>
          <p:cNvSpPr txBox="1"/>
          <p:nvPr/>
        </p:nvSpPr>
        <p:spPr>
          <a:xfrm>
            <a:off x="8128962" y="1397530"/>
            <a:ext cx="404278" cy="276999"/>
          </a:xfrm>
          <a:prstGeom prst="rect">
            <a:avLst/>
          </a:prstGeom>
          <a:noFill/>
        </p:spPr>
        <p:txBody>
          <a:bodyPr wrap="none" rtlCol="0">
            <a:spAutoFit/>
          </a:bodyPr>
          <a:lstStyle/>
          <a:p>
            <a:r>
              <a:rPr lang="en-US" altLang="zh-CN" sz="1200" b="1" dirty="0">
                <a:latin typeface="微软雅黑" panose="020B0503020204020204" pitchFamily="34" charset="-122"/>
                <a:ea typeface="微软雅黑" panose="020B0503020204020204" pitchFamily="34" charset="-122"/>
                <a:sym typeface="微软雅黑" panose="020B0503020204020204" pitchFamily="34" charset="-122"/>
              </a:rPr>
              <a:t>OS</a:t>
            </a:r>
            <a:endParaRPr lang="zh-CN" altLang="en-US" sz="1200"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9" name="文本框 68"/>
          <p:cNvSpPr txBox="1"/>
          <p:nvPr/>
        </p:nvSpPr>
        <p:spPr>
          <a:xfrm>
            <a:off x="10476190" y="1397530"/>
            <a:ext cx="492443" cy="276999"/>
          </a:xfrm>
          <a:prstGeom prst="rect">
            <a:avLst/>
          </a:prstGeom>
          <a:noFill/>
        </p:spPr>
        <p:txBody>
          <a:bodyPr wrap="none" rtlCol="0">
            <a:spAutoFit/>
          </a:bodyPr>
          <a:lstStyle/>
          <a:p>
            <a:r>
              <a:rPr lang="en-US" altLang="zh-CN" sz="1200" b="1" dirty="0">
                <a:latin typeface="微软雅黑" panose="020B0503020204020204" pitchFamily="34" charset="-122"/>
                <a:ea typeface="微软雅黑" panose="020B0503020204020204" pitchFamily="34" charset="-122"/>
                <a:sym typeface="微软雅黑" panose="020B0503020204020204" pitchFamily="34" charset="-122"/>
              </a:rPr>
              <a:t>DSS</a:t>
            </a:r>
            <a:endParaRPr lang="zh-CN" altLang="en-US" sz="1200"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 name="文本框 12"/>
          <p:cNvSpPr txBox="1"/>
          <p:nvPr/>
        </p:nvSpPr>
        <p:spPr>
          <a:xfrm>
            <a:off x="1398832" y="6326750"/>
            <a:ext cx="10793168" cy="230832"/>
          </a:xfrm>
          <a:prstGeom prst="rect">
            <a:avLst/>
          </a:prstGeom>
          <a:noFill/>
        </p:spPr>
        <p:txBody>
          <a:bodyPr wrap="square">
            <a:spAutoFit/>
          </a:bodyPr>
          <a:lstStyle/>
          <a:p>
            <a:pPr marR="0" lvl="0" algn="l" defTabSz="914400" rtl="0" eaLnBrk="1" fontAlgn="auto" latinLnBrk="0" hangingPunct="0">
              <a:lnSpc>
                <a:spcPct val="100000"/>
              </a:lnSpc>
              <a:spcBef>
                <a:spcPts val="0"/>
              </a:spcBef>
              <a:spcAft>
                <a:spcPts val="0"/>
              </a:spcAft>
              <a:buClrTx/>
              <a:buSzPct val="100000"/>
              <a:defRPr/>
            </a:pPr>
            <a:r>
              <a:rPr kumimoji="0" lang="en-US" altLang="zh-CN" sz="9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ETV1</a:t>
            </a:r>
            <a:r>
              <a:rPr kumimoji="0" lang="zh-CN" altLang="en-US" sz="9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和</a:t>
            </a:r>
            <a:r>
              <a:rPr kumimoji="0" lang="en-US" altLang="zh-CN" sz="9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KIT</a:t>
            </a:r>
            <a:r>
              <a:rPr kumimoji="0" lang="zh-CN" altLang="en-US" sz="9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是</a:t>
            </a:r>
            <a:r>
              <a:rPr kumimoji="0" lang="en-US" altLang="zh-CN" sz="9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GIST</a:t>
            </a:r>
            <a:r>
              <a:rPr kumimoji="0" lang="zh-CN" altLang="en-US" sz="9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中谱系特异性的主要转录和生存信号因子；在临床前模型中，通过比美替尼 </a:t>
            </a:r>
            <a:r>
              <a:rPr kumimoji="0" lang="en-US" altLang="zh-CN" sz="9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a:t>
            </a:r>
            <a:r>
              <a:rPr kumimoji="0" lang="en-US" altLang="zh-CN" sz="900" b="0" i="0" u="none" strike="noStrike" kern="0" cap="none" spc="0" normalizeH="0" baseline="0" noProof="0" dirty="0" err="1">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Binimetinib</a:t>
            </a:r>
            <a:r>
              <a:rPr kumimoji="0" lang="en-US" altLang="zh-CN" sz="9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 </a:t>
            </a:r>
            <a:r>
              <a:rPr kumimoji="0" lang="zh-CN" altLang="en-US" sz="9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靶向 </a:t>
            </a:r>
            <a:r>
              <a:rPr kumimoji="0" lang="en-US" altLang="zh-CN" sz="9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ETV1 </a:t>
            </a:r>
            <a:r>
              <a:rPr kumimoji="0" lang="zh-CN" altLang="en-US" sz="9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和通过伊马替尼靶向 </a:t>
            </a:r>
            <a:r>
              <a:rPr kumimoji="0" lang="en-US" altLang="zh-CN" sz="9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KIT </a:t>
            </a:r>
            <a:r>
              <a:rPr kumimoji="0" lang="zh-CN" altLang="en-US" sz="9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的联合治疗，在抑制</a:t>
            </a:r>
            <a:r>
              <a:rPr kumimoji="0" lang="en-US" altLang="zh-CN" sz="9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GIST </a:t>
            </a:r>
            <a:r>
              <a:rPr kumimoji="0" lang="zh-CN" altLang="en-US" sz="9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肿瘤发生和生长方面具有协同作用。</a:t>
            </a:r>
            <a:endParaRPr kumimoji="0" lang="zh-CN" altLang="en-US" sz="9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1" name="文本框 10"/>
          <p:cNvSpPr txBox="1"/>
          <p:nvPr/>
        </p:nvSpPr>
        <p:spPr>
          <a:xfrm>
            <a:off x="245846" y="1383793"/>
            <a:ext cx="4235396" cy="646331"/>
          </a:xfrm>
          <a:prstGeom prst="rect">
            <a:avLst/>
          </a:prstGeom>
          <a:noFill/>
        </p:spPr>
        <p:txBody>
          <a:bodyPr wrap="square">
            <a:spAutoFit/>
          </a:bodyPr>
          <a:lstStyle/>
          <a:p>
            <a:r>
              <a:rPr kumimoji="0" lang="zh-CN" altLang="en-US" sz="12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纳入未经治疗的不可切除或转移性</a:t>
            </a:r>
            <a:r>
              <a:rPr kumimoji="0" lang="en-US" altLang="zh-CN" sz="12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GIST</a:t>
            </a:r>
            <a:r>
              <a:rPr kumimoji="0" lang="zh-CN" altLang="en-US" sz="12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的成人患者，接受伊马替尼</a:t>
            </a:r>
            <a:r>
              <a:rPr kumimoji="0" lang="en-US" altLang="zh-CN" sz="12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(400mg</a:t>
            </a:r>
            <a:r>
              <a:rPr kumimoji="0" lang="zh-CN" altLang="en-US" sz="12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a:t>
            </a:r>
            <a:r>
              <a:rPr kumimoji="0" lang="en-US" altLang="zh-CN" sz="1200" b="0" i="0" u="none" strike="noStrike" kern="0" cap="none" spc="0" normalizeH="0" baseline="0" noProof="0" dirty="0" err="1">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qd</a:t>
            </a:r>
            <a:r>
              <a:rPr kumimoji="0" lang="en-US" altLang="zh-CN" sz="12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a:t>
            </a:r>
            <a:r>
              <a:rPr kumimoji="0" lang="zh-CN" altLang="en-US" sz="12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和比美替尼</a:t>
            </a:r>
            <a:r>
              <a:rPr kumimoji="0" lang="en-US" altLang="zh-CN" sz="12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(30mg</a:t>
            </a:r>
            <a:r>
              <a:rPr kumimoji="0" lang="zh-CN" altLang="en-US" sz="12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a:t>
            </a:r>
            <a:r>
              <a:rPr kumimoji="0" lang="en-US" altLang="zh-CN" sz="12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bid)</a:t>
            </a:r>
            <a:r>
              <a:rPr kumimoji="0" lang="zh-CN" altLang="en-US" sz="12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联合治疗，每</a:t>
            </a:r>
            <a:r>
              <a:rPr kumimoji="0" lang="en-US" altLang="zh-CN" sz="12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28</a:t>
            </a:r>
            <a:r>
              <a:rPr kumimoji="0" lang="zh-CN" altLang="en-US" sz="12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天为一个周期</a:t>
            </a:r>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 name="TextBox 12"/>
          <p:cNvSpPr txBox="1"/>
          <p:nvPr/>
        </p:nvSpPr>
        <p:spPr>
          <a:xfrm>
            <a:off x="6182436" y="6525725"/>
            <a:ext cx="5668669" cy="215444"/>
          </a:xfrm>
          <a:prstGeom prst="rect">
            <a:avLst/>
          </a:prstGeom>
          <a:noFill/>
        </p:spPr>
        <p:txBody>
          <a:bodyPr wrap="square">
            <a:spAutoFit/>
          </a:bodyPr>
          <a:lstStyle/>
          <a:p>
            <a:r>
              <a:rPr lang="en-US" altLang="zh-CN" sz="800" kern="0" dirty="0">
                <a:latin typeface="微软雅黑" panose="020B0503020204020204" pitchFamily="34" charset="-122"/>
                <a:ea typeface="微软雅黑" panose="020B0503020204020204" pitchFamily="34" charset="-122"/>
                <a:cs typeface="+mn-ea"/>
                <a:sym typeface="微软雅黑" panose="020B0503020204020204" pitchFamily="34" charset="-122"/>
              </a:rPr>
              <a:t>qd</a:t>
            </a:r>
            <a:r>
              <a:rPr lang="zh-CN" altLang="en-US" sz="800" kern="0" dirty="0">
                <a:latin typeface="微软雅黑" panose="020B0503020204020204" pitchFamily="34" charset="-122"/>
                <a:ea typeface="微软雅黑" panose="020B0503020204020204" pitchFamily="34" charset="-122"/>
                <a:cs typeface="+mn-ea"/>
                <a:sym typeface="微软雅黑" panose="020B0503020204020204" pitchFamily="34" charset="-122"/>
              </a:rPr>
              <a:t>：每日一次；</a:t>
            </a:r>
            <a:r>
              <a:rPr lang="en-US" altLang="zh-CN" sz="800" kern="0" dirty="0">
                <a:latin typeface="微软雅黑" panose="020B0503020204020204" pitchFamily="34" charset="-122"/>
                <a:ea typeface="微软雅黑" panose="020B0503020204020204" pitchFamily="34" charset="-122"/>
                <a:cs typeface="+mn-ea"/>
                <a:sym typeface="微软雅黑" panose="020B0503020204020204" pitchFamily="34" charset="-122"/>
              </a:rPr>
              <a:t>bid</a:t>
            </a:r>
            <a:r>
              <a:rPr lang="zh-CN" altLang="en-US" sz="800" kern="0" dirty="0">
                <a:latin typeface="微软雅黑" panose="020B0503020204020204" pitchFamily="34" charset="-122"/>
                <a:ea typeface="微软雅黑" panose="020B0503020204020204" pitchFamily="34" charset="-122"/>
                <a:cs typeface="+mn-ea"/>
                <a:sym typeface="微软雅黑" panose="020B0503020204020204" pitchFamily="34" charset="-122"/>
              </a:rPr>
              <a:t>：每日两次；</a:t>
            </a:r>
            <a:r>
              <a:rPr lang="en-US" altLang="zh-CN" sz="800" kern="0" dirty="0">
                <a:latin typeface="微软雅黑" panose="020B0503020204020204" pitchFamily="34" charset="-122"/>
                <a:ea typeface="微软雅黑" panose="020B0503020204020204" pitchFamily="34" charset="-122"/>
                <a:cs typeface="+mn-ea"/>
                <a:sym typeface="微软雅黑" panose="020B0503020204020204" pitchFamily="34" charset="-122"/>
              </a:rPr>
              <a:t> ORR</a:t>
            </a:r>
            <a:r>
              <a:rPr lang="zh-CN" altLang="en-US" sz="800" kern="0" dirty="0">
                <a:latin typeface="微软雅黑" panose="020B0503020204020204" pitchFamily="34" charset="-122"/>
                <a:ea typeface="微软雅黑" panose="020B0503020204020204" pitchFamily="34" charset="-122"/>
                <a:cs typeface="+mn-ea"/>
                <a:sym typeface="微软雅黑" panose="020B0503020204020204" pitchFamily="34" charset="-122"/>
              </a:rPr>
              <a:t>：客观缓解率；</a:t>
            </a:r>
            <a:r>
              <a:rPr lang="en-US" altLang="zh-CN" sz="800" kern="0" dirty="0">
                <a:latin typeface="微软雅黑" panose="020B0503020204020204" pitchFamily="34" charset="-122"/>
                <a:ea typeface="微软雅黑" panose="020B0503020204020204" pitchFamily="34" charset="-122"/>
                <a:cs typeface="+mn-ea"/>
                <a:sym typeface="微软雅黑" panose="020B0503020204020204" pitchFamily="34" charset="-122"/>
              </a:rPr>
              <a:t>PFS</a:t>
            </a:r>
            <a:r>
              <a:rPr lang="zh-CN" altLang="en-US" sz="800" kern="0" dirty="0">
                <a:latin typeface="微软雅黑" panose="020B0503020204020204" pitchFamily="34" charset="-122"/>
                <a:ea typeface="微软雅黑" panose="020B0503020204020204" pitchFamily="34" charset="-122"/>
                <a:cs typeface="+mn-ea"/>
                <a:sym typeface="微软雅黑" panose="020B0503020204020204" pitchFamily="34" charset="-122"/>
              </a:rPr>
              <a:t>：无进展生存期；</a:t>
            </a:r>
            <a:r>
              <a:rPr lang="en-US" altLang="zh-CN" sz="800" kern="0" dirty="0">
                <a:latin typeface="微软雅黑" panose="020B0503020204020204" pitchFamily="34" charset="-122"/>
                <a:ea typeface="微软雅黑" panose="020B0503020204020204" pitchFamily="34" charset="-122"/>
                <a:cs typeface="+mn-ea"/>
                <a:sym typeface="微软雅黑" panose="020B0503020204020204" pitchFamily="34" charset="-122"/>
              </a:rPr>
              <a:t>OS</a:t>
            </a:r>
            <a:r>
              <a:rPr lang="zh-CN" altLang="en-US" sz="800" kern="0" dirty="0">
                <a:latin typeface="微软雅黑" panose="020B0503020204020204" pitchFamily="34" charset="-122"/>
                <a:ea typeface="微软雅黑" panose="020B0503020204020204" pitchFamily="34" charset="-122"/>
                <a:cs typeface="+mn-ea"/>
                <a:sym typeface="微软雅黑" panose="020B0503020204020204" pitchFamily="34" charset="-122"/>
              </a:rPr>
              <a:t>：总生存期；</a:t>
            </a:r>
            <a:r>
              <a:rPr lang="en-US" altLang="zh-CN" sz="800" kern="0" dirty="0">
                <a:latin typeface="微软雅黑" panose="020B0503020204020204" pitchFamily="34" charset="-122"/>
                <a:ea typeface="微软雅黑" panose="020B0503020204020204" pitchFamily="34" charset="-122"/>
                <a:cs typeface="+mn-ea"/>
                <a:sym typeface="微软雅黑" panose="020B0503020204020204" pitchFamily="34" charset="-122"/>
              </a:rPr>
              <a:t>DSS</a:t>
            </a:r>
            <a:r>
              <a:rPr lang="zh-CN" altLang="en-US" sz="800" kern="0" dirty="0">
                <a:latin typeface="微软雅黑" panose="020B0503020204020204" pitchFamily="34" charset="-122"/>
                <a:ea typeface="微软雅黑" panose="020B0503020204020204" pitchFamily="34" charset="-122"/>
                <a:cs typeface="+mn-ea"/>
                <a:sym typeface="微软雅黑" panose="020B0503020204020204" pitchFamily="34" charset="-122"/>
              </a:rPr>
              <a:t>：疾病特异性生存期</a:t>
            </a:r>
            <a:endParaRPr lang="zh-CN" altLang="en-US" sz="8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 name="矩形: 圆角 13"/>
          <p:cNvSpPr/>
          <p:nvPr/>
        </p:nvSpPr>
        <p:spPr>
          <a:xfrm>
            <a:off x="6374196" y="892583"/>
            <a:ext cx="3787253" cy="344431"/>
          </a:xfrm>
          <a:prstGeom prst="roundRect">
            <a:avLst/>
          </a:prstGeom>
          <a:solidFill>
            <a:srgbClr val="AC283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spcBef>
                <a:spcPts val="0"/>
              </a:spcBef>
              <a:spcAft>
                <a:spcPts val="0"/>
              </a:spcAft>
              <a:buClrTx/>
              <a:buSzTx/>
              <a:buFontTx/>
              <a:buNone/>
              <a:defRPr/>
            </a:pPr>
            <a:r>
              <a:rPr lang="zh-CN" altLang="en-US" sz="1200" b="1" dirty="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rPr>
              <a:t>研究结果：</a:t>
            </a:r>
            <a:r>
              <a:rPr lang="en-US" altLang="zh-CN" sz="1200" b="1" dirty="0" err="1">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rPr>
              <a:t>mPFS</a:t>
            </a:r>
            <a:r>
              <a:rPr lang="zh-CN" altLang="en-US" sz="1200" b="1" dirty="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rPr>
              <a:t>达</a:t>
            </a:r>
            <a:r>
              <a:rPr lang="en-US" altLang="zh-CN" sz="1200" b="1" dirty="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rPr>
              <a:t>36.7</a:t>
            </a:r>
            <a:r>
              <a:rPr lang="zh-CN" altLang="en-US" sz="1200" b="1" dirty="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rPr>
              <a:t>个月，</a:t>
            </a:r>
            <a:r>
              <a:rPr lang="en-US" altLang="zh-CN" sz="1200" b="1" dirty="0" err="1">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rPr>
              <a:t>mOS</a:t>
            </a:r>
            <a:r>
              <a:rPr lang="zh-CN" altLang="en-US" sz="1200" b="1" dirty="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rPr>
              <a:t>达</a:t>
            </a:r>
            <a:r>
              <a:rPr lang="en-US" altLang="zh-CN" sz="1200" b="1" dirty="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rPr>
              <a:t>92.5</a:t>
            </a:r>
            <a:r>
              <a:rPr lang="zh-CN" altLang="en-US" sz="1200" b="1" dirty="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rPr>
              <a:t>个月</a:t>
            </a:r>
            <a:endParaRPr kumimoji="0" lang="zh-CN" altLang="en-US" sz="1200" b="1" i="0" u="non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6" name="文本框 15"/>
          <p:cNvSpPr txBox="1"/>
          <p:nvPr/>
        </p:nvSpPr>
        <p:spPr>
          <a:xfrm>
            <a:off x="5270555" y="2965503"/>
            <a:ext cx="1709805" cy="33855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err="1">
                <a:ln>
                  <a:noFill/>
                </a:ln>
                <a:solidFill>
                  <a:prstClr val="black"/>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mPFS</a:t>
            </a:r>
            <a:r>
              <a:rPr kumimoji="0" lang="en-US" altLang="zh-CN" sz="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 </a:t>
            </a:r>
            <a:r>
              <a:rPr kumimoji="0" lang="zh-CN" altLang="en-US" sz="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36.7个月</a:t>
            </a:r>
            <a:endParaRPr kumimoji="0" lang="en-US" altLang="zh-CN" sz="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（95%CI，24.2</a:t>
            </a:r>
            <a:r>
              <a:rPr kumimoji="0" lang="en-US" altLang="zh-CN" sz="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a:t>
            </a:r>
            <a:r>
              <a:rPr kumimoji="0" lang="zh-CN" altLang="en-US" sz="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无法评估[NE]）</a:t>
            </a:r>
            <a:endParaRPr kumimoji="0" lang="en-US" altLang="zh-CN" sz="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8" name="文本框 17"/>
          <p:cNvSpPr txBox="1"/>
          <p:nvPr/>
        </p:nvSpPr>
        <p:spPr>
          <a:xfrm>
            <a:off x="7575645" y="2965503"/>
            <a:ext cx="1758171" cy="338554"/>
          </a:xfrm>
          <a:prstGeom prst="rect">
            <a:avLst/>
          </a:prstGeom>
          <a:noFill/>
        </p:spPr>
        <p:txBody>
          <a:bodyPr wrap="square">
            <a:spAutoFit/>
          </a:bodyPr>
          <a:lstStyle>
            <a:defPPr>
              <a:defRPr lang="zh-CN"/>
            </a:defPPr>
            <a:lvl1pPr marR="0" lvl="0" indent="0" algn="ctr" fontAlgn="auto">
              <a:lnSpc>
                <a:spcPct val="100000"/>
              </a:lnSpc>
              <a:spcBef>
                <a:spcPts val="0"/>
              </a:spcBef>
              <a:spcAft>
                <a:spcPts val="0"/>
              </a:spcAft>
              <a:buClrTx/>
              <a:buSzTx/>
              <a:buFontTx/>
              <a:buNone/>
              <a:defRPr kumimoji="0" sz="800" b="0" i="0" u="none" strike="noStrike" cap="none" spc="0" normalizeH="0" baseline="0">
                <a:ln>
                  <a:noFill/>
                </a:ln>
                <a:solidFill>
                  <a:prstClr val="black"/>
                </a:solidFill>
                <a:effectLst/>
                <a:uLnTx/>
                <a:uFillTx/>
                <a:latin typeface="微软雅黑" panose="020B0503020204020204" pitchFamily="34" charset="-122"/>
                <a:ea typeface="微软雅黑" panose="020B0503020204020204" pitchFamily="34" charset="-122"/>
              </a:defRPr>
            </a:lvl1pPr>
          </a:lstStyle>
          <a:p>
            <a:r>
              <a:rPr lang="en-US" altLang="zh-CN" dirty="0" err="1">
                <a:sym typeface="微软雅黑" panose="020B0503020204020204" pitchFamily="34" charset="-122"/>
              </a:rPr>
              <a:t>mOS</a:t>
            </a:r>
            <a:r>
              <a:rPr lang="zh-CN" altLang="en-US" dirty="0">
                <a:sym typeface="微软雅黑" panose="020B0503020204020204" pitchFamily="34" charset="-122"/>
              </a:rPr>
              <a:t> 92.5个月</a:t>
            </a:r>
            <a:endParaRPr lang="en-US" altLang="zh-CN" dirty="0">
              <a:sym typeface="微软雅黑" panose="020B0503020204020204" pitchFamily="34" charset="-122"/>
            </a:endParaRPr>
          </a:p>
          <a:p>
            <a:r>
              <a:rPr lang="zh-CN" altLang="en-US" dirty="0">
                <a:sym typeface="微软雅黑" panose="020B0503020204020204" pitchFamily="34" charset="-122"/>
              </a:rPr>
              <a:t>（95%CI，61.0</a:t>
            </a:r>
            <a:r>
              <a:rPr lang="en-US" altLang="zh-CN" dirty="0">
                <a:sym typeface="微软雅黑" panose="020B0503020204020204" pitchFamily="34" charset="-122"/>
              </a:rPr>
              <a:t>-</a:t>
            </a:r>
            <a:r>
              <a:rPr lang="zh-CN" altLang="en-US" dirty="0">
                <a:sym typeface="微软雅黑" panose="020B0503020204020204" pitchFamily="34" charset="-122"/>
              </a:rPr>
              <a:t>NE）</a:t>
            </a:r>
            <a:endParaRPr lang="en-US" altLang="zh-CN" dirty="0">
              <a:sym typeface="微软雅黑" panose="020B0503020204020204" pitchFamily="34" charset="-122"/>
            </a:endParaRPr>
          </a:p>
        </p:txBody>
      </p:sp>
      <p:sp>
        <p:nvSpPr>
          <p:cNvPr id="20" name="文本框 19"/>
          <p:cNvSpPr txBox="1"/>
          <p:nvPr/>
        </p:nvSpPr>
        <p:spPr>
          <a:xfrm>
            <a:off x="10096278" y="2985953"/>
            <a:ext cx="1252268" cy="338554"/>
          </a:xfrm>
          <a:prstGeom prst="rect">
            <a:avLst/>
          </a:prstGeom>
          <a:noFill/>
        </p:spPr>
        <p:txBody>
          <a:bodyPr wrap="square">
            <a:spAutoFit/>
          </a:bodyPr>
          <a:lstStyle>
            <a:defPPr>
              <a:defRPr lang="zh-CN"/>
            </a:defPPr>
            <a:lvl1pPr marR="0" lvl="0" indent="0" algn="ctr" fontAlgn="auto">
              <a:lnSpc>
                <a:spcPct val="100000"/>
              </a:lnSpc>
              <a:spcBef>
                <a:spcPts val="0"/>
              </a:spcBef>
              <a:spcAft>
                <a:spcPts val="0"/>
              </a:spcAft>
              <a:buClrTx/>
              <a:buSzTx/>
              <a:buFontTx/>
              <a:buNone/>
              <a:defRPr kumimoji="0" sz="800" b="0" i="0" u="none" strike="noStrike" cap="none" spc="0" normalizeH="0" baseline="0">
                <a:ln>
                  <a:noFill/>
                </a:ln>
                <a:solidFill>
                  <a:prstClr val="black"/>
                </a:solidFill>
                <a:effectLst/>
                <a:uLnTx/>
                <a:uFillTx/>
                <a:latin typeface="微软雅黑" panose="020B0503020204020204" pitchFamily="34" charset="-122"/>
                <a:ea typeface="微软雅黑" panose="020B0503020204020204" pitchFamily="34" charset="-122"/>
              </a:defRPr>
            </a:lvl1pPr>
          </a:lstStyle>
          <a:p>
            <a:r>
              <a:rPr lang="en-US" altLang="zh-CN" dirty="0" err="1">
                <a:sym typeface="微软雅黑" panose="020B0503020204020204" pitchFamily="34" charset="-122"/>
              </a:rPr>
              <a:t>mDSS</a:t>
            </a:r>
            <a:r>
              <a:rPr lang="zh-CN" altLang="en-US" dirty="0">
                <a:sym typeface="微软雅黑" panose="020B0503020204020204" pitchFamily="34" charset="-122"/>
              </a:rPr>
              <a:t> 93.2个月</a:t>
            </a:r>
            <a:endParaRPr lang="en-US" altLang="zh-CN" dirty="0">
              <a:sym typeface="微软雅黑" panose="020B0503020204020204" pitchFamily="34" charset="-122"/>
            </a:endParaRPr>
          </a:p>
          <a:p>
            <a:r>
              <a:rPr lang="zh-CN" altLang="en-US" dirty="0">
                <a:sym typeface="微软雅黑" panose="020B0503020204020204" pitchFamily="34" charset="-122"/>
              </a:rPr>
              <a:t>（95%CI，92.5</a:t>
            </a:r>
            <a:r>
              <a:rPr lang="en-US" altLang="zh-CN" dirty="0">
                <a:sym typeface="微软雅黑" panose="020B0503020204020204" pitchFamily="34" charset="-122"/>
              </a:rPr>
              <a:t>-</a:t>
            </a:r>
            <a:r>
              <a:rPr lang="zh-CN" altLang="en-US" dirty="0">
                <a:sym typeface="微软雅黑" panose="020B0503020204020204" pitchFamily="34" charset="-122"/>
              </a:rPr>
              <a:t>NE）</a:t>
            </a:r>
            <a:endParaRPr lang="zh-CN" altLang="en-US" dirty="0">
              <a:sym typeface="微软雅黑" panose="020B0503020204020204" pitchFamily="34" charset="-122"/>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矩形: 圆角 88"/>
          <p:cNvSpPr/>
          <p:nvPr/>
        </p:nvSpPr>
        <p:spPr bwMode="auto">
          <a:xfrm>
            <a:off x="4202933" y="1495710"/>
            <a:ext cx="7648170" cy="4906292"/>
          </a:xfrm>
          <a:prstGeom prst="roundRect">
            <a:avLst>
              <a:gd name="adj" fmla="val 1835"/>
            </a:avLst>
          </a:prstGeom>
          <a:solidFill>
            <a:sysClr val="window" lastClr="FFFFFF"/>
          </a:solidFill>
          <a:ln w="9525" cap="flat" cmpd="sng" algn="ctr">
            <a:gradFill>
              <a:gsLst>
                <a:gs pos="0">
                  <a:srgbClr val="AC283F"/>
                </a:gs>
                <a:gs pos="100000">
                  <a:schemeClr val="bg1"/>
                </a:gs>
              </a:gsLst>
              <a:lin ang="5400000" scaled="1"/>
            </a:gradFill>
            <a:prstDash val="solid"/>
            <a:round/>
            <a:headEnd type="none" w="med" len="med"/>
            <a:tailEnd type="none" w="med" len="med"/>
          </a:ln>
          <a:effectLst>
            <a:outerShdw blurRad="101600" dist="63500" dir="5400000" algn="t" rotWithShape="0">
              <a:schemeClr val="accent1">
                <a:alpha val="30000"/>
              </a:schemeClr>
            </a:outerShdw>
          </a:effectLst>
        </p:spPr>
        <p:txBody>
          <a:bodyPr vert="horz" wrap="none" lIns="37595" tIns="37595" rIns="37595" bIns="37595" numCol="1" rtlCol="0" anchor="ctr" anchorCtr="0" compatLnSpc="1"/>
          <a:lstStyle/>
          <a:p>
            <a:pPr algn="ctr" defTabSz="751840" eaLnBrk="0" fontAlgn="base" hangingPunct="0">
              <a:spcBef>
                <a:spcPct val="50000"/>
              </a:spcBef>
              <a:spcAft>
                <a:spcPct val="0"/>
              </a:spcAft>
            </a:pPr>
            <a:endParaRPr lang="zh-CN" altLang="en-US" sz="900" kern="0" dirty="0">
              <a:solidFill>
                <a:prstClr val="black"/>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21" name="矩形: 圆角 88"/>
          <p:cNvSpPr/>
          <p:nvPr/>
        </p:nvSpPr>
        <p:spPr bwMode="auto">
          <a:xfrm>
            <a:off x="340897" y="1501254"/>
            <a:ext cx="3739026" cy="4906293"/>
          </a:xfrm>
          <a:prstGeom prst="roundRect">
            <a:avLst>
              <a:gd name="adj" fmla="val 1835"/>
            </a:avLst>
          </a:prstGeom>
          <a:solidFill>
            <a:sysClr val="window" lastClr="FFFFFF"/>
          </a:solidFill>
          <a:ln w="9525" cap="flat" cmpd="sng" algn="ctr">
            <a:gradFill>
              <a:gsLst>
                <a:gs pos="0">
                  <a:srgbClr val="AC283F"/>
                </a:gs>
                <a:gs pos="100000">
                  <a:schemeClr val="bg1"/>
                </a:gs>
              </a:gsLst>
              <a:lin ang="5400000" scaled="1"/>
            </a:gradFill>
            <a:prstDash val="solid"/>
            <a:round/>
            <a:headEnd type="none" w="med" len="med"/>
            <a:tailEnd type="none" w="med" len="med"/>
          </a:ln>
          <a:effectLst>
            <a:outerShdw blurRad="101600" dist="63500" dir="5400000" algn="t" rotWithShape="0">
              <a:schemeClr val="accent1">
                <a:alpha val="30000"/>
              </a:schemeClr>
            </a:outerShdw>
          </a:effectLst>
        </p:spPr>
        <p:txBody>
          <a:bodyPr vert="horz" wrap="none" lIns="37595" tIns="37595" rIns="37595" bIns="37595" numCol="1" rtlCol="0" anchor="ctr" anchorCtr="0" compatLnSpc="1"/>
          <a:lstStyle/>
          <a:p>
            <a:pPr algn="ctr" defTabSz="751840" eaLnBrk="0" fontAlgn="base" hangingPunct="0">
              <a:spcBef>
                <a:spcPct val="50000"/>
              </a:spcBef>
              <a:spcAft>
                <a:spcPct val="0"/>
              </a:spcAft>
            </a:pPr>
            <a:endParaRPr lang="zh-CN" altLang="en-US" sz="900" kern="0" dirty="0">
              <a:solidFill>
                <a:prstClr val="black"/>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22" name="矩形: 圆角 21"/>
          <p:cNvSpPr/>
          <p:nvPr/>
        </p:nvSpPr>
        <p:spPr>
          <a:xfrm>
            <a:off x="1042342" y="1363660"/>
            <a:ext cx="2216146" cy="267718"/>
          </a:xfrm>
          <a:prstGeom prst="roundRect">
            <a:avLst/>
          </a:prstGeom>
          <a:solidFill>
            <a:srgbClr val="AC283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spcBef>
                <a:spcPts val="0"/>
              </a:spcBef>
              <a:spcAft>
                <a:spcPts val="0"/>
              </a:spcAft>
              <a:buClrTx/>
              <a:buSzTx/>
              <a:buFontTx/>
              <a:buNone/>
              <a:defRPr/>
            </a:pPr>
            <a:r>
              <a:rPr kumimoji="0" lang="zh-CN" altLang="en-US" sz="1400" b="1" i="0" u="non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研究设计</a:t>
            </a:r>
            <a:endParaRPr kumimoji="0" lang="zh-CN" altLang="en-US" sz="1400" b="1" i="0" u="non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2" name="内容占位符 4"/>
          <p:cNvSpPr txBox="1"/>
          <p:nvPr/>
        </p:nvSpPr>
        <p:spPr>
          <a:xfrm>
            <a:off x="258680" y="347305"/>
            <a:ext cx="11445809" cy="46166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1"/>
                </a:solidFill>
                <a:latin typeface="Arial" panose="020B0604020202020204" pitchFamily="34" charset="0"/>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Arial" panose="020B0604020202020204" pitchFamily="34" charset="0"/>
                <a:ea typeface="微软雅黑"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Arial" panose="020B0604020202020204" pitchFamily="34" charset="0"/>
                <a:ea typeface="微软雅黑" panose="020B0503020204020204"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Arial" panose="020B0604020202020204" pitchFamily="34" charset="0"/>
                <a:ea typeface="微软雅黑" panose="020B0503020204020204"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CN" altLang="en-US" sz="2000" b="1" dirty="0">
                <a:latin typeface="微软雅黑" panose="020B0503020204020204" pitchFamily="34" charset="-122"/>
                <a:cs typeface="+mn-ea"/>
                <a:sym typeface="微软雅黑" panose="020B0503020204020204" pitchFamily="34" charset="-122"/>
              </a:rPr>
              <a:t>中国晚期</a:t>
            </a:r>
            <a:r>
              <a:rPr lang="en-US" altLang="zh-CN" sz="2000" b="1" dirty="0">
                <a:latin typeface="微软雅黑" panose="020B0503020204020204" pitchFamily="34" charset="-122"/>
                <a:cs typeface="+mn-ea"/>
                <a:sym typeface="微软雅黑" panose="020B0503020204020204" pitchFamily="34" charset="-122"/>
              </a:rPr>
              <a:t>GIST</a:t>
            </a:r>
            <a:r>
              <a:rPr lang="zh-CN" altLang="en-US" sz="2000" b="1" dirty="0">
                <a:latin typeface="微软雅黑" panose="020B0503020204020204" pitchFamily="34" charset="-122"/>
                <a:cs typeface="+mn-ea"/>
                <a:sym typeface="微软雅黑" panose="020B0503020204020204" pitchFamily="34" charset="-122"/>
              </a:rPr>
              <a:t>患者中瑞派替尼 </a:t>
            </a:r>
            <a:r>
              <a:rPr lang="en-US" altLang="zh-CN" sz="2000" b="1" dirty="0">
                <a:latin typeface="微软雅黑" panose="020B0503020204020204" pitchFamily="34" charset="-122"/>
                <a:cs typeface="+mn-ea"/>
                <a:sym typeface="微软雅黑" panose="020B0503020204020204" pitchFamily="34" charset="-122"/>
              </a:rPr>
              <a:t>vs </a:t>
            </a:r>
            <a:r>
              <a:rPr lang="zh-CN" altLang="en-US" sz="2000" b="1" dirty="0">
                <a:latin typeface="微软雅黑" panose="020B0503020204020204" pitchFamily="34" charset="-122"/>
                <a:cs typeface="+mn-ea"/>
                <a:sym typeface="微软雅黑" panose="020B0503020204020204" pitchFamily="34" charset="-122"/>
              </a:rPr>
              <a:t>舒尼替尼二线治疗的长期结局如何？</a:t>
            </a:r>
            <a:endParaRPr lang="en-US" altLang="zh-CN" sz="2000" b="1" dirty="0">
              <a:latin typeface="微软雅黑" panose="020B0503020204020204" pitchFamily="34" charset="-122"/>
              <a:cs typeface="+mn-ea"/>
              <a:sym typeface="微软雅黑" panose="020B0503020204020204" pitchFamily="34" charset="-122"/>
            </a:endParaRPr>
          </a:p>
        </p:txBody>
      </p:sp>
      <p:sp>
        <p:nvSpPr>
          <p:cNvPr id="4" name="TextBox 16"/>
          <p:cNvSpPr txBox="1"/>
          <p:nvPr/>
        </p:nvSpPr>
        <p:spPr>
          <a:xfrm>
            <a:off x="340894" y="6613959"/>
            <a:ext cx="6206635" cy="244041"/>
          </a:xfrm>
          <a:prstGeom prst="rect">
            <a:avLst/>
          </a:prstGeom>
        </p:spPr>
        <p:txBody>
          <a:bodyPr>
            <a:noAutofit/>
          </a:bodyPr>
          <a:lstStyle>
            <a:defPPr>
              <a:defRPr lang="zh-CN"/>
            </a:defPPr>
            <a:lvl1pPr indent="0" defTabSz="1219200">
              <a:lnSpc>
                <a:spcPct val="120000"/>
              </a:lnSpc>
              <a:spcBef>
                <a:spcPts val="0"/>
              </a:spcBef>
              <a:buFont typeface="Arial" panose="020B0604020202020204" pitchFamily="34" charset="0"/>
              <a:buNone/>
              <a:defRPr sz="900">
                <a:solidFill>
                  <a:prstClr val="black"/>
                </a:solidFill>
                <a:cs typeface="+mn-ea"/>
              </a:defRPr>
            </a:lvl1pPr>
            <a:lvl2pPr marL="914400" indent="-304800" defTabSz="1219200">
              <a:lnSpc>
                <a:spcPct val="90000"/>
              </a:lnSpc>
              <a:spcBef>
                <a:spcPts val="665"/>
              </a:spcBef>
              <a:buFont typeface="Arial" panose="020B0604020202020204" pitchFamily="34" charset="0"/>
              <a:buChar char="•"/>
              <a:defRPr sz="3200">
                <a:latin typeface="微软雅黑" panose="020B0503020204020204" pitchFamily="34" charset="-122"/>
              </a:defRPr>
            </a:lvl2pPr>
            <a:lvl3pPr marL="1524000" indent="-304800" defTabSz="1219200">
              <a:lnSpc>
                <a:spcPct val="90000"/>
              </a:lnSpc>
              <a:spcBef>
                <a:spcPts val="665"/>
              </a:spcBef>
              <a:buFont typeface="Arial" panose="020B0604020202020204" pitchFamily="34" charset="0"/>
              <a:buChar char="•"/>
              <a:defRPr sz="2800">
                <a:latin typeface="微软雅黑" panose="020B0503020204020204" pitchFamily="34" charset="-122"/>
              </a:defRPr>
            </a:lvl3pPr>
            <a:lvl4pPr marL="2133600" indent="-304800" defTabSz="1219200">
              <a:lnSpc>
                <a:spcPct val="90000"/>
              </a:lnSpc>
              <a:spcBef>
                <a:spcPts val="665"/>
              </a:spcBef>
              <a:buFont typeface="Arial" panose="020B0604020202020204" pitchFamily="34" charset="0"/>
              <a:buChar char="•"/>
              <a:defRPr sz="2535">
                <a:latin typeface="微软雅黑" panose="020B0503020204020204" pitchFamily="34" charset="-122"/>
              </a:defRPr>
            </a:lvl4pPr>
            <a:lvl5pPr marL="2743200" indent="-304800" defTabSz="1219200">
              <a:lnSpc>
                <a:spcPct val="90000"/>
              </a:lnSpc>
              <a:spcBef>
                <a:spcPts val="665"/>
              </a:spcBef>
              <a:buFont typeface="Arial" panose="020B0604020202020204" pitchFamily="34" charset="0"/>
              <a:buChar char="•"/>
              <a:defRPr sz="2535">
                <a:latin typeface="微软雅黑" panose="020B0503020204020204" pitchFamily="34" charset="-122"/>
              </a:defRPr>
            </a:lvl5pPr>
            <a:lvl6pPr marL="3352800" indent="-304800" defTabSz="1219200">
              <a:lnSpc>
                <a:spcPct val="90000"/>
              </a:lnSpc>
              <a:spcBef>
                <a:spcPts val="665"/>
              </a:spcBef>
              <a:buFont typeface="Arial" panose="020B0604020202020204" pitchFamily="34" charset="0"/>
              <a:buChar char="•"/>
              <a:defRPr sz="2535"/>
            </a:lvl6pPr>
            <a:lvl7pPr marL="3961765" indent="-304800" defTabSz="1219200">
              <a:lnSpc>
                <a:spcPct val="90000"/>
              </a:lnSpc>
              <a:spcBef>
                <a:spcPts val="665"/>
              </a:spcBef>
              <a:buFont typeface="Arial" panose="020B0604020202020204" pitchFamily="34" charset="0"/>
              <a:buChar char="•"/>
              <a:defRPr sz="2535"/>
            </a:lvl7pPr>
            <a:lvl8pPr marL="4571365" indent="-304800" defTabSz="1219200">
              <a:lnSpc>
                <a:spcPct val="90000"/>
              </a:lnSpc>
              <a:spcBef>
                <a:spcPts val="665"/>
              </a:spcBef>
              <a:buFont typeface="Arial" panose="020B0604020202020204" pitchFamily="34" charset="0"/>
              <a:buChar char="•"/>
              <a:defRPr sz="2535"/>
            </a:lvl8pPr>
            <a:lvl9pPr marL="5180965" indent="-304800" defTabSz="1219200">
              <a:lnSpc>
                <a:spcPct val="90000"/>
              </a:lnSpc>
              <a:spcBef>
                <a:spcPts val="665"/>
              </a:spcBef>
              <a:buFont typeface="Arial" panose="020B0604020202020204" pitchFamily="34" charset="0"/>
              <a:buChar char="•"/>
              <a:defRPr sz="2535"/>
            </a:lvl9pPr>
          </a:lstStyle>
          <a:p>
            <a:r>
              <a:rPr lang="it-IT" altLang="zh-CN" dirty="0">
                <a:latin typeface="微软雅黑" panose="020B0503020204020204" pitchFamily="34" charset="-122"/>
                <a:ea typeface="微软雅黑" panose="020B0503020204020204" pitchFamily="34" charset="-122"/>
                <a:sym typeface="微软雅黑" panose="020B0503020204020204" pitchFamily="34" charset="-122"/>
              </a:rPr>
              <a:t>Zhang J, et al. Cancer. 2025 Dec 1;131 Suppl 3:e70150.</a:t>
            </a:r>
            <a:endParaRPr lang="it-IT" altLang="zh-CN" dirty="0">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5" name="组合 4"/>
          <p:cNvGrpSpPr/>
          <p:nvPr/>
        </p:nvGrpSpPr>
        <p:grpSpPr>
          <a:xfrm>
            <a:off x="340895" y="785330"/>
            <a:ext cx="11473992" cy="440112"/>
            <a:chOff x="396241" y="977901"/>
            <a:chExt cx="11279820" cy="440112"/>
          </a:xfrm>
        </p:grpSpPr>
        <p:sp>
          <p:nvSpPr>
            <p:cNvPr id="6" name="矩形 5"/>
            <p:cNvSpPr/>
            <p:nvPr/>
          </p:nvSpPr>
          <p:spPr>
            <a:xfrm>
              <a:off x="396241" y="977901"/>
              <a:ext cx="11279820" cy="440112"/>
            </a:xfrm>
            <a:prstGeom prst="rect">
              <a:avLst/>
            </a:prstGeom>
            <a:solidFill>
              <a:schemeClr val="bg1"/>
            </a:solidFill>
            <a:ln>
              <a:noFill/>
            </a:ln>
            <a:effectLst>
              <a:outerShdw blurRad="63500" algn="tl"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0">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8" name="文本框 7"/>
            <p:cNvSpPr txBox="1"/>
            <p:nvPr/>
          </p:nvSpPr>
          <p:spPr>
            <a:xfrm>
              <a:off x="524081" y="1043989"/>
              <a:ext cx="11043450" cy="295141"/>
            </a:xfrm>
            <a:prstGeom prst="rect">
              <a:avLst/>
            </a:prstGeom>
            <a:ln w="12700">
              <a:miter lim="400000"/>
            </a:ln>
          </p:spPr>
          <p:txBody>
            <a:bodyPr wrap="square" lIns="45718" tIns="45718" rIns="45718" bIns="45718">
              <a:sp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140335" indent="-140335">
                <a:lnSpc>
                  <a:spcPct val="120000"/>
                </a:lnSpc>
                <a:buSzPct val="100000"/>
                <a:buChar char="•"/>
                <a:defRPr sz="1400">
                  <a:latin typeface="微软雅黑" panose="020B0503020204020204" pitchFamily="34" charset="-122"/>
                  <a:ea typeface="微软雅黑" panose="020B0503020204020204" pitchFamily="34" charset="-122"/>
                  <a:cs typeface="微软雅黑" panose="020B0503020204020204" pitchFamily="34" charset="-122"/>
                </a:defRPr>
              </a:lvl1pPr>
            </a:lstStyle>
            <a:p>
              <a:pPr marL="0" marR="0" lvl="0" indent="0" algn="l" defTabSz="914400" rtl="0" eaLnBrk="1" fontAlgn="auto" latinLnBrk="0" hangingPunct="0">
                <a:lnSpc>
                  <a:spcPct val="120000"/>
                </a:lnSpc>
                <a:spcBef>
                  <a:spcPts val="0"/>
                </a:spcBef>
                <a:spcAft>
                  <a:spcPts val="0"/>
                </a:spcAft>
                <a:buClrTx/>
                <a:buSzPct val="100000"/>
                <a:buNone/>
                <a:defRPr/>
              </a:pPr>
              <a:r>
                <a:rPr kumimoji="0" lang="zh-CN" altLang="en-US" sz="1200" b="1" i="0" u="none" strike="noStrike" kern="0" cap="none" spc="0" normalizeH="0" baseline="0" noProof="0" dirty="0">
                  <a:ln>
                    <a:noFill/>
                  </a:ln>
                  <a:effectLst/>
                  <a:uLnTx/>
                  <a:uFillTx/>
                  <a:cs typeface="+mn-ea"/>
                  <a:sym typeface="微软雅黑" panose="020B0503020204020204" pitchFamily="34" charset="-122"/>
                </a:rPr>
                <a:t>本文主要介绍</a:t>
              </a:r>
              <a:r>
                <a:rPr kumimoji="0" lang="en-US" altLang="zh-CN" sz="1200" b="1" i="0" u="none" strike="noStrike" kern="0" cap="none" spc="0" normalizeH="0" baseline="0" noProof="0" dirty="0">
                  <a:ln>
                    <a:noFill/>
                  </a:ln>
                  <a:effectLst/>
                  <a:uLnTx/>
                  <a:uFillTx/>
                  <a:cs typeface="+mn-ea"/>
                  <a:sym typeface="微软雅黑" panose="020B0503020204020204" pitchFamily="34" charset="-122"/>
                </a:rPr>
                <a:t>INTRIGUE</a:t>
              </a:r>
              <a:r>
                <a:rPr kumimoji="0" lang="zh-CN" altLang="en-US" sz="1200" b="1" i="0" u="none" strike="noStrike" kern="0" cap="none" spc="0" normalizeH="0" baseline="0" noProof="0" dirty="0">
                  <a:ln>
                    <a:noFill/>
                  </a:ln>
                  <a:effectLst/>
                  <a:uLnTx/>
                  <a:uFillTx/>
                  <a:cs typeface="+mn-ea"/>
                  <a:sym typeface="微软雅黑" panose="020B0503020204020204" pitchFamily="34" charset="-122"/>
                </a:rPr>
                <a:t>试验的中国桥接研究的最终分析数据，主要包括瑞派替尼 </a:t>
              </a:r>
              <a:r>
                <a:rPr kumimoji="0" lang="en-US" altLang="zh-CN" sz="1200" b="1" i="0" u="none" strike="noStrike" kern="0" cap="none" spc="0" normalizeH="0" baseline="0" noProof="0" dirty="0">
                  <a:ln>
                    <a:noFill/>
                  </a:ln>
                  <a:effectLst/>
                  <a:uLnTx/>
                  <a:uFillTx/>
                  <a:cs typeface="+mn-ea"/>
                  <a:sym typeface="微软雅黑" panose="020B0503020204020204" pitchFamily="34" charset="-122"/>
                </a:rPr>
                <a:t>vs </a:t>
              </a:r>
              <a:r>
                <a:rPr kumimoji="0" lang="zh-CN" altLang="en-US" sz="1200" b="1" i="0" u="none" strike="noStrike" kern="0" cap="none" spc="0" normalizeH="0" baseline="0" noProof="0" dirty="0">
                  <a:ln>
                    <a:noFill/>
                  </a:ln>
                  <a:effectLst/>
                  <a:uLnTx/>
                  <a:uFillTx/>
                  <a:cs typeface="+mn-ea"/>
                  <a:sym typeface="微软雅黑" panose="020B0503020204020204" pitchFamily="34" charset="-122"/>
                </a:rPr>
                <a:t>舒尼替尼二线治疗的</a:t>
              </a:r>
              <a:r>
                <a:rPr kumimoji="0" lang="en-US" altLang="zh-CN" sz="1200" b="1" i="0" u="none" strike="noStrike" kern="0" cap="none" spc="0" normalizeH="0" baseline="0" noProof="0" dirty="0">
                  <a:ln>
                    <a:noFill/>
                  </a:ln>
                  <a:effectLst/>
                  <a:uLnTx/>
                  <a:uFillTx/>
                  <a:cs typeface="+mn-ea"/>
                  <a:sym typeface="微软雅黑" panose="020B0503020204020204" pitchFamily="34" charset="-122"/>
                </a:rPr>
                <a:t>OS</a:t>
              </a:r>
              <a:r>
                <a:rPr kumimoji="0" lang="zh-CN" altLang="en-US" sz="1200" b="1" i="0" u="none" strike="noStrike" kern="0" cap="none" spc="0" normalizeH="0" baseline="0" noProof="0" dirty="0">
                  <a:ln>
                    <a:noFill/>
                  </a:ln>
                  <a:effectLst/>
                  <a:uLnTx/>
                  <a:uFillTx/>
                  <a:cs typeface="+mn-ea"/>
                  <a:sym typeface="微软雅黑" panose="020B0503020204020204" pitchFamily="34" charset="-122"/>
                </a:rPr>
                <a:t>数据以及其三线治疗的</a:t>
              </a:r>
              <a:r>
                <a:rPr kumimoji="0" lang="en-US" altLang="zh-CN" sz="1200" b="1" i="0" u="none" strike="noStrike" kern="0" cap="none" spc="0" normalizeH="0" baseline="0" noProof="0" dirty="0">
                  <a:ln>
                    <a:noFill/>
                  </a:ln>
                  <a:effectLst/>
                  <a:uLnTx/>
                  <a:uFillTx/>
                  <a:cs typeface="+mn-ea"/>
                  <a:sym typeface="微软雅黑" panose="020B0503020204020204" pitchFamily="34" charset="-122"/>
                </a:rPr>
                <a:t>PFS</a:t>
              </a:r>
              <a:r>
                <a:rPr kumimoji="0" lang="zh-CN" altLang="en-US" sz="1200" b="1" i="0" u="none" strike="noStrike" kern="0" cap="none" spc="0" normalizeH="0" baseline="0" noProof="0" dirty="0">
                  <a:ln>
                    <a:noFill/>
                  </a:ln>
                  <a:effectLst/>
                  <a:uLnTx/>
                  <a:uFillTx/>
                  <a:cs typeface="+mn-ea"/>
                  <a:sym typeface="微软雅黑" panose="020B0503020204020204" pitchFamily="34" charset="-122"/>
                </a:rPr>
                <a:t>。</a:t>
              </a:r>
              <a:endParaRPr kumimoji="0" lang="zh-CN" altLang="en-US" sz="1200" b="1" i="0" u="none" strike="noStrike" kern="0" cap="none" spc="0" normalizeH="0" baseline="0" noProof="0" dirty="0">
                <a:ln>
                  <a:noFill/>
                </a:ln>
                <a:effectLst/>
                <a:uLnTx/>
                <a:uFillTx/>
                <a:cs typeface="+mn-ea"/>
                <a:sym typeface="微软雅黑" panose="020B0503020204020204" pitchFamily="34" charset="-122"/>
              </a:endParaRPr>
            </a:p>
          </p:txBody>
        </p:sp>
      </p:grpSp>
      <p:grpSp>
        <p:nvGrpSpPr>
          <p:cNvPr id="10" name="组合 9"/>
          <p:cNvGrpSpPr/>
          <p:nvPr/>
        </p:nvGrpSpPr>
        <p:grpSpPr>
          <a:xfrm>
            <a:off x="402815" y="2929364"/>
            <a:ext cx="3614015" cy="3175717"/>
            <a:chOff x="796171" y="1516567"/>
            <a:chExt cx="6240248" cy="4192860"/>
          </a:xfrm>
        </p:grpSpPr>
        <p:grpSp>
          <p:nvGrpSpPr>
            <p:cNvPr id="11" name="组合 10"/>
            <p:cNvGrpSpPr/>
            <p:nvPr/>
          </p:nvGrpSpPr>
          <p:grpSpPr>
            <a:xfrm>
              <a:off x="796171" y="1516567"/>
              <a:ext cx="6240248" cy="4192860"/>
              <a:chOff x="413826" y="1912233"/>
              <a:chExt cx="9139956" cy="2291309"/>
            </a:xfrm>
          </p:grpSpPr>
          <p:sp>
            <p:nvSpPr>
              <p:cNvPr id="13" name="Rectangle 73"/>
              <p:cNvSpPr/>
              <p:nvPr/>
            </p:nvSpPr>
            <p:spPr>
              <a:xfrm>
                <a:off x="2313189" y="1912233"/>
                <a:ext cx="6178953" cy="294018"/>
              </a:xfrm>
              <a:prstGeom prst="rect">
                <a:avLst/>
              </a:prstGeom>
              <a:noFill/>
              <a:ln w="6350" cap="flat" cmpd="sng" algn="ctr">
                <a:solidFill>
                  <a:srgbClr val="4D4D4F"/>
                </a:solidFill>
                <a:prstDash val="solid"/>
              </a:ln>
              <a:effectLst/>
            </p:spPr>
            <p:txBody>
              <a:bodyPr lIns="269995" rIns="269995" rtlCol="0" anchor="ctr"/>
              <a:lstStyle/>
              <a:p>
                <a:pPr marL="0" marR="0" lvl="0" indent="0" algn="ctr" defTabSz="7386955" rtl="0" eaLnBrk="1" fontAlgn="auto" latinLnBrk="0" hangingPunct="1">
                  <a:lnSpc>
                    <a:spcPct val="100000"/>
                  </a:lnSpc>
                  <a:spcBef>
                    <a:spcPts val="0"/>
                  </a:spcBef>
                  <a:spcAft>
                    <a:spcPts val="0"/>
                  </a:spcAft>
                  <a:buClrTx/>
                  <a:buSzTx/>
                  <a:buFontTx/>
                  <a:buNone/>
                  <a:defRPr/>
                </a:pPr>
                <a:r>
                  <a:rPr kumimoji="0" lang="zh-CN" altLang="en-US" sz="10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伊马替尼治疗进展或不耐受的 </a:t>
                </a:r>
                <a:r>
                  <a:rPr kumimoji="0" lang="en-US" altLang="zh-CN" sz="10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GIST </a:t>
                </a:r>
                <a:r>
                  <a:rPr kumimoji="0" lang="zh-CN" altLang="en-US" sz="10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成人患者</a:t>
                </a:r>
                <a:endParaRPr kumimoji="0" lang="en-US" sz="10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4" name="Rectangle 74"/>
              <p:cNvSpPr/>
              <p:nvPr/>
            </p:nvSpPr>
            <p:spPr>
              <a:xfrm>
                <a:off x="528156" y="2808886"/>
                <a:ext cx="4569681" cy="421662"/>
              </a:xfrm>
              <a:prstGeom prst="rect">
                <a:avLst/>
              </a:prstGeom>
              <a:noFill/>
              <a:ln w="6350" cap="flat" cmpd="sng" algn="ctr">
                <a:solidFill>
                  <a:srgbClr val="4D4D4F"/>
                </a:solidFill>
                <a:prstDash val="solid"/>
              </a:ln>
              <a:effectLst/>
            </p:spPr>
            <p:txBody>
              <a:bodyPr lIns="269995" rIns="269995" rtlCol="0" anchor="ctr"/>
              <a:lstStyle/>
              <a:p>
                <a:pPr marL="0" marR="0" lvl="0" indent="0" algn="ctr" defTabSz="7386955" rtl="0" eaLnBrk="1" fontAlgn="auto" latinLnBrk="0" hangingPunct="1">
                  <a:lnSpc>
                    <a:spcPct val="100000"/>
                  </a:lnSpc>
                  <a:spcBef>
                    <a:spcPts val="0"/>
                  </a:spcBef>
                  <a:spcAft>
                    <a:spcPts val="0"/>
                  </a:spcAft>
                  <a:buClrTx/>
                  <a:buSzTx/>
                  <a:buFontTx/>
                  <a:buNone/>
                  <a:defRPr/>
                </a:pPr>
                <a:r>
                  <a:rPr kumimoji="0" lang="zh-CN" altLang="en-US" sz="10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瑞派替尼</a:t>
                </a:r>
                <a:r>
                  <a:rPr kumimoji="0" lang="en-US" sz="10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 150 mg QD</a:t>
                </a:r>
                <a:endParaRPr kumimoji="0" lang="en-US" sz="10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a:p>
                <a:pPr marL="0" marR="0" lvl="0" indent="0" algn="ctr" defTabSz="7386955" rtl="0" eaLnBrk="1" fontAlgn="auto" latinLnBrk="0" hangingPunct="1">
                  <a:lnSpc>
                    <a:spcPct val="100000"/>
                  </a:lnSpc>
                  <a:spcBef>
                    <a:spcPts val="0"/>
                  </a:spcBef>
                  <a:spcAft>
                    <a:spcPts val="0"/>
                  </a:spcAft>
                  <a:buClrTx/>
                  <a:buSzTx/>
                  <a:buFontTx/>
                  <a:buNone/>
                  <a:defRPr/>
                </a:pPr>
                <a:r>
                  <a:rPr kumimoji="0" lang="en-US" sz="10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42</a:t>
                </a:r>
                <a:r>
                  <a:rPr kumimoji="0" lang="zh-CN" altLang="en-US" sz="10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天一个周期</a:t>
                </a:r>
                <a:endParaRPr kumimoji="0" lang="en-US" altLang="zh-CN" sz="10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a:p>
                <a:pPr marL="0" marR="0" lvl="0" indent="0" algn="ctr" defTabSz="7386955" rtl="0" eaLnBrk="1" fontAlgn="auto" latinLnBrk="0" hangingPunct="1">
                  <a:lnSpc>
                    <a:spcPct val="100000"/>
                  </a:lnSpc>
                  <a:spcBef>
                    <a:spcPts val="0"/>
                  </a:spcBef>
                  <a:spcAft>
                    <a:spcPts val="0"/>
                  </a:spcAft>
                  <a:buClrTx/>
                  <a:buSzTx/>
                  <a:buFontTx/>
                  <a:buNone/>
                  <a:defRPr/>
                </a:pPr>
                <a:r>
                  <a:rPr kumimoji="0" lang="en-US" sz="10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a:t>
                </a:r>
                <a:r>
                  <a:rPr kumimoji="0" lang="zh-CN" altLang="en-US" sz="10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连续给药</a:t>
                </a:r>
                <a:r>
                  <a:rPr kumimoji="0" lang="en-US" sz="10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a:t>
                </a:r>
                <a:endParaRPr kumimoji="0" lang="en-US" sz="10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5" name="Rectangle 75"/>
              <p:cNvSpPr/>
              <p:nvPr/>
            </p:nvSpPr>
            <p:spPr>
              <a:xfrm>
                <a:off x="5173427" y="2800817"/>
                <a:ext cx="4380355" cy="417745"/>
              </a:xfrm>
              <a:prstGeom prst="rect">
                <a:avLst/>
              </a:prstGeom>
              <a:noFill/>
              <a:ln w="6350" cap="flat" cmpd="sng" algn="ctr">
                <a:solidFill>
                  <a:srgbClr val="4D4D4F"/>
                </a:solidFill>
                <a:prstDash val="solid"/>
              </a:ln>
              <a:effectLst/>
            </p:spPr>
            <p:txBody>
              <a:bodyPr lIns="269995" rIns="269995" rtlCol="0" anchor="ctr"/>
              <a:lstStyle/>
              <a:p>
                <a:pPr marL="0" marR="0" lvl="0" indent="0" algn="ctr" defTabSz="7386955" rtl="0" eaLnBrk="1" fontAlgn="auto" latinLnBrk="0" hangingPunct="1">
                  <a:lnSpc>
                    <a:spcPct val="100000"/>
                  </a:lnSpc>
                  <a:spcBef>
                    <a:spcPts val="0"/>
                  </a:spcBef>
                  <a:spcAft>
                    <a:spcPts val="0"/>
                  </a:spcAft>
                  <a:buClrTx/>
                  <a:buSzTx/>
                  <a:buFontTx/>
                  <a:buNone/>
                  <a:defRPr/>
                </a:pPr>
                <a:r>
                  <a:rPr kumimoji="0" lang="zh-CN" altLang="en-US" sz="10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舒尼替尼</a:t>
                </a:r>
                <a:r>
                  <a:rPr kumimoji="0" lang="en-US" sz="10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50 mg QD</a:t>
                </a:r>
                <a:endParaRPr kumimoji="0" lang="en-US" sz="10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a:p>
                <a:pPr marL="0" marR="0" lvl="0" indent="0" algn="ctr" defTabSz="7386955" rtl="0" eaLnBrk="1" fontAlgn="auto" latinLnBrk="0" hangingPunct="1">
                  <a:lnSpc>
                    <a:spcPct val="100000"/>
                  </a:lnSpc>
                  <a:spcBef>
                    <a:spcPts val="0"/>
                  </a:spcBef>
                  <a:spcAft>
                    <a:spcPts val="0"/>
                  </a:spcAft>
                  <a:buClrTx/>
                  <a:buSzTx/>
                  <a:buFontTx/>
                  <a:buNone/>
                  <a:defRPr/>
                </a:pPr>
                <a:r>
                  <a:rPr kumimoji="0" lang="en-US" altLang="zh-CN" sz="10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42</a:t>
                </a:r>
                <a:r>
                  <a:rPr kumimoji="0" lang="zh-CN" altLang="en-US" sz="10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天一个周期</a:t>
                </a:r>
                <a:r>
                  <a:rPr kumimoji="0" lang="en-US" altLang="zh-CN" sz="10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 </a:t>
                </a:r>
                <a:endParaRPr kumimoji="0" lang="en-US" altLang="zh-CN" sz="10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a:p>
                <a:pPr marL="0" marR="0" lvl="0" indent="0" algn="ctr" defTabSz="7386955" rtl="0" eaLnBrk="1" fontAlgn="auto" latinLnBrk="0" hangingPunct="1">
                  <a:lnSpc>
                    <a:spcPct val="100000"/>
                  </a:lnSpc>
                  <a:spcBef>
                    <a:spcPts val="0"/>
                  </a:spcBef>
                  <a:spcAft>
                    <a:spcPts val="0"/>
                  </a:spcAft>
                  <a:buClrTx/>
                  <a:buSzTx/>
                  <a:buFontTx/>
                  <a:buNone/>
                  <a:defRPr/>
                </a:pPr>
                <a:r>
                  <a:rPr kumimoji="0" lang="en-US" sz="10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a:t>
                </a:r>
                <a:r>
                  <a:rPr kumimoji="0" lang="zh-CN" altLang="en-US" sz="10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用药</a:t>
                </a:r>
                <a:r>
                  <a:rPr kumimoji="0" lang="en-US" altLang="zh-CN" sz="10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4</a:t>
                </a:r>
                <a:r>
                  <a:rPr kumimoji="0" lang="zh-CN" altLang="en-US" sz="10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周，停药</a:t>
                </a:r>
                <a:r>
                  <a:rPr kumimoji="0" lang="en-US" altLang="zh-CN" sz="10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2</a:t>
                </a:r>
                <a:r>
                  <a:rPr kumimoji="0" lang="zh-CN" altLang="en-US" sz="10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周</a:t>
                </a:r>
                <a:r>
                  <a:rPr kumimoji="0" lang="en-US" sz="10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a:t>
                </a:r>
                <a:endParaRPr kumimoji="0" lang="en-US" sz="10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6" name="TextBox 76"/>
              <p:cNvSpPr txBox="1"/>
              <p:nvPr/>
            </p:nvSpPr>
            <p:spPr>
              <a:xfrm>
                <a:off x="4509187" y="2222735"/>
                <a:ext cx="4234048" cy="288683"/>
              </a:xfrm>
              <a:prstGeom prst="rect">
                <a:avLst/>
              </a:prstGeom>
              <a:noFill/>
              <a:ln w="6350">
                <a:noFill/>
              </a:ln>
            </p:spPr>
            <p:txBody>
              <a:bodyPr wrap="square" anchor="ctr">
                <a:spAutoFit/>
              </a:bodyPr>
              <a:lstStyle/>
              <a:p>
                <a:pPr marL="0" marR="0" lvl="0" indent="0" algn="ctr" defTabSz="7386955" rtl="0" eaLnBrk="1" fontAlgn="auto" latinLnBrk="0" hangingPunct="1">
                  <a:lnSpc>
                    <a:spcPct val="100000"/>
                  </a:lnSpc>
                  <a:spcBef>
                    <a:spcPts val="0"/>
                  </a:spcBef>
                  <a:spcAft>
                    <a:spcPts val="0"/>
                  </a:spcAft>
                  <a:buClrTx/>
                  <a:buSzTx/>
                  <a:buFontTx/>
                  <a:buNone/>
                  <a:defRPr/>
                </a:pPr>
                <a:r>
                  <a:rPr kumimoji="0" lang="zh-CN" altLang="en-US" sz="1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按突变状态分层</a:t>
                </a:r>
                <a:endParaRPr kumimoji="0" lang="en-US" altLang="zh-CN" sz="1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a:p>
                <a:pPr marL="0" marR="0" lvl="0" indent="0" algn="ctr" defTabSz="7386955" rtl="0" eaLnBrk="1" fontAlgn="auto" latinLnBrk="0" hangingPunct="1">
                  <a:lnSpc>
                    <a:spcPct val="100000"/>
                  </a:lnSpc>
                  <a:spcBef>
                    <a:spcPts val="0"/>
                  </a:spcBef>
                  <a:spcAft>
                    <a:spcPts val="0"/>
                  </a:spcAft>
                  <a:buClrTx/>
                  <a:buSzTx/>
                  <a:buFontTx/>
                  <a:buNone/>
                  <a:defRPr/>
                </a:pPr>
                <a:r>
                  <a:rPr kumimoji="0" lang="en-US" altLang="zh-CN" sz="1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1:1</a:t>
                </a:r>
                <a:r>
                  <a:rPr kumimoji="0" lang="zh-CN" altLang="en-US" sz="1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 随机分配 </a:t>
                </a:r>
                <a:endParaRPr kumimoji="0" lang="en-US" sz="1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cxnSp>
            <p:nvCxnSpPr>
              <p:cNvPr id="17" name="Connector: Elbow 77"/>
              <p:cNvCxnSpPr/>
              <p:nvPr/>
            </p:nvCxnSpPr>
            <p:spPr>
              <a:xfrm rot="5400000">
                <a:off x="3592333" y="1297399"/>
                <a:ext cx="593078" cy="2417931"/>
              </a:xfrm>
              <a:prstGeom prst="bentConnector3">
                <a:avLst>
                  <a:gd name="adj1" fmla="val 51922"/>
                </a:avLst>
              </a:prstGeom>
              <a:noFill/>
              <a:ln w="6350" cap="flat" cmpd="sng" algn="ctr">
                <a:solidFill>
                  <a:srgbClr val="4D4D4F"/>
                </a:solidFill>
                <a:prstDash val="solid"/>
                <a:tailEnd type="triangle" w="sm" len="sm"/>
              </a:ln>
              <a:effectLst/>
            </p:spPr>
          </p:cxnSp>
          <p:cxnSp>
            <p:nvCxnSpPr>
              <p:cNvPr id="18" name="Connector: Elbow 78"/>
              <p:cNvCxnSpPr/>
              <p:nvPr/>
            </p:nvCxnSpPr>
            <p:spPr>
              <a:xfrm rot="16200000" flipH="1">
                <a:off x="6041322" y="1328446"/>
                <a:ext cx="530972" cy="2417941"/>
              </a:xfrm>
              <a:prstGeom prst="bentConnector3">
                <a:avLst>
                  <a:gd name="adj1" fmla="val 46285"/>
                </a:avLst>
              </a:prstGeom>
              <a:noFill/>
              <a:ln w="6350" cap="flat" cmpd="sng" algn="ctr">
                <a:solidFill>
                  <a:srgbClr val="4D4D4F"/>
                </a:solidFill>
                <a:prstDash val="solid"/>
                <a:tailEnd type="triangle" w="sm" len="sm"/>
              </a:ln>
              <a:effectLst/>
            </p:spPr>
          </p:cxnSp>
          <p:cxnSp>
            <p:nvCxnSpPr>
              <p:cNvPr id="19" name="Connector: Elbow 80"/>
              <p:cNvCxnSpPr/>
              <p:nvPr/>
            </p:nvCxnSpPr>
            <p:spPr>
              <a:xfrm rot="5400000">
                <a:off x="6088877" y="2250405"/>
                <a:ext cx="444345" cy="2416075"/>
              </a:xfrm>
              <a:prstGeom prst="bentConnector3">
                <a:avLst>
                  <a:gd name="adj1" fmla="val 50000"/>
                </a:avLst>
              </a:prstGeom>
              <a:noFill/>
              <a:ln w="6350" cap="flat" cmpd="sng" algn="ctr">
                <a:solidFill>
                  <a:srgbClr val="4D4D4F"/>
                </a:solidFill>
                <a:prstDash val="solid"/>
                <a:tailEnd type="triangle" w="sm" len="sm"/>
              </a:ln>
              <a:effectLst/>
            </p:spPr>
          </p:cxnSp>
          <p:sp>
            <p:nvSpPr>
              <p:cNvPr id="20" name="Rectangle 81"/>
              <p:cNvSpPr/>
              <p:nvPr/>
            </p:nvSpPr>
            <p:spPr>
              <a:xfrm>
                <a:off x="413826" y="3700292"/>
                <a:ext cx="9123623" cy="503250"/>
              </a:xfrm>
              <a:prstGeom prst="rect">
                <a:avLst/>
              </a:prstGeom>
              <a:noFill/>
              <a:ln w="6350" cap="flat" cmpd="sng" algn="ctr">
                <a:solidFill>
                  <a:srgbClr val="4D4D4F"/>
                </a:solidFill>
                <a:prstDash val="solid"/>
              </a:ln>
              <a:effectLst/>
            </p:spPr>
            <p:txBody>
              <a:bodyPr lIns="269995" rIns="269995" rtlCol="0" anchor="ctr"/>
              <a:lstStyle/>
              <a:p>
                <a:pPr marL="284480" marR="0" lvl="0" indent="-284480" algn="l" defTabSz="7386955" rtl="0" eaLnBrk="1" fontAlgn="auto" latinLnBrk="0" hangingPunct="1">
                  <a:lnSpc>
                    <a:spcPct val="100000"/>
                  </a:lnSpc>
                  <a:spcBef>
                    <a:spcPts val="0"/>
                  </a:spcBef>
                  <a:spcAft>
                    <a:spcPts val="0"/>
                  </a:spcAft>
                  <a:buClrTx/>
                  <a:buSzTx/>
                  <a:buFont typeface="Arial" panose="020B0604020202020204" pitchFamily="34" charset="0"/>
                  <a:buChar char="•"/>
                  <a:defRPr/>
                </a:pPr>
                <a:r>
                  <a:rPr kumimoji="0" lang="zh-CN" altLang="en-US" sz="1000" b="1"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主要终点</a:t>
                </a:r>
                <a:r>
                  <a:rPr kumimoji="0" lang="en-US" sz="1000" b="1"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 </a:t>
                </a:r>
                <a:r>
                  <a:rPr kumimoji="0" lang="en-US" sz="10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IRR</a:t>
                </a:r>
                <a:r>
                  <a:rPr kumimoji="0" lang="zh-CN" altLang="en-US" sz="10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评估的</a:t>
                </a:r>
                <a:r>
                  <a:rPr kumimoji="0" lang="en-US" sz="10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PFS (</a:t>
                </a:r>
                <a:r>
                  <a:rPr kumimoji="0" lang="zh-CN" altLang="en-US" sz="10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根据</a:t>
                </a:r>
                <a:r>
                  <a:rPr kumimoji="0" lang="en-US" sz="1000" b="0" i="0" u="none" strike="noStrike" kern="0" cap="none" spc="0" normalizeH="0" baseline="0" noProof="0" dirty="0" err="1">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mRECIST</a:t>
                </a:r>
                <a:r>
                  <a:rPr kumimoji="0" lang="en-US" sz="10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 v1.1)</a:t>
                </a:r>
                <a:endParaRPr kumimoji="0" lang="en-US" sz="10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a:p>
                <a:pPr marL="284480" marR="0" lvl="0" indent="-284480" algn="l" defTabSz="7386955" rtl="0" eaLnBrk="1" fontAlgn="auto" latinLnBrk="0" hangingPunct="1">
                  <a:lnSpc>
                    <a:spcPct val="100000"/>
                  </a:lnSpc>
                  <a:spcBef>
                    <a:spcPts val="0"/>
                  </a:spcBef>
                  <a:spcAft>
                    <a:spcPts val="0"/>
                  </a:spcAft>
                  <a:buClrTx/>
                  <a:buSzTx/>
                  <a:buFont typeface="Arial" panose="020B0604020202020204" pitchFamily="34" charset="0"/>
                  <a:buChar char="•"/>
                  <a:defRPr/>
                </a:pPr>
                <a:r>
                  <a:rPr kumimoji="0" lang="zh-CN" altLang="en-US" sz="1000" b="1"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次要终点：</a:t>
                </a:r>
                <a:r>
                  <a:rPr kumimoji="0" lang="zh-CN" altLang="en-US" sz="10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基于研究者评估的</a:t>
                </a:r>
                <a:r>
                  <a:rPr kumimoji="0" lang="en-US" sz="10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PFS、IRR</a:t>
                </a:r>
                <a:r>
                  <a:rPr kumimoji="0" lang="zh-CN" altLang="en-US" sz="10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评估的</a:t>
                </a:r>
                <a:r>
                  <a:rPr kumimoji="0" lang="en-US" sz="10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ORR、</a:t>
                </a:r>
                <a:r>
                  <a:rPr kumimoji="0" lang="zh-CN" altLang="en-US" sz="10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总生存期 </a:t>
                </a:r>
                <a:r>
                  <a:rPr kumimoji="0" lang="en-US" altLang="zh-CN" sz="10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a:t>
                </a:r>
                <a:r>
                  <a:rPr kumimoji="0" lang="en-US" sz="10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OS) </a:t>
                </a:r>
                <a:r>
                  <a:rPr kumimoji="0" lang="zh-CN" altLang="en-US" sz="10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和安全性</a:t>
                </a:r>
                <a:endParaRPr kumimoji="0" lang="en-US" sz="10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grpSp>
        <p:cxnSp>
          <p:nvCxnSpPr>
            <p:cNvPr id="12" name="连接符: 肘形 11"/>
            <p:cNvCxnSpPr/>
            <p:nvPr/>
          </p:nvCxnSpPr>
          <p:spPr>
            <a:xfrm rot="16200000" flipH="1">
              <a:off x="2974768" y="3309304"/>
              <a:ext cx="408876" cy="1670466"/>
            </a:xfrm>
            <a:prstGeom prst="bentConnector2">
              <a:avLst/>
            </a:prstGeom>
            <a:ln>
              <a:solidFill>
                <a:schemeClr val="bg1">
                  <a:lumMod val="50000"/>
                </a:schemeClr>
              </a:solidFill>
            </a:ln>
          </p:spPr>
          <p:style>
            <a:lnRef idx="1">
              <a:schemeClr val="accent3"/>
            </a:lnRef>
            <a:fillRef idx="0">
              <a:schemeClr val="accent3"/>
            </a:fillRef>
            <a:effectRef idx="0">
              <a:schemeClr val="accent3"/>
            </a:effectRef>
            <a:fontRef idx="minor">
              <a:schemeClr val="tx1"/>
            </a:fontRef>
          </p:style>
        </p:cxnSp>
      </p:grpSp>
      <p:sp>
        <p:nvSpPr>
          <p:cNvPr id="26" name="文本框 25"/>
          <p:cNvSpPr txBox="1"/>
          <p:nvPr/>
        </p:nvSpPr>
        <p:spPr>
          <a:xfrm>
            <a:off x="360994" y="1784422"/>
            <a:ext cx="3639716" cy="861774"/>
          </a:xfrm>
          <a:prstGeom prst="rect">
            <a:avLst/>
          </a:prstGeom>
          <a:noFill/>
        </p:spPr>
        <p:txBody>
          <a:bodyPr wrap="square">
            <a:spAutoFit/>
          </a:bodyPr>
          <a:lstStyle/>
          <a:p>
            <a:pPr marL="179705" marR="0" lvl="0" indent="-179705" algn="just" defTabSz="2501900" rtl="0" eaLnBrk="1" fontAlgn="auto" latinLnBrk="0" hangingPunct="1">
              <a:spcBef>
                <a:spcPts val="0"/>
              </a:spcBef>
              <a:buClrTx/>
              <a:buSzTx/>
              <a:buFont typeface="Arial" panose="020B0604020202020204" pitchFamily="34" charset="0"/>
              <a:buChar char="•"/>
              <a:defRPr/>
            </a:pPr>
            <a:r>
              <a:rPr kumimoji="0" lang="zh-CN" altLang="en-US" sz="10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本研究是一项随机、阳性对照、开放标签的多中心</a:t>
            </a:r>
            <a:r>
              <a:rPr kumimoji="0" lang="en-US" altLang="zh-CN" sz="10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II</a:t>
            </a:r>
            <a:r>
              <a:rPr kumimoji="0" lang="zh-CN" altLang="en-US" sz="10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期研究。患者</a:t>
            </a:r>
            <a:r>
              <a:rPr kumimoji="0" lang="en-US" altLang="zh-CN" sz="10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1:1</a:t>
            </a:r>
            <a:r>
              <a:rPr kumimoji="0" lang="zh-CN" altLang="en-US" sz="10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随机接受瑞派替尼或舒尼替尼治疗。不允许交叉。随机化按</a:t>
            </a:r>
            <a:r>
              <a:rPr kumimoji="0" lang="en-US" altLang="zh-CN" sz="10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KIT</a:t>
            </a:r>
            <a:r>
              <a:rPr kumimoji="0" lang="zh-CN" altLang="en-US" sz="10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外显子</a:t>
            </a:r>
            <a:r>
              <a:rPr kumimoji="0" lang="en-US" altLang="zh-CN" sz="10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11</a:t>
            </a:r>
            <a:r>
              <a:rPr kumimoji="0" lang="zh-CN" altLang="en-US" sz="10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突变、</a:t>
            </a:r>
            <a:r>
              <a:rPr kumimoji="0" lang="en-US" altLang="zh-CN" sz="10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KIT</a:t>
            </a:r>
            <a:r>
              <a:rPr kumimoji="0" lang="zh-CN" altLang="en-US" sz="10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外显子</a:t>
            </a:r>
            <a:r>
              <a:rPr kumimoji="0" lang="en-US" altLang="zh-CN" sz="10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9</a:t>
            </a:r>
            <a:r>
              <a:rPr kumimoji="0" lang="zh-CN" altLang="en-US" sz="10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突变和其他（包括 </a:t>
            </a:r>
            <a:r>
              <a:rPr kumimoji="0" lang="en-US" altLang="zh-CN" sz="10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KIT/PDGFRA </a:t>
            </a:r>
            <a:r>
              <a:rPr kumimoji="0" lang="zh-CN" altLang="en-US" sz="10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野生型 </a:t>
            </a:r>
            <a:r>
              <a:rPr kumimoji="0" lang="en-US" altLang="zh-CN" sz="10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[WT]</a:t>
            </a:r>
            <a:r>
              <a:rPr kumimoji="0" lang="zh-CN" altLang="en-US" sz="10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、外显子</a:t>
            </a:r>
            <a:r>
              <a:rPr kumimoji="0" lang="en-US" altLang="zh-CN" sz="10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9</a:t>
            </a:r>
            <a:r>
              <a:rPr kumimoji="0" lang="zh-CN" altLang="en-US" sz="10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和</a:t>
            </a:r>
            <a:r>
              <a:rPr kumimoji="0" lang="en-US" altLang="zh-CN" sz="10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11</a:t>
            </a:r>
            <a:r>
              <a:rPr kumimoji="0" lang="zh-CN" altLang="en-US" sz="10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以外的 </a:t>
            </a:r>
            <a:r>
              <a:rPr kumimoji="0" lang="en-US" altLang="zh-CN" sz="10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KIT </a:t>
            </a:r>
            <a:r>
              <a:rPr kumimoji="0" lang="zh-CN" altLang="en-US" sz="10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突变或 </a:t>
            </a:r>
            <a:r>
              <a:rPr kumimoji="0" lang="en-US" altLang="zh-CN" sz="10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PDGFRA </a:t>
            </a:r>
            <a:r>
              <a:rPr kumimoji="0" lang="zh-CN" altLang="en-US" sz="10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突变）分层。</a:t>
            </a:r>
            <a:endParaRPr kumimoji="0" lang="en-US" altLang="zh-CN" sz="10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p:txBody>
      </p:sp>
      <p:grpSp>
        <p:nvGrpSpPr>
          <p:cNvPr id="27" name="Group 5"/>
          <p:cNvGrpSpPr/>
          <p:nvPr/>
        </p:nvGrpSpPr>
        <p:grpSpPr>
          <a:xfrm>
            <a:off x="4302348" y="3357349"/>
            <a:ext cx="4110458" cy="3018447"/>
            <a:chOff x="578223" y="1785397"/>
            <a:chExt cx="4981330" cy="3167922"/>
          </a:xfrm>
        </p:grpSpPr>
        <p:cxnSp>
          <p:nvCxnSpPr>
            <p:cNvPr id="28" name="直接箭头连接符 69"/>
            <p:cNvCxnSpPr>
              <a:stCxn id="34" idx="2"/>
              <a:endCxn id="39" idx="0"/>
            </p:cNvCxnSpPr>
            <p:nvPr/>
          </p:nvCxnSpPr>
          <p:spPr>
            <a:xfrm flipH="1">
              <a:off x="1666680" y="3068066"/>
              <a:ext cx="4" cy="968469"/>
            </a:xfrm>
            <a:prstGeom prst="straightConnector1">
              <a:avLst/>
            </a:prstGeom>
            <a:noFill/>
            <a:ln w="15875" cap="flat" cmpd="sng" algn="ctr">
              <a:solidFill>
                <a:sysClr val="windowText" lastClr="000000"/>
              </a:solidFill>
              <a:prstDash val="solid"/>
              <a:miter lim="800000"/>
              <a:tailEnd type="triangle"/>
            </a:ln>
            <a:effectLst/>
          </p:spPr>
        </p:cxnSp>
        <p:grpSp>
          <p:nvGrpSpPr>
            <p:cNvPr id="29" name="组合 2"/>
            <p:cNvGrpSpPr/>
            <p:nvPr/>
          </p:nvGrpSpPr>
          <p:grpSpPr>
            <a:xfrm>
              <a:off x="578223" y="1785397"/>
              <a:ext cx="4981330" cy="3167922"/>
              <a:chOff x="6536777" y="2500565"/>
              <a:chExt cx="4981330" cy="3429733"/>
            </a:xfrm>
          </p:grpSpPr>
          <p:sp>
            <p:nvSpPr>
              <p:cNvPr id="33" name="Rectangle 16"/>
              <p:cNvSpPr/>
              <p:nvPr/>
            </p:nvSpPr>
            <p:spPr>
              <a:xfrm>
                <a:off x="8093062" y="2500565"/>
                <a:ext cx="1881535" cy="261021"/>
              </a:xfrm>
              <a:prstGeom prst="rect">
                <a:avLst/>
              </a:prstGeom>
              <a:solidFill>
                <a:schemeClr val="accent2">
                  <a:lumMod val="20000"/>
                  <a:lumOff val="80000"/>
                </a:schemeClr>
              </a:solidFill>
              <a:ln w="19050" cap="flat" cmpd="sng" algn="ctr">
                <a:solidFill>
                  <a:srgbClr val="FFFFFF"/>
                </a:solidFill>
                <a:prstDash val="solid"/>
              </a:ln>
              <a:effectLst/>
            </p:spPr>
            <p:txBody>
              <a:bodyPr lIns="91440" rIns="9144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000"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cs typeface="Times New Roman" panose="02020603050405020304" pitchFamily="18" charset="0"/>
                    <a:sym typeface="微软雅黑" panose="020B0503020204020204" pitchFamily="34" charset="-122"/>
                  </a:rPr>
                  <a:t> </a:t>
                </a:r>
                <a:r>
                  <a:rPr kumimoji="0" lang="en-US" altLang="zh-CN" sz="1000"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cs typeface="Times New Roman" panose="02020603050405020304" pitchFamily="18" charset="0"/>
                    <a:sym typeface="微软雅黑" panose="020B0503020204020204" pitchFamily="34" charset="-122"/>
                  </a:rPr>
                  <a:t>142</a:t>
                </a:r>
                <a:r>
                  <a:rPr kumimoji="0" lang="zh-CN" altLang="en-US" sz="1000"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cs typeface="Times New Roman" panose="02020603050405020304" pitchFamily="18" charset="0"/>
                    <a:sym typeface="微软雅黑" panose="020B0503020204020204" pitchFamily="34" charset="-122"/>
                  </a:rPr>
                  <a:t>例筛选</a:t>
                </a:r>
                <a:endParaRPr kumimoji="0" lang="en-US" sz="1000"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4" name="Rectangle 17"/>
              <p:cNvSpPr/>
              <p:nvPr/>
            </p:nvSpPr>
            <p:spPr>
              <a:xfrm>
                <a:off x="6536781" y="3394284"/>
                <a:ext cx="2176914" cy="494956"/>
              </a:xfrm>
              <a:prstGeom prst="rect">
                <a:avLst/>
              </a:prstGeom>
              <a:solidFill>
                <a:schemeClr val="accent2">
                  <a:lumMod val="20000"/>
                  <a:lumOff val="80000"/>
                </a:schemeClr>
              </a:solidFill>
              <a:ln w="19050" cap="flat" cmpd="sng" algn="ctr">
                <a:solidFill>
                  <a:srgbClr val="FFFFFF"/>
                </a:solidFill>
                <a:prstDash val="solid"/>
              </a:ln>
              <a:effectLst/>
            </p:spPr>
            <p:txBody>
              <a:bodyPr lIns="91440" rIns="9144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000"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sym typeface="微软雅黑" panose="020B0503020204020204" pitchFamily="34" charset="-122"/>
                  </a:rPr>
                  <a:t>54</a:t>
                </a:r>
                <a:r>
                  <a:rPr kumimoji="0" lang="zh-CN" altLang="en-US" sz="1000"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sym typeface="微软雅黑" panose="020B0503020204020204" pitchFamily="34" charset="-122"/>
                  </a:rPr>
                  <a:t>例随机分配至瑞派替尼组</a:t>
                </a:r>
                <a:r>
                  <a:rPr kumimoji="0" lang="en-US" sz="1000"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sym typeface="微软雅黑" panose="020B0503020204020204" pitchFamily="34" charset="-122"/>
                  </a:rPr>
                  <a:t> </a:t>
                </a:r>
                <a:endParaRPr kumimoji="0" lang="en-US" sz="1000"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sym typeface="微软雅黑" panose="020B0503020204020204" pitchFamily="34" charset="-122"/>
                </a:endParaRPr>
              </a:p>
              <a:p>
                <a:pPr marL="0" marR="0" lvl="0" indent="0" algn="ctr" defTabSz="914400" eaLnBrk="1" fontAlgn="auto" latinLnBrk="0" hangingPunct="1">
                  <a:lnSpc>
                    <a:spcPct val="100000"/>
                  </a:lnSpc>
                  <a:spcBef>
                    <a:spcPts val="0"/>
                  </a:spcBef>
                  <a:spcAft>
                    <a:spcPts val="0"/>
                  </a:spcAft>
                  <a:buClrTx/>
                  <a:buSzTx/>
                  <a:buFontTx/>
                  <a:buNone/>
                  <a:defRPr/>
                </a:pPr>
                <a:r>
                  <a:rPr kumimoji="0" lang="en-US" sz="1000"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sym typeface="微软雅黑" panose="020B0503020204020204" pitchFamily="34" charset="-122"/>
                  </a:rPr>
                  <a:t>(AP ITT)</a:t>
                </a:r>
                <a:endParaRPr kumimoji="0" lang="en-US" sz="1000"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5" name="Rectangle 18"/>
              <p:cNvSpPr/>
              <p:nvPr/>
            </p:nvSpPr>
            <p:spPr>
              <a:xfrm>
                <a:off x="9341193" y="3394284"/>
                <a:ext cx="2176914" cy="494956"/>
              </a:xfrm>
              <a:prstGeom prst="rect">
                <a:avLst/>
              </a:prstGeom>
              <a:solidFill>
                <a:schemeClr val="accent2">
                  <a:lumMod val="20000"/>
                  <a:lumOff val="80000"/>
                </a:schemeClr>
              </a:solidFill>
              <a:ln w="19050" cap="flat" cmpd="sng" algn="ctr">
                <a:solidFill>
                  <a:srgbClr val="FFFFFF"/>
                </a:solidFill>
                <a:prstDash val="solid"/>
              </a:ln>
              <a:effectLst/>
            </p:spPr>
            <p:txBody>
              <a:bodyPr lIns="91440" rIns="9144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000"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sym typeface="微软雅黑" panose="020B0503020204020204" pitchFamily="34" charset="-122"/>
                  </a:rPr>
                  <a:t>54</a:t>
                </a:r>
                <a:r>
                  <a:rPr kumimoji="0" lang="zh-CN" altLang="en-US" sz="1000"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sym typeface="微软雅黑" panose="020B0503020204020204" pitchFamily="34" charset="-122"/>
                  </a:rPr>
                  <a:t>例随机分配至舒尼替尼</a:t>
                </a:r>
                <a:r>
                  <a:rPr kumimoji="0" lang="en-US" sz="1000"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sym typeface="微软雅黑" panose="020B0503020204020204" pitchFamily="34" charset="-122"/>
                  </a:rPr>
                  <a:t> </a:t>
                </a:r>
                <a:endParaRPr kumimoji="0" lang="en-US" sz="1000"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sym typeface="微软雅黑" panose="020B0503020204020204" pitchFamily="34" charset="-122"/>
                </a:endParaRPr>
              </a:p>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000"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sym typeface="微软雅黑" panose="020B0503020204020204" pitchFamily="34" charset="-122"/>
                  </a:rPr>
                  <a:t>（</a:t>
                </a:r>
                <a:r>
                  <a:rPr kumimoji="0" lang="en-US" altLang="zh-CN" sz="1000"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sym typeface="微软雅黑" panose="020B0503020204020204" pitchFamily="34" charset="-122"/>
                  </a:rPr>
                  <a:t>AP ITT</a:t>
                </a:r>
                <a:r>
                  <a:rPr kumimoji="0" lang="zh-CN" altLang="en-US" sz="1000"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sym typeface="微软雅黑" panose="020B0503020204020204" pitchFamily="34" charset="-122"/>
                  </a:rPr>
                  <a:t>）</a:t>
                </a:r>
                <a:endParaRPr kumimoji="0" lang="en-US" sz="1000"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cxnSp>
            <p:nvCxnSpPr>
              <p:cNvPr id="36" name="Connector: Elbow 20"/>
              <p:cNvCxnSpPr>
                <a:stCxn id="33" idx="2"/>
                <a:endCxn id="34" idx="0"/>
              </p:cNvCxnSpPr>
              <p:nvPr/>
            </p:nvCxnSpPr>
            <p:spPr>
              <a:xfrm rot="5400000">
                <a:off x="8013185" y="2373639"/>
                <a:ext cx="632698" cy="1408592"/>
              </a:xfrm>
              <a:prstGeom prst="bentConnector3">
                <a:avLst>
                  <a:gd name="adj1" fmla="val 50000"/>
                </a:avLst>
              </a:prstGeom>
              <a:noFill/>
              <a:ln w="19050" cap="flat" cmpd="sng" algn="ctr">
                <a:solidFill>
                  <a:srgbClr val="4D4D4F"/>
                </a:solidFill>
                <a:prstDash val="solid"/>
                <a:tailEnd type="triangle"/>
              </a:ln>
              <a:effectLst/>
            </p:spPr>
          </p:cxnSp>
          <p:cxnSp>
            <p:nvCxnSpPr>
              <p:cNvPr id="37" name="Connector: Elbow 21"/>
              <p:cNvCxnSpPr>
                <a:stCxn id="33" idx="2"/>
                <a:endCxn id="35" idx="0"/>
              </p:cNvCxnSpPr>
              <p:nvPr/>
            </p:nvCxnSpPr>
            <p:spPr>
              <a:xfrm rot="16200000" flipH="1">
                <a:off x="9415391" y="2380025"/>
                <a:ext cx="632698" cy="1395820"/>
              </a:xfrm>
              <a:prstGeom prst="bentConnector3">
                <a:avLst>
                  <a:gd name="adj1" fmla="val 50000"/>
                </a:avLst>
              </a:prstGeom>
              <a:noFill/>
              <a:ln w="19050" cap="flat" cmpd="sng" algn="ctr">
                <a:solidFill>
                  <a:srgbClr val="4D4D4F"/>
                </a:solidFill>
                <a:prstDash val="solid"/>
                <a:tailEnd type="triangle"/>
              </a:ln>
              <a:effectLst/>
            </p:spPr>
          </p:cxnSp>
          <p:sp>
            <p:nvSpPr>
              <p:cNvPr id="38" name="Rectangle: Rounded Corners 44"/>
              <p:cNvSpPr/>
              <p:nvPr/>
            </p:nvSpPr>
            <p:spPr>
              <a:xfrm>
                <a:off x="9791060" y="2796472"/>
                <a:ext cx="1727046" cy="183011"/>
              </a:xfrm>
              <a:prstGeom prst="roundRect">
                <a:avLst>
                  <a:gd name="adj" fmla="val 0"/>
                </a:avLst>
              </a:prstGeom>
              <a:solidFill>
                <a:sysClr val="window" lastClr="FFFFFF"/>
              </a:solidFill>
              <a:ln w="10795" cap="flat" cmpd="sng" algn="ctr">
                <a:solidFill>
                  <a:sysClr val="windowText" lastClr="000000"/>
                </a:solid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800"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sym typeface="微软雅黑" panose="020B0503020204020204" pitchFamily="34" charset="-122"/>
                  </a:rPr>
                  <a:t>34</a:t>
                </a:r>
                <a:r>
                  <a:rPr kumimoji="0" lang="zh-CN" altLang="en-US" sz="800"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sym typeface="微软雅黑" panose="020B0503020204020204" pitchFamily="34" charset="-122"/>
                  </a:rPr>
                  <a:t>例因筛选失败而被排除</a:t>
                </a:r>
                <a:endParaRPr kumimoji="0" lang="en-US" sz="800"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9" name="Rectangle 17"/>
              <p:cNvSpPr/>
              <p:nvPr/>
            </p:nvSpPr>
            <p:spPr>
              <a:xfrm>
                <a:off x="6536777" y="4937747"/>
                <a:ext cx="2176913" cy="985967"/>
              </a:xfrm>
              <a:prstGeom prst="rect">
                <a:avLst/>
              </a:prstGeom>
              <a:solidFill>
                <a:schemeClr val="accent2">
                  <a:lumMod val="20000"/>
                  <a:lumOff val="80000"/>
                </a:schemeClr>
              </a:solidFill>
              <a:ln w="19050" cap="flat" cmpd="sng" algn="ctr">
                <a:solidFill>
                  <a:srgbClr val="FFFFFF"/>
                </a:solidFill>
                <a:prstDash val="solid"/>
              </a:ln>
              <a:effectLst/>
            </p:spPr>
            <p:txBody>
              <a:bodyPr lIns="91440" rIns="91440" rtlCol="0" anchor="ct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000"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sym typeface="微软雅黑" panose="020B0503020204020204" pitchFamily="34" charset="-122"/>
                  </a:rPr>
                  <a:t>48</a:t>
                </a:r>
                <a:r>
                  <a:rPr kumimoji="0" lang="zh-CN" altLang="en-US" sz="1000"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sym typeface="微软雅黑" panose="020B0503020204020204" pitchFamily="34" charset="-122"/>
                  </a:rPr>
                  <a:t>例患者终止研究治疗</a:t>
                </a:r>
                <a:endParaRPr kumimoji="0" lang="en-US" altLang="zh-CN" sz="1000"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sym typeface="微软雅黑" panose="020B0503020204020204" pitchFamily="34" charset="-122"/>
                </a:endParaRP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0"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sym typeface="微软雅黑" panose="020B0503020204020204" pitchFamily="34" charset="-122"/>
                  </a:rPr>
                  <a:t>     36</a:t>
                </a:r>
                <a:r>
                  <a:rPr kumimoji="0" lang="zh-CN" altLang="en-US" sz="1000"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sym typeface="微软雅黑" panose="020B0503020204020204" pitchFamily="34" charset="-122"/>
                  </a:rPr>
                  <a:t>例疾病进展</a:t>
                </a:r>
                <a:endParaRPr kumimoji="0" lang="en-US" altLang="zh-CN" sz="1000"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sym typeface="微软雅黑" panose="020B0503020204020204" pitchFamily="34" charset="-122"/>
                </a:endParaRP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0"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sym typeface="微软雅黑" panose="020B0503020204020204" pitchFamily="34" charset="-122"/>
                  </a:rPr>
                  <a:t>     5</a:t>
                </a:r>
                <a:r>
                  <a:rPr kumimoji="0" lang="zh-CN" altLang="en-US" sz="1000"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sym typeface="微软雅黑" panose="020B0503020204020204" pitchFamily="34" charset="-122"/>
                  </a:rPr>
                  <a:t>例</a:t>
                </a:r>
                <a:r>
                  <a:rPr kumimoji="0" lang="en-US" altLang="zh-CN" sz="1000"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sym typeface="微软雅黑" panose="020B0503020204020204" pitchFamily="34" charset="-122"/>
                  </a:rPr>
                  <a:t> AE</a:t>
                </a:r>
                <a:endParaRPr kumimoji="0" lang="en-US" altLang="zh-CN" sz="1000"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sym typeface="微软雅黑" panose="020B0503020204020204" pitchFamily="34" charset="-122"/>
                </a:endParaRP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0"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sym typeface="微软雅黑" panose="020B0503020204020204" pitchFamily="34" charset="-122"/>
                  </a:rPr>
                  <a:t>     2</a:t>
                </a:r>
                <a:r>
                  <a:rPr kumimoji="0" lang="zh-CN" altLang="en-US" sz="1000"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sym typeface="微软雅黑" panose="020B0503020204020204" pitchFamily="34" charset="-122"/>
                  </a:rPr>
                  <a:t>例死亡</a:t>
                </a:r>
                <a:endParaRPr kumimoji="0" lang="en-US" altLang="zh-CN" sz="1000"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sym typeface="微软雅黑" panose="020B0503020204020204" pitchFamily="34" charset="-122"/>
                </a:endParaRP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0"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sym typeface="微软雅黑" panose="020B0503020204020204" pitchFamily="34" charset="-122"/>
                  </a:rPr>
                  <a:t>     5</a:t>
                </a:r>
                <a:r>
                  <a:rPr kumimoji="0" lang="zh-CN" altLang="en-US" sz="1000"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sym typeface="微软雅黑" panose="020B0503020204020204" pitchFamily="34" charset="-122"/>
                  </a:rPr>
                  <a:t>例患者要求</a:t>
                </a:r>
                <a:endParaRPr kumimoji="0" lang="en-US" sz="1000"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0" name="Rectangle 17"/>
              <p:cNvSpPr/>
              <p:nvPr/>
            </p:nvSpPr>
            <p:spPr>
              <a:xfrm>
                <a:off x="9341193" y="4937747"/>
                <a:ext cx="2176914" cy="992551"/>
              </a:xfrm>
              <a:prstGeom prst="rect">
                <a:avLst/>
              </a:prstGeom>
              <a:solidFill>
                <a:schemeClr val="accent2">
                  <a:lumMod val="20000"/>
                  <a:lumOff val="80000"/>
                </a:schemeClr>
              </a:solidFill>
              <a:ln w="19050" cap="flat" cmpd="sng" algn="ctr">
                <a:solidFill>
                  <a:srgbClr val="FFFFFF"/>
                </a:solidFill>
                <a:prstDash val="solid"/>
              </a:ln>
              <a:effectLst/>
            </p:spPr>
            <p:txBody>
              <a:bodyPr lIns="91440" rIns="91440" rtlCol="0" anchor="ct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000"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sym typeface="微软雅黑" panose="020B0503020204020204" pitchFamily="34" charset="-122"/>
                  </a:rPr>
                  <a:t>50</a:t>
                </a:r>
                <a:r>
                  <a:rPr kumimoji="0" lang="zh-CN" altLang="en-US" sz="1000"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sym typeface="微软雅黑" panose="020B0503020204020204" pitchFamily="34" charset="-122"/>
                  </a:rPr>
                  <a:t>终止研究治疗</a:t>
                </a:r>
                <a:endParaRPr kumimoji="0" lang="zh-CN" altLang="en-US" sz="1000"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sym typeface="微软雅黑" panose="020B0503020204020204" pitchFamily="34" charset="-122"/>
                </a:endParaRP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0"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sym typeface="微软雅黑" panose="020B0503020204020204" pitchFamily="34" charset="-122"/>
                  </a:rPr>
                  <a:t>    34</a:t>
                </a:r>
                <a:r>
                  <a:rPr kumimoji="0" lang="zh-CN" altLang="en-US" sz="1000"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sym typeface="微软雅黑" panose="020B0503020204020204" pitchFamily="34" charset="-122"/>
                  </a:rPr>
                  <a:t>例疾病进展</a:t>
                </a:r>
                <a:endParaRPr kumimoji="0" lang="en-US" altLang="zh-CN" sz="1000"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sym typeface="微软雅黑" panose="020B0503020204020204" pitchFamily="34" charset="-122"/>
                </a:endParaRP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0"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sym typeface="微软雅黑" panose="020B0503020204020204" pitchFamily="34" charset="-122"/>
                  </a:rPr>
                  <a:t>    6</a:t>
                </a:r>
                <a:r>
                  <a:rPr kumimoji="0" lang="zh-CN" altLang="en-US" sz="1000"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sym typeface="微软雅黑" panose="020B0503020204020204" pitchFamily="34" charset="-122"/>
                  </a:rPr>
                  <a:t>例</a:t>
                </a:r>
                <a:r>
                  <a:rPr kumimoji="0" lang="en-US" altLang="zh-CN" sz="1000"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sym typeface="微软雅黑" panose="020B0503020204020204" pitchFamily="34" charset="-122"/>
                  </a:rPr>
                  <a:t>AE</a:t>
                </a:r>
                <a:endParaRPr kumimoji="0" lang="en-US" altLang="zh-CN" sz="1000"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sym typeface="微软雅黑" panose="020B0503020204020204" pitchFamily="34" charset="-122"/>
                </a:endParaRP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0"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sym typeface="微软雅黑" panose="020B0503020204020204" pitchFamily="34" charset="-122"/>
                  </a:rPr>
                  <a:t>    3</a:t>
                </a:r>
                <a:r>
                  <a:rPr kumimoji="0" lang="zh-CN" altLang="en-US" sz="1000"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sym typeface="微软雅黑" panose="020B0503020204020204" pitchFamily="34" charset="-122"/>
                  </a:rPr>
                  <a:t>例死亡</a:t>
                </a:r>
                <a:endParaRPr kumimoji="0" lang="zh-CN" altLang="en-US" sz="1000"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sym typeface="微软雅黑" panose="020B0503020204020204" pitchFamily="34" charset="-122"/>
                </a:endParaRP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0"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sym typeface="微软雅黑" panose="020B0503020204020204" pitchFamily="34" charset="-122"/>
                  </a:rPr>
                  <a:t>    7</a:t>
                </a:r>
                <a:r>
                  <a:rPr kumimoji="0" lang="zh-CN" altLang="en-US" sz="1000"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sym typeface="微软雅黑" panose="020B0503020204020204" pitchFamily="34" charset="-122"/>
                  </a:rPr>
                  <a:t>例患者要求</a:t>
                </a:r>
                <a:endParaRPr kumimoji="0" lang="zh-CN" altLang="en-US" sz="1000"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cxnSp>
            <p:nvCxnSpPr>
              <p:cNvPr id="41" name="直接箭头连接符 69"/>
              <p:cNvCxnSpPr/>
              <p:nvPr/>
            </p:nvCxnSpPr>
            <p:spPr>
              <a:xfrm>
                <a:off x="7634751" y="4738160"/>
                <a:ext cx="288000" cy="0"/>
              </a:xfrm>
              <a:prstGeom prst="straightConnector1">
                <a:avLst/>
              </a:prstGeom>
              <a:noFill/>
              <a:ln w="15875" cap="flat" cmpd="sng" algn="ctr">
                <a:solidFill>
                  <a:sysClr val="windowText" lastClr="000000"/>
                </a:solidFill>
                <a:prstDash val="solid"/>
                <a:miter lim="800000"/>
                <a:tailEnd type="triangle"/>
              </a:ln>
              <a:effectLst/>
            </p:spPr>
          </p:cxnSp>
          <p:sp>
            <p:nvSpPr>
              <p:cNvPr id="42" name="Rectangle 17"/>
              <p:cNvSpPr/>
              <p:nvPr/>
            </p:nvSpPr>
            <p:spPr>
              <a:xfrm>
                <a:off x="7848308" y="4621970"/>
                <a:ext cx="1107263" cy="232380"/>
              </a:xfrm>
              <a:prstGeom prst="rect">
                <a:avLst/>
              </a:prstGeom>
              <a:solidFill>
                <a:schemeClr val="accent2">
                  <a:lumMod val="20000"/>
                  <a:lumOff val="80000"/>
                </a:schemeClr>
              </a:solidFill>
              <a:ln w="19050" cap="flat" cmpd="sng" algn="ctr">
                <a:solidFill>
                  <a:srgbClr val="FFFFFF"/>
                </a:solidFill>
                <a:prstDash val="solid"/>
              </a:ln>
              <a:effectLst/>
            </p:spPr>
            <p:txBody>
              <a:bodyPr lIns="91440" rIns="91440" rtlCol="0" anchor="ct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000"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sym typeface="微软雅黑" panose="020B0503020204020204" pitchFamily="34" charset="-122"/>
                  </a:rPr>
                  <a:t>6</a:t>
                </a:r>
                <a:r>
                  <a:rPr kumimoji="0" lang="zh-CN" altLang="en-US" sz="1000"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sym typeface="微软雅黑" panose="020B0503020204020204" pitchFamily="34" charset="-122"/>
                  </a:rPr>
                  <a:t>例仍在治疗</a:t>
                </a:r>
                <a:endParaRPr kumimoji="0" lang="en-US" sz="1000"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cxnSp>
            <p:nvCxnSpPr>
              <p:cNvPr id="43" name="直接箭头连接符 73"/>
              <p:cNvCxnSpPr>
                <a:endCxn id="44" idx="3"/>
              </p:cNvCxnSpPr>
              <p:nvPr/>
            </p:nvCxnSpPr>
            <p:spPr>
              <a:xfrm flipH="1">
                <a:off x="10206580" y="4731488"/>
                <a:ext cx="214092" cy="6673"/>
              </a:xfrm>
              <a:prstGeom prst="straightConnector1">
                <a:avLst/>
              </a:prstGeom>
              <a:noFill/>
              <a:ln w="15875" cap="flat" cmpd="sng" algn="ctr">
                <a:solidFill>
                  <a:sysClr val="windowText" lastClr="000000"/>
                </a:solidFill>
                <a:prstDash val="solid"/>
                <a:miter lim="800000"/>
                <a:tailEnd type="triangle"/>
              </a:ln>
              <a:effectLst/>
            </p:spPr>
          </p:cxnSp>
          <p:sp>
            <p:nvSpPr>
              <p:cNvPr id="44" name="Rectangle 17"/>
              <p:cNvSpPr/>
              <p:nvPr/>
            </p:nvSpPr>
            <p:spPr>
              <a:xfrm>
                <a:off x="9099318" y="4621970"/>
                <a:ext cx="1107263" cy="232381"/>
              </a:xfrm>
              <a:prstGeom prst="rect">
                <a:avLst/>
              </a:prstGeom>
              <a:solidFill>
                <a:schemeClr val="accent2">
                  <a:lumMod val="20000"/>
                  <a:lumOff val="80000"/>
                </a:schemeClr>
              </a:solidFill>
              <a:ln w="19050" cap="flat" cmpd="sng" algn="ctr">
                <a:solidFill>
                  <a:srgbClr val="FFFFFF"/>
                </a:solidFill>
                <a:prstDash val="solid"/>
              </a:ln>
              <a:effectLst/>
            </p:spPr>
            <p:txBody>
              <a:bodyPr lIns="91440" rIns="91440" rtlCol="0" anchor="ct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000"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sym typeface="微软雅黑" panose="020B0503020204020204" pitchFamily="34" charset="-122"/>
                  </a:rPr>
                  <a:t>4</a:t>
                </a:r>
                <a:r>
                  <a:rPr kumimoji="0" lang="zh-CN" altLang="en-US" sz="1000"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sym typeface="微软雅黑" panose="020B0503020204020204" pitchFamily="34" charset="-122"/>
                  </a:rPr>
                  <a:t>例仍在治疗</a:t>
                </a:r>
                <a:endParaRPr kumimoji="0" lang="en-US" sz="1000"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5" name="Rectangle 17"/>
              <p:cNvSpPr/>
              <p:nvPr/>
            </p:nvSpPr>
            <p:spPr>
              <a:xfrm>
                <a:off x="6699904" y="4055429"/>
                <a:ext cx="1891589" cy="406933"/>
              </a:xfrm>
              <a:prstGeom prst="rect">
                <a:avLst/>
              </a:prstGeom>
              <a:solidFill>
                <a:sysClr val="window" lastClr="FFFFFF"/>
              </a:solidFill>
              <a:ln w="9525" cap="flat" cmpd="sng" algn="ctr">
                <a:solidFill>
                  <a:sysClr val="windowText" lastClr="000000"/>
                </a:solidFill>
                <a:prstDash val="solid"/>
              </a:ln>
              <a:effectLst/>
            </p:spPr>
            <p:txBody>
              <a:bodyPr lIns="91440" rIns="9144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000"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sym typeface="微软雅黑" panose="020B0503020204020204" pitchFamily="34" charset="-122"/>
                  </a:rPr>
                  <a:t>54</a:t>
                </a:r>
                <a:r>
                  <a:rPr kumimoji="0" lang="zh-CN" altLang="en-US" sz="1000"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sym typeface="微软雅黑" panose="020B0503020204020204" pitchFamily="34" charset="-122"/>
                  </a:rPr>
                  <a:t>例接受了≥</a:t>
                </a:r>
                <a:r>
                  <a:rPr kumimoji="0" lang="en-US" altLang="zh-CN" sz="1000"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sym typeface="微软雅黑" panose="020B0503020204020204" pitchFamily="34" charset="-122"/>
                  </a:rPr>
                  <a:t>1</a:t>
                </a:r>
                <a:r>
                  <a:rPr kumimoji="0" lang="zh-CN" altLang="en-US" sz="1000"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sym typeface="微软雅黑" panose="020B0503020204020204" pitchFamily="34" charset="-122"/>
                  </a:rPr>
                  <a:t>次瑞派替尼治疗</a:t>
                </a:r>
                <a:endParaRPr kumimoji="0" lang="en-US" sz="1000"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grpSp>
        <p:cxnSp>
          <p:nvCxnSpPr>
            <p:cNvPr id="30" name="Straight Arrow Connector 12"/>
            <p:cNvCxnSpPr>
              <a:endCxn id="38" idx="1"/>
            </p:cNvCxnSpPr>
            <p:nvPr/>
          </p:nvCxnSpPr>
          <p:spPr>
            <a:xfrm>
              <a:off x="3075275" y="2143236"/>
              <a:ext cx="757232" cy="0"/>
            </a:xfrm>
            <a:prstGeom prst="straightConnector1">
              <a:avLst/>
            </a:prstGeom>
            <a:noFill/>
            <a:ln w="12700" cap="flat" cmpd="sng" algn="ctr">
              <a:solidFill>
                <a:sysClr val="windowText" lastClr="000000"/>
              </a:solidFill>
              <a:prstDash val="solid"/>
              <a:miter lim="800000"/>
              <a:tailEnd type="triangle"/>
            </a:ln>
            <a:effectLst/>
          </p:spPr>
        </p:cxnSp>
        <p:cxnSp>
          <p:nvCxnSpPr>
            <p:cNvPr id="31" name="直接箭头连接符 69"/>
            <p:cNvCxnSpPr>
              <a:stCxn id="35" idx="2"/>
              <a:endCxn id="40" idx="0"/>
            </p:cNvCxnSpPr>
            <p:nvPr/>
          </p:nvCxnSpPr>
          <p:spPr>
            <a:xfrm>
              <a:off x="4471096" y="3068066"/>
              <a:ext cx="0" cy="968469"/>
            </a:xfrm>
            <a:prstGeom prst="straightConnector1">
              <a:avLst/>
            </a:prstGeom>
            <a:noFill/>
            <a:ln w="15875" cap="flat" cmpd="sng" algn="ctr">
              <a:solidFill>
                <a:sysClr val="windowText" lastClr="000000"/>
              </a:solidFill>
              <a:prstDash val="solid"/>
              <a:miter lim="800000"/>
              <a:tailEnd type="triangle"/>
            </a:ln>
            <a:effectLst/>
          </p:spPr>
        </p:cxnSp>
        <p:sp>
          <p:nvSpPr>
            <p:cNvPr id="32" name="Rectangle 17"/>
            <p:cNvSpPr/>
            <p:nvPr/>
          </p:nvSpPr>
          <p:spPr>
            <a:xfrm>
              <a:off x="3525301" y="3221570"/>
              <a:ext cx="1891589" cy="381861"/>
            </a:xfrm>
            <a:prstGeom prst="rect">
              <a:avLst/>
            </a:prstGeom>
            <a:solidFill>
              <a:sysClr val="window" lastClr="FFFFFF"/>
            </a:solidFill>
            <a:ln w="9525" cap="flat" cmpd="sng" algn="ctr">
              <a:solidFill>
                <a:sysClr val="windowText" lastClr="000000"/>
              </a:solidFill>
              <a:prstDash val="solid"/>
            </a:ln>
            <a:effectLst/>
          </p:spPr>
          <p:txBody>
            <a:bodyPr lIns="91440" rIns="9144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000"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sym typeface="微软雅黑" panose="020B0503020204020204" pitchFamily="34" charset="-122"/>
                </a:rPr>
                <a:t>54</a:t>
              </a:r>
              <a:r>
                <a:rPr kumimoji="0" lang="zh-CN" altLang="en-US" sz="1000"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sym typeface="微软雅黑" panose="020B0503020204020204" pitchFamily="34" charset="-122"/>
                </a:rPr>
                <a:t>例接受了≥</a:t>
              </a:r>
              <a:r>
                <a:rPr kumimoji="0" lang="en-US" altLang="zh-CN" sz="1000"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sym typeface="微软雅黑" panose="020B0503020204020204" pitchFamily="34" charset="-122"/>
                </a:rPr>
                <a:t>1</a:t>
              </a:r>
              <a:r>
                <a:rPr kumimoji="0" lang="zh-CN" altLang="en-US" sz="1000"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sym typeface="微软雅黑" panose="020B0503020204020204" pitchFamily="34" charset="-122"/>
                </a:rPr>
                <a:t>次舒尼替尼治疗</a:t>
              </a:r>
              <a:endParaRPr kumimoji="0" lang="en-US" sz="1000"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grpSp>
      <p:graphicFrame>
        <p:nvGraphicFramePr>
          <p:cNvPr id="54" name="object 68"/>
          <p:cNvGraphicFramePr>
            <a:graphicFrameLocks noGrp="1"/>
          </p:cNvGraphicFramePr>
          <p:nvPr/>
        </p:nvGraphicFramePr>
        <p:xfrm>
          <a:off x="8442695" y="1977482"/>
          <a:ext cx="3378518" cy="4392526"/>
        </p:xfrm>
        <a:graphic>
          <a:graphicData uri="http://schemas.openxmlformats.org/drawingml/2006/table">
            <a:tbl>
              <a:tblPr firstRow="1" bandRow="1">
                <a:tableStyleId>{2D5ABB26-0587-4C30-8999-92F81FD0307C}</a:tableStyleId>
              </a:tblPr>
              <a:tblGrid>
                <a:gridCol w="1556068"/>
                <a:gridCol w="881063"/>
                <a:gridCol w="941387"/>
              </a:tblGrid>
              <a:tr h="175701">
                <a:tc>
                  <a:txBody>
                    <a:bodyPr/>
                    <a:lstStyle/>
                    <a:p>
                      <a:pPr marL="107950" algn="l" defTabSz="1219200" rtl="0" eaLnBrk="1" latinLnBrk="0" hangingPunct="1">
                        <a:lnSpc>
                          <a:spcPct val="100000"/>
                        </a:lnSpc>
                        <a:spcBef>
                          <a:spcPts val="0"/>
                        </a:spcBef>
                        <a:defRPr sz="600" b="1">
                          <a:latin typeface="Arial" panose="020B0604020202020204"/>
                          <a:cs typeface="Arial" panose="020B0604020202020204"/>
                        </a:defRPr>
                      </a:pPr>
                      <a:endParaRPr sz="1000" b="1" kern="1200" dirty="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0" marR="0" marT="0" marB="0" anchor="ctr">
                    <a:lnL w="63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C283F"/>
                    </a:solidFill>
                  </a:tcPr>
                </a:tc>
                <a:tc gridSpan="2">
                  <a:txBody>
                    <a:bodyPr/>
                    <a:lstStyle/>
                    <a:p>
                      <a:pPr algn="ctr"/>
                      <a:r>
                        <a:rPr lang="zh-CN" altLang="en-US" sz="1000" b="1" baseline="0" dirty="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rPr>
                        <a:t> </a:t>
                      </a:r>
                      <a:r>
                        <a:rPr lang="en-US" altLang="zh-CN" sz="1000" b="1" baseline="0" dirty="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rPr>
                        <a:t>AP </a:t>
                      </a:r>
                      <a:r>
                        <a:rPr lang="zh-CN" altLang="en-US" sz="1000" b="1" baseline="0" dirty="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rPr>
                        <a:t> </a:t>
                      </a:r>
                      <a:r>
                        <a:rPr lang="en-US" altLang="zh-CN" sz="1000" b="1" baseline="0" dirty="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rPr>
                        <a:t>ITT </a:t>
                      </a:r>
                      <a:r>
                        <a:rPr lang="zh-CN" altLang="en-US" sz="1000" b="1" baseline="0" dirty="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rPr>
                        <a:t>人群</a:t>
                      </a:r>
                      <a:endParaRPr lang="zh-CN" altLang="en-US" sz="1000" b="1" baseline="0" dirty="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0" marR="0" marT="0" marB="0" anchor="ctr">
                    <a:lnL w="1270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C283F"/>
                    </a:solidFill>
                  </a:tcPr>
                </a:tc>
                <a:tc hMerge="1">
                  <a:tcPr marL="0" marR="0" marT="29209" marB="0" anchor="ctr">
                    <a:lnL w="12700" cap="flat" cmpd="sng" algn="ctr">
                      <a:no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12700" cap="flat" cmpd="sng" algn="ctr">
                      <a:noFill/>
                      <a:prstDash val="solid"/>
                      <a:round/>
                      <a:headEnd type="none" w="med" len="med"/>
                      <a:tailEnd type="none" w="med" len="med"/>
                    </a:lnB>
                    <a:solidFill>
                      <a:srgbClr val="0069BE"/>
                    </a:solidFill>
                  </a:tcPr>
                </a:tc>
              </a:tr>
              <a:tr h="351403">
                <a:tc>
                  <a:txBody>
                    <a:bodyPr/>
                    <a:lstStyle/>
                    <a:p>
                      <a:pPr marL="107950" marR="13335" algn="l" defTabSz="1219200" rtl="0" eaLnBrk="1" latinLnBrk="0" hangingPunct="1">
                        <a:lnSpc>
                          <a:spcPct val="100000"/>
                        </a:lnSpc>
                        <a:spcBef>
                          <a:spcPts val="0"/>
                        </a:spcBef>
                        <a:defRPr sz="600" b="1">
                          <a:latin typeface="Arial" panose="020B0604020202020204"/>
                          <a:cs typeface="Arial" panose="020B0604020202020204"/>
                        </a:defRPr>
                      </a:pPr>
                      <a:r>
                        <a:rPr lang="zh-CN" altLang="en-US" sz="1000" b="1" kern="1200" dirty="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rPr>
                        <a:t>按治疗线数随访</a:t>
                      </a:r>
                      <a:endParaRPr lang="en-US" altLang="zh-CN" sz="1000" b="1" kern="1200" dirty="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0" marR="0" marT="0" marB="0" anchor="ctr">
                    <a:lnL w="63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C283F"/>
                    </a:solidFill>
                  </a:tcPr>
                </a:tc>
                <a:tc>
                  <a:txBody>
                    <a:bodyPr/>
                    <a:lstStyle/>
                    <a:p>
                      <a:pPr marL="0" marR="13335" algn="ctr" defTabSz="1219200" rtl="0" eaLnBrk="1" latinLnBrk="0" hangingPunct="1">
                        <a:lnSpc>
                          <a:spcPct val="100000"/>
                        </a:lnSpc>
                        <a:spcBef>
                          <a:spcPts val="0"/>
                        </a:spcBef>
                        <a:defRPr sz="600" b="1">
                          <a:latin typeface="Arial" panose="020B0604020202020204"/>
                          <a:cs typeface="Arial" panose="020B0604020202020204"/>
                        </a:defRPr>
                      </a:pPr>
                      <a:r>
                        <a:rPr lang="zh-CN" altLang="en-US" sz="1000" b="1" kern="1200" dirty="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rPr>
                        <a:t>瑞派替尼</a:t>
                      </a:r>
                      <a:endParaRPr lang="en-US" altLang="zh-CN" sz="1000" b="1" kern="1200" dirty="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a:p>
                      <a:pPr marL="0" marR="13335" algn="ctr" defTabSz="1219200" rtl="0" eaLnBrk="1" latinLnBrk="0" hangingPunct="1">
                        <a:lnSpc>
                          <a:spcPct val="100000"/>
                        </a:lnSpc>
                        <a:spcBef>
                          <a:spcPts val="0"/>
                        </a:spcBef>
                        <a:defRPr sz="600" b="1">
                          <a:latin typeface="Arial" panose="020B0604020202020204"/>
                          <a:cs typeface="Arial" panose="020B0604020202020204"/>
                        </a:defRPr>
                      </a:pPr>
                      <a:r>
                        <a:rPr lang="en-US" sz="1000" b="1" kern="1200" dirty="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rPr>
                        <a:t>N=54</a:t>
                      </a:r>
                      <a:endParaRPr sz="1000" b="1" kern="1200" dirty="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C283F"/>
                    </a:solidFill>
                  </a:tcPr>
                </a:tc>
                <a:tc>
                  <a:txBody>
                    <a:bodyPr/>
                    <a:lstStyle/>
                    <a:p>
                      <a:pPr marL="0" marR="13335" algn="ctr" defTabSz="1219200" rtl="0" eaLnBrk="1" latinLnBrk="0" hangingPunct="1">
                        <a:lnSpc>
                          <a:spcPct val="100000"/>
                        </a:lnSpc>
                        <a:spcBef>
                          <a:spcPts val="0"/>
                        </a:spcBef>
                        <a:defRPr sz="600" b="1">
                          <a:latin typeface="Arial" panose="020B0604020202020204"/>
                          <a:cs typeface="Arial" panose="020B0604020202020204"/>
                        </a:defRPr>
                      </a:pPr>
                      <a:r>
                        <a:rPr lang="zh-CN" altLang="en-US" sz="1000" b="1" kern="1200" dirty="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rPr>
                        <a:t>舒尼替尼</a:t>
                      </a:r>
                      <a:endParaRPr lang="en-US" altLang="zh-CN" sz="1000" b="1" kern="1200" dirty="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a:p>
                      <a:pPr marL="0" marR="13335" algn="ctr" defTabSz="1219200" rtl="0" eaLnBrk="1" latinLnBrk="0" hangingPunct="1">
                        <a:lnSpc>
                          <a:spcPct val="100000"/>
                        </a:lnSpc>
                        <a:spcBef>
                          <a:spcPts val="0"/>
                        </a:spcBef>
                        <a:defRPr sz="600" b="1">
                          <a:latin typeface="Arial" panose="020B0604020202020204"/>
                          <a:cs typeface="Arial" panose="020B0604020202020204"/>
                        </a:defRPr>
                      </a:pPr>
                      <a:r>
                        <a:rPr lang="en-US" sz="1000" b="1" kern="1200" dirty="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rPr>
                        <a:t>N=54</a:t>
                      </a:r>
                      <a:endParaRPr sz="1000" b="1" kern="1200" dirty="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0" marR="0" marT="0" marB="0" anchor="ctr">
                    <a:lnL w="1270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C283F"/>
                    </a:solidFill>
                  </a:tcPr>
                </a:tc>
              </a:tr>
              <a:tr h="175701">
                <a:tc>
                  <a:txBody>
                    <a:bodyPr/>
                    <a:lstStyle/>
                    <a:p>
                      <a:pPr marL="107950" marR="40005" algn="l" defTabSz="1219200" rtl="0" eaLnBrk="1" latinLnBrk="0" hangingPunct="1">
                        <a:lnSpc>
                          <a:spcPct val="100000"/>
                        </a:lnSpc>
                        <a:spcBef>
                          <a:spcPts val="0"/>
                        </a:spcBef>
                        <a:defRPr sz="600" b="1">
                          <a:latin typeface="Arial" panose="020B0604020202020204"/>
                          <a:cs typeface="Arial" panose="020B0604020202020204"/>
                        </a:defRPr>
                      </a:pPr>
                      <a:r>
                        <a:rPr lang="zh-CN" altLang="en-US" sz="1000" b="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三线治疗</a:t>
                      </a:r>
                      <a:r>
                        <a:rPr lang="en-US" altLang="zh-CN" sz="1000" b="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 n(%)</a:t>
                      </a:r>
                      <a:endParaRPr sz="1000" b="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0" marR="0" marT="0"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0" algn="ctr" defTabSz="1219200" rtl="0" eaLnBrk="1" latinLnBrk="0" hangingPunct="1">
                        <a:lnSpc>
                          <a:spcPct val="100000"/>
                        </a:lnSpc>
                        <a:spcBef>
                          <a:spcPts val="0"/>
                        </a:spcBef>
                        <a:defRPr sz="600" b="1">
                          <a:latin typeface="Arial" panose="020B0604020202020204"/>
                          <a:cs typeface="Arial" panose="020B0604020202020204"/>
                        </a:defRPr>
                      </a:pPr>
                      <a:r>
                        <a:rPr lang="en-US" sz="1000" b="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7</a:t>
                      </a:r>
                      <a:r>
                        <a:rPr lang="en-US" altLang="zh-CN" sz="1000" b="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7.8</a:t>
                      </a:r>
                      <a:r>
                        <a:rPr lang="en-US" sz="1000" b="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 (</a:t>
                      </a:r>
                      <a:r>
                        <a:rPr lang="en-US" altLang="zh-CN" sz="1000" b="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42</a:t>
                      </a:r>
                      <a:r>
                        <a:rPr lang="en-US" sz="1000" b="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/54)</a:t>
                      </a:r>
                      <a:endParaRPr sz="1000" b="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0" marR="12700" algn="ctr" defTabSz="1219200" rtl="0" eaLnBrk="1" latinLnBrk="0" hangingPunct="1">
                        <a:lnSpc>
                          <a:spcPct val="100000"/>
                        </a:lnSpc>
                        <a:spcBef>
                          <a:spcPts val="0"/>
                        </a:spcBef>
                        <a:defRPr sz="600" b="1">
                          <a:latin typeface="Arial" panose="020B0604020202020204"/>
                          <a:cs typeface="Arial" panose="020B0604020202020204"/>
                        </a:defRPr>
                      </a:pPr>
                      <a:r>
                        <a:rPr lang="en-US" sz="1000" b="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7</a:t>
                      </a:r>
                      <a:r>
                        <a:rPr lang="en-US" altLang="zh-CN" sz="1000" b="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5.9</a:t>
                      </a:r>
                      <a:r>
                        <a:rPr lang="en-US" sz="1000" b="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 (4</a:t>
                      </a:r>
                      <a:r>
                        <a:rPr lang="en-US" altLang="zh-CN" sz="1000" b="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1</a:t>
                      </a:r>
                      <a:r>
                        <a:rPr lang="en-US" sz="1000" b="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/54)</a:t>
                      </a:r>
                      <a:endParaRPr sz="1000" b="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0" marR="0" marT="0"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r>
              <a:tr h="175701">
                <a:tc>
                  <a:txBody>
                    <a:bodyPr/>
                    <a:lstStyle/>
                    <a:p>
                      <a:pPr marL="179705" lvl="1" algn="l" defTabSz="1219200" rtl="0" eaLnBrk="1" latinLnBrk="0" hangingPunct="1">
                        <a:lnSpc>
                          <a:spcPct val="100000"/>
                        </a:lnSpc>
                        <a:spcBef>
                          <a:spcPts val="0"/>
                        </a:spcBef>
                        <a:defRPr sz="600" b="1">
                          <a:latin typeface="Arial" panose="020B0604020202020204"/>
                          <a:cs typeface="Arial" panose="020B0604020202020204"/>
                        </a:defRPr>
                      </a:pPr>
                      <a:r>
                        <a:rPr lang="en-US" altLang="zh-CN" sz="1000" b="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    </a:t>
                      </a:r>
                      <a:r>
                        <a:rPr lang="zh-CN" altLang="en-US" sz="1000" b="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舒尼替尼</a:t>
                      </a:r>
                      <a:endParaRPr sz="1000" b="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0" marR="0" marT="0"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219200" rtl="0" eaLnBrk="1" latinLnBrk="0" hangingPunct="1">
                        <a:lnSpc>
                          <a:spcPct val="100000"/>
                        </a:lnSpc>
                        <a:spcBef>
                          <a:spcPts val="0"/>
                        </a:spcBef>
                        <a:defRPr sz="600" b="1">
                          <a:latin typeface="Arial" panose="020B0604020202020204"/>
                          <a:cs typeface="Arial" panose="020B0604020202020204"/>
                        </a:defRPr>
                      </a:pPr>
                      <a:r>
                        <a:rPr lang="en-US" sz="1000" b="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81</a:t>
                      </a:r>
                      <a:r>
                        <a:rPr lang="en-US" altLang="zh-CN" sz="1000" b="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.0</a:t>
                      </a:r>
                      <a:r>
                        <a:rPr lang="en-US" sz="1000" b="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 (3</a:t>
                      </a:r>
                      <a:r>
                        <a:rPr lang="en-US" altLang="zh-CN" sz="1000" b="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4</a:t>
                      </a:r>
                      <a:r>
                        <a:rPr lang="en-US" sz="1000" b="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a:t>
                      </a:r>
                      <a:r>
                        <a:rPr lang="en-US" altLang="zh-CN" sz="1000" b="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42</a:t>
                      </a:r>
                      <a:r>
                        <a:rPr lang="en-US" sz="1000" b="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a:t>
                      </a:r>
                      <a:endParaRPr sz="1000" b="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60325" lvl="0" indent="0" algn="ctr" defTabSz="1219200" rtl="0" eaLnBrk="1" fontAlgn="auto" latinLnBrk="0" hangingPunct="1">
                        <a:lnSpc>
                          <a:spcPct val="100000"/>
                        </a:lnSpc>
                        <a:spcBef>
                          <a:spcPts val="0"/>
                        </a:spcBef>
                        <a:spcAft>
                          <a:spcPts val="0"/>
                        </a:spcAft>
                        <a:buClrTx/>
                        <a:buSzTx/>
                        <a:buFontTx/>
                        <a:buNone/>
                        <a:defRPr sz="600" b="1">
                          <a:latin typeface="Arial" panose="020B0604020202020204"/>
                          <a:cs typeface="Arial" panose="020B0604020202020204"/>
                        </a:defRPr>
                      </a:pPr>
                      <a:r>
                        <a:rPr lang="en-US" altLang="zh-CN" sz="1000" b="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a:t>
                      </a:r>
                      <a:endParaRPr lang="en-US" altLang="zh-CN" sz="1000" b="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0" marR="0" marT="0"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75701">
                <a:tc>
                  <a:txBody>
                    <a:bodyPr/>
                    <a:lstStyle/>
                    <a:p>
                      <a:pPr marL="179705" lvl="1" algn="l" defTabSz="1219200" rtl="0" eaLnBrk="1" latinLnBrk="0" hangingPunct="1">
                        <a:lnSpc>
                          <a:spcPct val="100000"/>
                        </a:lnSpc>
                        <a:spcBef>
                          <a:spcPts val="0"/>
                        </a:spcBef>
                        <a:defRPr sz="600" b="1">
                          <a:latin typeface="Arial" panose="020B0604020202020204"/>
                          <a:cs typeface="Arial" panose="020B0604020202020204"/>
                        </a:defRPr>
                      </a:pPr>
                      <a:r>
                        <a:rPr lang="en-US" altLang="zh-CN" sz="1000" b="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    </a:t>
                      </a:r>
                      <a:r>
                        <a:rPr lang="zh-CN" altLang="en-US" sz="1000" b="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瑞派替尼</a:t>
                      </a:r>
                      <a:r>
                        <a:rPr lang="en-US" altLang="zh-CN" sz="1000" b="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 </a:t>
                      </a:r>
                      <a:endParaRPr sz="1000" b="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0" marR="0" marT="0"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219200" rtl="0" eaLnBrk="1" latinLnBrk="0" hangingPunct="1">
                        <a:lnSpc>
                          <a:spcPct val="100000"/>
                        </a:lnSpc>
                        <a:spcBef>
                          <a:spcPts val="0"/>
                        </a:spcBef>
                        <a:defRPr sz="600" b="1">
                          <a:latin typeface="Arial" panose="020B0604020202020204"/>
                          <a:cs typeface="Arial" panose="020B0604020202020204"/>
                        </a:defRPr>
                      </a:pPr>
                      <a:r>
                        <a:rPr lang="en-US" altLang="zh-CN" sz="1000" b="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a:t>
                      </a:r>
                      <a:endParaRPr sz="1000" b="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60325" algn="ctr" defTabSz="1219200" rtl="0" eaLnBrk="1" latinLnBrk="0" hangingPunct="1">
                        <a:lnSpc>
                          <a:spcPct val="100000"/>
                        </a:lnSpc>
                        <a:spcBef>
                          <a:spcPts val="0"/>
                        </a:spcBef>
                        <a:defRPr sz="600" b="1">
                          <a:latin typeface="Arial" panose="020B0604020202020204"/>
                          <a:cs typeface="Arial" panose="020B0604020202020204"/>
                        </a:defRPr>
                      </a:pPr>
                      <a:r>
                        <a:rPr lang="en-US" altLang="zh-CN" sz="1000" b="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14.6% (6/41)</a:t>
                      </a:r>
                      <a:endParaRPr lang="en-US" altLang="zh-CN" sz="1000" b="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0" marR="0" marT="0"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75701">
                <a:tc>
                  <a:txBody>
                    <a:bodyPr/>
                    <a:lstStyle/>
                    <a:p>
                      <a:pPr marL="179705" lvl="1" algn="l" defTabSz="1219200" rtl="0" eaLnBrk="1" latinLnBrk="0" hangingPunct="1">
                        <a:lnSpc>
                          <a:spcPct val="100000"/>
                        </a:lnSpc>
                        <a:spcBef>
                          <a:spcPts val="0"/>
                        </a:spcBef>
                        <a:defRPr sz="600" b="1">
                          <a:latin typeface="Arial" panose="020B0604020202020204"/>
                          <a:cs typeface="Arial" panose="020B0604020202020204"/>
                        </a:defRPr>
                      </a:pPr>
                      <a:r>
                        <a:rPr lang="zh-CN" altLang="en-US" sz="1000" b="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    瑞派替尼</a:t>
                      </a:r>
                      <a:r>
                        <a:rPr lang="en-US" altLang="zh-CN" sz="1000" b="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 + </a:t>
                      </a:r>
                      <a:r>
                        <a:rPr lang="zh-CN" altLang="en-US" sz="1000" b="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伊马替尼</a:t>
                      </a:r>
                      <a:endParaRPr sz="1000" b="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0" marR="0" marT="0"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219200" rtl="0" eaLnBrk="1" fontAlgn="auto" latinLnBrk="0" hangingPunct="1">
                        <a:lnSpc>
                          <a:spcPct val="100000"/>
                        </a:lnSpc>
                        <a:spcBef>
                          <a:spcPts val="0"/>
                        </a:spcBef>
                        <a:spcAft>
                          <a:spcPts val="0"/>
                        </a:spcAft>
                        <a:buClrTx/>
                        <a:buSzTx/>
                        <a:buFontTx/>
                        <a:buNone/>
                        <a:defRPr sz="600" b="1">
                          <a:latin typeface="Arial" panose="020B0604020202020204"/>
                          <a:cs typeface="Arial" panose="020B0604020202020204"/>
                        </a:defRPr>
                      </a:pPr>
                      <a:r>
                        <a:rPr lang="en-US" altLang="zh-CN" sz="1000" b="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2.4% (1/42)</a:t>
                      </a:r>
                      <a:endParaRPr lang="en-US" altLang="zh-CN" sz="1000" b="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58420" algn="ctr" defTabSz="1219200" rtl="0" eaLnBrk="1" latinLnBrk="0" hangingPunct="1">
                        <a:lnSpc>
                          <a:spcPct val="100000"/>
                        </a:lnSpc>
                        <a:spcBef>
                          <a:spcPts val="0"/>
                        </a:spcBef>
                        <a:defRPr sz="600" b="1">
                          <a:latin typeface="Arial" panose="020B0604020202020204"/>
                          <a:cs typeface="Arial" panose="020B0604020202020204"/>
                        </a:defRPr>
                      </a:pPr>
                      <a:r>
                        <a:rPr lang="en-US" altLang="zh-CN" sz="1000" b="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a:t>
                      </a:r>
                      <a:endParaRPr sz="1000" b="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0" marR="0" marT="0"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75701">
                <a:tc>
                  <a:txBody>
                    <a:bodyPr/>
                    <a:lstStyle/>
                    <a:p>
                      <a:pPr marL="179705" lvl="1" algn="l" defTabSz="1219200" rtl="0" eaLnBrk="1" latinLnBrk="0" hangingPunct="1">
                        <a:lnSpc>
                          <a:spcPct val="100000"/>
                        </a:lnSpc>
                        <a:spcBef>
                          <a:spcPts val="0"/>
                        </a:spcBef>
                        <a:defRPr sz="600" b="1">
                          <a:latin typeface="Arial" panose="020B0604020202020204"/>
                          <a:cs typeface="Arial" panose="020B0604020202020204"/>
                        </a:defRPr>
                      </a:pPr>
                      <a:r>
                        <a:rPr lang="en-US" altLang="zh-CN" sz="1000" b="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    </a:t>
                      </a:r>
                      <a:r>
                        <a:rPr lang="zh-CN" altLang="en-US" sz="1000" b="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瑞戈非尼</a:t>
                      </a:r>
                      <a:endParaRPr sz="1000" b="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0" marR="0" marT="0"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219200" rtl="0" eaLnBrk="1" latinLnBrk="0" hangingPunct="1">
                        <a:lnSpc>
                          <a:spcPct val="100000"/>
                        </a:lnSpc>
                        <a:spcBef>
                          <a:spcPts val="0"/>
                        </a:spcBef>
                        <a:defRPr sz="600" b="1">
                          <a:latin typeface="Arial" panose="020B0604020202020204"/>
                          <a:cs typeface="Arial" panose="020B0604020202020204"/>
                        </a:defRPr>
                      </a:pPr>
                      <a:r>
                        <a:rPr lang="en-US" altLang="zh-CN" sz="1000" b="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4.8</a:t>
                      </a:r>
                      <a:r>
                        <a:rPr lang="en-US" sz="1000" b="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 (</a:t>
                      </a:r>
                      <a:r>
                        <a:rPr lang="en-US" altLang="zh-CN" sz="1000" b="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2</a:t>
                      </a:r>
                      <a:r>
                        <a:rPr lang="en-US" sz="1000" b="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a:t>
                      </a:r>
                      <a:r>
                        <a:rPr lang="en-US" altLang="zh-CN" sz="1000" b="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42</a:t>
                      </a:r>
                      <a:r>
                        <a:rPr lang="en-US" sz="1000" b="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a:t>
                      </a:r>
                      <a:endParaRPr sz="1000" b="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14605" algn="ctr" defTabSz="1219200" rtl="0" eaLnBrk="1" latinLnBrk="0" hangingPunct="1">
                        <a:lnSpc>
                          <a:spcPct val="100000"/>
                        </a:lnSpc>
                        <a:spcBef>
                          <a:spcPts val="0"/>
                        </a:spcBef>
                        <a:defRPr sz="600" b="1">
                          <a:latin typeface="Arial" panose="020B0604020202020204"/>
                          <a:cs typeface="Arial" panose="020B0604020202020204"/>
                        </a:defRPr>
                      </a:pPr>
                      <a:r>
                        <a:rPr lang="en-US" sz="1000" b="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5</a:t>
                      </a:r>
                      <a:r>
                        <a:rPr lang="en-US" altLang="zh-CN" sz="1000" b="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8.5</a:t>
                      </a:r>
                      <a:r>
                        <a:rPr lang="en-US" sz="1000" b="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 (24/4</a:t>
                      </a:r>
                      <a:r>
                        <a:rPr lang="en-US" altLang="zh-CN" sz="1000" b="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1</a:t>
                      </a:r>
                      <a:r>
                        <a:rPr lang="en-US" sz="1000" b="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a:t>
                      </a:r>
                      <a:endParaRPr sz="1000" b="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0" marR="0" marT="0"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75701">
                <a:tc>
                  <a:txBody>
                    <a:bodyPr/>
                    <a:lstStyle/>
                    <a:p>
                      <a:pPr marL="179705" lvl="1" algn="l" defTabSz="1219200" rtl="0" eaLnBrk="1" latinLnBrk="0" hangingPunct="1">
                        <a:lnSpc>
                          <a:spcPct val="100000"/>
                        </a:lnSpc>
                        <a:spcBef>
                          <a:spcPts val="0"/>
                        </a:spcBef>
                        <a:defRPr sz="600" b="1">
                          <a:latin typeface="Arial" panose="020B0604020202020204"/>
                          <a:cs typeface="Arial" panose="020B0604020202020204"/>
                        </a:defRPr>
                      </a:pPr>
                      <a:r>
                        <a:rPr lang="en-US" altLang="zh-CN" sz="1000" b="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    </a:t>
                      </a:r>
                      <a:r>
                        <a:rPr lang="zh-CN" altLang="en-US" sz="1000" b="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伊马替尼</a:t>
                      </a:r>
                      <a:endParaRPr sz="1000" b="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0" marR="0" marT="0"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219200" rtl="0" eaLnBrk="1" latinLnBrk="0" hangingPunct="1">
                        <a:lnSpc>
                          <a:spcPct val="100000"/>
                        </a:lnSpc>
                        <a:spcBef>
                          <a:spcPts val="0"/>
                        </a:spcBef>
                        <a:defRPr sz="600" b="1">
                          <a:latin typeface="Arial" panose="020B0604020202020204"/>
                          <a:cs typeface="Arial" panose="020B0604020202020204"/>
                        </a:defRPr>
                      </a:pPr>
                      <a:r>
                        <a:rPr lang="en-US" altLang="zh-CN" sz="1000" b="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9.5</a:t>
                      </a:r>
                      <a:r>
                        <a:rPr lang="en-US" sz="1000" b="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 (</a:t>
                      </a:r>
                      <a:r>
                        <a:rPr lang="en-US" altLang="zh-CN" sz="1000" b="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4</a:t>
                      </a:r>
                      <a:r>
                        <a:rPr lang="en-US" sz="1000" b="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a:t>
                      </a:r>
                      <a:r>
                        <a:rPr lang="en-US" altLang="zh-CN" sz="1000" b="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42</a:t>
                      </a:r>
                      <a:r>
                        <a:rPr lang="en-US" sz="1000" b="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a:t>
                      </a:r>
                      <a:endParaRPr sz="1000" b="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12700" algn="ctr" defTabSz="1219200" rtl="0" eaLnBrk="1" latinLnBrk="0" hangingPunct="1">
                        <a:lnSpc>
                          <a:spcPct val="100000"/>
                        </a:lnSpc>
                        <a:spcBef>
                          <a:spcPts val="0"/>
                        </a:spcBef>
                        <a:defRPr sz="600" b="1">
                          <a:latin typeface="Arial" panose="020B0604020202020204"/>
                          <a:cs typeface="Arial" panose="020B0604020202020204"/>
                        </a:defRPr>
                      </a:pPr>
                      <a:r>
                        <a:rPr lang="en-US" sz="1000" b="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1</a:t>
                      </a:r>
                      <a:r>
                        <a:rPr lang="en-US" altLang="zh-CN" sz="1000" b="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2.2</a:t>
                      </a:r>
                      <a:r>
                        <a:rPr lang="en-US" sz="1000" b="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 (5/4</a:t>
                      </a:r>
                      <a:r>
                        <a:rPr lang="en-US" altLang="zh-CN" sz="1000" b="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1</a:t>
                      </a:r>
                      <a:r>
                        <a:rPr lang="en-US" sz="1000" b="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a:t>
                      </a:r>
                      <a:endParaRPr sz="1000" b="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0" marR="0" marT="0"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75701">
                <a:tc>
                  <a:txBody>
                    <a:bodyPr/>
                    <a:lstStyle/>
                    <a:p>
                      <a:pPr marL="179705" lvl="1" algn="l" defTabSz="1219200" rtl="0" eaLnBrk="1" latinLnBrk="0" hangingPunct="1">
                        <a:lnSpc>
                          <a:spcPct val="100000"/>
                        </a:lnSpc>
                        <a:spcBef>
                          <a:spcPts val="0"/>
                        </a:spcBef>
                        <a:defRPr sz="600" b="1">
                          <a:latin typeface="Arial" panose="020B0604020202020204"/>
                          <a:cs typeface="Arial" panose="020B0604020202020204"/>
                        </a:defRPr>
                      </a:pPr>
                      <a:r>
                        <a:rPr lang="en-US" altLang="zh-CN" sz="1000" b="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    </a:t>
                      </a:r>
                      <a:r>
                        <a:rPr lang="zh-CN" altLang="en-US" sz="1000" b="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舒尼替尼</a:t>
                      </a:r>
                      <a:r>
                        <a:rPr lang="en-US" altLang="zh-CN" sz="1000" b="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 +</a:t>
                      </a:r>
                      <a:r>
                        <a:rPr lang="zh-CN" altLang="en-US" sz="1000" b="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伊马替尼</a:t>
                      </a:r>
                      <a:endParaRPr sz="1000" b="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0" marR="0" marT="0"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219200" rtl="0" eaLnBrk="1" latinLnBrk="0" hangingPunct="1">
                        <a:lnSpc>
                          <a:spcPct val="100000"/>
                        </a:lnSpc>
                        <a:spcBef>
                          <a:spcPts val="0"/>
                        </a:spcBef>
                        <a:defRPr sz="600" b="1">
                          <a:latin typeface="Arial" panose="020B0604020202020204"/>
                          <a:cs typeface="Arial" panose="020B0604020202020204"/>
                        </a:defRPr>
                      </a:pPr>
                      <a:r>
                        <a:rPr lang="en-US" altLang="zh-CN" sz="1000" b="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2.4</a:t>
                      </a:r>
                      <a:r>
                        <a:rPr lang="en-US" sz="1000" b="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 (1/</a:t>
                      </a:r>
                      <a:r>
                        <a:rPr lang="en-US" altLang="zh-CN" sz="1000" b="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42</a:t>
                      </a:r>
                      <a:r>
                        <a:rPr lang="en-US" sz="1000" b="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a:t>
                      </a:r>
                      <a:endParaRPr sz="1000" b="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60325" algn="ctr" defTabSz="1219200" rtl="0" eaLnBrk="1" latinLnBrk="0" hangingPunct="1">
                        <a:lnSpc>
                          <a:spcPct val="100000"/>
                        </a:lnSpc>
                        <a:spcBef>
                          <a:spcPts val="0"/>
                        </a:spcBef>
                        <a:defRPr sz="600" b="1">
                          <a:latin typeface="Arial" panose="020B0604020202020204"/>
                          <a:cs typeface="Arial" panose="020B0604020202020204"/>
                        </a:defRPr>
                      </a:pPr>
                      <a:r>
                        <a:rPr lang="en-US" sz="1000" b="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2.</a:t>
                      </a:r>
                      <a:r>
                        <a:rPr lang="en-US" altLang="zh-CN" sz="1000" b="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4</a:t>
                      </a:r>
                      <a:r>
                        <a:rPr lang="en-US" sz="1000" b="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 (1/4</a:t>
                      </a:r>
                      <a:r>
                        <a:rPr lang="en-US" altLang="zh-CN" sz="1000" b="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1</a:t>
                      </a:r>
                      <a:r>
                        <a:rPr lang="en-US" sz="1000" b="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a:t>
                      </a:r>
                      <a:endParaRPr sz="1000" b="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0" marR="0" marT="0"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75701">
                <a:tc>
                  <a:txBody>
                    <a:bodyPr/>
                    <a:lstStyle/>
                    <a:p>
                      <a:pPr marL="179705" lvl="1" algn="l" defTabSz="1219200" rtl="0" eaLnBrk="1" latinLnBrk="0" hangingPunct="1">
                        <a:lnSpc>
                          <a:spcPct val="100000"/>
                        </a:lnSpc>
                        <a:spcBef>
                          <a:spcPts val="0"/>
                        </a:spcBef>
                        <a:defRPr sz="600" b="1">
                          <a:latin typeface="Arial" panose="020B0604020202020204"/>
                          <a:cs typeface="Arial" panose="020B0604020202020204"/>
                        </a:defRPr>
                      </a:pPr>
                      <a:r>
                        <a:rPr lang="en-US" altLang="zh-CN" sz="1000" b="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    </a:t>
                      </a:r>
                      <a:r>
                        <a:rPr lang="zh-CN" altLang="en-US" sz="1000" b="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伊马替尼</a:t>
                      </a:r>
                      <a:r>
                        <a:rPr lang="en-US" altLang="zh-CN" sz="1000" b="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 </a:t>
                      </a:r>
                      <a:r>
                        <a:rPr lang="zh-CN" altLang="en-US" sz="1000" b="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阿帕替尼</a:t>
                      </a:r>
                      <a:endParaRPr sz="1000" b="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0" marR="0" marT="0"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219200" rtl="0" eaLnBrk="1" latinLnBrk="0" hangingPunct="1">
                        <a:lnSpc>
                          <a:spcPct val="100000"/>
                        </a:lnSpc>
                        <a:spcBef>
                          <a:spcPts val="0"/>
                        </a:spcBef>
                        <a:defRPr sz="600" b="1">
                          <a:latin typeface="Arial" panose="020B0604020202020204"/>
                          <a:cs typeface="Arial" panose="020B0604020202020204"/>
                        </a:defRPr>
                      </a:pPr>
                      <a:r>
                        <a:rPr lang="en-US" sz="1000" b="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a:t>
                      </a:r>
                      <a:endParaRPr sz="1000" b="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58420" algn="ctr" defTabSz="1219200" rtl="0" eaLnBrk="1" latinLnBrk="0" hangingPunct="1">
                        <a:lnSpc>
                          <a:spcPct val="100000"/>
                        </a:lnSpc>
                        <a:spcBef>
                          <a:spcPts val="0"/>
                        </a:spcBef>
                        <a:defRPr sz="600" b="1">
                          <a:latin typeface="Arial" panose="020B0604020202020204"/>
                          <a:cs typeface="Arial" panose="020B0604020202020204"/>
                        </a:defRPr>
                      </a:pPr>
                      <a:r>
                        <a:rPr lang="en-US" sz="1000" b="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2.</a:t>
                      </a:r>
                      <a:r>
                        <a:rPr lang="en-US" altLang="zh-CN" sz="1000" b="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4</a:t>
                      </a:r>
                      <a:r>
                        <a:rPr lang="en-US" sz="1000" b="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 (1/4</a:t>
                      </a:r>
                      <a:r>
                        <a:rPr lang="en-US" altLang="zh-CN" sz="1000" b="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1</a:t>
                      </a:r>
                      <a:r>
                        <a:rPr lang="en-US" sz="1000" b="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a:t>
                      </a:r>
                      <a:endParaRPr sz="1000" b="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0" marR="0" marT="0"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75701">
                <a:tc>
                  <a:txBody>
                    <a:bodyPr/>
                    <a:lstStyle/>
                    <a:p>
                      <a:pPr marL="179705" lvl="1" algn="l" defTabSz="1219200" rtl="0" eaLnBrk="1" latinLnBrk="0" hangingPunct="1">
                        <a:lnSpc>
                          <a:spcPct val="100000"/>
                        </a:lnSpc>
                        <a:spcBef>
                          <a:spcPts val="0"/>
                        </a:spcBef>
                        <a:defRPr sz="600" b="1">
                          <a:latin typeface="Arial" panose="020B0604020202020204"/>
                          <a:cs typeface="Arial" panose="020B0604020202020204"/>
                        </a:defRPr>
                      </a:pPr>
                      <a:r>
                        <a:rPr lang="en-US" altLang="zh-CN" sz="1000" b="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    </a:t>
                      </a:r>
                      <a:r>
                        <a:rPr lang="zh-CN" altLang="en-US" sz="1000" b="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安罗替尼</a:t>
                      </a:r>
                      <a:endParaRPr sz="1000" b="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0" marR="0" marT="0"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219200" rtl="0" eaLnBrk="1" latinLnBrk="0" hangingPunct="1">
                        <a:lnSpc>
                          <a:spcPct val="100000"/>
                        </a:lnSpc>
                        <a:spcBef>
                          <a:spcPts val="0"/>
                        </a:spcBef>
                        <a:defRPr sz="600" b="1">
                          <a:latin typeface="Arial" panose="020B0604020202020204"/>
                          <a:cs typeface="Arial" panose="020B0604020202020204"/>
                        </a:defRPr>
                      </a:pPr>
                      <a:r>
                        <a:rPr lang="en-US" sz="1000" b="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a:t>
                      </a:r>
                      <a:endParaRPr sz="1000" b="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58420" algn="ctr" defTabSz="1219200" rtl="0" eaLnBrk="1" latinLnBrk="0" hangingPunct="1">
                        <a:lnSpc>
                          <a:spcPct val="100000"/>
                        </a:lnSpc>
                        <a:spcBef>
                          <a:spcPts val="0"/>
                        </a:spcBef>
                        <a:defRPr sz="600" b="1">
                          <a:latin typeface="Arial" panose="020B0604020202020204"/>
                          <a:cs typeface="Arial" panose="020B0604020202020204"/>
                        </a:defRPr>
                      </a:pPr>
                      <a:r>
                        <a:rPr lang="en-US" sz="1000" b="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2.</a:t>
                      </a:r>
                      <a:r>
                        <a:rPr lang="en-US" altLang="zh-CN" sz="1000" b="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4</a:t>
                      </a:r>
                      <a:r>
                        <a:rPr lang="en-US" sz="1000" b="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 (1/4</a:t>
                      </a:r>
                      <a:r>
                        <a:rPr lang="en-US" altLang="zh-CN" sz="1000" b="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1</a:t>
                      </a:r>
                      <a:r>
                        <a:rPr lang="en-US" sz="1000" b="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a:t>
                      </a:r>
                      <a:endParaRPr sz="1000" b="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0" marR="0" marT="0"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75701">
                <a:tc>
                  <a:txBody>
                    <a:bodyPr/>
                    <a:lstStyle/>
                    <a:p>
                      <a:pPr marL="179705" lvl="1" algn="l" defTabSz="1219200" rtl="0" eaLnBrk="1" latinLnBrk="0" hangingPunct="1">
                        <a:lnSpc>
                          <a:spcPct val="100000"/>
                        </a:lnSpc>
                        <a:spcBef>
                          <a:spcPts val="0"/>
                        </a:spcBef>
                        <a:defRPr sz="600" b="1">
                          <a:latin typeface="Arial" panose="020B0604020202020204"/>
                          <a:cs typeface="Arial" panose="020B0604020202020204"/>
                        </a:defRPr>
                      </a:pPr>
                      <a:r>
                        <a:rPr lang="en-US" altLang="zh-CN" sz="1000" b="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    </a:t>
                      </a:r>
                      <a:r>
                        <a:rPr lang="zh-CN" altLang="en-US" sz="1000" b="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达沙替尼</a:t>
                      </a:r>
                      <a:r>
                        <a:rPr lang="en-US" altLang="zh-CN" sz="1000" b="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 </a:t>
                      </a:r>
                      <a:endParaRPr sz="1000" b="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0" marR="0" marT="0"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219200" rtl="0" eaLnBrk="1" latinLnBrk="0" hangingPunct="1">
                        <a:lnSpc>
                          <a:spcPct val="100000"/>
                        </a:lnSpc>
                        <a:spcBef>
                          <a:spcPts val="0"/>
                        </a:spcBef>
                        <a:defRPr sz="600" b="1">
                          <a:latin typeface="Arial" panose="020B0604020202020204"/>
                          <a:cs typeface="Arial" panose="020B0604020202020204"/>
                        </a:defRPr>
                      </a:pPr>
                      <a:r>
                        <a:rPr lang="en-US" sz="1000" b="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a:t>
                      </a:r>
                      <a:endParaRPr sz="1000" b="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58420" algn="ctr" defTabSz="1219200" rtl="0" eaLnBrk="1" latinLnBrk="0" hangingPunct="1">
                        <a:lnSpc>
                          <a:spcPct val="100000"/>
                        </a:lnSpc>
                        <a:spcBef>
                          <a:spcPts val="0"/>
                        </a:spcBef>
                        <a:defRPr sz="600" b="1">
                          <a:latin typeface="Arial" panose="020B0604020202020204"/>
                          <a:cs typeface="Arial" panose="020B0604020202020204"/>
                        </a:defRPr>
                      </a:pPr>
                      <a:r>
                        <a:rPr lang="en-US" sz="1000" b="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2.</a:t>
                      </a:r>
                      <a:r>
                        <a:rPr lang="en-US" altLang="zh-CN" sz="1000" b="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4</a:t>
                      </a:r>
                      <a:r>
                        <a:rPr lang="en-US" sz="1000" b="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 (1/4</a:t>
                      </a:r>
                      <a:r>
                        <a:rPr lang="en-US" altLang="zh-CN" sz="1000" b="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1</a:t>
                      </a:r>
                      <a:r>
                        <a:rPr lang="en-US" sz="1000" b="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a:t>
                      </a:r>
                      <a:endParaRPr sz="1000" b="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0" marR="0" marT="0"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75701">
                <a:tc>
                  <a:txBody>
                    <a:bodyPr/>
                    <a:lstStyle/>
                    <a:p>
                      <a:pPr marL="179705" lvl="1" algn="l" defTabSz="1219200" rtl="0" eaLnBrk="1" latinLnBrk="0" hangingPunct="1">
                        <a:lnSpc>
                          <a:spcPct val="100000"/>
                        </a:lnSpc>
                        <a:spcBef>
                          <a:spcPts val="0"/>
                        </a:spcBef>
                        <a:defRPr sz="600" b="1">
                          <a:latin typeface="Arial" panose="020B0604020202020204"/>
                          <a:cs typeface="Arial" panose="020B0604020202020204"/>
                        </a:defRPr>
                      </a:pPr>
                      <a:r>
                        <a:rPr lang="en-US" altLang="zh-CN" sz="1000" b="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    </a:t>
                      </a:r>
                      <a:r>
                        <a:rPr lang="zh-CN" altLang="en-US" sz="1000" b="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中药抗肿瘤治疗</a:t>
                      </a:r>
                      <a:endParaRPr lang="zh-CN" altLang="en-US" sz="1000" b="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0" marR="0" marT="0"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219200" rtl="0" eaLnBrk="1" latinLnBrk="0" hangingPunct="1">
                        <a:lnSpc>
                          <a:spcPct val="100000"/>
                        </a:lnSpc>
                        <a:spcBef>
                          <a:spcPts val="0"/>
                        </a:spcBef>
                        <a:defRPr sz="600" b="1">
                          <a:latin typeface="Arial" panose="020B0604020202020204"/>
                          <a:cs typeface="Arial" panose="020B0604020202020204"/>
                        </a:defRPr>
                      </a:pPr>
                      <a:r>
                        <a:rPr lang="en-US" sz="1000" b="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a:t>
                      </a:r>
                      <a:endParaRPr sz="1000" b="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58420" algn="ctr" defTabSz="1219200" rtl="0" eaLnBrk="1" latinLnBrk="0" hangingPunct="1">
                        <a:lnSpc>
                          <a:spcPct val="100000"/>
                        </a:lnSpc>
                        <a:spcBef>
                          <a:spcPts val="0"/>
                        </a:spcBef>
                        <a:defRPr sz="600" b="1">
                          <a:latin typeface="Arial" panose="020B0604020202020204"/>
                          <a:cs typeface="Arial" panose="020B0604020202020204"/>
                        </a:defRPr>
                      </a:pPr>
                      <a:r>
                        <a:rPr lang="en-US" sz="1000" b="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4.9% (2/4</a:t>
                      </a:r>
                      <a:r>
                        <a:rPr lang="en-US" altLang="zh-CN" sz="1000" b="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1</a:t>
                      </a:r>
                      <a:r>
                        <a:rPr lang="en-US" sz="1000" b="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a:t>
                      </a:r>
                      <a:endParaRPr sz="1000" b="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0" marR="0" marT="0"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75701">
                <a:tc>
                  <a:txBody>
                    <a:bodyPr/>
                    <a:lstStyle/>
                    <a:p>
                      <a:pPr marL="107950" marR="40005" algn="l" defTabSz="1219200" rtl="0" eaLnBrk="1" latinLnBrk="0" hangingPunct="1">
                        <a:lnSpc>
                          <a:spcPct val="100000"/>
                        </a:lnSpc>
                        <a:spcBef>
                          <a:spcPts val="0"/>
                        </a:spcBef>
                        <a:defRPr sz="600" b="1">
                          <a:latin typeface="Arial" panose="020B0604020202020204"/>
                          <a:cs typeface="Arial" panose="020B0604020202020204"/>
                        </a:defRPr>
                      </a:pPr>
                      <a:r>
                        <a:rPr lang="zh-CN" altLang="en-US" sz="1000" b="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四线治疗</a:t>
                      </a:r>
                      <a:r>
                        <a:rPr lang="en-US" altLang="zh-CN" sz="1000" b="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 n(%)</a:t>
                      </a:r>
                      <a:endParaRPr lang="zh-CN" altLang="en-US" sz="1000" b="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0" marR="0" marT="0"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0" algn="ctr" defTabSz="1219200" rtl="0" eaLnBrk="1" latinLnBrk="0" hangingPunct="1">
                        <a:lnSpc>
                          <a:spcPct val="100000"/>
                        </a:lnSpc>
                        <a:spcBef>
                          <a:spcPts val="0"/>
                        </a:spcBef>
                        <a:defRPr sz="600" b="1">
                          <a:latin typeface="Arial" panose="020B0604020202020204"/>
                          <a:cs typeface="Arial" panose="020B0604020202020204"/>
                        </a:defRPr>
                      </a:pPr>
                      <a:r>
                        <a:rPr lang="en-US" altLang="zh-CN" sz="1000" b="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42.6</a:t>
                      </a:r>
                      <a:r>
                        <a:rPr lang="en-US" sz="1000" b="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 (2</a:t>
                      </a:r>
                      <a:r>
                        <a:rPr lang="en-US" altLang="zh-CN" sz="1000" b="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3</a:t>
                      </a:r>
                      <a:r>
                        <a:rPr lang="en-US" sz="1000" b="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/54)</a:t>
                      </a:r>
                      <a:endParaRPr sz="1000" b="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0" marR="58420" algn="ctr" defTabSz="1219200" rtl="0" eaLnBrk="1" latinLnBrk="0" hangingPunct="1">
                        <a:lnSpc>
                          <a:spcPct val="100000"/>
                        </a:lnSpc>
                        <a:spcBef>
                          <a:spcPts val="0"/>
                        </a:spcBef>
                        <a:defRPr sz="600" b="1">
                          <a:latin typeface="Arial" panose="020B0604020202020204"/>
                          <a:cs typeface="Arial" panose="020B0604020202020204"/>
                        </a:defRPr>
                      </a:pPr>
                      <a:r>
                        <a:rPr lang="en-US" sz="1000" b="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4</a:t>
                      </a:r>
                      <a:r>
                        <a:rPr lang="en-US" altLang="zh-CN" sz="1000" b="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2.6</a:t>
                      </a:r>
                      <a:r>
                        <a:rPr lang="en-US" sz="1000" b="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 (2</a:t>
                      </a:r>
                      <a:r>
                        <a:rPr lang="en-US" altLang="zh-CN" sz="1000" b="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3</a:t>
                      </a:r>
                      <a:r>
                        <a:rPr lang="en-US" sz="1000" b="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/54)</a:t>
                      </a:r>
                      <a:endParaRPr sz="1000" b="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0" marR="0" marT="0"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r>
              <a:tr h="175701">
                <a:tc>
                  <a:txBody>
                    <a:bodyPr/>
                    <a:lstStyle/>
                    <a:p>
                      <a:pPr marL="179705" lvl="1" algn="l" defTabSz="1219200" rtl="0" eaLnBrk="1" latinLnBrk="0" hangingPunct="1">
                        <a:lnSpc>
                          <a:spcPct val="100000"/>
                        </a:lnSpc>
                        <a:spcBef>
                          <a:spcPts val="0"/>
                        </a:spcBef>
                        <a:defRPr sz="600" b="1">
                          <a:latin typeface="Arial" panose="020B0604020202020204"/>
                          <a:cs typeface="Arial" panose="020B0604020202020204"/>
                        </a:defRPr>
                      </a:pPr>
                      <a:r>
                        <a:rPr lang="en-US" altLang="zh-CN" sz="1000" b="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    </a:t>
                      </a:r>
                      <a:r>
                        <a:rPr lang="zh-CN" altLang="en-US" sz="1000" b="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舒尼替尼</a:t>
                      </a:r>
                      <a:r>
                        <a:rPr lang="en-US" altLang="zh-CN" sz="1000" b="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 </a:t>
                      </a:r>
                      <a:endParaRPr sz="1000" b="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0" marR="0" marT="0"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219200" rtl="0" eaLnBrk="1" latinLnBrk="0" hangingPunct="1">
                        <a:lnSpc>
                          <a:spcPct val="100000"/>
                        </a:lnSpc>
                        <a:spcBef>
                          <a:spcPts val="0"/>
                        </a:spcBef>
                        <a:defRPr sz="600" b="1">
                          <a:latin typeface="Arial" panose="020B0604020202020204"/>
                          <a:cs typeface="Arial" panose="020B0604020202020204"/>
                        </a:defRPr>
                      </a:pPr>
                      <a:r>
                        <a:rPr lang="en-US" altLang="zh-CN" sz="1000" b="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8.7</a:t>
                      </a:r>
                      <a:r>
                        <a:rPr lang="en-US" sz="1000" b="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 (2/2</a:t>
                      </a:r>
                      <a:r>
                        <a:rPr lang="en-US" altLang="zh-CN" sz="1000" b="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3</a:t>
                      </a:r>
                      <a:r>
                        <a:rPr lang="en-US" sz="1000" b="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a:t>
                      </a:r>
                      <a:endParaRPr sz="1000" b="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60325" algn="ctr" defTabSz="1219200" rtl="0" eaLnBrk="1" latinLnBrk="0" hangingPunct="1">
                        <a:lnSpc>
                          <a:spcPct val="100000"/>
                        </a:lnSpc>
                        <a:spcBef>
                          <a:spcPts val="0"/>
                        </a:spcBef>
                        <a:defRPr sz="600" b="1">
                          <a:latin typeface="Arial" panose="020B0604020202020204"/>
                          <a:cs typeface="Arial" panose="020B0604020202020204"/>
                        </a:defRPr>
                      </a:pPr>
                      <a:r>
                        <a:rPr lang="en-US" sz="1000" b="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4.4% (1/2</a:t>
                      </a:r>
                      <a:r>
                        <a:rPr lang="en-US" altLang="zh-CN" sz="1000" b="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3</a:t>
                      </a:r>
                      <a:r>
                        <a:rPr lang="en-US" sz="1000" b="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a:t>
                      </a:r>
                      <a:endParaRPr sz="1000" b="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0" marR="0" marT="0"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75701">
                <a:tc>
                  <a:txBody>
                    <a:bodyPr/>
                    <a:lstStyle/>
                    <a:p>
                      <a:pPr marL="179705" lvl="1" algn="l" defTabSz="1219200" rtl="0" eaLnBrk="1" latinLnBrk="0" hangingPunct="1">
                        <a:lnSpc>
                          <a:spcPct val="100000"/>
                        </a:lnSpc>
                        <a:spcBef>
                          <a:spcPts val="0"/>
                        </a:spcBef>
                        <a:defRPr sz="600" b="1">
                          <a:latin typeface="Arial" panose="020B0604020202020204"/>
                          <a:cs typeface="Arial" panose="020B0604020202020204"/>
                        </a:defRPr>
                      </a:pPr>
                      <a:r>
                        <a:rPr lang="en-US" altLang="zh-CN" sz="1000" b="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    </a:t>
                      </a:r>
                      <a:r>
                        <a:rPr lang="zh-CN" altLang="en-US" sz="1000" b="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瑞派替尼</a:t>
                      </a:r>
                      <a:r>
                        <a:rPr lang="en-US" altLang="zh-CN" sz="1000" b="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 </a:t>
                      </a:r>
                      <a:endParaRPr sz="1000" b="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0" marR="0" marT="0"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219200" rtl="0" eaLnBrk="1" latinLnBrk="0" hangingPunct="1">
                        <a:lnSpc>
                          <a:spcPct val="100000"/>
                        </a:lnSpc>
                        <a:spcBef>
                          <a:spcPts val="0"/>
                        </a:spcBef>
                        <a:defRPr sz="600" b="1">
                          <a:latin typeface="Arial" panose="020B0604020202020204"/>
                          <a:cs typeface="Arial" panose="020B0604020202020204"/>
                        </a:defRPr>
                      </a:pPr>
                      <a:r>
                        <a:rPr lang="en-US" altLang="zh-CN" sz="1000" b="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4.4</a:t>
                      </a:r>
                      <a:r>
                        <a:rPr lang="en-US" sz="1000" b="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 (1/2</a:t>
                      </a:r>
                      <a:r>
                        <a:rPr lang="en-US" altLang="zh-CN" sz="1000" b="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3</a:t>
                      </a:r>
                      <a:r>
                        <a:rPr lang="en-US" sz="1000" b="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a:t>
                      </a:r>
                      <a:endParaRPr sz="1000" b="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60325" algn="ctr" defTabSz="1219200" rtl="0" eaLnBrk="1" latinLnBrk="0" hangingPunct="1">
                        <a:lnSpc>
                          <a:spcPct val="100000"/>
                        </a:lnSpc>
                        <a:spcBef>
                          <a:spcPts val="0"/>
                        </a:spcBef>
                        <a:defRPr sz="600" b="1">
                          <a:latin typeface="Arial" panose="020B0604020202020204"/>
                          <a:cs typeface="Arial" panose="020B0604020202020204"/>
                        </a:defRPr>
                      </a:pPr>
                      <a:r>
                        <a:rPr lang="en-US" altLang="zh-CN" sz="1000" b="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47.8</a:t>
                      </a:r>
                      <a:r>
                        <a:rPr lang="en-US" sz="1000" b="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 (11/2</a:t>
                      </a:r>
                      <a:r>
                        <a:rPr lang="en-US" altLang="zh-CN" sz="1000" b="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3</a:t>
                      </a:r>
                      <a:r>
                        <a:rPr lang="en-US" sz="1000" b="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a:t>
                      </a:r>
                      <a:endParaRPr sz="1000" b="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0" marR="0" marT="0"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75701">
                <a:tc>
                  <a:txBody>
                    <a:bodyPr/>
                    <a:lstStyle/>
                    <a:p>
                      <a:pPr marL="179705" lvl="1" algn="l" defTabSz="1219200" rtl="0" eaLnBrk="1" latinLnBrk="0" hangingPunct="1">
                        <a:lnSpc>
                          <a:spcPct val="100000"/>
                        </a:lnSpc>
                        <a:spcBef>
                          <a:spcPts val="0"/>
                        </a:spcBef>
                        <a:defRPr sz="600" b="1">
                          <a:latin typeface="Arial" panose="020B0604020202020204"/>
                          <a:cs typeface="Arial" panose="020B0604020202020204"/>
                        </a:defRPr>
                      </a:pPr>
                      <a:r>
                        <a:rPr lang="en-US" altLang="zh-CN" sz="1000" b="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    </a:t>
                      </a:r>
                      <a:r>
                        <a:rPr lang="zh-CN" altLang="en-US" sz="1000" b="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瑞戈非尼</a:t>
                      </a:r>
                      <a:endParaRPr sz="1000" b="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0" marR="0" marT="0"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219200" rtl="0" eaLnBrk="1" latinLnBrk="0" hangingPunct="1">
                        <a:lnSpc>
                          <a:spcPct val="100000"/>
                        </a:lnSpc>
                        <a:spcBef>
                          <a:spcPts val="0"/>
                        </a:spcBef>
                        <a:defRPr sz="600" b="1">
                          <a:latin typeface="Arial" panose="020B0604020202020204"/>
                          <a:cs typeface="Arial" panose="020B0604020202020204"/>
                        </a:defRPr>
                      </a:pPr>
                      <a:r>
                        <a:rPr lang="en-US" sz="1000" b="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6</a:t>
                      </a:r>
                      <a:r>
                        <a:rPr lang="en-US" altLang="zh-CN" sz="1000" b="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9.6%</a:t>
                      </a:r>
                      <a:r>
                        <a:rPr lang="en-US" sz="1000" b="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 (1</a:t>
                      </a:r>
                      <a:r>
                        <a:rPr lang="en-US" altLang="zh-CN" sz="1000" b="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6</a:t>
                      </a:r>
                      <a:r>
                        <a:rPr lang="en-US" sz="1000" b="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/2</a:t>
                      </a:r>
                      <a:r>
                        <a:rPr lang="en-US" altLang="zh-CN" sz="1000" b="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3</a:t>
                      </a:r>
                      <a:r>
                        <a:rPr lang="en-US" sz="1000" b="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a:t>
                      </a:r>
                      <a:endParaRPr sz="1000" b="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60325" algn="ctr" defTabSz="1219200" rtl="0" eaLnBrk="1" latinLnBrk="0" hangingPunct="1">
                        <a:lnSpc>
                          <a:spcPct val="100000"/>
                        </a:lnSpc>
                        <a:spcBef>
                          <a:spcPts val="0"/>
                        </a:spcBef>
                        <a:defRPr sz="600" b="1">
                          <a:latin typeface="Arial" panose="020B0604020202020204"/>
                          <a:cs typeface="Arial" panose="020B0604020202020204"/>
                        </a:defRPr>
                      </a:pPr>
                      <a:r>
                        <a:rPr lang="en-US" altLang="zh-CN" sz="1000" b="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21.7% (5/23)</a:t>
                      </a:r>
                      <a:endParaRPr lang="en-US" altLang="zh-CN" sz="1000" b="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0" marR="0" marT="0"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75701">
                <a:tc>
                  <a:txBody>
                    <a:bodyPr/>
                    <a:lstStyle/>
                    <a:p>
                      <a:pPr marL="179705" lvl="1" algn="l" defTabSz="1219200" rtl="0" eaLnBrk="1" latinLnBrk="0" hangingPunct="1">
                        <a:lnSpc>
                          <a:spcPct val="100000"/>
                        </a:lnSpc>
                        <a:spcBef>
                          <a:spcPts val="0"/>
                        </a:spcBef>
                        <a:defRPr sz="600" b="1">
                          <a:latin typeface="Arial" panose="020B0604020202020204"/>
                          <a:cs typeface="Arial" panose="020B0604020202020204"/>
                        </a:defRPr>
                      </a:pPr>
                      <a:r>
                        <a:rPr lang="en-US" altLang="zh-CN" sz="1000" b="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    </a:t>
                      </a:r>
                      <a:r>
                        <a:rPr lang="zh-CN" altLang="en-US" sz="1000" b="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伊马替尼</a:t>
                      </a:r>
                      <a:r>
                        <a:rPr lang="en-US" altLang="zh-CN" sz="1000" b="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 </a:t>
                      </a:r>
                      <a:endParaRPr sz="1000" b="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0" marR="0" marT="0"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219200" rtl="0" eaLnBrk="1" latinLnBrk="0" hangingPunct="1">
                        <a:lnSpc>
                          <a:spcPct val="100000"/>
                        </a:lnSpc>
                        <a:spcBef>
                          <a:spcPts val="0"/>
                        </a:spcBef>
                        <a:defRPr sz="600" b="1">
                          <a:latin typeface="Arial" panose="020B0604020202020204"/>
                          <a:cs typeface="Arial" panose="020B0604020202020204"/>
                        </a:defRPr>
                      </a:pPr>
                      <a:r>
                        <a:rPr lang="en-US" altLang="zh-CN" sz="1000" b="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4.4</a:t>
                      </a:r>
                      <a:r>
                        <a:rPr lang="en-US" sz="1000" b="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 (1/2</a:t>
                      </a:r>
                      <a:r>
                        <a:rPr lang="en-US" altLang="zh-CN" sz="1000" b="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3</a:t>
                      </a:r>
                      <a:r>
                        <a:rPr lang="en-US" sz="1000" b="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a:t>
                      </a:r>
                      <a:endParaRPr sz="1000" b="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60325" lvl="0" indent="0" algn="ctr" defTabSz="1219200" rtl="0" eaLnBrk="1" fontAlgn="auto" latinLnBrk="0" hangingPunct="1">
                        <a:lnSpc>
                          <a:spcPct val="100000"/>
                        </a:lnSpc>
                        <a:spcBef>
                          <a:spcPts val="0"/>
                        </a:spcBef>
                        <a:spcAft>
                          <a:spcPts val="0"/>
                        </a:spcAft>
                        <a:buClrTx/>
                        <a:buSzTx/>
                        <a:buFontTx/>
                        <a:buNone/>
                        <a:defRPr sz="600" b="1">
                          <a:latin typeface="Arial" panose="020B0604020202020204"/>
                          <a:cs typeface="Arial" panose="020B0604020202020204"/>
                        </a:defRPr>
                      </a:pPr>
                      <a:r>
                        <a:rPr kumimoji="0" lang="en-US" altLang="zh-CN" sz="1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13.0% (3/23)</a:t>
                      </a:r>
                      <a:endParaRPr kumimoji="0" lang="en-US" altLang="zh-CN" sz="1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0" marR="0" marT="0"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75701">
                <a:tc>
                  <a:txBody>
                    <a:bodyPr/>
                    <a:lstStyle/>
                    <a:p>
                      <a:pPr marL="179705" lvl="1" algn="l" defTabSz="1219200" rtl="0" eaLnBrk="1" latinLnBrk="0" hangingPunct="1">
                        <a:lnSpc>
                          <a:spcPct val="100000"/>
                        </a:lnSpc>
                        <a:spcBef>
                          <a:spcPts val="0"/>
                        </a:spcBef>
                        <a:defRPr sz="600" b="1">
                          <a:latin typeface="Arial" panose="020B0604020202020204"/>
                          <a:cs typeface="Arial" panose="020B0604020202020204"/>
                        </a:defRPr>
                      </a:pPr>
                      <a:r>
                        <a:rPr lang="en-US" altLang="zh-CN" sz="1000" b="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    </a:t>
                      </a:r>
                      <a:r>
                        <a:rPr lang="zh-CN" altLang="en-US" sz="1000" b="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瑞戈非尼</a:t>
                      </a:r>
                      <a:r>
                        <a:rPr lang="en-US" altLang="zh-CN" sz="1000" b="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 + </a:t>
                      </a:r>
                      <a:r>
                        <a:rPr lang="zh-CN" altLang="en-US" sz="1000" b="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舒尼替尼</a:t>
                      </a:r>
                      <a:endParaRPr sz="1000" b="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0" marR="0" marT="0"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219200" rtl="0" eaLnBrk="1" fontAlgn="auto" latinLnBrk="0" hangingPunct="1">
                        <a:lnSpc>
                          <a:spcPct val="100000"/>
                        </a:lnSpc>
                        <a:spcBef>
                          <a:spcPts val="0"/>
                        </a:spcBef>
                        <a:spcAft>
                          <a:spcPts val="0"/>
                        </a:spcAft>
                        <a:buClrTx/>
                        <a:buSzTx/>
                        <a:buFontTx/>
                        <a:buNone/>
                        <a:defRPr sz="600" b="1">
                          <a:latin typeface="Arial" panose="020B0604020202020204"/>
                          <a:cs typeface="Arial" panose="020B0604020202020204"/>
                        </a:defRPr>
                      </a:pPr>
                      <a:r>
                        <a:rPr kumimoji="0" lang="en-US" altLang="zh-CN" sz="10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4.4% (1/23)</a:t>
                      </a:r>
                      <a:endParaRPr kumimoji="0" lang="en-US" altLang="zh-CN" sz="10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60325" lvl="0" indent="0" algn="ctr" defTabSz="1219200" rtl="0" eaLnBrk="1" fontAlgn="auto" latinLnBrk="0" hangingPunct="1">
                        <a:lnSpc>
                          <a:spcPct val="100000"/>
                        </a:lnSpc>
                        <a:spcBef>
                          <a:spcPts val="0"/>
                        </a:spcBef>
                        <a:spcAft>
                          <a:spcPts val="0"/>
                        </a:spcAft>
                        <a:buClrTx/>
                        <a:buSzTx/>
                        <a:buFontTx/>
                        <a:buNone/>
                        <a:defRPr sz="600" b="1">
                          <a:latin typeface="Arial" panose="020B0604020202020204"/>
                          <a:cs typeface="Arial" panose="020B0604020202020204"/>
                        </a:defRPr>
                      </a:pPr>
                      <a:r>
                        <a:rPr kumimoji="0" lang="en-US" altLang="zh-CN" sz="1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a:t>
                      </a:r>
                      <a:endParaRPr kumimoji="0" lang="en-US" altLang="zh-CN" sz="1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0" marR="0" marT="0"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75701">
                <a:tc>
                  <a:txBody>
                    <a:bodyPr/>
                    <a:lstStyle/>
                    <a:p>
                      <a:pPr marL="179705" lvl="1" algn="l" defTabSz="1219200" rtl="0" eaLnBrk="1" latinLnBrk="0" hangingPunct="1">
                        <a:lnSpc>
                          <a:spcPct val="100000"/>
                        </a:lnSpc>
                        <a:spcBef>
                          <a:spcPts val="0"/>
                        </a:spcBef>
                        <a:defRPr sz="600" b="1">
                          <a:latin typeface="Arial" panose="020B0604020202020204"/>
                          <a:cs typeface="Arial" panose="020B0604020202020204"/>
                        </a:defRPr>
                      </a:pPr>
                      <a:r>
                        <a:rPr lang="en-US" altLang="zh-CN" sz="1000" b="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    </a:t>
                      </a:r>
                      <a:r>
                        <a:rPr lang="zh-CN" altLang="en-US" sz="1000" b="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舒尼替尼</a:t>
                      </a:r>
                      <a:r>
                        <a:rPr lang="en-US" altLang="zh-CN" sz="1000" b="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 + </a:t>
                      </a:r>
                      <a:r>
                        <a:rPr lang="zh-CN" altLang="en-US" sz="1000" b="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阿伐替尼</a:t>
                      </a:r>
                      <a:endParaRPr sz="1000" b="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0" marR="0" marT="0"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219200" rtl="0" eaLnBrk="1" fontAlgn="auto" latinLnBrk="0" hangingPunct="1">
                        <a:lnSpc>
                          <a:spcPct val="100000"/>
                        </a:lnSpc>
                        <a:spcBef>
                          <a:spcPts val="0"/>
                        </a:spcBef>
                        <a:spcAft>
                          <a:spcPts val="0"/>
                        </a:spcAft>
                        <a:buClrTx/>
                        <a:buSzTx/>
                        <a:buFontTx/>
                        <a:buNone/>
                        <a:defRPr sz="600" b="1">
                          <a:latin typeface="Arial" panose="020B0604020202020204"/>
                          <a:cs typeface="Arial" panose="020B0604020202020204"/>
                        </a:defRPr>
                      </a:pPr>
                      <a:r>
                        <a:rPr kumimoji="0" lang="en-US" altLang="zh-CN" sz="10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4.4% (1/23)</a:t>
                      </a:r>
                      <a:endParaRPr kumimoji="0" lang="en-US" altLang="zh-CN" sz="10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60325" lvl="0" indent="0" algn="ctr" defTabSz="1219200" rtl="0" eaLnBrk="1" fontAlgn="auto" latinLnBrk="0" hangingPunct="1">
                        <a:lnSpc>
                          <a:spcPct val="100000"/>
                        </a:lnSpc>
                        <a:spcBef>
                          <a:spcPts val="0"/>
                        </a:spcBef>
                        <a:spcAft>
                          <a:spcPts val="0"/>
                        </a:spcAft>
                        <a:buClrTx/>
                        <a:buSzTx/>
                        <a:buFontTx/>
                        <a:buNone/>
                        <a:defRPr sz="600" b="1">
                          <a:latin typeface="Arial" panose="020B0604020202020204"/>
                          <a:cs typeface="Arial" panose="020B0604020202020204"/>
                        </a:defRPr>
                      </a:pPr>
                      <a:r>
                        <a:rPr kumimoji="0" lang="en-US" altLang="zh-CN" sz="1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a:t>
                      </a:r>
                      <a:endParaRPr kumimoji="0" lang="en-US" altLang="zh-CN" sz="1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0" marR="0" marT="0"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75701">
                <a:tc>
                  <a:txBody>
                    <a:bodyPr/>
                    <a:lstStyle/>
                    <a:p>
                      <a:pPr marL="179705" lvl="1" algn="l" defTabSz="1219200" rtl="0" eaLnBrk="1" latinLnBrk="0" hangingPunct="1">
                        <a:lnSpc>
                          <a:spcPct val="100000"/>
                        </a:lnSpc>
                        <a:spcBef>
                          <a:spcPts val="0"/>
                        </a:spcBef>
                        <a:defRPr sz="600" b="1">
                          <a:latin typeface="Arial" panose="020B0604020202020204"/>
                          <a:cs typeface="Arial" panose="020B0604020202020204"/>
                        </a:defRPr>
                      </a:pPr>
                      <a:r>
                        <a:rPr lang="en-US" altLang="zh-CN" sz="1000" b="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    </a:t>
                      </a:r>
                      <a:r>
                        <a:rPr lang="zh-CN" altLang="en-US" sz="1000" b="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瑞戈非尼</a:t>
                      </a:r>
                      <a:r>
                        <a:rPr lang="en-US" altLang="zh-CN" sz="1000" b="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 </a:t>
                      </a:r>
                      <a:r>
                        <a:rPr lang="zh-CN" altLang="en-US" sz="1000" b="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伊马替尼</a:t>
                      </a:r>
                      <a:endParaRPr sz="1000" b="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0" marR="0" marT="0"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219200" rtl="0" eaLnBrk="1" latinLnBrk="0" hangingPunct="1">
                        <a:lnSpc>
                          <a:spcPct val="100000"/>
                        </a:lnSpc>
                        <a:spcBef>
                          <a:spcPts val="0"/>
                        </a:spcBef>
                        <a:defRPr sz="600" b="1">
                          <a:latin typeface="Arial" panose="020B0604020202020204"/>
                          <a:cs typeface="Arial" panose="020B0604020202020204"/>
                        </a:defRPr>
                      </a:pPr>
                      <a:r>
                        <a:rPr lang="en-US" sz="1000" b="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a:t>
                      </a:r>
                      <a:endParaRPr sz="1000" b="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60325" lvl="0" indent="0" algn="ctr" defTabSz="1219200" rtl="0" eaLnBrk="1" fontAlgn="auto" latinLnBrk="0" hangingPunct="1">
                        <a:lnSpc>
                          <a:spcPct val="100000"/>
                        </a:lnSpc>
                        <a:spcBef>
                          <a:spcPts val="0"/>
                        </a:spcBef>
                        <a:spcAft>
                          <a:spcPts val="0"/>
                        </a:spcAft>
                        <a:buClrTx/>
                        <a:buSzTx/>
                        <a:buFontTx/>
                        <a:buNone/>
                        <a:defRPr sz="600" b="1">
                          <a:latin typeface="Arial" panose="020B0604020202020204"/>
                          <a:cs typeface="Arial" panose="020B0604020202020204"/>
                        </a:defRPr>
                      </a:pPr>
                      <a:r>
                        <a:rPr kumimoji="0" lang="en-US" altLang="zh-CN" sz="1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8.7% (2/23)</a:t>
                      </a:r>
                      <a:endParaRPr kumimoji="0" lang="en-US" altLang="zh-CN" sz="1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0" marR="0" marT="0"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75701">
                <a:tc>
                  <a:txBody>
                    <a:bodyPr/>
                    <a:lstStyle/>
                    <a:p>
                      <a:pPr marL="179705" lvl="1" algn="l" defTabSz="1219200" rtl="0" eaLnBrk="1" latinLnBrk="0" hangingPunct="1">
                        <a:lnSpc>
                          <a:spcPct val="100000"/>
                        </a:lnSpc>
                        <a:spcBef>
                          <a:spcPts val="0"/>
                        </a:spcBef>
                        <a:defRPr sz="600" b="1">
                          <a:latin typeface="Arial" panose="020B0604020202020204"/>
                          <a:cs typeface="Arial" panose="020B0604020202020204"/>
                        </a:defRPr>
                      </a:pPr>
                      <a:r>
                        <a:rPr lang="en-US" altLang="zh-CN" sz="1000" b="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    </a:t>
                      </a:r>
                      <a:r>
                        <a:rPr lang="zh-CN" altLang="en-US" sz="1000" b="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瑞派替尼</a:t>
                      </a:r>
                      <a:r>
                        <a:rPr lang="en-US" altLang="zh-CN" sz="1000" b="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 + </a:t>
                      </a:r>
                      <a:r>
                        <a:rPr lang="zh-CN" altLang="en-US" sz="1000" b="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舒尼替尼</a:t>
                      </a:r>
                      <a:endParaRPr sz="1000" b="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0" marR="0" marT="0"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219200" rtl="0" eaLnBrk="1" latinLnBrk="0" hangingPunct="1">
                        <a:lnSpc>
                          <a:spcPct val="100000"/>
                        </a:lnSpc>
                        <a:spcBef>
                          <a:spcPts val="0"/>
                        </a:spcBef>
                        <a:defRPr sz="600" b="1">
                          <a:latin typeface="Arial" panose="020B0604020202020204"/>
                          <a:cs typeface="Arial" panose="020B0604020202020204"/>
                        </a:defRPr>
                      </a:pPr>
                      <a:r>
                        <a:rPr lang="en-US" sz="1000" b="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a:t>
                      </a:r>
                      <a:endParaRPr sz="1000" b="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219200" rtl="0" eaLnBrk="1" latinLnBrk="0" hangingPunct="1">
                        <a:lnSpc>
                          <a:spcPct val="100000"/>
                        </a:lnSpc>
                        <a:spcBef>
                          <a:spcPts val="0"/>
                        </a:spcBef>
                        <a:defRPr sz="600" b="1">
                          <a:latin typeface="Arial" panose="020B0604020202020204"/>
                          <a:cs typeface="Arial" panose="020B0604020202020204"/>
                        </a:defRPr>
                      </a:pPr>
                      <a:r>
                        <a:rPr lang="en-US" altLang="zh-CN" sz="1000" b="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4.4% (1/23)</a:t>
                      </a:r>
                      <a:endParaRPr lang="en-US" altLang="zh-CN" sz="1000" b="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0" marR="0" marT="0"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75701">
                <a:tc>
                  <a:txBody>
                    <a:bodyPr/>
                    <a:lstStyle/>
                    <a:p>
                      <a:pPr marL="179705" lvl="1" algn="l" defTabSz="1219200" rtl="0" eaLnBrk="1" latinLnBrk="0" hangingPunct="1">
                        <a:lnSpc>
                          <a:spcPct val="100000"/>
                        </a:lnSpc>
                        <a:spcBef>
                          <a:spcPts val="0"/>
                        </a:spcBef>
                        <a:defRPr sz="600" b="1">
                          <a:latin typeface="Arial" panose="020B0604020202020204"/>
                          <a:cs typeface="Arial" panose="020B0604020202020204"/>
                        </a:defRPr>
                      </a:pPr>
                      <a:r>
                        <a:rPr lang="zh-CN" altLang="en-US" sz="1000" b="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    中药抗肿瘤治疗</a:t>
                      </a:r>
                      <a:endParaRPr sz="1000" b="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0" marR="0" marT="0"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219200" rtl="0" eaLnBrk="1" latinLnBrk="0" hangingPunct="1">
                        <a:lnSpc>
                          <a:spcPct val="100000"/>
                        </a:lnSpc>
                        <a:spcBef>
                          <a:spcPts val="0"/>
                        </a:spcBef>
                        <a:defRPr sz="600" b="1">
                          <a:latin typeface="Arial" panose="020B0604020202020204"/>
                          <a:cs typeface="Arial" panose="020B0604020202020204"/>
                        </a:defRPr>
                      </a:pPr>
                      <a:r>
                        <a:rPr lang="en-US" altLang="zh-CN" sz="1000" b="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4.4% (1/23)</a:t>
                      </a:r>
                      <a:endParaRPr lang="en-US" altLang="zh-CN" sz="1000" b="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60325" lvl="0" indent="0" algn="ctr" defTabSz="1219200" rtl="0" eaLnBrk="1" fontAlgn="auto" latinLnBrk="0" hangingPunct="1">
                        <a:lnSpc>
                          <a:spcPct val="100000"/>
                        </a:lnSpc>
                        <a:spcBef>
                          <a:spcPts val="0"/>
                        </a:spcBef>
                        <a:spcAft>
                          <a:spcPts val="0"/>
                        </a:spcAft>
                        <a:buClrTx/>
                        <a:buSzTx/>
                        <a:buFontTx/>
                        <a:buNone/>
                        <a:defRPr sz="600" b="1">
                          <a:latin typeface="Arial" panose="020B0604020202020204"/>
                          <a:cs typeface="Arial" panose="020B0604020202020204"/>
                        </a:defRPr>
                      </a:pPr>
                      <a:r>
                        <a:rPr kumimoji="0" lang="en-US" altLang="zh-CN" sz="1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a:t>
                      </a:r>
                      <a:endParaRPr kumimoji="0" lang="en-US" altLang="zh-CN" sz="1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0" marR="0" marT="0"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75701">
                <a:tc>
                  <a:txBody>
                    <a:bodyPr/>
                    <a:lstStyle/>
                    <a:p>
                      <a:pPr marL="107950" lvl="1" algn="l" defTabSz="1219200" rtl="0" eaLnBrk="1" latinLnBrk="0" hangingPunct="1">
                        <a:lnSpc>
                          <a:spcPct val="100000"/>
                        </a:lnSpc>
                        <a:spcBef>
                          <a:spcPts val="0"/>
                        </a:spcBef>
                        <a:defRPr sz="600" b="1">
                          <a:latin typeface="Arial" panose="020B0604020202020204"/>
                          <a:cs typeface="Arial" panose="020B0604020202020204"/>
                        </a:defRPr>
                      </a:pPr>
                      <a:r>
                        <a:rPr lang="zh-CN" altLang="en-US" sz="1000" b="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a:t>
                      </a:r>
                      <a:r>
                        <a:rPr lang="en-US" altLang="zh-CN" sz="1000" b="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5</a:t>
                      </a:r>
                      <a:r>
                        <a:rPr lang="zh-CN" altLang="en-US" sz="1000" b="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线治疗</a:t>
                      </a:r>
                      <a:r>
                        <a:rPr lang="en-US" altLang="zh-CN" sz="1000" b="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 n(%)</a:t>
                      </a:r>
                      <a:endParaRPr sz="1000" b="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0" marR="0" marT="0"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AC283F"/>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0" algn="ctr" defTabSz="1219200" rtl="0" eaLnBrk="1" latinLnBrk="0" hangingPunct="1">
                        <a:lnSpc>
                          <a:spcPct val="100000"/>
                        </a:lnSpc>
                        <a:spcBef>
                          <a:spcPts val="0"/>
                        </a:spcBef>
                        <a:defRPr sz="600" b="1">
                          <a:latin typeface="Arial" panose="020B0604020202020204"/>
                          <a:cs typeface="Arial" panose="020B0604020202020204"/>
                        </a:defRPr>
                      </a:pPr>
                      <a:r>
                        <a:rPr lang="en-US" sz="1000" b="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1</a:t>
                      </a:r>
                      <a:r>
                        <a:rPr lang="en-US" altLang="zh-CN" sz="1000" b="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6.7</a:t>
                      </a:r>
                      <a:r>
                        <a:rPr lang="en-US" sz="1000" b="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 (</a:t>
                      </a:r>
                      <a:r>
                        <a:rPr lang="en-US" altLang="zh-CN" sz="1000" b="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9</a:t>
                      </a:r>
                      <a:r>
                        <a:rPr lang="en-US" sz="1000" b="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/54)</a:t>
                      </a:r>
                      <a:endParaRPr sz="1000" b="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AC283F"/>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0" marR="60325" lvl="0" indent="0" algn="ctr" defTabSz="1219200" rtl="0" eaLnBrk="1" fontAlgn="auto" latinLnBrk="0" hangingPunct="1">
                        <a:lnSpc>
                          <a:spcPct val="100000"/>
                        </a:lnSpc>
                        <a:spcBef>
                          <a:spcPts val="0"/>
                        </a:spcBef>
                        <a:spcAft>
                          <a:spcPts val="0"/>
                        </a:spcAft>
                        <a:buClrTx/>
                        <a:buSzTx/>
                        <a:buFontTx/>
                        <a:buNone/>
                        <a:defRPr sz="600" b="1">
                          <a:latin typeface="Arial" panose="020B0604020202020204"/>
                          <a:cs typeface="Arial" panose="020B0604020202020204"/>
                        </a:defRPr>
                      </a:pPr>
                      <a:r>
                        <a:rPr kumimoji="0" lang="en-US" altLang="zh-CN" sz="1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18.5% (10/54)</a:t>
                      </a:r>
                      <a:endParaRPr kumimoji="0" lang="en-US" altLang="zh-CN" sz="1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0" marR="0" marT="0"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AC283F"/>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r>
            </a:tbl>
          </a:graphicData>
        </a:graphic>
      </p:graphicFrame>
      <p:sp>
        <p:nvSpPr>
          <p:cNvPr id="55" name="文本框 54"/>
          <p:cNvSpPr txBox="1"/>
          <p:nvPr/>
        </p:nvSpPr>
        <p:spPr>
          <a:xfrm>
            <a:off x="4245978" y="1807016"/>
            <a:ext cx="4159763" cy="1477328"/>
          </a:xfrm>
          <a:prstGeom prst="rect">
            <a:avLst/>
          </a:prstGeom>
          <a:noFill/>
        </p:spPr>
        <p:txBody>
          <a:bodyPr wrap="square" rtlCol="0">
            <a:spAutoFit/>
          </a:bodyPr>
          <a:lstStyle/>
          <a:p>
            <a:pPr marL="179705" lvl="0" indent="-179705" defTabSz="2501900">
              <a:buFont typeface="Arial" panose="020B0604020202020204" pitchFamily="34" charset="0"/>
              <a:buChar char="•"/>
              <a:defRPr/>
            </a:pPr>
            <a:r>
              <a:rPr lang="en-US" altLang="zh-CN" sz="1000" kern="100" dirty="0">
                <a:solidFill>
                  <a:prstClr val="black"/>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2020</a:t>
            </a:r>
            <a:r>
              <a:rPr lang="zh-CN" altLang="en-US" sz="1000" kern="100" dirty="0">
                <a:solidFill>
                  <a:prstClr val="black"/>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年</a:t>
            </a:r>
            <a:r>
              <a:rPr lang="en-US" altLang="zh-CN" sz="1000" kern="100" dirty="0">
                <a:solidFill>
                  <a:prstClr val="black"/>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12</a:t>
            </a:r>
            <a:r>
              <a:rPr lang="zh-CN" altLang="en-US" sz="1000" kern="100" dirty="0">
                <a:solidFill>
                  <a:prstClr val="black"/>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月</a:t>
            </a:r>
            <a:r>
              <a:rPr lang="en-US" altLang="zh-CN" sz="1000" kern="100" dirty="0">
                <a:solidFill>
                  <a:prstClr val="black"/>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6</a:t>
            </a:r>
            <a:r>
              <a:rPr lang="zh-CN" altLang="en-US" sz="1000" kern="100" dirty="0">
                <a:solidFill>
                  <a:prstClr val="black"/>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日到</a:t>
            </a:r>
            <a:r>
              <a:rPr lang="en-US" altLang="zh-CN" sz="1000" kern="100" dirty="0">
                <a:solidFill>
                  <a:prstClr val="black"/>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2021</a:t>
            </a:r>
            <a:r>
              <a:rPr lang="zh-CN" altLang="en-US" sz="1000" kern="100" dirty="0">
                <a:solidFill>
                  <a:prstClr val="black"/>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年</a:t>
            </a:r>
            <a:r>
              <a:rPr lang="en-US" altLang="zh-CN" sz="1000" kern="100" dirty="0">
                <a:solidFill>
                  <a:prstClr val="black"/>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9</a:t>
            </a:r>
            <a:r>
              <a:rPr lang="zh-CN" altLang="en-US" sz="1000" kern="100" dirty="0">
                <a:solidFill>
                  <a:prstClr val="black"/>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月</a:t>
            </a:r>
            <a:r>
              <a:rPr lang="en-US" altLang="zh-CN" sz="1000" kern="100" dirty="0">
                <a:solidFill>
                  <a:prstClr val="black"/>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15</a:t>
            </a:r>
            <a:r>
              <a:rPr lang="zh-CN" altLang="en-US" sz="1000" kern="100" dirty="0">
                <a:solidFill>
                  <a:prstClr val="black"/>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日，共有</a:t>
            </a:r>
            <a:r>
              <a:rPr lang="en-US" altLang="zh-CN" sz="1000" kern="100" dirty="0">
                <a:solidFill>
                  <a:prstClr val="black"/>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108</a:t>
            </a:r>
            <a:r>
              <a:rPr lang="zh-CN" altLang="en-US" sz="1000" kern="100" dirty="0">
                <a:solidFill>
                  <a:prstClr val="black"/>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例患者随机接受瑞派替尼 </a:t>
            </a:r>
            <a:r>
              <a:rPr lang="en-US" altLang="zh-CN" sz="1000" kern="100" dirty="0">
                <a:solidFill>
                  <a:prstClr val="black"/>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(n = 54) </a:t>
            </a:r>
            <a:r>
              <a:rPr lang="zh-CN" altLang="en-US" sz="1000" kern="100" dirty="0">
                <a:solidFill>
                  <a:prstClr val="black"/>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或舒尼替尼 </a:t>
            </a:r>
            <a:r>
              <a:rPr lang="en-US" altLang="zh-CN" sz="1000" kern="100" dirty="0">
                <a:solidFill>
                  <a:prstClr val="black"/>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(n = 54) </a:t>
            </a:r>
            <a:r>
              <a:rPr lang="zh-CN" altLang="en-US" sz="1000" kern="100" dirty="0">
                <a:solidFill>
                  <a:prstClr val="black"/>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治疗</a:t>
            </a:r>
            <a:endParaRPr lang="en-US" altLang="zh-CN" sz="1000" kern="100" dirty="0">
              <a:solidFill>
                <a:prstClr val="black"/>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a:p>
            <a:pPr marL="179705" lvl="0" indent="-179705" defTabSz="2501900">
              <a:buFont typeface="Arial" panose="020B0604020202020204" pitchFamily="34" charset="0"/>
              <a:buChar char="•"/>
              <a:defRPr/>
            </a:pPr>
            <a:r>
              <a:rPr lang="zh-CN" altLang="en-US" sz="1000" kern="100" dirty="0">
                <a:solidFill>
                  <a:prstClr val="black"/>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截止</a:t>
            </a:r>
            <a:r>
              <a:rPr lang="en-US" altLang="zh-CN" sz="1000" kern="100" dirty="0">
                <a:solidFill>
                  <a:prstClr val="black"/>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2024</a:t>
            </a:r>
            <a:r>
              <a:rPr lang="zh-CN" altLang="en-US" sz="1000" kern="100" dirty="0">
                <a:solidFill>
                  <a:prstClr val="black"/>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年</a:t>
            </a:r>
            <a:r>
              <a:rPr lang="en-US" altLang="zh-CN" sz="1000" kern="100" dirty="0">
                <a:solidFill>
                  <a:prstClr val="black"/>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8</a:t>
            </a:r>
            <a:r>
              <a:rPr lang="zh-CN" altLang="en-US" sz="1000" kern="100" dirty="0">
                <a:solidFill>
                  <a:prstClr val="black"/>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月</a:t>
            </a:r>
            <a:r>
              <a:rPr lang="en-US" altLang="zh-CN" sz="1000" kern="100" dirty="0">
                <a:solidFill>
                  <a:prstClr val="black"/>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5</a:t>
            </a:r>
            <a:r>
              <a:rPr lang="zh-CN" altLang="en-US" sz="1000" kern="100" dirty="0">
                <a:solidFill>
                  <a:prstClr val="black"/>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日，</a:t>
            </a:r>
            <a:r>
              <a:rPr lang="en-US" altLang="zh-CN" sz="1000" kern="100" dirty="0">
                <a:solidFill>
                  <a:prstClr val="black"/>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108</a:t>
            </a:r>
            <a:r>
              <a:rPr lang="zh-CN" altLang="en-US" sz="1000" kern="100" dirty="0">
                <a:solidFill>
                  <a:prstClr val="black"/>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例治疗患者中有</a:t>
            </a:r>
            <a:r>
              <a:rPr lang="en-US" altLang="zh-CN" sz="1000" kern="100" dirty="0">
                <a:solidFill>
                  <a:prstClr val="black"/>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10</a:t>
            </a:r>
            <a:r>
              <a:rPr lang="zh-CN" altLang="en-US" sz="1000" kern="100" dirty="0">
                <a:solidFill>
                  <a:prstClr val="black"/>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例仍在接受研究治疗，其中瑞派替尼组和舒尼替尼组分别有</a:t>
            </a:r>
            <a:r>
              <a:rPr lang="en-US" altLang="zh-CN" sz="1000" kern="100" dirty="0">
                <a:solidFill>
                  <a:prstClr val="black"/>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6</a:t>
            </a:r>
            <a:r>
              <a:rPr lang="zh-CN" altLang="en-US" sz="1000" kern="100" dirty="0">
                <a:solidFill>
                  <a:prstClr val="black"/>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例 和</a:t>
            </a:r>
            <a:r>
              <a:rPr lang="en-US" altLang="zh-CN" sz="1000" kern="100" dirty="0">
                <a:solidFill>
                  <a:prstClr val="black"/>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4</a:t>
            </a:r>
            <a:r>
              <a:rPr lang="zh-CN" altLang="en-US" sz="1000" kern="100" dirty="0">
                <a:solidFill>
                  <a:prstClr val="black"/>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例患者。</a:t>
            </a:r>
            <a:endParaRPr lang="zh-CN" altLang="en-US" sz="1000" kern="100" dirty="0">
              <a:solidFill>
                <a:prstClr val="black"/>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a:p>
            <a:pPr marL="179705" indent="-179705" defTabSz="2501900">
              <a:buFont typeface="Arial" panose="020B0604020202020204" pitchFamily="34" charset="0"/>
              <a:buChar char="•"/>
              <a:defRPr/>
            </a:pPr>
            <a:r>
              <a:rPr kumimoji="0" lang="zh-CN" altLang="en-US" sz="10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研究治疗</a:t>
            </a:r>
            <a:r>
              <a:rPr lang="zh-CN" altLang="en-US" sz="1000" kern="100" dirty="0">
                <a:solidFill>
                  <a:prstClr val="black"/>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终止</a:t>
            </a:r>
            <a:r>
              <a:rPr kumimoji="0" lang="zh-CN" altLang="en-US" sz="10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后，两组接受后续抗肿瘤治疗的患者比例相当。</a:t>
            </a:r>
            <a:endParaRPr kumimoji="0" lang="en-US" altLang="zh-CN" sz="10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a:p>
            <a:pPr marL="360045" lvl="2" indent="-179705" defTabSz="2501900">
              <a:buFont typeface="Arial" panose="020B0604020202020204" pitchFamily="34" charset="0"/>
              <a:buChar char="•"/>
              <a:defRPr/>
            </a:pPr>
            <a:r>
              <a:rPr kumimoji="0" lang="zh-CN" altLang="en-US" sz="1000" b="1"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瑞派替尼组</a:t>
            </a:r>
            <a:r>
              <a:rPr lang="zh-CN" altLang="en-US" sz="1000" b="1" kern="100" dirty="0">
                <a:solidFill>
                  <a:prstClr val="black"/>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有</a:t>
            </a:r>
            <a:r>
              <a:rPr lang="en-US" altLang="zh-CN" sz="1000" b="1" kern="100" dirty="0">
                <a:solidFill>
                  <a:prstClr val="black"/>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42</a:t>
            </a:r>
            <a:r>
              <a:rPr lang="zh-CN" altLang="en-US" sz="1000" b="1" kern="100" dirty="0">
                <a:solidFill>
                  <a:prstClr val="black"/>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例患者接受了三线治疗</a:t>
            </a:r>
            <a:r>
              <a:rPr kumimoji="0" lang="zh-CN" altLang="en-US" sz="1000" b="1"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，其中舒尼替尼是最常见的三线治疗</a:t>
            </a:r>
            <a:r>
              <a:rPr kumimoji="0" lang="zh-CN" altLang="en-US" sz="10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a:t>
            </a:r>
            <a:r>
              <a:rPr kumimoji="0" lang="en-US" altLang="zh-CN" sz="10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81.0%</a:t>
            </a:r>
            <a:r>
              <a:rPr kumimoji="0" lang="zh-CN" altLang="en-US" sz="10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a:t>
            </a:r>
            <a:r>
              <a:rPr kumimoji="0" lang="en-US" altLang="zh-CN" sz="10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34/42</a:t>
            </a:r>
            <a:r>
              <a:rPr kumimoji="0" lang="zh-CN" altLang="en-US" sz="10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a:t>
            </a:r>
            <a:endParaRPr kumimoji="0" lang="en-US" altLang="zh-CN" sz="10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a:p>
            <a:pPr marL="360045" lvl="2" indent="-179705" defTabSz="2501900">
              <a:buFont typeface="Arial" panose="020B0604020202020204" pitchFamily="34" charset="0"/>
              <a:buChar char="•"/>
              <a:defRPr/>
            </a:pPr>
            <a:r>
              <a:rPr kumimoji="0" lang="zh-CN" altLang="en-US" sz="1000" b="1"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舒尼替尼组</a:t>
            </a:r>
            <a:r>
              <a:rPr lang="zh-CN" altLang="en-US" sz="1000" b="1" kern="100" dirty="0">
                <a:solidFill>
                  <a:prstClr val="black"/>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有</a:t>
            </a:r>
            <a:r>
              <a:rPr kumimoji="0" lang="en-US" altLang="zh-CN" sz="1000" b="1"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41</a:t>
            </a:r>
            <a:r>
              <a:rPr kumimoji="0" lang="zh-CN" altLang="en-US" sz="1000" b="1"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例患者接受了三线治疗，其中瑞戈非尼是最常见的三线治疗</a:t>
            </a:r>
            <a:r>
              <a:rPr kumimoji="0" lang="zh-CN" altLang="en-US" sz="10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a:t>
            </a:r>
            <a:r>
              <a:rPr kumimoji="0" lang="en-US" altLang="zh-CN" sz="10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58.5%</a:t>
            </a:r>
            <a:r>
              <a:rPr kumimoji="0" lang="zh-CN" altLang="en-US" sz="10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a:t>
            </a:r>
            <a:r>
              <a:rPr kumimoji="0" lang="en-US" altLang="zh-CN" sz="10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24/41</a:t>
            </a:r>
            <a:r>
              <a:rPr kumimoji="0" lang="zh-CN" altLang="en-US" sz="10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a:t>
            </a:r>
            <a:endParaRPr kumimoji="0" lang="en-US" altLang="zh-CN" sz="10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p:txBody>
      </p:sp>
      <p:sp>
        <p:nvSpPr>
          <p:cNvPr id="59" name="文本框 58"/>
          <p:cNvSpPr txBox="1"/>
          <p:nvPr/>
        </p:nvSpPr>
        <p:spPr>
          <a:xfrm>
            <a:off x="9453250" y="1663467"/>
            <a:ext cx="1082348" cy="24622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000" b="1"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后续抗肿瘤治疗</a:t>
            </a:r>
            <a:endParaRPr kumimoji="0" lang="zh-CN" altLang="en-US" sz="1000" b="1"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6"/>
          <p:cNvSpPr txBox="1"/>
          <p:nvPr/>
        </p:nvSpPr>
        <p:spPr>
          <a:xfrm>
            <a:off x="-12700" y="-1028186"/>
            <a:ext cx="11944350" cy="972355"/>
          </a:xfrm>
          <a:prstGeom prst="rect">
            <a:avLst/>
          </a:prstGeom>
        </p:spPr>
        <p:txBody>
          <a:bodyPr anchor="ctr">
            <a:normAutofit/>
          </a:bodyPr>
          <a:lstStyle>
            <a:lvl1pPr algn="l" defTabSz="1219200" rtl="0" eaLnBrk="1" latinLnBrk="0" hangingPunct="1">
              <a:lnSpc>
                <a:spcPct val="90000"/>
              </a:lnSpc>
              <a:spcBef>
                <a:spcPct val="0"/>
              </a:spcBef>
              <a:buNone/>
              <a:defRPr sz="4800" kern="1200">
                <a:solidFill>
                  <a:schemeClr val="accent1">
                    <a:lumMod val="50000"/>
                  </a:schemeClr>
                </a:solidFill>
                <a:latin typeface="微软雅黑" panose="020B0503020204020204" pitchFamily="34" charset="-122"/>
                <a:ea typeface="+mj-ea"/>
                <a:cs typeface="+mj-cs"/>
              </a:defRPr>
            </a:lvl1pPr>
          </a:lstStyle>
          <a:p>
            <a:endParaRPr lang="zh-CN" altLang="en-US" sz="2400" b="1" dirty="0">
              <a:ea typeface="微软雅黑" panose="020B0503020204020204" pitchFamily="34" charset="-122"/>
              <a:cs typeface="Arial" panose="020B0604020202020204" pitchFamily="34" charset="0"/>
              <a:sym typeface="微软雅黑" panose="020B0503020204020204" pitchFamily="34" charset="-122"/>
            </a:endParaRPr>
          </a:p>
        </p:txBody>
      </p:sp>
      <p:sp>
        <p:nvSpPr>
          <p:cNvPr id="4" name="Title 27"/>
          <p:cNvSpPr txBox="1"/>
          <p:nvPr/>
        </p:nvSpPr>
        <p:spPr>
          <a:xfrm>
            <a:off x="123825" y="0"/>
            <a:ext cx="11944350" cy="972355"/>
          </a:xfrm>
          <a:prstGeom prst="rect">
            <a:avLst/>
          </a:prstGeom>
        </p:spPr>
        <p:txBody>
          <a:bodyPr>
            <a:normAutofit/>
          </a:bodyPr>
          <a:lstStyle>
            <a:lvl1pPr algn="l" defTabSz="914400" rtl="0" eaLnBrk="1" latinLnBrk="0" hangingPunct="1">
              <a:lnSpc>
                <a:spcPct val="90000"/>
              </a:lnSpc>
              <a:spcBef>
                <a:spcPct val="0"/>
              </a:spcBef>
              <a:buNone/>
              <a:defRPr sz="4400" kern="1200" baseline="0">
                <a:solidFill>
                  <a:schemeClr val="tx1"/>
                </a:solidFill>
                <a:latin typeface="Arial" panose="020B0604020202020204" pitchFamily="34" charset="0"/>
                <a:ea typeface="微软雅黑" panose="020B0503020204020204" pitchFamily="34" charset="-122"/>
                <a:cs typeface="+mj-cs"/>
              </a:defRPr>
            </a:lvl1pPr>
          </a:lstStyle>
          <a:p>
            <a:endParaRPr lang="en-US" sz="2400" dirty="0">
              <a:latin typeface="微软雅黑" panose="020B0503020204020204" pitchFamily="34" charset="-122"/>
              <a:sym typeface="微软雅黑" panose="020B0503020204020204" pitchFamily="34" charset="-122"/>
            </a:endParaRPr>
          </a:p>
        </p:txBody>
      </p:sp>
      <p:grpSp>
        <p:nvGrpSpPr>
          <p:cNvPr id="5" name="Group 32"/>
          <p:cNvGrpSpPr/>
          <p:nvPr/>
        </p:nvGrpSpPr>
        <p:grpSpPr>
          <a:xfrm>
            <a:off x="1269914" y="1350978"/>
            <a:ext cx="9756137" cy="4756520"/>
            <a:chOff x="1250864" y="1221713"/>
            <a:chExt cx="9756137" cy="4756520"/>
          </a:xfrm>
        </p:grpSpPr>
        <p:grpSp>
          <p:nvGrpSpPr>
            <p:cNvPr id="6" name="Group 30"/>
            <p:cNvGrpSpPr/>
            <p:nvPr/>
          </p:nvGrpSpPr>
          <p:grpSpPr>
            <a:xfrm>
              <a:off x="1250864" y="1221713"/>
              <a:ext cx="4604824" cy="4756520"/>
              <a:chOff x="1250864" y="1221713"/>
              <a:chExt cx="4604824" cy="4756520"/>
            </a:xfrm>
          </p:grpSpPr>
          <p:sp>
            <p:nvSpPr>
              <p:cNvPr id="16" name="矩形: 圆角 7"/>
              <p:cNvSpPr/>
              <p:nvPr/>
            </p:nvSpPr>
            <p:spPr>
              <a:xfrm>
                <a:off x="1250864" y="2461848"/>
                <a:ext cx="4604824" cy="3473651"/>
              </a:xfrm>
              <a:prstGeom prst="roundRect">
                <a:avLst>
                  <a:gd name="adj" fmla="val 4103"/>
                </a:avLst>
              </a:prstGeom>
              <a:solidFill>
                <a:srgbClr val="FFFFFF">
                  <a:alpha val="90000"/>
                </a:srgbClr>
              </a:solidFill>
              <a:ln w="6350">
                <a:noFill/>
              </a:ln>
              <a:effectLst>
                <a:outerShdw blurRad="254000" dist="38100" dir="2160000" algn="tl" rotWithShape="0">
                  <a:schemeClr val="tx1">
                    <a:alpha val="1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000" b="1">
                  <a:solidFill>
                    <a:schemeClr val="tx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17" name="Group 14"/>
              <p:cNvGrpSpPr/>
              <p:nvPr/>
            </p:nvGrpSpPr>
            <p:grpSpPr>
              <a:xfrm>
                <a:off x="1279374" y="2518291"/>
                <a:ext cx="4547804" cy="3459942"/>
                <a:chOff x="259477" y="2152454"/>
                <a:chExt cx="4806462" cy="4026277"/>
              </a:xfrm>
            </p:grpSpPr>
            <p:sp>
              <p:nvSpPr>
                <p:cNvPr id="20" name="文本框 19"/>
                <p:cNvSpPr txBox="1"/>
                <p:nvPr/>
              </p:nvSpPr>
              <p:spPr>
                <a:xfrm>
                  <a:off x="974746" y="5892208"/>
                  <a:ext cx="3364996" cy="286523"/>
                </a:xfrm>
                <a:prstGeom prst="rect">
                  <a:avLst/>
                </a:prstGeom>
                <a:noFill/>
              </p:spPr>
              <p:txBody>
                <a:bodyPr wrap="square">
                  <a:spAutoFit/>
                </a:bodyPr>
                <a:lstStyle/>
                <a:p>
                  <a:pPr algn="ctr"/>
                  <a:r>
                    <a:rPr lang="en-US" altLang="zh-CN" sz="1000" dirty="0">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 AP ITT</a:t>
                  </a:r>
                  <a:r>
                    <a:rPr lang="zh-CN" altLang="en-US" sz="1000" dirty="0">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人群中的总生存期</a:t>
                  </a:r>
                  <a:r>
                    <a:rPr lang="en-US" altLang="zh-CN" sz="1000" dirty="0">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K-M</a:t>
                  </a:r>
                  <a:r>
                    <a:rPr lang="zh-CN" altLang="en-US" sz="1000" dirty="0">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分析</a:t>
                  </a:r>
                  <a:endParaRPr lang="zh-CN" altLang="en-US" sz="1000" dirty="0">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p:txBody>
            </p:sp>
            <p:pic>
              <p:nvPicPr>
                <p:cNvPr id="21" name="图片 20"/>
                <p:cNvPicPr/>
                <p:nvPr/>
              </p:nvPicPr>
              <p:blipFill>
                <a:blip r:embed="rId1" cstate="print">
                  <a:extLst>
                    <a:ext uri="{28A0092B-C50C-407E-A947-70E740481C1C}">
                      <a14:useLocalDpi xmlns:a14="http://schemas.microsoft.com/office/drawing/2010/main" val="0"/>
                    </a:ext>
                  </a:extLst>
                </a:blip>
                <a:srcRect t="1" b="9676"/>
                <a:stretch>
                  <a:fillRect/>
                </a:stretch>
              </p:blipFill>
              <p:spPr>
                <a:xfrm>
                  <a:off x="259477" y="2152454"/>
                  <a:ext cx="4806462" cy="3617792"/>
                </a:xfrm>
                <a:prstGeom prst="rect">
                  <a:avLst/>
                </a:prstGeom>
              </p:spPr>
            </p:pic>
            <p:sp>
              <p:nvSpPr>
                <p:cNvPr id="22" name="TextBox 6"/>
                <p:cNvSpPr txBox="1"/>
                <p:nvPr/>
              </p:nvSpPr>
              <p:spPr>
                <a:xfrm>
                  <a:off x="974746" y="3797768"/>
                  <a:ext cx="3486994" cy="680493"/>
                </a:xfrm>
                <a:prstGeom prst="rect">
                  <a:avLst/>
                </a:prstGeom>
                <a:solidFill>
                  <a:schemeClr val="bg1"/>
                </a:solidFill>
              </p:spPr>
              <p:txBody>
                <a:bodyPr wrap="square">
                  <a:spAutoFit/>
                </a:bodyPr>
                <a:lstStyle/>
                <a:p>
                  <a:r>
                    <a:rPr lang="zh-CN" altLang="en-US" sz="800" dirty="0">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中位</a:t>
                  </a:r>
                  <a:r>
                    <a:rPr lang="en-US" sz="800" dirty="0">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OS(AP ITT)</a:t>
                  </a:r>
                  <a:endParaRPr lang="en-US" sz="800" dirty="0">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a:p>
                  <a:r>
                    <a:rPr lang="zh-CN" altLang="en-US" sz="800" dirty="0">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瑞派替尼：</a:t>
                  </a:r>
                  <a:r>
                    <a:rPr lang="en-US" altLang="zh-CN" sz="800" dirty="0">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43.3</a:t>
                  </a:r>
                  <a:r>
                    <a:rPr lang="zh-CN" altLang="en-US" sz="800" dirty="0">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a:t>
                  </a:r>
                  <a:r>
                    <a:rPr lang="en-US" altLang="zh-CN" sz="800" dirty="0">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95%</a:t>
                  </a:r>
                  <a:r>
                    <a:rPr lang="en-US" sz="800" dirty="0">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CI, 29.4-NR）</a:t>
                  </a:r>
                  <a:r>
                    <a:rPr lang="zh-CN" altLang="en-US" sz="800" dirty="0">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月</a:t>
                  </a:r>
                  <a:r>
                    <a:rPr lang="en-US" altLang="zh-CN" sz="800" dirty="0">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a:t>
                  </a:r>
                  <a:r>
                    <a:rPr lang="zh-CN" altLang="en-US" sz="800" dirty="0">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事件发生率</a:t>
                  </a:r>
                  <a:r>
                    <a:rPr lang="en-US" altLang="zh-CN" sz="800" dirty="0">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=50.0%(27/54)]</a:t>
                  </a:r>
                  <a:endParaRPr lang="en-US" altLang="zh-CN" sz="800" dirty="0">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a:p>
                  <a:r>
                    <a:rPr lang="zh-CN" altLang="en-US" sz="800" dirty="0">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舒尼替尼：</a:t>
                  </a:r>
                  <a:r>
                    <a:rPr lang="en-US" altLang="zh-CN" sz="800" dirty="0">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29.9</a:t>
                  </a:r>
                  <a:r>
                    <a:rPr lang="zh-CN" altLang="en-US" sz="800" dirty="0">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a:t>
                  </a:r>
                  <a:r>
                    <a:rPr lang="en-US" altLang="zh-CN" sz="800" dirty="0">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95%</a:t>
                  </a:r>
                  <a:r>
                    <a:rPr lang="en-US" sz="800" dirty="0">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CI, 18.7-43.5）</a:t>
                  </a:r>
                  <a:r>
                    <a:rPr lang="zh-CN" altLang="en-US" sz="800" dirty="0">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月</a:t>
                  </a:r>
                  <a:r>
                    <a:rPr lang="en-US" altLang="zh-CN" sz="800" dirty="0">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a:t>
                  </a:r>
                  <a:r>
                    <a:rPr lang="zh-CN" altLang="en-US" sz="800" dirty="0">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事件发生率</a:t>
                  </a:r>
                  <a:r>
                    <a:rPr lang="en-US" altLang="zh-CN" sz="800" dirty="0">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=64.8%(35/54)]</a:t>
                  </a:r>
                  <a:endParaRPr lang="en-US" altLang="zh-CN" sz="800" dirty="0">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a:p>
                  <a:r>
                    <a:rPr lang="en-US" sz="800" dirty="0">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HR：0.681（95%CI, 0.411-1.126），</a:t>
                  </a:r>
                  <a:r>
                    <a:rPr lang="en-US" sz="800" i="1" dirty="0">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p</a:t>
                  </a:r>
                  <a:r>
                    <a:rPr lang="en-US" sz="800" dirty="0">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=0.134 </a:t>
                  </a:r>
                  <a:endParaRPr lang="en-US" sz="800" dirty="0">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p:txBody>
            </p:sp>
          </p:grpSp>
          <p:sp>
            <p:nvSpPr>
              <p:cNvPr id="18" name="矩形 7"/>
              <p:cNvSpPr/>
              <p:nvPr/>
            </p:nvSpPr>
            <p:spPr>
              <a:xfrm>
                <a:off x="1311727" y="1583882"/>
                <a:ext cx="4483099" cy="761170"/>
              </a:xfrm>
              <a:prstGeom prst="rect">
                <a:avLst/>
              </a:prstGeom>
            </p:spPr>
            <p:txBody>
              <a:bodyPr wrap="square">
                <a:spAutoFit/>
              </a:bodyPr>
              <a:lstStyle/>
              <a:p>
                <a:pPr>
                  <a:lnSpc>
                    <a:spcPct val="120000"/>
                  </a:lnSpc>
                  <a:spcAft>
                    <a:spcPts val="600"/>
                  </a:spcAft>
                </a:pPr>
                <a:r>
                  <a:rPr lang="zh-CN" altLang="en-US" sz="1100" dirty="0">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瑞派替尼和舒尼替尼组的中位随访时间分别为</a:t>
                </a:r>
                <a:r>
                  <a:rPr lang="en-US" altLang="zh-CN" sz="1100" dirty="0">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36.6</a:t>
                </a:r>
                <a:r>
                  <a:rPr lang="zh-CN" altLang="en-US" sz="1100" dirty="0">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个月和</a:t>
                </a:r>
                <a:r>
                  <a:rPr lang="en-US" altLang="zh-CN" sz="1100" dirty="0">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28.8</a:t>
                </a:r>
                <a:r>
                  <a:rPr lang="zh-CN" altLang="en-US" sz="1100" dirty="0">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个月。</a:t>
                </a:r>
                <a:endParaRPr lang="en-US" altLang="zh-CN" sz="1100" dirty="0">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a:p>
                <a:pPr marL="285750" indent="-285750">
                  <a:lnSpc>
                    <a:spcPct val="120000"/>
                  </a:lnSpc>
                  <a:buFont typeface="Wingdings" panose="05000000000000000000" pitchFamily="2" charset="2"/>
                  <a:buChar char="v"/>
                </a:pPr>
                <a:r>
                  <a:rPr lang="zh-CN" altLang="en-US" sz="1100" dirty="0">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瑞派替尼 </a:t>
                </a:r>
                <a:r>
                  <a:rPr lang="en-US" altLang="zh-CN" sz="1100" dirty="0">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vs </a:t>
                </a:r>
                <a:r>
                  <a:rPr lang="zh-CN" altLang="en-US" sz="1100" dirty="0">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舒尼替尼的</a:t>
                </a:r>
                <a:r>
                  <a:rPr lang="en-US" altLang="zh-CN" sz="1100" b="1" dirty="0">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mOS</a:t>
                </a:r>
                <a:r>
                  <a:rPr lang="zh-CN" altLang="en-US" sz="1100" b="1" dirty="0">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分别为：</a:t>
                </a:r>
                <a:r>
                  <a:rPr lang="en-US" altLang="zh-CN" sz="1100" b="1" dirty="0">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43.3m</a:t>
                </a:r>
                <a:r>
                  <a:rPr lang="zh-CN" altLang="en-US" sz="1100" b="1" dirty="0">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 </a:t>
                </a:r>
                <a:r>
                  <a:rPr lang="en-US" altLang="zh-CN" sz="1100" b="1" dirty="0">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vs 29.9m; </a:t>
                </a:r>
                <a:endParaRPr lang="en-US" altLang="zh-CN" sz="1100" b="1" dirty="0">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a:p>
                <a:pPr>
                  <a:lnSpc>
                    <a:spcPct val="120000"/>
                  </a:lnSpc>
                </a:pPr>
                <a:r>
                  <a:rPr lang="en-US" altLang="zh-CN" sz="1100" b="1" dirty="0">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       HR: 0.68</a:t>
                </a:r>
                <a:r>
                  <a:rPr lang="en-US" altLang="zh-CN" sz="1100" dirty="0">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(95%CI, 0.411-1.126)</a:t>
                </a:r>
                <a:r>
                  <a:rPr lang="zh-CN" altLang="en-US" sz="1100" dirty="0">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，名义</a:t>
                </a:r>
                <a:r>
                  <a:rPr lang="en-US" altLang="zh-CN" sz="1100" i="1" dirty="0">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p</a:t>
                </a:r>
                <a:r>
                  <a:rPr lang="en-US" altLang="zh-CN" sz="1100" dirty="0">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=0.134</a:t>
                </a:r>
                <a:r>
                  <a:rPr lang="zh-CN" altLang="en-US" sz="1100" dirty="0">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a:t>
                </a:r>
                <a:endParaRPr lang="en-US" altLang="zh-CN" sz="1100" dirty="0">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p:txBody>
          </p:sp>
          <p:sp>
            <p:nvSpPr>
              <p:cNvPr id="19" name="Bullet1"/>
              <p:cNvSpPr txBox="1"/>
              <p:nvPr/>
            </p:nvSpPr>
            <p:spPr>
              <a:xfrm>
                <a:off x="1321276" y="1221713"/>
                <a:ext cx="4464000" cy="333947"/>
              </a:xfrm>
              <a:prstGeom prst="roundRect">
                <a:avLst>
                  <a:gd name="adj" fmla="val 50000"/>
                </a:avLst>
              </a:prstGeom>
              <a:solidFill>
                <a:srgbClr val="0070C0"/>
              </a:solidFill>
            </p:spPr>
            <p:txBody>
              <a:bodyPr wrap="square" lIns="108000" tIns="108000" rIns="108000" bIns="108000" rtlCol="0" anchor="ctr" anchorCtr="0">
                <a:noAutofit/>
              </a:bodyPr>
              <a:lstStyle>
                <a:defPPr>
                  <a:defRPr lang="en-US"/>
                </a:defPPr>
                <a:lvl1pPr algn="ctr">
                  <a:defRPr kumimoji="1" sz="2000" b="1">
                    <a:solidFill>
                      <a:srgbClr val="FFFFFF"/>
                    </a:solidFill>
                    <a:latin typeface="Arial" panose="020B0604020202020204" pitchFamily="34" charset="0"/>
                    <a:ea typeface="微软雅黑" panose="020B0503020204020204" pitchFamily="34" charset="-122"/>
                  </a:defRPr>
                </a:lvl1pPr>
              </a:lstStyle>
              <a:p>
                <a:r>
                  <a:rPr lang="zh-CN" altLang="en-US" sz="1400" dirty="0">
                    <a:latin typeface="微软雅黑" panose="020B0503020204020204" pitchFamily="34" charset="-122"/>
                    <a:sym typeface="微软雅黑" panose="020B0503020204020204" pitchFamily="34" charset="-122"/>
                  </a:rPr>
                  <a:t>全人群：</a:t>
                </a:r>
                <a:r>
                  <a:rPr lang="en-US" altLang="zh-CN" sz="1400" dirty="0">
                    <a:latin typeface="微软雅黑" panose="020B0503020204020204" pitchFamily="34" charset="-122"/>
                    <a:sym typeface="微软雅黑" panose="020B0503020204020204" pitchFamily="34" charset="-122"/>
                  </a:rPr>
                  <a:t>mOS</a:t>
                </a:r>
                <a:r>
                  <a:rPr lang="zh-CN" altLang="en-US" sz="1400" dirty="0">
                    <a:latin typeface="微软雅黑" panose="020B0503020204020204" pitchFamily="34" charset="-122"/>
                    <a:sym typeface="微软雅黑" panose="020B0503020204020204" pitchFamily="34" charset="-122"/>
                  </a:rPr>
                  <a:t>延长</a:t>
                </a:r>
                <a:r>
                  <a:rPr lang="en-US" altLang="zh-CN" sz="1400" dirty="0">
                    <a:latin typeface="微软雅黑" panose="020B0503020204020204" pitchFamily="34" charset="-122"/>
                    <a:sym typeface="微软雅黑" panose="020B0503020204020204" pitchFamily="34" charset="-122"/>
                  </a:rPr>
                  <a:t>13.4</a:t>
                </a:r>
                <a:r>
                  <a:rPr lang="zh-CN" altLang="en-US" sz="1400" dirty="0">
                    <a:latin typeface="微软雅黑" panose="020B0503020204020204" pitchFamily="34" charset="-122"/>
                    <a:sym typeface="微软雅黑" panose="020B0503020204020204" pitchFamily="34" charset="-122"/>
                  </a:rPr>
                  <a:t>个月，死亡风险降低</a:t>
                </a:r>
                <a:r>
                  <a:rPr lang="en-US" altLang="zh-CN" sz="1400" dirty="0">
                    <a:latin typeface="微软雅黑" panose="020B0503020204020204" pitchFamily="34" charset="-122"/>
                    <a:sym typeface="微软雅黑" panose="020B0503020204020204" pitchFamily="34" charset="-122"/>
                  </a:rPr>
                  <a:t>32%</a:t>
                </a:r>
                <a:endParaRPr lang="zh-CN" altLang="en-US" sz="1400" dirty="0">
                  <a:latin typeface="微软雅黑" panose="020B0503020204020204" pitchFamily="34" charset="-122"/>
                  <a:sym typeface="微软雅黑" panose="020B0503020204020204" pitchFamily="34" charset="-122"/>
                </a:endParaRPr>
              </a:p>
            </p:txBody>
          </p:sp>
        </p:grpSp>
        <p:grpSp>
          <p:nvGrpSpPr>
            <p:cNvPr id="7" name="Group 29"/>
            <p:cNvGrpSpPr/>
            <p:nvPr/>
          </p:nvGrpSpPr>
          <p:grpSpPr>
            <a:xfrm>
              <a:off x="6340676" y="1230794"/>
              <a:ext cx="4666325" cy="4739339"/>
              <a:chOff x="6340676" y="1230794"/>
              <a:chExt cx="4666325" cy="4739339"/>
            </a:xfrm>
          </p:grpSpPr>
          <p:grpSp>
            <p:nvGrpSpPr>
              <p:cNvPr id="8" name="Group 24"/>
              <p:cNvGrpSpPr/>
              <p:nvPr/>
            </p:nvGrpSpPr>
            <p:grpSpPr>
              <a:xfrm>
                <a:off x="6340676" y="2477728"/>
                <a:ext cx="4666325" cy="3492405"/>
                <a:chOff x="6701100" y="2559886"/>
                <a:chExt cx="4666325" cy="3720847"/>
              </a:xfrm>
            </p:grpSpPr>
            <p:sp>
              <p:nvSpPr>
                <p:cNvPr id="11" name="矩形: 圆角 7"/>
                <p:cNvSpPr/>
                <p:nvPr/>
              </p:nvSpPr>
              <p:spPr>
                <a:xfrm>
                  <a:off x="6701101" y="2559886"/>
                  <a:ext cx="4666324" cy="3683948"/>
                </a:xfrm>
                <a:prstGeom prst="roundRect">
                  <a:avLst>
                    <a:gd name="adj" fmla="val 4103"/>
                  </a:avLst>
                </a:prstGeom>
                <a:solidFill>
                  <a:srgbClr val="FFFFFF">
                    <a:alpha val="90000"/>
                  </a:srgbClr>
                </a:solidFill>
                <a:ln w="6350">
                  <a:noFill/>
                </a:ln>
                <a:effectLst>
                  <a:outerShdw blurRad="254000" dist="38100" dir="2160000" algn="tl" rotWithShape="0">
                    <a:schemeClr val="tx1">
                      <a:alpha val="1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000" b="1">
                    <a:solidFill>
                      <a:schemeClr val="tx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12" name="Group 15"/>
                <p:cNvGrpSpPr/>
                <p:nvPr/>
              </p:nvGrpSpPr>
              <p:grpSpPr>
                <a:xfrm>
                  <a:off x="6701100" y="2603103"/>
                  <a:ext cx="4547804" cy="3677630"/>
                  <a:chOff x="5532760" y="2208723"/>
                  <a:chExt cx="4806462" cy="4016849"/>
                </a:xfrm>
              </p:grpSpPr>
              <p:pic>
                <p:nvPicPr>
                  <p:cNvPr id="13" name="图片 3"/>
                  <p:cNvPicPr/>
                  <p:nvPr/>
                </p:nvPicPr>
                <p:blipFill>
                  <a:blip r:embed="rId2" cstate="print">
                    <a:extLst>
                      <a:ext uri="{28A0092B-C50C-407E-A947-70E740481C1C}">
                        <a14:useLocalDpi xmlns:a14="http://schemas.microsoft.com/office/drawing/2010/main" val="0"/>
                      </a:ext>
                    </a:extLst>
                  </a:blip>
                  <a:srcRect b="9700"/>
                  <a:stretch>
                    <a:fillRect/>
                  </a:stretch>
                </p:blipFill>
                <p:spPr>
                  <a:xfrm>
                    <a:off x="5532760" y="2208723"/>
                    <a:ext cx="4806462" cy="3617791"/>
                  </a:xfrm>
                  <a:prstGeom prst="rect">
                    <a:avLst/>
                  </a:prstGeom>
                </p:spPr>
              </p:pic>
              <p:sp>
                <p:nvSpPr>
                  <p:cNvPr id="14" name="TextBox 12"/>
                  <p:cNvSpPr txBox="1"/>
                  <p:nvPr/>
                </p:nvSpPr>
                <p:spPr>
                  <a:xfrm>
                    <a:off x="6242894" y="3854037"/>
                    <a:ext cx="3436367" cy="680493"/>
                  </a:xfrm>
                  <a:prstGeom prst="rect">
                    <a:avLst/>
                  </a:prstGeom>
                  <a:solidFill>
                    <a:schemeClr val="bg1"/>
                  </a:solidFill>
                </p:spPr>
                <p:txBody>
                  <a:bodyPr wrap="square">
                    <a:spAutoFit/>
                  </a:bodyPr>
                  <a:lstStyle/>
                  <a:p>
                    <a:pPr marL="0" marR="0" lvl="0" indent="0" algn="l" defTabSz="914400" rtl="0" eaLnBrk="1" fontAlgn="auto" latinLnBrk="0" hangingPunct="1">
                      <a:spcBef>
                        <a:spcPts val="0"/>
                      </a:spcBef>
                      <a:spcAft>
                        <a:spcPts val="0"/>
                      </a:spcAft>
                      <a:buClrTx/>
                      <a:buSzTx/>
                      <a:buFontTx/>
                      <a:buNone/>
                      <a:defRPr/>
                    </a:pPr>
                    <a:r>
                      <a:rPr kumimoji="0" lang="zh-CN" altLang="en-US" sz="80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中位</a:t>
                    </a:r>
                    <a:r>
                      <a:rPr kumimoji="0" lang="en-US" altLang="zh-CN" sz="80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OS(AP  KIT 11)</a:t>
                    </a:r>
                    <a:endParaRPr kumimoji="0" lang="en-US" altLang="zh-CN" sz="80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a:p>
                    <a:pPr marL="0" marR="0" lvl="0" indent="0" algn="l" defTabSz="914400" rtl="0" eaLnBrk="1" fontAlgn="auto" latinLnBrk="0" hangingPunct="1">
                      <a:spcBef>
                        <a:spcPts val="0"/>
                      </a:spcBef>
                      <a:spcAft>
                        <a:spcPts val="0"/>
                      </a:spcAft>
                      <a:buClrTx/>
                      <a:buSzTx/>
                      <a:buFontTx/>
                      <a:buNone/>
                      <a:defRPr/>
                    </a:pPr>
                    <a:r>
                      <a:rPr kumimoji="0" lang="zh-CN" altLang="en-US" sz="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瑞派替尼：</a:t>
                    </a:r>
                    <a:r>
                      <a:rPr kumimoji="0" lang="en-US" altLang="zh-CN" sz="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43.3</a:t>
                    </a:r>
                    <a:r>
                      <a:rPr kumimoji="0" lang="zh-CN" altLang="en-US" sz="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a:t>
                    </a:r>
                    <a:r>
                      <a:rPr kumimoji="0" lang="en-US" altLang="zh-CN" sz="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95%CI, 31.9-NR</a:t>
                    </a:r>
                    <a:r>
                      <a:rPr kumimoji="0" lang="zh-CN" altLang="en-US" sz="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）月</a:t>
                    </a:r>
                    <a:r>
                      <a:rPr kumimoji="0" lang="en-US" altLang="zh-CN" sz="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a:t>
                    </a:r>
                    <a:r>
                      <a:rPr kumimoji="0" lang="zh-CN" altLang="en-US" sz="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事件发生率</a:t>
                    </a:r>
                    <a:r>
                      <a:rPr kumimoji="0" lang="en-US" altLang="zh-CN" sz="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=45.7%(16/35)]</a:t>
                    </a:r>
                    <a:endParaRPr kumimoji="0" lang="en-US" altLang="zh-CN" sz="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a:p>
                    <a:pPr marL="0" marR="0" lvl="0" indent="0" algn="l" defTabSz="914400" rtl="0" eaLnBrk="1" fontAlgn="auto" latinLnBrk="0" hangingPunct="1">
                      <a:spcBef>
                        <a:spcPts val="0"/>
                      </a:spcBef>
                      <a:spcAft>
                        <a:spcPts val="0"/>
                      </a:spcAft>
                      <a:buClrTx/>
                      <a:buSzTx/>
                      <a:buFontTx/>
                      <a:buNone/>
                      <a:defRPr/>
                    </a:pPr>
                    <a:r>
                      <a:rPr kumimoji="0" lang="zh-CN" altLang="en-US" sz="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舒尼替尼：</a:t>
                    </a:r>
                    <a:r>
                      <a:rPr kumimoji="0" lang="en-US" altLang="zh-CN" sz="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28.6</a:t>
                    </a:r>
                    <a:r>
                      <a:rPr kumimoji="0" lang="zh-CN" altLang="en-US" sz="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a:t>
                    </a:r>
                    <a:r>
                      <a:rPr kumimoji="0" lang="en-US" altLang="zh-CN" sz="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95%CI, 15.8-NR</a:t>
                    </a:r>
                    <a:r>
                      <a:rPr kumimoji="0" lang="zh-CN" altLang="en-US" sz="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）月</a:t>
                    </a:r>
                    <a:r>
                      <a:rPr kumimoji="0" lang="en-US" altLang="zh-CN" sz="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a:t>
                    </a:r>
                    <a:r>
                      <a:rPr kumimoji="0" lang="zh-CN" altLang="en-US" sz="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事件发生率</a:t>
                    </a:r>
                    <a:r>
                      <a:rPr kumimoji="0" lang="en-US" altLang="zh-CN" sz="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=65.7%(23/35)]</a:t>
                    </a:r>
                    <a:endParaRPr kumimoji="0" lang="en-US" altLang="zh-CN" sz="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a:p>
                    <a:pPr marL="0" marR="0" lvl="0" indent="0" algn="l" defTabSz="914400" rtl="0" eaLnBrk="1" fontAlgn="auto" latinLnBrk="0" hangingPunct="1">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HR</a:t>
                    </a:r>
                    <a:r>
                      <a:rPr kumimoji="0" lang="zh-CN" altLang="en-US" sz="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a:t>
                    </a:r>
                    <a:r>
                      <a:rPr kumimoji="0" lang="it-IT" altLang="zh-CN" sz="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0.552</a:t>
                    </a:r>
                    <a:r>
                      <a:rPr kumimoji="0" lang="zh-CN" altLang="it-IT" sz="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a:t>
                    </a:r>
                    <a:r>
                      <a:rPr kumimoji="0" lang="it-IT" altLang="zh-CN" sz="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95%CI, 0.291-1.047</a:t>
                    </a:r>
                    <a:r>
                      <a:rPr kumimoji="0" lang="zh-CN" altLang="it-IT" sz="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a:t>
                    </a:r>
                    <a:r>
                      <a:rPr kumimoji="0" lang="en-US" altLang="zh-CN" sz="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a:t>
                    </a:r>
                    <a:r>
                      <a:rPr kumimoji="0" lang="it-IT" altLang="zh-CN" sz="800" b="0" i="1"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p</a:t>
                    </a:r>
                    <a:r>
                      <a:rPr kumimoji="0" lang="it-IT" altLang="zh-CN" sz="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=0.065</a:t>
                    </a:r>
                    <a:endParaRPr kumimoji="0" lang="it-IT" altLang="zh-CN" sz="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p:txBody>
              </p:sp>
              <p:sp>
                <p:nvSpPr>
                  <p:cNvPr id="15" name="文本框 21"/>
                  <p:cNvSpPr txBox="1"/>
                  <p:nvPr/>
                </p:nvSpPr>
                <p:spPr>
                  <a:xfrm>
                    <a:off x="6119165" y="5939049"/>
                    <a:ext cx="4073496" cy="286523"/>
                  </a:xfrm>
                  <a:prstGeom prst="rect">
                    <a:avLst/>
                  </a:prstGeom>
                  <a:noFill/>
                </p:spPr>
                <p:txBody>
                  <a:bodyPr wrap="square" rtlCol="0">
                    <a:spAutoFit/>
                  </a:bodyPr>
                  <a:lstStyle/>
                  <a:p>
                    <a:pPr algn="ctr" defTabSz="914400">
                      <a:buClr>
                        <a:schemeClr val="tx1"/>
                      </a:buClr>
                      <a:defRPr/>
                    </a:pPr>
                    <a:r>
                      <a:rPr lang="en-US" altLang="zh-CN" sz="1000" dirty="0">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Ex11 ITT</a:t>
                    </a:r>
                    <a:r>
                      <a:rPr lang="zh-CN" altLang="en-US" sz="1000" dirty="0">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人群的总生存期</a:t>
                    </a:r>
                    <a:r>
                      <a:rPr lang="en-US" altLang="zh-CN" sz="1000" dirty="0">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K-M</a:t>
                    </a:r>
                    <a:r>
                      <a:rPr lang="zh-CN" altLang="en-US" sz="1000" dirty="0">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曲线图</a:t>
                    </a:r>
                    <a:endParaRPr lang="zh-CN" altLang="en-US" sz="1000" dirty="0">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p:txBody>
              </p:sp>
            </p:grpSp>
          </p:grpSp>
          <p:sp>
            <p:nvSpPr>
              <p:cNvPr id="9" name="矩形 7"/>
              <p:cNvSpPr/>
              <p:nvPr/>
            </p:nvSpPr>
            <p:spPr>
              <a:xfrm>
                <a:off x="6432289" y="1583882"/>
                <a:ext cx="4483099" cy="761170"/>
              </a:xfrm>
              <a:prstGeom prst="rect">
                <a:avLst/>
              </a:prstGeom>
            </p:spPr>
            <p:txBody>
              <a:bodyPr wrap="square">
                <a:spAutoFit/>
              </a:bodyPr>
              <a:lstStyle/>
              <a:p>
                <a:pPr marL="0" lvl="1">
                  <a:lnSpc>
                    <a:spcPct val="120000"/>
                  </a:lnSpc>
                  <a:spcAft>
                    <a:spcPts val="600"/>
                  </a:spcAft>
                  <a:defRPr/>
                </a:pPr>
                <a:r>
                  <a:rPr lang="zh-CN" altLang="en-US" sz="1100" dirty="0">
                    <a:solidFill>
                      <a:srgbClr val="000000"/>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瑞派替尼和舒尼替尼组的中位随访时间分别为</a:t>
                </a:r>
                <a:r>
                  <a:rPr lang="en-US" altLang="zh-CN" sz="1100" dirty="0">
                    <a:solidFill>
                      <a:srgbClr val="000000"/>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40.5</a:t>
                </a:r>
                <a:r>
                  <a:rPr lang="zh-CN" altLang="en-US" sz="1100" dirty="0">
                    <a:solidFill>
                      <a:srgbClr val="000000"/>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个月和</a:t>
                </a:r>
                <a:r>
                  <a:rPr lang="en-US" altLang="zh-CN" sz="1100" dirty="0">
                    <a:solidFill>
                      <a:srgbClr val="000000"/>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25.4</a:t>
                </a:r>
                <a:r>
                  <a:rPr lang="zh-CN" altLang="en-US" sz="1100" dirty="0">
                    <a:solidFill>
                      <a:srgbClr val="000000"/>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个月。</a:t>
                </a:r>
                <a:endParaRPr lang="en-US" altLang="zh-CN" sz="1100" dirty="0">
                  <a:solidFill>
                    <a:srgbClr val="000000"/>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a:p>
                <a:pPr marL="285750" indent="-285750" algn="just">
                  <a:lnSpc>
                    <a:spcPct val="120000"/>
                  </a:lnSpc>
                  <a:buFont typeface="Wingdings" panose="05000000000000000000" pitchFamily="2" charset="2"/>
                  <a:buChar char="v"/>
                  <a:defRPr/>
                </a:pPr>
                <a:r>
                  <a:rPr lang="zh-CN" altLang="en-US" sz="1100" dirty="0">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瑞派替尼 </a:t>
                </a:r>
                <a:r>
                  <a:rPr lang="en-US" altLang="zh-CN" sz="1100" dirty="0">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vs </a:t>
                </a:r>
                <a:r>
                  <a:rPr lang="zh-CN" altLang="en-US" sz="1100" dirty="0">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舒尼替尼的</a:t>
                </a:r>
                <a:r>
                  <a:rPr lang="en-US" altLang="zh-CN" sz="1100" b="1" dirty="0">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mOS</a:t>
                </a:r>
                <a:r>
                  <a:rPr lang="zh-CN" altLang="en-US" sz="1100" b="1" dirty="0">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分别为：</a:t>
                </a:r>
                <a:r>
                  <a:rPr lang="en-US" altLang="zh-CN" sz="1100" b="1" dirty="0">
                    <a:solidFill>
                      <a:srgbClr val="000000"/>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43.3mvs 28.6m</a:t>
                </a:r>
                <a:r>
                  <a:rPr lang="zh-CN" altLang="en-US" sz="1100" b="1" dirty="0">
                    <a:solidFill>
                      <a:srgbClr val="000000"/>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a:t>
                </a:r>
                <a:endParaRPr lang="en-US" altLang="zh-CN" sz="1100" b="1" dirty="0">
                  <a:solidFill>
                    <a:srgbClr val="000000"/>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a:p>
                <a:pPr algn="just">
                  <a:lnSpc>
                    <a:spcPct val="120000"/>
                  </a:lnSpc>
                  <a:spcAft>
                    <a:spcPts val="600"/>
                  </a:spcAft>
                  <a:defRPr/>
                </a:pPr>
                <a:r>
                  <a:rPr lang="en-US" altLang="zh-CN" sz="1100" b="1" dirty="0">
                    <a:solidFill>
                      <a:srgbClr val="000000"/>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        HR: 0.55</a:t>
                </a:r>
                <a:r>
                  <a:rPr lang="zh-CN" altLang="en-US" sz="1100" dirty="0">
                    <a:solidFill>
                      <a:srgbClr val="000000"/>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a:t>
                </a:r>
                <a:r>
                  <a:rPr lang="en-US" altLang="zh-CN" sz="1100" dirty="0">
                    <a:solidFill>
                      <a:srgbClr val="000000"/>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95%CI, 0.291-1.047</a:t>
                </a:r>
                <a:r>
                  <a:rPr lang="zh-CN" altLang="en-US" sz="1100" dirty="0">
                    <a:solidFill>
                      <a:srgbClr val="000000"/>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a:t>
                </a:r>
                <a:r>
                  <a:rPr lang="zh-CN" altLang="en-US" sz="1100" dirty="0">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名义</a:t>
                </a:r>
                <a:r>
                  <a:rPr lang="en-US" altLang="zh-CN" sz="1100" i="1" dirty="0">
                    <a:solidFill>
                      <a:srgbClr val="000000"/>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p</a:t>
                </a:r>
                <a:r>
                  <a:rPr lang="en-US" altLang="zh-CN" sz="1100" dirty="0">
                    <a:solidFill>
                      <a:srgbClr val="000000"/>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=0.069</a:t>
                </a:r>
                <a:r>
                  <a:rPr lang="zh-CN" altLang="en-US" sz="1100" dirty="0">
                    <a:solidFill>
                      <a:srgbClr val="000000"/>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a:t>
                </a:r>
                <a:endParaRPr lang="en-US" altLang="zh-CN" sz="1100" dirty="0">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p:txBody>
          </p:sp>
          <p:sp>
            <p:nvSpPr>
              <p:cNvPr id="10" name="Bullet2"/>
              <p:cNvSpPr txBox="1"/>
              <p:nvPr/>
            </p:nvSpPr>
            <p:spPr>
              <a:xfrm>
                <a:off x="6406725" y="1230794"/>
                <a:ext cx="4600275" cy="333947"/>
              </a:xfrm>
              <a:prstGeom prst="roundRect">
                <a:avLst>
                  <a:gd name="adj" fmla="val 50000"/>
                </a:avLst>
              </a:prstGeom>
              <a:solidFill>
                <a:srgbClr val="8C0001"/>
              </a:solidFill>
            </p:spPr>
            <p:txBody>
              <a:bodyPr wrap="square" lIns="108000" tIns="108000" rIns="108000" bIns="108000" rtlCol="0" anchor="ctr" anchorCtr="0">
                <a:noAutofit/>
              </a:bodyPr>
              <a:lstStyle>
                <a:defPPr>
                  <a:defRPr lang="en-US"/>
                </a:defPPr>
                <a:lvl1pPr algn="ctr">
                  <a:defRPr kumimoji="1" b="1">
                    <a:solidFill>
                      <a:srgbClr val="FFFFFF"/>
                    </a:solidFill>
                    <a:latin typeface="Arial" panose="020B0604020202020204" pitchFamily="34" charset="0"/>
                    <a:ea typeface="微软雅黑" panose="020B0503020204020204" pitchFamily="34" charset="-122"/>
                  </a:defRPr>
                </a:lvl1pPr>
              </a:lstStyle>
              <a:p>
                <a:r>
                  <a:rPr lang="en-US" altLang="zh-CN" sz="1400" dirty="0">
                    <a:latin typeface="微软雅黑" panose="020B0503020204020204" pitchFamily="34" charset="-122"/>
                    <a:sym typeface="微软雅黑" panose="020B0503020204020204" pitchFamily="34" charset="-122"/>
                  </a:rPr>
                  <a:t>KIT 11</a:t>
                </a:r>
                <a:r>
                  <a:rPr lang="zh-CN" altLang="en-US" sz="1400" dirty="0">
                    <a:latin typeface="微软雅黑" panose="020B0503020204020204" pitchFamily="34" charset="-122"/>
                    <a:sym typeface="微软雅黑" panose="020B0503020204020204" pitchFamily="34" charset="-122"/>
                  </a:rPr>
                  <a:t>人群：</a:t>
                </a:r>
                <a:r>
                  <a:rPr lang="en-US" altLang="zh-CN" sz="1400" dirty="0">
                    <a:latin typeface="微软雅黑" panose="020B0503020204020204" pitchFamily="34" charset="-122"/>
                    <a:sym typeface="微软雅黑" panose="020B0503020204020204" pitchFamily="34" charset="-122"/>
                  </a:rPr>
                  <a:t>mOS</a:t>
                </a:r>
                <a:r>
                  <a:rPr lang="zh-CN" altLang="en-US" sz="1400" dirty="0">
                    <a:latin typeface="微软雅黑" panose="020B0503020204020204" pitchFamily="34" charset="-122"/>
                    <a:sym typeface="微软雅黑" panose="020B0503020204020204" pitchFamily="34" charset="-122"/>
                  </a:rPr>
                  <a:t>延长</a:t>
                </a:r>
                <a:r>
                  <a:rPr lang="en-US" altLang="zh-CN" sz="1400" dirty="0">
                    <a:latin typeface="微软雅黑" panose="020B0503020204020204" pitchFamily="34" charset="-122"/>
                    <a:sym typeface="微软雅黑" panose="020B0503020204020204" pitchFamily="34" charset="-122"/>
                  </a:rPr>
                  <a:t>14.7</a:t>
                </a:r>
                <a:r>
                  <a:rPr lang="zh-CN" altLang="en-US" sz="1400" dirty="0">
                    <a:latin typeface="微软雅黑" panose="020B0503020204020204" pitchFamily="34" charset="-122"/>
                    <a:sym typeface="微软雅黑" panose="020B0503020204020204" pitchFamily="34" charset="-122"/>
                  </a:rPr>
                  <a:t>个月，死亡风险降低</a:t>
                </a:r>
                <a:r>
                  <a:rPr lang="en-US" altLang="zh-CN" sz="1400" dirty="0">
                    <a:latin typeface="微软雅黑" panose="020B0503020204020204" pitchFamily="34" charset="-122"/>
                    <a:sym typeface="微软雅黑" panose="020B0503020204020204" pitchFamily="34" charset="-122"/>
                  </a:rPr>
                  <a:t>45%</a:t>
                </a:r>
                <a:endParaRPr lang="zh-CN" altLang="en-US" sz="1400" dirty="0">
                  <a:latin typeface="微软雅黑" panose="020B0503020204020204" pitchFamily="34" charset="-122"/>
                  <a:sym typeface="微软雅黑" panose="020B0503020204020204" pitchFamily="34" charset="-122"/>
                </a:endParaRPr>
              </a:p>
            </p:txBody>
          </p:sp>
        </p:grpSp>
      </p:grpSp>
      <p:grpSp>
        <p:nvGrpSpPr>
          <p:cNvPr id="23" name="Group 59"/>
          <p:cNvGrpSpPr/>
          <p:nvPr/>
        </p:nvGrpSpPr>
        <p:grpSpPr>
          <a:xfrm>
            <a:off x="450582" y="874225"/>
            <a:ext cx="11481067" cy="357707"/>
            <a:chOff x="356093" y="874225"/>
            <a:chExt cx="11272690" cy="357707"/>
          </a:xfrm>
        </p:grpSpPr>
        <p:sp>
          <p:nvSpPr>
            <p:cNvPr id="24" name="矩形 23"/>
            <p:cNvSpPr/>
            <p:nvPr/>
          </p:nvSpPr>
          <p:spPr>
            <a:xfrm>
              <a:off x="766893" y="874225"/>
              <a:ext cx="10861890" cy="328936"/>
            </a:xfrm>
            <a:prstGeom prst="rect">
              <a:avLst/>
            </a:prstGeom>
          </p:spPr>
          <p:txBody>
            <a:bodyPr wrap="square">
              <a:spAutoFit/>
            </a:bodyPr>
            <a:lstStyle/>
            <a:p>
              <a:pPr algn="just">
                <a:lnSpc>
                  <a:spcPct val="120000"/>
                </a:lnSpc>
                <a:spcAft>
                  <a:spcPts val="600"/>
                </a:spcAft>
              </a:pPr>
              <a:r>
                <a:rPr lang="zh-CN" altLang="en-US" sz="1400" kern="100" dirty="0">
                  <a:solidFill>
                    <a:prstClr val="black"/>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截止</a:t>
              </a:r>
              <a:r>
                <a:rPr lang="en-US" altLang="zh-CN" sz="1400" kern="100" dirty="0">
                  <a:solidFill>
                    <a:prstClr val="black"/>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2024</a:t>
              </a:r>
              <a:r>
                <a:rPr lang="zh-CN" altLang="en-US" sz="1400" kern="100" dirty="0">
                  <a:solidFill>
                    <a:prstClr val="black"/>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年</a:t>
              </a:r>
              <a:r>
                <a:rPr lang="en-US" altLang="zh-CN" sz="1400" kern="100" dirty="0">
                  <a:solidFill>
                    <a:prstClr val="black"/>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12</a:t>
              </a:r>
              <a:r>
                <a:rPr lang="zh-CN" altLang="en-US" sz="1400" kern="100" dirty="0">
                  <a:solidFill>
                    <a:prstClr val="black"/>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月</a:t>
              </a:r>
              <a:r>
                <a:rPr lang="en-US" altLang="zh-CN" sz="1400" kern="100" dirty="0">
                  <a:solidFill>
                    <a:prstClr val="black"/>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30</a:t>
              </a:r>
              <a:r>
                <a:rPr lang="zh-CN" altLang="en-US" sz="1400" kern="100" dirty="0">
                  <a:solidFill>
                    <a:prstClr val="black"/>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日，长期随访数据显示</a:t>
              </a:r>
              <a:r>
                <a:rPr lang="zh-CN" altLang="en-US" sz="1400" b="1" kern="100" dirty="0">
                  <a:solidFill>
                    <a:prstClr val="black"/>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瑞派替尼</a:t>
              </a:r>
              <a:r>
                <a:rPr lang="en-US" altLang="zh-CN" sz="1400" b="1" kern="100" dirty="0">
                  <a:solidFill>
                    <a:prstClr val="black"/>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OS</a:t>
              </a:r>
              <a:r>
                <a:rPr lang="zh-CN" altLang="en-US" sz="1400" b="1" kern="100" dirty="0">
                  <a:solidFill>
                    <a:prstClr val="black"/>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获益优于舒尼替尼，瑞派替尼组</a:t>
              </a:r>
              <a:r>
                <a:rPr lang="en-US" altLang="zh-CN" sz="1400" b="1" kern="100" dirty="0">
                  <a:solidFill>
                    <a:prstClr val="black"/>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mOS</a:t>
              </a:r>
              <a:r>
                <a:rPr lang="zh-CN" altLang="en-US" sz="1400" b="1" kern="100" dirty="0">
                  <a:solidFill>
                    <a:prstClr val="black"/>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数值上延长</a:t>
              </a:r>
              <a:r>
                <a:rPr lang="en-US" altLang="zh-CN" sz="1400" b="1" kern="100" dirty="0">
                  <a:solidFill>
                    <a:prstClr val="black"/>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1</a:t>
              </a:r>
              <a:r>
                <a:rPr lang="zh-CN" altLang="en-US" sz="1400" b="1" kern="100" dirty="0">
                  <a:solidFill>
                    <a:prstClr val="black"/>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年以上，死亡风险降低超过</a:t>
              </a:r>
              <a:r>
                <a:rPr lang="en-US" altLang="zh-CN" sz="1400" b="1" kern="100" dirty="0">
                  <a:solidFill>
                    <a:prstClr val="black"/>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30%</a:t>
              </a:r>
              <a:endParaRPr lang="en-US" altLang="zh-CN" sz="1400" b="1" kern="100" dirty="0">
                <a:solidFill>
                  <a:prstClr val="black"/>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p:txBody>
        </p:sp>
        <p:sp>
          <p:nvSpPr>
            <p:cNvPr id="25" name="iconfont-10833-5194489"/>
            <p:cNvSpPr/>
            <p:nvPr/>
          </p:nvSpPr>
          <p:spPr>
            <a:xfrm>
              <a:off x="356093" y="896463"/>
              <a:ext cx="360000" cy="279155"/>
            </a:xfrm>
            <a:custGeom>
              <a:avLst/>
              <a:gdLst>
                <a:gd name="connsiteX0" fmla="*/ 420191 w 607933"/>
                <a:gd name="connsiteY0" fmla="*/ 297895 h 471412"/>
                <a:gd name="connsiteX1" fmla="*/ 401336 w 607933"/>
                <a:gd name="connsiteY1" fmla="*/ 315748 h 471412"/>
                <a:gd name="connsiteX2" fmla="*/ 427137 w 607933"/>
                <a:gd name="connsiteY2" fmla="*/ 324674 h 471412"/>
                <a:gd name="connsiteX3" fmla="*/ 420191 w 607933"/>
                <a:gd name="connsiteY3" fmla="*/ 297895 h 471412"/>
                <a:gd name="connsiteX4" fmla="*/ 424160 w 607933"/>
                <a:gd name="connsiteY4" fmla="*/ 279051 h 471412"/>
                <a:gd name="connsiteX5" fmla="*/ 430114 w 607933"/>
                <a:gd name="connsiteY5" fmla="*/ 283018 h 471412"/>
                <a:gd name="connsiteX6" fmla="*/ 443015 w 607933"/>
                <a:gd name="connsiteY6" fmla="*/ 333601 h 471412"/>
                <a:gd name="connsiteX7" fmla="*/ 435076 w 607933"/>
                <a:gd name="connsiteY7" fmla="*/ 341535 h 471412"/>
                <a:gd name="connsiteX8" fmla="*/ 387443 w 607933"/>
                <a:gd name="connsiteY8" fmla="*/ 325666 h 471412"/>
                <a:gd name="connsiteX9" fmla="*/ 384465 w 607933"/>
                <a:gd name="connsiteY9" fmla="*/ 313764 h 471412"/>
                <a:gd name="connsiteX10" fmla="*/ 419198 w 607933"/>
                <a:gd name="connsiteY10" fmla="*/ 280043 h 471412"/>
                <a:gd name="connsiteX11" fmla="*/ 424160 w 607933"/>
                <a:gd name="connsiteY11" fmla="*/ 279051 h 471412"/>
                <a:gd name="connsiteX12" fmla="*/ 230458 w 607933"/>
                <a:gd name="connsiteY12" fmla="*/ 84604 h 471412"/>
                <a:gd name="connsiteX13" fmla="*/ 201651 w 607933"/>
                <a:gd name="connsiteY13" fmla="*/ 112375 h 471412"/>
                <a:gd name="connsiteX14" fmla="*/ 214565 w 607933"/>
                <a:gd name="connsiteY14" fmla="*/ 126260 h 471412"/>
                <a:gd name="connsiteX15" fmla="*/ 377475 w 607933"/>
                <a:gd name="connsiteY15" fmla="*/ 299828 h 471412"/>
                <a:gd name="connsiteX16" fmla="*/ 404295 w 607933"/>
                <a:gd name="connsiteY16" fmla="*/ 270073 h 471412"/>
                <a:gd name="connsiteX17" fmla="*/ 394362 w 607933"/>
                <a:gd name="connsiteY17" fmla="*/ 259163 h 471412"/>
                <a:gd name="connsiteX18" fmla="*/ 230458 w 607933"/>
                <a:gd name="connsiteY18" fmla="*/ 84604 h 471412"/>
                <a:gd name="connsiteX19" fmla="*/ 565219 w 607933"/>
                <a:gd name="connsiteY19" fmla="*/ 75677 h 471412"/>
                <a:gd name="connsiteX20" fmla="*/ 568199 w 607933"/>
                <a:gd name="connsiteY20" fmla="*/ 83612 h 471412"/>
                <a:gd name="connsiteX21" fmla="*/ 569192 w 607933"/>
                <a:gd name="connsiteY21" fmla="*/ 109399 h 471412"/>
                <a:gd name="connsiteX22" fmla="*/ 569192 w 607933"/>
                <a:gd name="connsiteY22" fmla="*/ 168908 h 471412"/>
                <a:gd name="connsiteX23" fmla="*/ 569192 w 607933"/>
                <a:gd name="connsiteY23" fmla="*/ 413887 h 471412"/>
                <a:gd name="connsiteX24" fmla="*/ 560252 w 607933"/>
                <a:gd name="connsiteY24" fmla="*/ 420829 h 471412"/>
                <a:gd name="connsiteX25" fmla="*/ 462903 w 607933"/>
                <a:gd name="connsiteY25" fmla="*/ 401985 h 471412"/>
                <a:gd name="connsiteX26" fmla="*/ 320854 w 607933"/>
                <a:gd name="connsiteY26" fmla="*/ 433723 h 471412"/>
                <a:gd name="connsiteX27" fmla="*/ 398335 w 607933"/>
                <a:gd name="connsiteY27" fmla="*/ 433723 h 471412"/>
                <a:gd name="connsiteX28" fmla="*/ 587073 w 607933"/>
                <a:gd name="connsiteY28" fmla="*/ 433723 h 471412"/>
                <a:gd name="connsiteX29" fmla="*/ 588066 w 607933"/>
                <a:gd name="connsiteY29" fmla="*/ 433723 h 471412"/>
                <a:gd name="connsiteX30" fmla="*/ 588066 w 607933"/>
                <a:gd name="connsiteY30" fmla="*/ 296852 h 471412"/>
                <a:gd name="connsiteX31" fmla="*/ 588066 w 607933"/>
                <a:gd name="connsiteY31" fmla="*/ 75677 h 471412"/>
                <a:gd name="connsiteX32" fmla="*/ 19867 w 607933"/>
                <a:gd name="connsiteY32" fmla="*/ 75677 h 471412"/>
                <a:gd name="connsiteX33" fmla="*/ 19867 w 607933"/>
                <a:gd name="connsiteY33" fmla="*/ 229409 h 471412"/>
                <a:gd name="connsiteX34" fmla="*/ 19867 w 607933"/>
                <a:gd name="connsiteY34" fmla="*/ 433723 h 471412"/>
                <a:gd name="connsiteX35" fmla="*/ 91389 w 607933"/>
                <a:gd name="connsiteY35" fmla="*/ 433723 h 471412"/>
                <a:gd name="connsiteX36" fmla="*/ 294033 w 607933"/>
                <a:gd name="connsiteY36" fmla="*/ 433723 h 471412"/>
                <a:gd name="connsiteX37" fmla="*/ 150990 w 607933"/>
                <a:gd name="connsiteY37" fmla="*/ 397026 h 471412"/>
                <a:gd name="connsiteX38" fmla="*/ 54634 w 607933"/>
                <a:gd name="connsiteY38" fmla="*/ 420829 h 471412"/>
                <a:gd name="connsiteX39" fmla="*/ 46688 w 607933"/>
                <a:gd name="connsiteY39" fmla="*/ 413887 h 471412"/>
                <a:gd name="connsiteX40" fmla="*/ 46688 w 607933"/>
                <a:gd name="connsiteY40" fmla="*/ 387108 h 471412"/>
                <a:gd name="connsiteX41" fmla="*/ 46688 w 607933"/>
                <a:gd name="connsiteY41" fmla="*/ 107415 h 471412"/>
                <a:gd name="connsiteX42" fmla="*/ 48674 w 607933"/>
                <a:gd name="connsiteY42" fmla="*/ 81628 h 471412"/>
                <a:gd name="connsiteX43" fmla="*/ 50661 w 607933"/>
                <a:gd name="connsiteY43" fmla="*/ 75677 h 471412"/>
                <a:gd name="connsiteX44" fmla="*/ 212646 w 607933"/>
                <a:gd name="connsiteY44" fmla="*/ 55781 h 471412"/>
                <a:gd name="connsiteX45" fmla="*/ 222463 w 607933"/>
                <a:gd name="connsiteY45" fmla="*/ 55781 h 471412"/>
                <a:gd name="connsiteX46" fmla="*/ 222587 w 607933"/>
                <a:gd name="connsiteY46" fmla="*/ 64714 h 471412"/>
                <a:gd name="connsiteX47" fmla="*/ 182821 w 607933"/>
                <a:gd name="connsiteY47" fmla="*/ 99454 h 471412"/>
                <a:gd name="connsiteX48" fmla="*/ 172880 w 607933"/>
                <a:gd name="connsiteY48" fmla="*/ 90521 h 471412"/>
                <a:gd name="connsiteX49" fmla="*/ 212646 w 607933"/>
                <a:gd name="connsiteY49" fmla="*/ 55781 h 471412"/>
                <a:gd name="connsiteX50" fmla="*/ 427515 w 607933"/>
                <a:gd name="connsiteY50" fmla="*/ 14681 h 471412"/>
                <a:gd name="connsiteX51" fmla="*/ 385422 w 607933"/>
                <a:gd name="connsiteY51" fmla="*/ 15177 h 471412"/>
                <a:gd name="connsiteX52" fmla="*/ 318867 w 607933"/>
                <a:gd name="connsiteY52" fmla="*/ 51874 h 471412"/>
                <a:gd name="connsiteX53" fmla="*/ 312907 w 607933"/>
                <a:gd name="connsiteY53" fmla="*/ 61792 h 471412"/>
                <a:gd name="connsiteX54" fmla="*/ 311913 w 607933"/>
                <a:gd name="connsiteY54" fmla="*/ 62784 h 471412"/>
                <a:gd name="connsiteX55" fmla="*/ 311913 w 607933"/>
                <a:gd name="connsiteY55" fmla="*/ 64767 h 471412"/>
                <a:gd name="connsiteX56" fmla="*/ 311913 w 607933"/>
                <a:gd name="connsiteY56" fmla="*/ 77661 h 471412"/>
                <a:gd name="connsiteX57" fmla="*/ 311913 w 607933"/>
                <a:gd name="connsiteY57" fmla="*/ 152047 h 471412"/>
                <a:gd name="connsiteX58" fmla="*/ 418202 w 607933"/>
                <a:gd name="connsiteY58" fmla="*/ 265114 h 471412"/>
                <a:gd name="connsiteX59" fmla="*/ 418202 w 607933"/>
                <a:gd name="connsiteY59" fmla="*/ 275032 h 471412"/>
                <a:gd name="connsiteX60" fmla="*/ 382442 w 607933"/>
                <a:gd name="connsiteY60" fmla="*/ 314705 h 471412"/>
                <a:gd name="connsiteX61" fmla="*/ 373501 w 607933"/>
                <a:gd name="connsiteY61" fmla="*/ 314705 h 471412"/>
                <a:gd name="connsiteX62" fmla="*/ 355621 w 607933"/>
                <a:gd name="connsiteY62" fmla="*/ 295861 h 471412"/>
                <a:gd name="connsiteX63" fmla="*/ 311913 w 607933"/>
                <a:gd name="connsiteY63" fmla="*/ 249245 h 471412"/>
                <a:gd name="connsiteX64" fmla="*/ 312907 w 607933"/>
                <a:gd name="connsiteY64" fmla="*/ 422813 h 471412"/>
                <a:gd name="connsiteX65" fmla="*/ 460917 w 607933"/>
                <a:gd name="connsiteY65" fmla="*/ 389091 h 471412"/>
                <a:gd name="connsiteX66" fmla="*/ 555285 w 607933"/>
                <a:gd name="connsiteY66" fmla="*/ 404960 h 471412"/>
                <a:gd name="connsiteX67" fmla="*/ 555285 w 607933"/>
                <a:gd name="connsiteY67" fmla="*/ 130227 h 471412"/>
                <a:gd name="connsiteX68" fmla="*/ 555285 w 607933"/>
                <a:gd name="connsiteY68" fmla="*/ 91546 h 471412"/>
                <a:gd name="connsiteX69" fmla="*/ 555285 w 607933"/>
                <a:gd name="connsiteY69" fmla="*/ 89563 h 471412"/>
                <a:gd name="connsiteX70" fmla="*/ 555285 w 607933"/>
                <a:gd name="connsiteY70" fmla="*/ 86587 h 471412"/>
                <a:gd name="connsiteX71" fmla="*/ 553298 w 607933"/>
                <a:gd name="connsiteY71" fmla="*/ 80636 h 471412"/>
                <a:gd name="connsiteX72" fmla="*/ 535418 w 607933"/>
                <a:gd name="connsiteY72" fmla="*/ 58816 h 471412"/>
                <a:gd name="connsiteX73" fmla="*/ 468863 w 607933"/>
                <a:gd name="connsiteY73" fmla="*/ 23111 h 471412"/>
                <a:gd name="connsiteX74" fmla="*/ 427515 w 607933"/>
                <a:gd name="connsiteY74" fmla="*/ 14681 h 471412"/>
                <a:gd name="connsiteX75" fmla="*/ 222760 w 607933"/>
                <a:gd name="connsiteY75" fmla="*/ 14061 h 471412"/>
                <a:gd name="connsiteX76" fmla="*/ 181784 w 607933"/>
                <a:gd name="connsiteY76" fmla="*/ 15177 h 471412"/>
                <a:gd name="connsiteX77" fmla="*/ 104302 w 607933"/>
                <a:gd name="connsiteY77" fmla="*/ 41956 h 471412"/>
                <a:gd name="connsiteX78" fmla="*/ 60595 w 607933"/>
                <a:gd name="connsiteY78" fmla="*/ 84604 h 471412"/>
                <a:gd name="connsiteX79" fmla="*/ 59601 w 607933"/>
                <a:gd name="connsiteY79" fmla="*/ 93530 h 471412"/>
                <a:gd name="connsiteX80" fmla="*/ 59601 w 607933"/>
                <a:gd name="connsiteY80" fmla="*/ 109399 h 471412"/>
                <a:gd name="connsiteX81" fmla="*/ 59601 w 607933"/>
                <a:gd name="connsiteY81" fmla="*/ 168908 h 471412"/>
                <a:gd name="connsiteX82" fmla="*/ 59601 w 607933"/>
                <a:gd name="connsiteY82" fmla="*/ 404960 h 471412"/>
                <a:gd name="connsiteX83" fmla="*/ 157943 w 607933"/>
                <a:gd name="connsiteY83" fmla="*/ 383140 h 471412"/>
                <a:gd name="connsiteX84" fmla="*/ 299000 w 607933"/>
                <a:gd name="connsiteY84" fmla="*/ 419838 h 471412"/>
                <a:gd name="connsiteX85" fmla="*/ 299000 w 607933"/>
                <a:gd name="connsiteY85" fmla="*/ 413887 h 471412"/>
                <a:gd name="connsiteX86" fmla="*/ 299000 w 607933"/>
                <a:gd name="connsiteY86" fmla="*/ 234368 h 471412"/>
                <a:gd name="connsiteX87" fmla="*/ 187744 w 607933"/>
                <a:gd name="connsiteY87" fmla="*/ 116342 h 471412"/>
                <a:gd name="connsiteX88" fmla="*/ 186751 w 607933"/>
                <a:gd name="connsiteY88" fmla="*/ 113366 h 471412"/>
                <a:gd name="connsiteX89" fmla="*/ 187744 w 607933"/>
                <a:gd name="connsiteY89" fmla="*/ 107415 h 471412"/>
                <a:gd name="connsiteX90" fmla="*/ 226485 w 607933"/>
                <a:gd name="connsiteY90" fmla="*/ 70718 h 471412"/>
                <a:gd name="connsiteX91" fmla="*/ 235425 w 607933"/>
                <a:gd name="connsiteY91" fmla="*/ 70718 h 471412"/>
                <a:gd name="connsiteX92" fmla="*/ 250325 w 607933"/>
                <a:gd name="connsiteY92" fmla="*/ 86587 h 471412"/>
                <a:gd name="connsiteX93" fmla="*/ 299000 w 607933"/>
                <a:gd name="connsiteY93" fmla="*/ 138162 h 471412"/>
                <a:gd name="connsiteX94" fmla="*/ 299000 w 607933"/>
                <a:gd name="connsiteY94" fmla="*/ 126260 h 471412"/>
                <a:gd name="connsiteX95" fmla="*/ 298006 w 607933"/>
                <a:gd name="connsiteY95" fmla="*/ 75677 h 471412"/>
                <a:gd name="connsiteX96" fmla="*/ 298006 w 607933"/>
                <a:gd name="connsiteY96" fmla="*/ 64767 h 471412"/>
                <a:gd name="connsiteX97" fmla="*/ 299993 w 607933"/>
                <a:gd name="connsiteY97" fmla="*/ 57825 h 471412"/>
                <a:gd name="connsiteX98" fmla="*/ 293040 w 607933"/>
                <a:gd name="connsiteY98" fmla="*/ 46915 h 471412"/>
                <a:gd name="connsiteX99" fmla="*/ 262246 w 607933"/>
                <a:gd name="connsiteY99" fmla="*/ 24103 h 471412"/>
                <a:gd name="connsiteX100" fmla="*/ 222760 w 607933"/>
                <a:gd name="connsiteY100" fmla="*/ 14061 h 471412"/>
                <a:gd name="connsiteX101" fmla="*/ 207580 w 607933"/>
                <a:gd name="connsiteY101" fmla="*/ 5 h 471412"/>
                <a:gd name="connsiteX102" fmla="*/ 248339 w 607933"/>
                <a:gd name="connsiteY102" fmla="*/ 5258 h 471412"/>
                <a:gd name="connsiteX103" fmla="*/ 307940 w 607933"/>
                <a:gd name="connsiteY103" fmla="*/ 44931 h 471412"/>
                <a:gd name="connsiteX104" fmla="*/ 453963 w 607933"/>
                <a:gd name="connsiteY104" fmla="*/ 5258 h 471412"/>
                <a:gd name="connsiteX105" fmla="*/ 528465 w 607933"/>
                <a:gd name="connsiteY105" fmla="*/ 36005 h 471412"/>
                <a:gd name="connsiteX106" fmla="*/ 551312 w 607933"/>
                <a:gd name="connsiteY106" fmla="*/ 55841 h 471412"/>
                <a:gd name="connsiteX107" fmla="*/ 597999 w 607933"/>
                <a:gd name="connsiteY107" fmla="*/ 55841 h 471412"/>
                <a:gd name="connsiteX108" fmla="*/ 607933 w 607933"/>
                <a:gd name="connsiteY108" fmla="*/ 65759 h 471412"/>
                <a:gd name="connsiteX109" fmla="*/ 607933 w 607933"/>
                <a:gd name="connsiteY109" fmla="*/ 229409 h 471412"/>
                <a:gd name="connsiteX110" fmla="*/ 607933 w 607933"/>
                <a:gd name="connsiteY110" fmla="*/ 461494 h 471412"/>
                <a:gd name="connsiteX111" fmla="*/ 605946 w 607933"/>
                <a:gd name="connsiteY111" fmla="*/ 467445 h 471412"/>
                <a:gd name="connsiteX112" fmla="*/ 604953 w 607933"/>
                <a:gd name="connsiteY112" fmla="*/ 468437 h 471412"/>
                <a:gd name="connsiteX113" fmla="*/ 597999 w 607933"/>
                <a:gd name="connsiteY113" fmla="*/ 471412 h 471412"/>
                <a:gd name="connsiteX114" fmla="*/ 506611 w 607933"/>
                <a:gd name="connsiteY114" fmla="*/ 471412 h 471412"/>
                <a:gd name="connsiteX115" fmla="*/ 196684 w 607933"/>
                <a:gd name="connsiteY115" fmla="*/ 471412 h 471412"/>
                <a:gd name="connsiteX116" fmla="*/ 9934 w 607933"/>
                <a:gd name="connsiteY116" fmla="*/ 471412 h 471412"/>
                <a:gd name="connsiteX117" fmla="*/ 0 w 607933"/>
                <a:gd name="connsiteY117" fmla="*/ 461494 h 471412"/>
                <a:gd name="connsiteX118" fmla="*/ 0 w 607933"/>
                <a:gd name="connsiteY118" fmla="*/ 296852 h 471412"/>
                <a:gd name="connsiteX119" fmla="*/ 0 w 607933"/>
                <a:gd name="connsiteY119" fmla="*/ 65759 h 471412"/>
                <a:gd name="connsiteX120" fmla="*/ 9934 w 607933"/>
                <a:gd name="connsiteY120" fmla="*/ 55841 h 471412"/>
                <a:gd name="connsiteX121" fmla="*/ 63575 w 607933"/>
                <a:gd name="connsiteY121" fmla="*/ 55841 h 471412"/>
                <a:gd name="connsiteX122" fmla="*/ 89402 w 607933"/>
                <a:gd name="connsiteY122" fmla="*/ 35013 h 471412"/>
                <a:gd name="connsiteX123" fmla="*/ 207580 w 607933"/>
                <a:gd name="connsiteY123" fmla="*/ 5 h 471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607933" h="471412">
                  <a:moveTo>
                    <a:pt x="420191" y="297895"/>
                  </a:moveTo>
                  <a:cubicBezTo>
                    <a:pt x="414237" y="303846"/>
                    <a:pt x="407290" y="309797"/>
                    <a:pt x="401336" y="315748"/>
                  </a:cubicBezTo>
                  <a:cubicBezTo>
                    <a:pt x="410267" y="318724"/>
                    <a:pt x="419198" y="321699"/>
                    <a:pt x="427137" y="324674"/>
                  </a:cubicBezTo>
                  <a:cubicBezTo>
                    <a:pt x="425153" y="315748"/>
                    <a:pt x="423168" y="306822"/>
                    <a:pt x="420191" y="297895"/>
                  </a:cubicBezTo>
                  <a:close/>
                  <a:moveTo>
                    <a:pt x="424160" y="279051"/>
                  </a:moveTo>
                  <a:cubicBezTo>
                    <a:pt x="427137" y="279051"/>
                    <a:pt x="429122" y="280043"/>
                    <a:pt x="430114" y="283018"/>
                  </a:cubicBezTo>
                  <a:cubicBezTo>
                    <a:pt x="435076" y="299879"/>
                    <a:pt x="439046" y="316740"/>
                    <a:pt x="443015" y="333601"/>
                  </a:cubicBezTo>
                  <a:cubicBezTo>
                    <a:pt x="445000" y="338560"/>
                    <a:pt x="440038" y="343519"/>
                    <a:pt x="435076" y="341535"/>
                  </a:cubicBezTo>
                  <a:cubicBezTo>
                    <a:pt x="419198" y="336576"/>
                    <a:pt x="403320" y="330625"/>
                    <a:pt x="387443" y="325666"/>
                  </a:cubicBezTo>
                  <a:cubicBezTo>
                    <a:pt x="382481" y="323683"/>
                    <a:pt x="380496" y="317732"/>
                    <a:pt x="384465" y="313764"/>
                  </a:cubicBezTo>
                  <a:cubicBezTo>
                    <a:pt x="396374" y="302854"/>
                    <a:pt x="407290" y="291944"/>
                    <a:pt x="419198" y="280043"/>
                  </a:cubicBezTo>
                  <a:cubicBezTo>
                    <a:pt x="421183" y="279051"/>
                    <a:pt x="423168" y="278059"/>
                    <a:pt x="424160" y="279051"/>
                  </a:cubicBezTo>
                  <a:close/>
                  <a:moveTo>
                    <a:pt x="230458" y="84604"/>
                  </a:moveTo>
                  <a:cubicBezTo>
                    <a:pt x="221518" y="93530"/>
                    <a:pt x="211585" y="102456"/>
                    <a:pt x="201651" y="112375"/>
                  </a:cubicBezTo>
                  <a:cubicBezTo>
                    <a:pt x="206618" y="116342"/>
                    <a:pt x="210591" y="121301"/>
                    <a:pt x="214565" y="126260"/>
                  </a:cubicBezTo>
                  <a:cubicBezTo>
                    <a:pt x="269199" y="183785"/>
                    <a:pt x="323834" y="241311"/>
                    <a:pt x="377475" y="299828"/>
                  </a:cubicBezTo>
                  <a:cubicBezTo>
                    <a:pt x="386415" y="289910"/>
                    <a:pt x="395355" y="279991"/>
                    <a:pt x="404295" y="270073"/>
                  </a:cubicBezTo>
                  <a:cubicBezTo>
                    <a:pt x="401315" y="266106"/>
                    <a:pt x="397342" y="263131"/>
                    <a:pt x="394362" y="259163"/>
                  </a:cubicBezTo>
                  <a:cubicBezTo>
                    <a:pt x="339727" y="200646"/>
                    <a:pt x="285093" y="143121"/>
                    <a:pt x="230458" y="84604"/>
                  </a:cubicBezTo>
                  <a:close/>
                  <a:moveTo>
                    <a:pt x="565219" y="75677"/>
                  </a:moveTo>
                  <a:cubicBezTo>
                    <a:pt x="566212" y="77661"/>
                    <a:pt x="567205" y="80636"/>
                    <a:pt x="568199" y="83612"/>
                  </a:cubicBezTo>
                  <a:cubicBezTo>
                    <a:pt x="570186" y="91546"/>
                    <a:pt x="569192" y="100473"/>
                    <a:pt x="569192" y="109399"/>
                  </a:cubicBezTo>
                  <a:lnTo>
                    <a:pt x="569192" y="168908"/>
                  </a:lnTo>
                  <a:lnTo>
                    <a:pt x="569192" y="413887"/>
                  </a:lnTo>
                  <a:cubicBezTo>
                    <a:pt x="569192" y="417854"/>
                    <a:pt x="564225" y="421821"/>
                    <a:pt x="560252" y="420829"/>
                  </a:cubicBezTo>
                  <a:cubicBezTo>
                    <a:pt x="528465" y="410911"/>
                    <a:pt x="495684" y="404960"/>
                    <a:pt x="462903" y="401985"/>
                  </a:cubicBezTo>
                  <a:cubicBezTo>
                    <a:pt x="415222" y="399009"/>
                    <a:pt x="358601" y="400993"/>
                    <a:pt x="320854" y="433723"/>
                  </a:cubicBezTo>
                  <a:lnTo>
                    <a:pt x="398335" y="433723"/>
                  </a:lnTo>
                  <a:lnTo>
                    <a:pt x="587073" y="433723"/>
                  </a:lnTo>
                  <a:cubicBezTo>
                    <a:pt x="588066" y="433723"/>
                    <a:pt x="588066" y="433723"/>
                    <a:pt x="588066" y="433723"/>
                  </a:cubicBezTo>
                  <a:lnTo>
                    <a:pt x="588066" y="296852"/>
                  </a:lnTo>
                  <a:lnTo>
                    <a:pt x="588066" y="75677"/>
                  </a:lnTo>
                  <a:close/>
                  <a:moveTo>
                    <a:pt x="19867" y="75677"/>
                  </a:moveTo>
                  <a:lnTo>
                    <a:pt x="19867" y="229409"/>
                  </a:lnTo>
                  <a:lnTo>
                    <a:pt x="19867" y="433723"/>
                  </a:lnTo>
                  <a:lnTo>
                    <a:pt x="91389" y="433723"/>
                  </a:lnTo>
                  <a:lnTo>
                    <a:pt x="294033" y="433723"/>
                  </a:lnTo>
                  <a:cubicBezTo>
                    <a:pt x="259266" y="394050"/>
                    <a:pt x="200658" y="390083"/>
                    <a:pt x="150990" y="397026"/>
                  </a:cubicBezTo>
                  <a:cubicBezTo>
                    <a:pt x="118209" y="400993"/>
                    <a:pt x="85428" y="408928"/>
                    <a:pt x="54634" y="420829"/>
                  </a:cubicBezTo>
                  <a:cubicBezTo>
                    <a:pt x="50661" y="421821"/>
                    <a:pt x="46688" y="417854"/>
                    <a:pt x="46688" y="413887"/>
                  </a:cubicBezTo>
                  <a:lnTo>
                    <a:pt x="46688" y="387108"/>
                  </a:lnTo>
                  <a:lnTo>
                    <a:pt x="46688" y="107415"/>
                  </a:lnTo>
                  <a:cubicBezTo>
                    <a:pt x="46688" y="99481"/>
                    <a:pt x="45694" y="89563"/>
                    <a:pt x="48674" y="81628"/>
                  </a:cubicBezTo>
                  <a:cubicBezTo>
                    <a:pt x="48674" y="79645"/>
                    <a:pt x="49668" y="77661"/>
                    <a:pt x="50661" y="75677"/>
                  </a:cubicBezTo>
                  <a:close/>
                  <a:moveTo>
                    <a:pt x="212646" y="55781"/>
                  </a:moveTo>
                  <a:cubicBezTo>
                    <a:pt x="216126" y="52803"/>
                    <a:pt x="220102" y="53547"/>
                    <a:pt x="222463" y="55781"/>
                  </a:cubicBezTo>
                  <a:cubicBezTo>
                    <a:pt x="224824" y="58014"/>
                    <a:pt x="225570" y="61736"/>
                    <a:pt x="222587" y="64714"/>
                  </a:cubicBezTo>
                  <a:cubicBezTo>
                    <a:pt x="209663" y="76625"/>
                    <a:pt x="195745" y="88536"/>
                    <a:pt x="182821" y="99454"/>
                  </a:cubicBezTo>
                  <a:cubicBezTo>
                    <a:pt x="175862" y="105410"/>
                    <a:pt x="166915" y="95484"/>
                    <a:pt x="172880" y="90521"/>
                  </a:cubicBezTo>
                  <a:cubicBezTo>
                    <a:pt x="186798" y="78610"/>
                    <a:pt x="199722" y="66699"/>
                    <a:pt x="212646" y="55781"/>
                  </a:cubicBezTo>
                  <a:close/>
                  <a:moveTo>
                    <a:pt x="427515" y="14681"/>
                  </a:moveTo>
                  <a:cubicBezTo>
                    <a:pt x="413484" y="13193"/>
                    <a:pt x="399329" y="13193"/>
                    <a:pt x="385422" y="15177"/>
                  </a:cubicBezTo>
                  <a:cubicBezTo>
                    <a:pt x="359594" y="19144"/>
                    <a:pt x="333767" y="30054"/>
                    <a:pt x="318867" y="51874"/>
                  </a:cubicBezTo>
                  <a:cubicBezTo>
                    <a:pt x="316880" y="54849"/>
                    <a:pt x="314893" y="57825"/>
                    <a:pt x="312907" y="61792"/>
                  </a:cubicBezTo>
                  <a:cubicBezTo>
                    <a:pt x="311913" y="62784"/>
                    <a:pt x="311913" y="65759"/>
                    <a:pt x="311913" y="62784"/>
                  </a:cubicBezTo>
                  <a:lnTo>
                    <a:pt x="311913" y="64767"/>
                  </a:lnTo>
                  <a:cubicBezTo>
                    <a:pt x="311913" y="68735"/>
                    <a:pt x="311913" y="73694"/>
                    <a:pt x="311913" y="77661"/>
                  </a:cubicBezTo>
                  <a:cubicBezTo>
                    <a:pt x="311913" y="102456"/>
                    <a:pt x="311913" y="127252"/>
                    <a:pt x="311913" y="152047"/>
                  </a:cubicBezTo>
                  <a:cubicBezTo>
                    <a:pt x="347674" y="189736"/>
                    <a:pt x="382442" y="227425"/>
                    <a:pt x="418202" y="265114"/>
                  </a:cubicBezTo>
                  <a:cubicBezTo>
                    <a:pt x="421182" y="268090"/>
                    <a:pt x="421182" y="272057"/>
                    <a:pt x="418202" y="275032"/>
                  </a:cubicBezTo>
                  <a:cubicBezTo>
                    <a:pt x="406282" y="287926"/>
                    <a:pt x="394362" y="300820"/>
                    <a:pt x="382442" y="314705"/>
                  </a:cubicBezTo>
                  <a:cubicBezTo>
                    <a:pt x="380455" y="316689"/>
                    <a:pt x="375488" y="316689"/>
                    <a:pt x="373501" y="314705"/>
                  </a:cubicBezTo>
                  <a:cubicBezTo>
                    <a:pt x="367541" y="307762"/>
                    <a:pt x="361581" y="301811"/>
                    <a:pt x="355621" y="295861"/>
                  </a:cubicBezTo>
                  <a:cubicBezTo>
                    <a:pt x="341714" y="279991"/>
                    <a:pt x="326814" y="264122"/>
                    <a:pt x="311913" y="249245"/>
                  </a:cubicBezTo>
                  <a:cubicBezTo>
                    <a:pt x="311913" y="306771"/>
                    <a:pt x="311913" y="364296"/>
                    <a:pt x="312907" y="422813"/>
                  </a:cubicBezTo>
                  <a:cubicBezTo>
                    <a:pt x="352641" y="390083"/>
                    <a:pt x="411249" y="385124"/>
                    <a:pt x="460917" y="389091"/>
                  </a:cubicBezTo>
                  <a:cubicBezTo>
                    <a:pt x="492704" y="391075"/>
                    <a:pt x="524491" y="397026"/>
                    <a:pt x="555285" y="404960"/>
                  </a:cubicBezTo>
                  <a:lnTo>
                    <a:pt x="555285" y="130227"/>
                  </a:lnTo>
                  <a:lnTo>
                    <a:pt x="555285" y="91546"/>
                  </a:lnTo>
                  <a:lnTo>
                    <a:pt x="555285" y="89563"/>
                  </a:lnTo>
                  <a:cubicBezTo>
                    <a:pt x="555285" y="90555"/>
                    <a:pt x="555285" y="87579"/>
                    <a:pt x="555285" y="86587"/>
                  </a:cubicBezTo>
                  <a:cubicBezTo>
                    <a:pt x="554292" y="84604"/>
                    <a:pt x="554292" y="82620"/>
                    <a:pt x="553298" y="80636"/>
                  </a:cubicBezTo>
                  <a:cubicBezTo>
                    <a:pt x="549325" y="72702"/>
                    <a:pt x="542372" y="64767"/>
                    <a:pt x="535418" y="58816"/>
                  </a:cubicBezTo>
                  <a:cubicBezTo>
                    <a:pt x="516544" y="41956"/>
                    <a:pt x="492704" y="30054"/>
                    <a:pt x="468863" y="23111"/>
                  </a:cubicBezTo>
                  <a:cubicBezTo>
                    <a:pt x="455453" y="19144"/>
                    <a:pt x="441546" y="16169"/>
                    <a:pt x="427515" y="14681"/>
                  </a:cubicBezTo>
                  <a:close/>
                  <a:moveTo>
                    <a:pt x="222760" y="14061"/>
                  </a:moveTo>
                  <a:cubicBezTo>
                    <a:pt x="209101" y="12697"/>
                    <a:pt x="195194" y="13193"/>
                    <a:pt x="181784" y="15177"/>
                  </a:cubicBezTo>
                  <a:cubicBezTo>
                    <a:pt x="154963" y="19144"/>
                    <a:pt x="128143" y="28070"/>
                    <a:pt x="104302" y="41956"/>
                  </a:cubicBezTo>
                  <a:cubicBezTo>
                    <a:pt x="87415" y="50882"/>
                    <a:pt x="66555" y="64767"/>
                    <a:pt x="60595" y="84604"/>
                  </a:cubicBezTo>
                  <a:cubicBezTo>
                    <a:pt x="59601" y="89563"/>
                    <a:pt x="59601" y="88571"/>
                    <a:pt x="59601" y="93530"/>
                  </a:cubicBezTo>
                  <a:lnTo>
                    <a:pt x="59601" y="109399"/>
                  </a:lnTo>
                  <a:lnTo>
                    <a:pt x="59601" y="168908"/>
                  </a:lnTo>
                  <a:lnTo>
                    <a:pt x="59601" y="404960"/>
                  </a:lnTo>
                  <a:cubicBezTo>
                    <a:pt x="91389" y="393059"/>
                    <a:pt x="125163" y="386116"/>
                    <a:pt x="157943" y="383140"/>
                  </a:cubicBezTo>
                  <a:cubicBezTo>
                    <a:pt x="207611" y="378181"/>
                    <a:pt x="263239" y="384132"/>
                    <a:pt x="299000" y="419838"/>
                  </a:cubicBezTo>
                  <a:cubicBezTo>
                    <a:pt x="299000" y="417854"/>
                    <a:pt x="299000" y="415870"/>
                    <a:pt x="299000" y="413887"/>
                  </a:cubicBezTo>
                  <a:lnTo>
                    <a:pt x="299000" y="234368"/>
                  </a:lnTo>
                  <a:cubicBezTo>
                    <a:pt x="262246" y="195687"/>
                    <a:pt x="224498" y="156014"/>
                    <a:pt x="187744" y="116342"/>
                  </a:cubicBezTo>
                  <a:cubicBezTo>
                    <a:pt x="186751" y="115350"/>
                    <a:pt x="186751" y="114358"/>
                    <a:pt x="186751" y="113366"/>
                  </a:cubicBezTo>
                  <a:cubicBezTo>
                    <a:pt x="185757" y="111383"/>
                    <a:pt x="185757" y="109399"/>
                    <a:pt x="187744" y="107415"/>
                  </a:cubicBezTo>
                  <a:cubicBezTo>
                    <a:pt x="200658" y="94522"/>
                    <a:pt x="213571" y="82620"/>
                    <a:pt x="226485" y="70718"/>
                  </a:cubicBezTo>
                  <a:cubicBezTo>
                    <a:pt x="229465" y="68735"/>
                    <a:pt x="233438" y="67743"/>
                    <a:pt x="235425" y="70718"/>
                  </a:cubicBezTo>
                  <a:cubicBezTo>
                    <a:pt x="240392" y="75677"/>
                    <a:pt x="245359" y="81628"/>
                    <a:pt x="250325" y="86587"/>
                  </a:cubicBezTo>
                  <a:cubicBezTo>
                    <a:pt x="266219" y="103448"/>
                    <a:pt x="282113" y="120309"/>
                    <a:pt x="299000" y="138162"/>
                  </a:cubicBezTo>
                  <a:cubicBezTo>
                    <a:pt x="299000" y="134195"/>
                    <a:pt x="299000" y="130227"/>
                    <a:pt x="299000" y="126260"/>
                  </a:cubicBezTo>
                  <a:lnTo>
                    <a:pt x="298006" y="75677"/>
                  </a:lnTo>
                  <a:cubicBezTo>
                    <a:pt x="298006" y="72702"/>
                    <a:pt x="298006" y="68735"/>
                    <a:pt x="298006" y="64767"/>
                  </a:cubicBezTo>
                  <a:cubicBezTo>
                    <a:pt x="298006" y="61792"/>
                    <a:pt x="299000" y="59808"/>
                    <a:pt x="299993" y="57825"/>
                  </a:cubicBezTo>
                  <a:cubicBezTo>
                    <a:pt x="298006" y="53857"/>
                    <a:pt x="295026" y="49890"/>
                    <a:pt x="293040" y="46915"/>
                  </a:cubicBezTo>
                  <a:cubicBezTo>
                    <a:pt x="284099" y="36997"/>
                    <a:pt x="274166" y="29062"/>
                    <a:pt x="262246" y="24103"/>
                  </a:cubicBezTo>
                  <a:cubicBezTo>
                    <a:pt x="249829" y="18648"/>
                    <a:pt x="236419" y="15425"/>
                    <a:pt x="222760" y="14061"/>
                  </a:cubicBezTo>
                  <a:close/>
                  <a:moveTo>
                    <a:pt x="207580" y="5"/>
                  </a:moveTo>
                  <a:cubicBezTo>
                    <a:pt x="221456" y="113"/>
                    <a:pt x="235177" y="1787"/>
                    <a:pt x="248339" y="5258"/>
                  </a:cubicBezTo>
                  <a:cubicBezTo>
                    <a:pt x="271186" y="11209"/>
                    <a:pt x="294033" y="25095"/>
                    <a:pt x="307940" y="44931"/>
                  </a:cubicBezTo>
                  <a:cubicBezTo>
                    <a:pt x="340721" y="-692"/>
                    <a:pt x="402309" y="-5652"/>
                    <a:pt x="453963" y="5258"/>
                  </a:cubicBezTo>
                  <a:cubicBezTo>
                    <a:pt x="479790" y="11209"/>
                    <a:pt x="506611" y="21127"/>
                    <a:pt x="528465" y="36005"/>
                  </a:cubicBezTo>
                  <a:cubicBezTo>
                    <a:pt x="536412" y="41956"/>
                    <a:pt x="544358" y="47907"/>
                    <a:pt x="551312" y="55841"/>
                  </a:cubicBezTo>
                  <a:lnTo>
                    <a:pt x="597999" y="55841"/>
                  </a:lnTo>
                  <a:cubicBezTo>
                    <a:pt x="603960" y="55841"/>
                    <a:pt x="607933" y="59808"/>
                    <a:pt x="607933" y="65759"/>
                  </a:cubicBezTo>
                  <a:lnTo>
                    <a:pt x="607933" y="229409"/>
                  </a:lnTo>
                  <a:lnTo>
                    <a:pt x="607933" y="461494"/>
                  </a:lnTo>
                  <a:cubicBezTo>
                    <a:pt x="607933" y="463477"/>
                    <a:pt x="606940" y="465461"/>
                    <a:pt x="605946" y="467445"/>
                  </a:cubicBezTo>
                  <a:cubicBezTo>
                    <a:pt x="605946" y="467445"/>
                    <a:pt x="604953" y="467445"/>
                    <a:pt x="604953" y="468437"/>
                  </a:cubicBezTo>
                  <a:cubicBezTo>
                    <a:pt x="602966" y="470420"/>
                    <a:pt x="600980" y="471412"/>
                    <a:pt x="597999" y="471412"/>
                  </a:cubicBezTo>
                  <a:lnTo>
                    <a:pt x="506611" y="471412"/>
                  </a:lnTo>
                  <a:lnTo>
                    <a:pt x="196684" y="471412"/>
                  </a:lnTo>
                  <a:lnTo>
                    <a:pt x="9934" y="471412"/>
                  </a:lnTo>
                  <a:cubicBezTo>
                    <a:pt x="4967" y="471412"/>
                    <a:pt x="0" y="466453"/>
                    <a:pt x="0" y="461494"/>
                  </a:cubicBezTo>
                  <a:lnTo>
                    <a:pt x="0" y="296852"/>
                  </a:lnTo>
                  <a:lnTo>
                    <a:pt x="0" y="65759"/>
                  </a:lnTo>
                  <a:cubicBezTo>
                    <a:pt x="0" y="59808"/>
                    <a:pt x="4967" y="55841"/>
                    <a:pt x="9934" y="55841"/>
                  </a:cubicBezTo>
                  <a:lnTo>
                    <a:pt x="63575" y="55841"/>
                  </a:lnTo>
                  <a:cubicBezTo>
                    <a:pt x="71522" y="47907"/>
                    <a:pt x="80462" y="40964"/>
                    <a:pt x="89402" y="35013"/>
                  </a:cubicBezTo>
                  <a:cubicBezTo>
                    <a:pt x="122928" y="13441"/>
                    <a:pt x="165952" y="-321"/>
                    <a:pt x="207580" y="5"/>
                  </a:cubicBezTo>
                  <a:close/>
                </a:path>
              </a:pathLst>
            </a:custGeom>
            <a:solidFill>
              <a:srgbClr val="AC28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u="sng" dirty="0">
                <a:latin typeface="微软雅黑" panose="020B0503020204020204" pitchFamily="34" charset="-122"/>
                <a:ea typeface="微软雅黑" panose="020B0503020204020204" pitchFamily="34" charset="-122"/>
                <a:sym typeface="微软雅黑" panose="020B0503020204020204" pitchFamily="34" charset="-122"/>
              </a:endParaRPr>
            </a:p>
          </p:txBody>
        </p:sp>
        <p:cxnSp>
          <p:nvCxnSpPr>
            <p:cNvPr id="26" name="Straight Connector 34"/>
            <p:cNvCxnSpPr/>
            <p:nvPr/>
          </p:nvCxnSpPr>
          <p:spPr>
            <a:xfrm>
              <a:off x="766893" y="1216041"/>
              <a:ext cx="10800000" cy="0"/>
            </a:xfrm>
            <a:prstGeom prst="line">
              <a:avLst/>
            </a:prstGeom>
            <a:ln w="9525">
              <a:solidFill>
                <a:srgbClr val="AC283F"/>
              </a:solidFill>
            </a:ln>
          </p:spPr>
          <p:style>
            <a:lnRef idx="1">
              <a:schemeClr val="accent1"/>
            </a:lnRef>
            <a:fillRef idx="0">
              <a:schemeClr val="accent1"/>
            </a:fillRef>
            <a:effectRef idx="0">
              <a:schemeClr val="accent1"/>
            </a:effectRef>
            <a:fontRef idx="minor">
              <a:schemeClr val="tx1"/>
            </a:fontRef>
          </p:style>
        </p:cxnSp>
        <p:cxnSp>
          <p:nvCxnSpPr>
            <p:cNvPr id="27" name="Straight Connector 35"/>
            <p:cNvCxnSpPr/>
            <p:nvPr/>
          </p:nvCxnSpPr>
          <p:spPr>
            <a:xfrm>
              <a:off x="766893" y="1231932"/>
              <a:ext cx="10800000" cy="0"/>
            </a:xfrm>
            <a:prstGeom prst="line">
              <a:avLst/>
            </a:prstGeom>
            <a:ln w="9525">
              <a:solidFill>
                <a:srgbClr val="AC283F"/>
              </a:solidFill>
            </a:ln>
          </p:spPr>
          <p:style>
            <a:lnRef idx="1">
              <a:schemeClr val="accent1"/>
            </a:lnRef>
            <a:fillRef idx="0">
              <a:schemeClr val="accent1"/>
            </a:fillRef>
            <a:effectRef idx="0">
              <a:schemeClr val="accent1"/>
            </a:effectRef>
            <a:fontRef idx="minor">
              <a:schemeClr val="tx1"/>
            </a:fontRef>
          </p:style>
        </p:cxnSp>
      </p:grpSp>
      <p:sp>
        <p:nvSpPr>
          <p:cNvPr id="28" name="TextBox 16"/>
          <p:cNvSpPr txBox="1"/>
          <p:nvPr/>
        </p:nvSpPr>
        <p:spPr>
          <a:xfrm>
            <a:off x="450583" y="6613959"/>
            <a:ext cx="6096946" cy="244041"/>
          </a:xfrm>
          <a:prstGeom prst="rect">
            <a:avLst/>
          </a:prstGeom>
        </p:spPr>
        <p:txBody>
          <a:bodyPr>
            <a:noAutofit/>
          </a:bodyPr>
          <a:lstStyle>
            <a:defPPr>
              <a:defRPr lang="zh-CN"/>
            </a:defPPr>
            <a:lvl1pPr indent="0" defTabSz="1219200">
              <a:lnSpc>
                <a:spcPct val="120000"/>
              </a:lnSpc>
              <a:spcBef>
                <a:spcPts val="0"/>
              </a:spcBef>
              <a:buFont typeface="Arial" panose="020B0604020202020204" pitchFamily="34" charset="0"/>
              <a:buNone/>
              <a:defRPr sz="900">
                <a:solidFill>
                  <a:prstClr val="black"/>
                </a:solidFill>
                <a:cs typeface="+mn-ea"/>
              </a:defRPr>
            </a:lvl1pPr>
            <a:lvl2pPr marL="914400" indent="-304800" defTabSz="1219200">
              <a:lnSpc>
                <a:spcPct val="90000"/>
              </a:lnSpc>
              <a:spcBef>
                <a:spcPts val="665"/>
              </a:spcBef>
              <a:buFont typeface="Arial" panose="020B0604020202020204" pitchFamily="34" charset="0"/>
              <a:buChar char="•"/>
              <a:defRPr sz="3200">
                <a:latin typeface="微软雅黑" panose="020B0503020204020204" pitchFamily="34" charset="-122"/>
              </a:defRPr>
            </a:lvl2pPr>
            <a:lvl3pPr marL="1524000" indent="-304800" defTabSz="1219200">
              <a:lnSpc>
                <a:spcPct val="90000"/>
              </a:lnSpc>
              <a:spcBef>
                <a:spcPts val="665"/>
              </a:spcBef>
              <a:buFont typeface="Arial" panose="020B0604020202020204" pitchFamily="34" charset="0"/>
              <a:buChar char="•"/>
              <a:defRPr sz="2800">
                <a:latin typeface="微软雅黑" panose="020B0503020204020204" pitchFamily="34" charset="-122"/>
              </a:defRPr>
            </a:lvl3pPr>
            <a:lvl4pPr marL="2133600" indent="-304800" defTabSz="1219200">
              <a:lnSpc>
                <a:spcPct val="90000"/>
              </a:lnSpc>
              <a:spcBef>
                <a:spcPts val="665"/>
              </a:spcBef>
              <a:buFont typeface="Arial" panose="020B0604020202020204" pitchFamily="34" charset="0"/>
              <a:buChar char="•"/>
              <a:defRPr sz="2535">
                <a:latin typeface="微软雅黑" panose="020B0503020204020204" pitchFamily="34" charset="-122"/>
              </a:defRPr>
            </a:lvl4pPr>
            <a:lvl5pPr marL="2743200" indent="-304800" defTabSz="1219200">
              <a:lnSpc>
                <a:spcPct val="90000"/>
              </a:lnSpc>
              <a:spcBef>
                <a:spcPts val="665"/>
              </a:spcBef>
              <a:buFont typeface="Arial" panose="020B0604020202020204" pitchFamily="34" charset="0"/>
              <a:buChar char="•"/>
              <a:defRPr sz="2535">
                <a:latin typeface="微软雅黑" panose="020B0503020204020204" pitchFamily="34" charset="-122"/>
              </a:defRPr>
            </a:lvl5pPr>
            <a:lvl6pPr marL="3352800" indent="-304800" defTabSz="1219200">
              <a:lnSpc>
                <a:spcPct val="90000"/>
              </a:lnSpc>
              <a:spcBef>
                <a:spcPts val="665"/>
              </a:spcBef>
              <a:buFont typeface="Arial" panose="020B0604020202020204" pitchFamily="34" charset="0"/>
              <a:buChar char="•"/>
              <a:defRPr sz="2535"/>
            </a:lvl6pPr>
            <a:lvl7pPr marL="3961765" indent="-304800" defTabSz="1219200">
              <a:lnSpc>
                <a:spcPct val="90000"/>
              </a:lnSpc>
              <a:spcBef>
                <a:spcPts val="665"/>
              </a:spcBef>
              <a:buFont typeface="Arial" panose="020B0604020202020204" pitchFamily="34" charset="0"/>
              <a:buChar char="•"/>
              <a:defRPr sz="2535"/>
            </a:lvl7pPr>
            <a:lvl8pPr marL="4571365" indent="-304800" defTabSz="1219200">
              <a:lnSpc>
                <a:spcPct val="90000"/>
              </a:lnSpc>
              <a:spcBef>
                <a:spcPts val="665"/>
              </a:spcBef>
              <a:buFont typeface="Arial" panose="020B0604020202020204" pitchFamily="34" charset="0"/>
              <a:buChar char="•"/>
              <a:defRPr sz="2535"/>
            </a:lvl8pPr>
            <a:lvl9pPr marL="5180965" indent="-304800" defTabSz="1219200">
              <a:lnSpc>
                <a:spcPct val="90000"/>
              </a:lnSpc>
              <a:spcBef>
                <a:spcPts val="665"/>
              </a:spcBef>
              <a:buFont typeface="Arial" panose="020B0604020202020204" pitchFamily="34" charset="0"/>
              <a:buChar char="•"/>
              <a:defRPr sz="2535"/>
            </a:lvl9pPr>
          </a:lstStyle>
          <a:p>
            <a:r>
              <a:rPr lang="it-IT" altLang="zh-CN" dirty="0">
                <a:latin typeface="微软雅黑" panose="020B0503020204020204" pitchFamily="34" charset="-122"/>
                <a:ea typeface="微软雅黑" panose="020B0503020204020204" pitchFamily="34" charset="-122"/>
                <a:sym typeface="微软雅黑" panose="020B0503020204020204" pitchFamily="34" charset="-122"/>
              </a:rPr>
              <a:t>Zhang J, et al. Cancer. 2025 Dec 1;131 Suppl 3:e70150.</a:t>
            </a:r>
            <a:endParaRPr lang="it-IT" altLang="zh-CN"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9" name="内容占位符 4"/>
          <p:cNvSpPr txBox="1"/>
          <p:nvPr/>
        </p:nvSpPr>
        <p:spPr>
          <a:xfrm>
            <a:off x="236570" y="196213"/>
            <a:ext cx="11445809" cy="64441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1"/>
                </a:solidFill>
                <a:latin typeface="Arial" panose="020B0604020202020204" pitchFamily="34" charset="0"/>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Arial" panose="020B0604020202020204" pitchFamily="34" charset="0"/>
                <a:ea typeface="微软雅黑"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Arial" panose="020B0604020202020204" pitchFamily="34" charset="0"/>
                <a:ea typeface="微软雅黑" panose="020B0503020204020204"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Arial" panose="020B0604020202020204" pitchFamily="34" charset="0"/>
                <a:ea typeface="微软雅黑" panose="020B0503020204020204"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zh-CN" altLang="en-US" sz="2000" b="1" dirty="0">
                <a:latin typeface="微软雅黑" panose="020B0503020204020204" pitchFamily="34" charset="-122"/>
                <a:cs typeface="+mn-ea"/>
                <a:sym typeface="微软雅黑" panose="020B0503020204020204" pitchFamily="34" charset="-122"/>
              </a:rPr>
              <a:t>中国桥接研究</a:t>
            </a:r>
            <a:r>
              <a:rPr lang="en-US" altLang="zh-CN" sz="2000" b="1" dirty="0">
                <a:latin typeface="微软雅黑" panose="020B0503020204020204" pitchFamily="34" charset="-122"/>
                <a:cs typeface="+mn-ea"/>
                <a:sym typeface="微软雅黑" panose="020B0503020204020204" pitchFamily="34" charset="-122"/>
              </a:rPr>
              <a:t>OS</a:t>
            </a:r>
            <a:r>
              <a:rPr lang="zh-CN" altLang="en-US" sz="2000" b="1" dirty="0">
                <a:latin typeface="微软雅黑" panose="020B0503020204020204" pitchFamily="34" charset="-122"/>
                <a:cs typeface="+mn-ea"/>
                <a:sym typeface="微软雅黑" panose="020B0503020204020204" pitchFamily="34" charset="-122"/>
              </a:rPr>
              <a:t>最终分析：</a:t>
            </a:r>
            <a:endParaRPr lang="en-US" altLang="zh-CN" sz="2000" b="1" dirty="0">
              <a:latin typeface="微软雅黑" panose="020B0503020204020204" pitchFamily="34" charset="-122"/>
              <a:cs typeface="+mn-ea"/>
              <a:sym typeface="微软雅黑" panose="020B0503020204020204" pitchFamily="34" charset="-122"/>
            </a:endParaRPr>
          </a:p>
          <a:p>
            <a:pPr marL="0" indent="0">
              <a:lnSpc>
                <a:spcPct val="100000"/>
              </a:lnSpc>
              <a:spcBef>
                <a:spcPts val="0"/>
              </a:spcBef>
              <a:buNone/>
            </a:pPr>
            <a:r>
              <a:rPr lang="zh-CN" altLang="en-US" sz="2000" b="1" dirty="0">
                <a:latin typeface="微软雅黑" panose="020B0503020204020204" pitchFamily="34" charset="-122"/>
                <a:cs typeface="+mn-ea"/>
                <a:sym typeface="微软雅黑" panose="020B0503020204020204" pitchFamily="34" charset="-122"/>
              </a:rPr>
              <a:t>瑞派替尼组</a:t>
            </a:r>
            <a:r>
              <a:rPr lang="en-US" altLang="zh-CN" sz="2000" b="1" dirty="0">
                <a:latin typeface="微软雅黑" panose="020B0503020204020204" pitchFamily="34" charset="-122"/>
                <a:cs typeface="+mn-ea"/>
                <a:sym typeface="微软雅黑" panose="020B0503020204020204" pitchFamily="34" charset="-122"/>
              </a:rPr>
              <a:t>OS</a:t>
            </a:r>
            <a:r>
              <a:rPr lang="zh-CN" altLang="en-US" sz="2000" b="1" dirty="0">
                <a:latin typeface="微软雅黑" panose="020B0503020204020204" pitchFamily="34" charset="-122"/>
                <a:cs typeface="+mn-ea"/>
                <a:sym typeface="微软雅黑" panose="020B0503020204020204" pitchFamily="34" charset="-122"/>
              </a:rPr>
              <a:t>获益优于舒尼替尼，</a:t>
            </a:r>
            <a:r>
              <a:rPr lang="en-US" altLang="zh-CN" sz="2000" b="1" dirty="0">
                <a:latin typeface="微软雅黑" panose="020B0503020204020204" pitchFamily="34" charset="-122"/>
                <a:cs typeface="+mn-ea"/>
                <a:sym typeface="微软雅黑" panose="020B0503020204020204" pitchFamily="34" charset="-122"/>
              </a:rPr>
              <a:t>KIT 11</a:t>
            </a:r>
            <a:r>
              <a:rPr lang="zh-CN" altLang="en-US" sz="2000" b="1" dirty="0">
                <a:latin typeface="微软雅黑" panose="020B0503020204020204" pitchFamily="34" charset="-122"/>
                <a:cs typeface="+mn-ea"/>
                <a:sym typeface="微软雅黑" panose="020B0503020204020204" pitchFamily="34" charset="-122"/>
              </a:rPr>
              <a:t>突变人群中获益更明显</a:t>
            </a:r>
            <a:endParaRPr lang="en-US" altLang="zh-CN" sz="2000" b="1" dirty="0">
              <a:latin typeface="微软雅黑" panose="020B0503020204020204" pitchFamily="34" charset="-122"/>
              <a:cs typeface="+mn-ea"/>
              <a:sym typeface="微软雅黑" panose="020B0503020204020204" pitchFamily="34" charset="-122"/>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圆顶角 2"/>
          <p:cNvSpPr/>
          <p:nvPr/>
        </p:nvSpPr>
        <p:spPr>
          <a:xfrm>
            <a:off x="616868" y="1300954"/>
            <a:ext cx="11029032" cy="4529312"/>
          </a:xfrm>
          <a:prstGeom prst="round2SameRect">
            <a:avLst>
              <a:gd name="adj1" fmla="val 8768"/>
              <a:gd name="adj2" fmla="val 0"/>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微软雅黑" panose="020B0503020204020204" pitchFamily="34" charset="-122"/>
              <a:ea typeface="微软雅黑" panose="020B0503020204020204" pitchFamily="34" charset="-122"/>
              <a:sym typeface="微软雅黑" panose="020B0503020204020204" pitchFamily="34" charset="-122"/>
            </a:endParaRPr>
          </a:p>
        </p:txBody>
      </p:sp>
      <p:cxnSp>
        <p:nvCxnSpPr>
          <p:cNvPr id="4" name="直接连接符 3"/>
          <p:cNvCxnSpPr/>
          <p:nvPr/>
        </p:nvCxnSpPr>
        <p:spPr>
          <a:xfrm>
            <a:off x="736876" y="2633502"/>
            <a:ext cx="5130822" cy="0"/>
          </a:xfrm>
          <a:prstGeom prst="line">
            <a:avLst/>
          </a:prstGeom>
          <a:ln>
            <a:solidFill>
              <a:schemeClr val="tx1">
                <a:alpha val="50000"/>
              </a:schemeClr>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6439081" y="2633502"/>
            <a:ext cx="5130822" cy="0"/>
          </a:xfrm>
          <a:prstGeom prst="line">
            <a:avLst/>
          </a:prstGeom>
          <a:ln>
            <a:solidFill>
              <a:schemeClr val="tx1">
                <a:alpha val="50000"/>
              </a:schemeClr>
            </a:solidFill>
          </a:ln>
        </p:spPr>
        <p:style>
          <a:lnRef idx="1">
            <a:schemeClr val="accent1"/>
          </a:lnRef>
          <a:fillRef idx="0">
            <a:schemeClr val="accent1"/>
          </a:fillRef>
          <a:effectRef idx="0">
            <a:schemeClr val="accent1"/>
          </a:effectRef>
          <a:fontRef idx="minor">
            <a:schemeClr val="tx1"/>
          </a:fontRef>
        </p:style>
      </p:cxnSp>
      <p:grpSp>
        <p:nvGrpSpPr>
          <p:cNvPr id="6" name="Group 1"/>
          <p:cNvGrpSpPr/>
          <p:nvPr/>
        </p:nvGrpSpPr>
        <p:grpSpPr>
          <a:xfrm>
            <a:off x="1200150" y="2773972"/>
            <a:ext cx="10168174" cy="2999517"/>
            <a:chOff x="96541" y="2646898"/>
            <a:chExt cx="12153881" cy="3596456"/>
          </a:xfrm>
        </p:grpSpPr>
        <p:grpSp>
          <p:nvGrpSpPr>
            <p:cNvPr id="7" name="组合 1"/>
            <p:cNvGrpSpPr/>
            <p:nvPr/>
          </p:nvGrpSpPr>
          <p:grpSpPr>
            <a:xfrm>
              <a:off x="96541" y="2698940"/>
              <a:ext cx="6338132" cy="3544414"/>
              <a:chOff x="5804776" y="1792727"/>
              <a:chExt cx="3065686" cy="1396784"/>
            </a:xfrm>
          </p:grpSpPr>
          <p:sp>
            <p:nvSpPr>
              <p:cNvPr id="107" name="文本框 2"/>
              <p:cNvSpPr txBox="1"/>
              <p:nvPr/>
            </p:nvSpPr>
            <p:spPr>
              <a:xfrm>
                <a:off x="7052015" y="1829058"/>
                <a:ext cx="1818447" cy="254497"/>
              </a:xfrm>
              <a:prstGeom prst="rect">
                <a:avLst/>
              </a:prstGeom>
              <a:noFill/>
            </p:spPr>
            <p:txBody>
              <a:bodyPr wrap="square" lIns="0" tIns="0" rIns="0" bIns="0" rtlCol="0">
                <a:spAutoFit/>
              </a:bodyPr>
              <a:lstStyle/>
              <a:p>
                <a:pPr marL="0" marR="0" lvl="0" indent="0" algn="l" defTabSz="4572635" rtl="0" eaLnBrk="1" fontAlgn="auto" latinLnBrk="0" hangingPunct="1">
                  <a:lnSpc>
                    <a:spcPct val="100000"/>
                  </a:lnSpc>
                  <a:spcBef>
                    <a:spcPts val="0"/>
                  </a:spcBef>
                  <a:spcAft>
                    <a:spcPts val="0"/>
                  </a:spcAft>
                  <a:buClrTx/>
                  <a:buSzTx/>
                  <a:buFontTx/>
                  <a:buNone/>
                  <a:defRPr/>
                </a:pPr>
                <a:r>
                  <a:rPr kumimoji="0" lang="en-US" altLang="zh-CN" sz="7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    </a:t>
                </a:r>
                <a:r>
                  <a:rPr kumimoji="0" lang="zh-CN" altLang="en-US" sz="7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所有</a:t>
                </a:r>
                <a:r>
                  <a:rPr kumimoji="0" lang="en-US" altLang="zh-CN" sz="7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ITT </a:t>
                </a:r>
                <a:r>
                  <a:rPr kumimoji="0" lang="zh-CN" altLang="en-US" sz="7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人群中最常见三线治疗的</a:t>
                </a:r>
                <a:r>
                  <a:rPr kumimoji="0" lang="en-US" altLang="zh-CN" sz="7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mPFS</a:t>
                </a:r>
                <a:endParaRPr kumimoji="0" lang="en-US" altLang="zh-CN" sz="7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a:p>
                <a:pPr marL="0" marR="0" lvl="0" indent="0" algn="l" defTabSz="4572635" rtl="0" eaLnBrk="1" fontAlgn="auto" latinLnBrk="0" hangingPunct="1">
                  <a:lnSpc>
                    <a:spcPct val="100000"/>
                  </a:lnSpc>
                  <a:spcBef>
                    <a:spcPts val="0"/>
                  </a:spcBef>
                  <a:spcAft>
                    <a:spcPts val="0"/>
                  </a:spcAft>
                  <a:buClrTx/>
                  <a:buSzTx/>
                  <a:buFontTx/>
                  <a:buNone/>
                  <a:defRPr/>
                </a:pPr>
                <a:r>
                  <a:rPr kumimoji="0" lang="zh-CN" altLang="en-US" sz="7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瑞派替尼组，使用舒尼替尼作为三线治疗</a:t>
                </a:r>
                <a:r>
                  <a:rPr kumimoji="0" lang="en-US" altLang="zh-CN" sz="7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 6.8 </a:t>
                </a:r>
                <a:r>
                  <a:rPr lang="zh-CN" altLang="en-US" sz="700" dirty="0">
                    <a:solidFill>
                      <a:prstClr val="black"/>
                    </a:solidFill>
                    <a:latin typeface="微软雅黑" panose="020B0503020204020204" pitchFamily="34" charset="-122"/>
                    <a:ea typeface="微软雅黑" panose="020B0503020204020204" pitchFamily="34" charset="-122"/>
                    <a:cs typeface="+mn-ea"/>
                    <a:sym typeface="微软雅黑" panose="020B0503020204020204" pitchFamily="34" charset="-122"/>
                  </a:rPr>
                  <a:t>个月</a:t>
                </a:r>
                <a:endParaRPr kumimoji="0" lang="en-US" altLang="zh-CN" sz="7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a:p>
                <a:pPr marL="0" marR="0" lvl="0" indent="0" algn="l" defTabSz="4572635" rtl="0" eaLnBrk="1" fontAlgn="auto" latinLnBrk="0" hangingPunct="1">
                  <a:lnSpc>
                    <a:spcPct val="100000"/>
                  </a:lnSpc>
                  <a:spcBef>
                    <a:spcPts val="0"/>
                  </a:spcBef>
                  <a:spcAft>
                    <a:spcPts val="0"/>
                  </a:spcAft>
                  <a:buClrTx/>
                  <a:buSzTx/>
                  <a:buFontTx/>
                  <a:buNone/>
                  <a:defRPr/>
                </a:pPr>
                <a:r>
                  <a:rPr kumimoji="0" lang="zh-CN" altLang="en-US" sz="7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舒尼替尼组，使用瑞戈非尼作为三线治疗</a:t>
                </a:r>
                <a:r>
                  <a:rPr kumimoji="0" lang="en-US" altLang="zh-CN" sz="7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 5.1 </a:t>
                </a:r>
                <a:r>
                  <a:rPr kumimoji="0" lang="zh-CN" altLang="en-US" sz="7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个月</a:t>
                </a:r>
                <a:endParaRPr kumimoji="0" lang="en-US" altLang="zh-CN" sz="7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a:p>
                <a:pPr marL="0" marR="0" lvl="0" indent="0" algn="l" defTabSz="4572635" rtl="0" eaLnBrk="1" fontAlgn="auto" latinLnBrk="0" hangingPunct="1">
                  <a:lnSpc>
                    <a:spcPct val="100000"/>
                  </a:lnSpc>
                  <a:spcBef>
                    <a:spcPts val="0"/>
                  </a:spcBef>
                  <a:spcAft>
                    <a:spcPts val="0"/>
                  </a:spcAft>
                  <a:buClrTx/>
                  <a:buSzTx/>
                  <a:buFontTx/>
                  <a:buNone/>
                  <a:defRPr/>
                </a:pPr>
                <a:r>
                  <a:rPr kumimoji="0" lang="en-US" altLang="zh-CN" sz="7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HR 0.72; 95%Cl, 0.41-1.29</a:t>
                </a:r>
                <a:endParaRPr kumimoji="0" lang="en-US" altLang="zh-CN" sz="7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a:p>
                <a:pPr marL="0" marR="0" lvl="0" indent="0" algn="l" defTabSz="4572635" rtl="0" eaLnBrk="1" fontAlgn="auto" latinLnBrk="0" hangingPunct="1">
                  <a:lnSpc>
                    <a:spcPct val="100000"/>
                  </a:lnSpc>
                  <a:spcBef>
                    <a:spcPts val="0"/>
                  </a:spcBef>
                  <a:spcAft>
                    <a:spcPts val="0"/>
                  </a:spcAft>
                  <a:buClrTx/>
                  <a:buSzTx/>
                  <a:buFontTx/>
                  <a:buNone/>
                  <a:defRPr/>
                </a:pPr>
                <a:endParaRPr kumimoji="0" lang="zh-CN" altLang="en-US" sz="7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grpSp>
            <p:nvGrpSpPr>
              <p:cNvPr id="108" name="组合 3"/>
              <p:cNvGrpSpPr/>
              <p:nvPr/>
            </p:nvGrpSpPr>
            <p:grpSpPr>
              <a:xfrm>
                <a:off x="5804776" y="1792727"/>
                <a:ext cx="2677806" cy="1396784"/>
                <a:chOff x="5804776" y="1792727"/>
                <a:chExt cx="2677806" cy="1396784"/>
              </a:xfrm>
            </p:grpSpPr>
            <p:sp>
              <p:nvSpPr>
                <p:cNvPr id="109" name="任意多边形: 形状 4"/>
                <p:cNvSpPr/>
                <p:nvPr/>
              </p:nvSpPr>
              <p:spPr>
                <a:xfrm>
                  <a:off x="6455465" y="1792727"/>
                  <a:ext cx="2016154" cy="793020"/>
                </a:xfrm>
                <a:custGeom>
                  <a:avLst/>
                  <a:gdLst>
                    <a:gd name="connsiteX0" fmla="*/ 0 w 5269176"/>
                    <a:gd name="connsiteY0" fmla="*/ 0 h 2072542"/>
                    <a:gd name="connsiteX1" fmla="*/ 0 w 5269176"/>
                    <a:gd name="connsiteY1" fmla="*/ 2072543 h 2072542"/>
                    <a:gd name="connsiteX2" fmla="*/ 5269177 w 5269176"/>
                    <a:gd name="connsiteY2" fmla="*/ 2072543 h 2072542"/>
                  </a:gdLst>
                  <a:ahLst/>
                  <a:cxnLst>
                    <a:cxn ang="0">
                      <a:pos x="connsiteX0" y="connsiteY0"/>
                    </a:cxn>
                    <a:cxn ang="0">
                      <a:pos x="connsiteX1" y="connsiteY1"/>
                    </a:cxn>
                    <a:cxn ang="0">
                      <a:pos x="connsiteX2" y="connsiteY2"/>
                    </a:cxn>
                  </a:cxnLst>
                  <a:rect l="l" t="t" r="r" b="b"/>
                  <a:pathLst>
                    <a:path w="5269176" h="2072542">
                      <a:moveTo>
                        <a:pt x="0" y="0"/>
                      </a:moveTo>
                      <a:lnTo>
                        <a:pt x="0" y="2072543"/>
                      </a:lnTo>
                      <a:lnTo>
                        <a:pt x="5269177" y="2072543"/>
                      </a:lnTo>
                    </a:path>
                  </a:pathLst>
                </a:custGeom>
                <a:noFill/>
                <a:ln w="3175" cap="flat">
                  <a:solidFill>
                    <a:srgbClr val="000000"/>
                  </a:solidFill>
                  <a:prstDash val="solid"/>
                  <a:miter/>
                </a:ln>
              </p:spPr>
              <p:txBody>
                <a:bodyPr rtlCol="0" anchor="ctr"/>
                <a:lstStyle/>
                <a:p>
                  <a:pPr marL="0" marR="0" lvl="0" indent="0" algn="l" defTabSz="4572635" rtl="0" eaLnBrk="1" fontAlgn="auto" latinLnBrk="0" hangingPunct="1">
                    <a:lnSpc>
                      <a:spcPct val="100000"/>
                    </a:lnSpc>
                    <a:spcBef>
                      <a:spcPts val="0"/>
                    </a:spcBef>
                    <a:spcAft>
                      <a:spcPts val="0"/>
                    </a:spcAft>
                    <a:buClrTx/>
                    <a:buSzTx/>
                    <a:buFontTx/>
                    <a:buNone/>
                    <a:defRPr/>
                  </a:pPr>
                  <a:endParaRPr kumimoji="0" lang="zh-CN" altLang="en-US" sz="7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10" name="任意多边形: 形状 5"/>
                <p:cNvSpPr/>
                <p:nvPr/>
              </p:nvSpPr>
              <p:spPr>
                <a:xfrm>
                  <a:off x="6446267" y="2809347"/>
                  <a:ext cx="2036315" cy="194895"/>
                </a:xfrm>
                <a:custGeom>
                  <a:avLst/>
                  <a:gdLst>
                    <a:gd name="connsiteX0" fmla="*/ 0 w 5321868"/>
                    <a:gd name="connsiteY0" fmla="*/ 0 h 509353"/>
                    <a:gd name="connsiteX1" fmla="*/ 0 w 5321868"/>
                    <a:gd name="connsiteY1" fmla="*/ 509354 h 509353"/>
                    <a:gd name="connsiteX2" fmla="*/ 5321869 w 5321868"/>
                    <a:gd name="connsiteY2" fmla="*/ 509354 h 509353"/>
                  </a:gdLst>
                  <a:ahLst/>
                  <a:cxnLst>
                    <a:cxn ang="0">
                      <a:pos x="connsiteX0" y="connsiteY0"/>
                    </a:cxn>
                    <a:cxn ang="0">
                      <a:pos x="connsiteX1" y="connsiteY1"/>
                    </a:cxn>
                    <a:cxn ang="0">
                      <a:pos x="connsiteX2" y="connsiteY2"/>
                    </a:cxn>
                  </a:cxnLst>
                  <a:rect l="l" t="t" r="r" b="b"/>
                  <a:pathLst>
                    <a:path w="5321868" h="509353">
                      <a:moveTo>
                        <a:pt x="0" y="0"/>
                      </a:moveTo>
                      <a:lnTo>
                        <a:pt x="0" y="509354"/>
                      </a:lnTo>
                      <a:lnTo>
                        <a:pt x="5321869" y="509354"/>
                      </a:lnTo>
                    </a:path>
                  </a:pathLst>
                </a:custGeom>
                <a:noFill/>
                <a:ln w="3175" cap="flat">
                  <a:solidFill>
                    <a:srgbClr val="000000"/>
                  </a:solidFill>
                  <a:prstDash val="solid"/>
                  <a:miter/>
                </a:ln>
              </p:spPr>
              <p:txBody>
                <a:bodyPr rtlCol="0" anchor="ctr"/>
                <a:lstStyle/>
                <a:p>
                  <a:pPr marL="0" marR="0" lvl="0" indent="0" algn="l" defTabSz="4572635" rtl="0" eaLnBrk="1" fontAlgn="auto" latinLnBrk="0" hangingPunct="1">
                    <a:lnSpc>
                      <a:spcPct val="100000"/>
                    </a:lnSpc>
                    <a:spcBef>
                      <a:spcPts val="0"/>
                    </a:spcBef>
                    <a:spcAft>
                      <a:spcPts val="0"/>
                    </a:spcAft>
                    <a:buClrTx/>
                    <a:buSzTx/>
                    <a:buFontTx/>
                    <a:buNone/>
                    <a:defRPr/>
                  </a:pPr>
                  <a:endParaRPr kumimoji="0" lang="zh-CN" altLang="en-US" sz="7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grpSp>
              <p:nvGrpSpPr>
                <p:cNvPr id="111" name="图形 3"/>
                <p:cNvGrpSpPr/>
                <p:nvPr/>
              </p:nvGrpSpPr>
              <p:grpSpPr>
                <a:xfrm>
                  <a:off x="6431943" y="1836410"/>
                  <a:ext cx="23522" cy="719095"/>
                  <a:chOff x="2218655" y="1238909"/>
                  <a:chExt cx="61473" cy="1879339"/>
                </a:xfrm>
              </p:grpSpPr>
              <p:sp>
                <p:nvSpPr>
                  <p:cNvPr id="217" name="任意多边形: 形状 112"/>
                  <p:cNvSpPr/>
                  <p:nvPr/>
                </p:nvSpPr>
                <p:spPr>
                  <a:xfrm>
                    <a:off x="2218655" y="1238909"/>
                    <a:ext cx="61473" cy="17563"/>
                  </a:xfrm>
                  <a:custGeom>
                    <a:avLst/>
                    <a:gdLst>
                      <a:gd name="connsiteX0" fmla="*/ 0 w 61473"/>
                      <a:gd name="connsiteY0" fmla="*/ 0 h 17563"/>
                      <a:gd name="connsiteX1" fmla="*/ 61474 w 61473"/>
                      <a:gd name="connsiteY1" fmla="*/ 0 h 17563"/>
                    </a:gdLst>
                    <a:ahLst/>
                    <a:cxnLst>
                      <a:cxn ang="0">
                        <a:pos x="connsiteX0" y="connsiteY0"/>
                      </a:cxn>
                      <a:cxn ang="0">
                        <a:pos x="connsiteX1" y="connsiteY1"/>
                      </a:cxn>
                    </a:cxnLst>
                    <a:rect l="l" t="t" r="r" b="b"/>
                    <a:pathLst>
                      <a:path w="61473" h="17563">
                        <a:moveTo>
                          <a:pt x="0" y="0"/>
                        </a:moveTo>
                        <a:lnTo>
                          <a:pt x="61474" y="0"/>
                        </a:lnTo>
                      </a:path>
                    </a:pathLst>
                  </a:custGeom>
                  <a:ln w="3175" cap="flat">
                    <a:solidFill>
                      <a:srgbClr val="000000"/>
                    </a:solidFill>
                    <a:prstDash val="solid"/>
                    <a:miter/>
                  </a:ln>
                </p:spPr>
                <p:txBody>
                  <a:bodyPr rtlCol="0" anchor="ctr"/>
                  <a:lstStyle/>
                  <a:p>
                    <a:pPr marL="0" marR="0" lvl="0" indent="0" algn="l" defTabSz="4572635" rtl="0" eaLnBrk="1" fontAlgn="auto" latinLnBrk="0" hangingPunct="1">
                      <a:lnSpc>
                        <a:spcPct val="100000"/>
                      </a:lnSpc>
                      <a:spcBef>
                        <a:spcPts val="0"/>
                      </a:spcBef>
                      <a:spcAft>
                        <a:spcPts val="0"/>
                      </a:spcAft>
                      <a:buClrTx/>
                      <a:buSzTx/>
                      <a:buFontTx/>
                      <a:buNone/>
                      <a:defRPr/>
                    </a:pPr>
                    <a:endParaRPr kumimoji="0" lang="zh-CN" altLang="en-US" sz="7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218" name="任意多边形: 形状 113"/>
                  <p:cNvSpPr/>
                  <p:nvPr/>
                </p:nvSpPr>
                <p:spPr>
                  <a:xfrm>
                    <a:off x="2218655" y="1708744"/>
                    <a:ext cx="61473" cy="17563"/>
                  </a:xfrm>
                  <a:custGeom>
                    <a:avLst/>
                    <a:gdLst>
                      <a:gd name="connsiteX0" fmla="*/ 0 w 61473"/>
                      <a:gd name="connsiteY0" fmla="*/ 0 h 17563"/>
                      <a:gd name="connsiteX1" fmla="*/ 61474 w 61473"/>
                      <a:gd name="connsiteY1" fmla="*/ 0 h 17563"/>
                    </a:gdLst>
                    <a:ahLst/>
                    <a:cxnLst>
                      <a:cxn ang="0">
                        <a:pos x="connsiteX0" y="connsiteY0"/>
                      </a:cxn>
                      <a:cxn ang="0">
                        <a:pos x="connsiteX1" y="connsiteY1"/>
                      </a:cxn>
                    </a:cxnLst>
                    <a:rect l="l" t="t" r="r" b="b"/>
                    <a:pathLst>
                      <a:path w="61473" h="17563">
                        <a:moveTo>
                          <a:pt x="0" y="0"/>
                        </a:moveTo>
                        <a:lnTo>
                          <a:pt x="61474" y="0"/>
                        </a:lnTo>
                      </a:path>
                    </a:pathLst>
                  </a:custGeom>
                  <a:ln w="3175" cap="flat">
                    <a:solidFill>
                      <a:srgbClr val="000000"/>
                    </a:solidFill>
                    <a:prstDash val="solid"/>
                    <a:miter/>
                  </a:ln>
                </p:spPr>
                <p:txBody>
                  <a:bodyPr rtlCol="0" anchor="ctr"/>
                  <a:lstStyle/>
                  <a:p>
                    <a:pPr marL="0" marR="0" lvl="0" indent="0" algn="l" defTabSz="4572635" rtl="0" eaLnBrk="1" fontAlgn="auto" latinLnBrk="0" hangingPunct="1">
                      <a:lnSpc>
                        <a:spcPct val="100000"/>
                      </a:lnSpc>
                      <a:spcBef>
                        <a:spcPts val="0"/>
                      </a:spcBef>
                      <a:spcAft>
                        <a:spcPts val="0"/>
                      </a:spcAft>
                      <a:buClrTx/>
                      <a:buSzTx/>
                      <a:buFontTx/>
                      <a:buNone/>
                      <a:defRPr/>
                    </a:pPr>
                    <a:endParaRPr kumimoji="0" lang="zh-CN" altLang="en-US" sz="7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219" name="任意多边形: 形状 114"/>
                  <p:cNvSpPr/>
                  <p:nvPr/>
                </p:nvSpPr>
                <p:spPr>
                  <a:xfrm>
                    <a:off x="2218655" y="2178579"/>
                    <a:ext cx="61473" cy="17563"/>
                  </a:xfrm>
                  <a:custGeom>
                    <a:avLst/>
                    <a:gdLst>
                      <a:gd name="connsiteX0" fmla="*/ 0 w 61473"/>
                      <a:gd name="connsiteY0" fmla="*/ 0 h 17563"/>
                      <a:gd name="connsiteX1" fmla="*/ 61474 w 61473"/>
                      <a:gd name="connsiteY1" fmla="*/ 0 h 17563"/>
                    </a:gdLst>
                    <a:ahLst/>
                    <a:cxnLst>
                      <a:cxn ang="0">
                        <a:pos x="connsiteX0" y="connsiteY0"/>
                      </a:cxn>
                      <a:cxn ang="0">
                        <a:pos x="connsiteX1" y="connsiteY1"/>
                      </a:cxn>
                    </a:cxnLst>
                    <a:rect l="l" t="t" r="r" b="b"/>
                    <a:pathLst>
                      <a:path w="61473" h="17563">
                        <a:moveTo>
                          <a:pt x="0" y="0"/>
                        </a:moveTo>
                        <a:lnTo>
                          <a:pt x="61474" y="0"/>
                        </a:lnTo>
                      </a:path>
                    </a:pathLst>
                  </a:custGeom>
                  <a:ln w="3175" cap="flat">
                    <a:solidFill>
                      <a:srgbClr val="000000"/>
                    </a:solidFill>
                    <a:prstDash val="solid"/>
                    <a:miter/>
                  </a:ln>
                </p:spPr>
                <p:txBody>
                  <a:bodyPr rtlCol="0" anchor="ctr"/>
                  <a:lstStyle/>
                  <a:p>
                    <a:pPr marL="0" marR="0" lvl="0" indent="0" algn="l" defTabSz="4572635" rtl="0" eaLnBrk="1" fontAlgn="auto" latinLnBrk="0" hangingPunct="1">
                      <a:lnSpc>
                        <a:spcPct val="100000"/>
                      </a:lnSpc>
                      <a:spcBef>
                        <a:spcPts val="0"/>
                      </a:spcBef>
                      <a:spcAft>
                        <a:spcPts val="0"/>
                      </a:spcAft>
                      <a:buClrTx/>
                      <a:buSzTx/>
                      <a:buFontTx/>
                      <a:buNone/>
                      <a:defRPr/>
                    </a:pPr>
                    <a:endParaRPr kumimoji="0" lang="zh-CN" altLang="en-US" sz="7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220" name="任意多边形: 形状 115"/>
                  <p:cNvSpPr/>
                  <p:nvPr/>
                </p:nvSpPr>
                <p:spPr>
                  <a:xfrm>
                    <a:off x="2218655" y="2648414"/>
                    <a:ext cx="61473" cy="17563"/>
                  </a:xfrm>
                  <a:custGeom>
                    <a:avLst/>
                    <a:gdLst>
                      <a:gd name="connsiteX0" fmla="*/ 0 w 61473"/>
                      <a:gd name="connsiteY0" fmla="*/ 0 h 17563"/>
                      <a:gd name="connsiteX1" fmla="*/ 61474 w 61473"/>
                      <a:gd name="connsiteY1" fmla="*/ 0 h 17563"/>
                    </a:gdLst>
                    <a:ahLst/>
                    <a:cxnLst>
                      <a:cxn ang="0">
                        <a:pos x="connsiteX0" y="connsiteY0"/>
                      </a:cxn>
                      <a:cxn ang="0">
                        <a:pos x="connsiteX1" y="connsiteY1"/>
                      </a:cxn>
                    </a:cxnLst>
                    <a:rect l="l" t="t" r="r" b="b"/>
                    <a:pathLst>
                      <a:path w="61473" h="17563">
                        <a:moveTo>
                          <a:pt x="0" y="0"/>
                        </a:moveTo>
                        <a:lnTo>
                          <a:pt x="61474" y="0"/>
                        </a:lnTo>
                      </a:path>
                    </a:pathLst>
                  </a:custGeom>
                  <a:ln w="3175" cap="flat">
                    <a:solidFill>
                      <a:srgbClr val="000000"/>
                    </a:solidFill>
                    <a:prstDash val="solid"/>
                    <a:miter/>
                  </a:ln>
                </p:spPr>
                <p:txBody>
                  <a:bodyPr rtlCol="0" anchor="ctr"/>
                  <a:lstStyle/>
                  <a:p>
                    <a:pPr marL="0" marR="0" lvl="0" indent="0" algn="l" defTabSz="4572635" rtl="0" eaLnBrk="1" fontAlgn="auto" latinLnBrk="0" hangingPunct="1">
                      <a:lnSpc>
                        <a:spcPct val="100000"/>
                      </a:lnSpc>
                      <a:spcBef>
                        <a:spcPts val="0"/>
                      </a:spcBef>
                      <a:spcAft>
                        <a:spcPts val="0"/>
                      </a:spcAft>
                      <a:buClrTx/>
                      <a:buSzTx/>
                      <a:buFontTx/>
                      <a:buNone/>
                      <a:defRPr/>
                    </a:pPr>
                    <a:endParaRPr kumimoji="0" lang="zh-CN" altLang="en-US" sz="7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221" name="任意多边形: 形状 116"/>
                  <p:cNvSpPr/>
                  <p:nvPr/>
                </p:nvSpPr>
                <p:spPr>
                  <a:xfrm>
                    <a:off x="2218655" y="3118249"/>
                    <a:ext cx="61473" cy="17563"/>
                  </a:xfrm>
                  <a:custGeom>
                    <a:avLst/>
                    <a:gdLst>
                      <a:gd name="connsiteX0" fmla="*/ 0 w 61473"/>
                      <a:gd name="connsiteY0" fmla="*/ 0 h 17563"/>
                      <a:gd name="connsiteX1" fmla="*/ 61474 w 61473"/>
                      <a:gd name="connsiteY1" fmla="*/ 0 h 17563"/>
                    </a:gdLst>
                    <a:ahLst/>
                    <a:cxnLst>
                      <a:cxn ang="0">
                        <a:pos x="connsiteX0" y="connsiteY0"/>
                      </a:cxn>
                      <a:cxn ang="0">
                        <a:pos x="connsiteX1" y="connsiteY1"/>
                      </a:cxn>
                    </a:cxnLst>
                    <a:rect l="l" t="t" r="r" b="b"/>
                    <a:pathLst>
                      <a:path w="61473" h="17563">
                        <a:moveTo>
                          <a:pt x="0" y="0"/>
                        </a:moveTo>
                        <a:lnTo>
                          <a:pt x="61474" y="0"/>
                        </a:lnTo>
                      </a:path>
                    </a:pathLst>
                  </a:custGeom>
                  <a:ln w="3175" cap="flat">
                    <a:solidFill>
                      <a:srgbClr val="000000"/>
                    </a:solidFill>
                    <a:prstDash val="solid"/>
                    <a:miter/>
                  </a:ln>
                </p:spPr>
                <p:txBody>
                  <a:bodyPr rtlCol="0" anchor="ctr"/>
                  <a:lstStyle/>
                  <a:p>
                    <a:pPr marL="0" marR="0" lvl="0" indent="0" algn="l" defTabSz="4572635" rtl="0" eaLnBrk="1" fontAlgn="auto" latinLnBrk="0" hangingPunct="1">
                      <a:lnSpc>
                        <a:spcPct val="100000"/>
                      </a:lnSpc>
                      <a:spcBef>
                        <a:spcPts val="0"/>
                      </a:spcBef>
                      <a:spcAft>
                        <a:spcPts val="0"/>
                      </a:spcAft>
                      <a:buClrTx/>
                      <a:buSzTx/>
                      <a:buFontTx/>
                      <a:buNone/>
                      <a:defRPr/>
                    </a:pPr>
                    <a:endParaRPr kumimoji="0" lang="zh-CN" altLang="en-US" sz="7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grpSp>
            <p:sp>
              <p:nvSpPr>
                <p:cNvPr id="112" name="任意多边形: 形状 7"/>
                <p:cNvSpPr/>
                <p:nvPr/>
              </p:nvSpPr>
              <p:spPr>
                <a:xfrm>
                  <a:off x="6421855" y="2942650"/>
                  <a:ext cx="23522" cy="6720"/>
                </a:xfrm>
                <a:custGeom>
                  <a:avLst/>
                  <a:gdLst>
                    <a:gd name="connsiteX0" fmla="*/ 0 w 61473"/>
                    <a:gd name="connsiteY0" fmla="*/ 0 h 17563"/>
                    <a:gd name="connsiteX1" fmla="*/ 61474 w 61473"/>
                    <a:gd name="connsiteY1" fmla="*/ 0 h 17563"/>
                  </a:gdLst>
                  <a:ahLst/>
                  <a:cxnLst>
                    <a:cxn ang="0">
                      <a:pos x="connsiteX0" y="connsiteY0"/>
                    </a:cxn>
                    <a:cxn ang="0">
                      <a:pos x="connsiteX1" y="connsiteY1"/>
                    </a:cxn>
                  </a:cxnLst>
                  <a:rect l="l" t="t" r="r" b="b"/>
                  <a:pathLst>
                    <a:path w="61473" h="17563">
                      <a:moveTo>
                        <a:pt x="0" y="0"/>
                      </a:moveTo>
                      <a:lnTo>
                        <a:pt x="61474" y="0"/>
                      </a:lnTo>
                    </a:path>
                  </a:pathLst>
                </a:custGeom>
                <a:ln w="3175" cap="flat">
                  <a:solidFill>
                    <a:srgbClr val="000000"/>
                  </a:solidFill>
                  <a:prstDash val="solid"/>
                  <a:miter/>
                </a:ln>
              </p:spPr>
              <p:txBody>
                <a:bodyPr rtlCol="0" anchor="ctr"/>
                <a:lstStyle/>
                <a:p>
                  <a:pPr marL="0" marR="0" lvl="0" indent="0" algn="l" defTabSz="4572635" rtl="0" eaLnBrk="1" fontAlgn="auto" latinLnBrk="0" hangingPunct="1">
                    <a:lnSpc>
                      <a:spcPct val="100000"/>
                    </a:lnSpc>
                    <a:spcBef>
                      <a:spcPts val="0"/>
                    </a:spcBef>
                    <a:spcAft>
                      <a:spcPts val="0"/>
                    </a:spcAft>
                    <a:buClrTx/>
                    <a:buSzTx/>
                    <a:buFontTx/>
                    <a:buNone/>
                    <a:defRPr/>
                  </a:pPr>
                  <a:endParaRPr kumimoji="0" lang="zh-CN" altLang="en-US" sz="7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13" name="任意多边形: 形状 8"/>
                <p:cNvSpPr/>
                <p:nvPr/>
              </p:nvSpPr>
              <p:spPr>
                <a:xfrm>
                  <a:off x="6421855" y="2851080"/>
                  <a:ext cx="23522" cy="6720"/>
                </a:xfrm>
                <a:custGeom>
                  <a:avLst/>
                  <a:gdLst>
                    <a:gd name="connsiteX0" fmla="*/ 0 w 61473"/>
                    <a:gd name="connsiteY0" fmla="*/ 0 h 17563"/>
                    <a:gd name="connsiteX1" fmla="*/ 61474 w 61473"/>
                    <a:gd name="connsiteY1" fmla="*/ 0 h 17563"/>
                  </a:gdLst>
                  <a:ahLst/>
                  <a:cxnLst>
                    <a:cxn ang="0">
                      <a:pos x="connsiteX0" y="connsiteY0"/>
                    </a:cxn>
                    <a:cxn ang="0">
                      <a:pos x="connsiteX1" y="connsiteY1"/>
                    </a:cxn>
                  </a:cxnLst>
                  <a:rect l="l" t="t" r="r" b="b"/>
                  <a:pathLst>
                    <a:path w="61473" h="17563">
                      <a:moveTo>
                        <a:pt x="0" y="0"/>
                      </a:moveTo>
                      <a:lnTo>
                        <a:pt x="61474" y="0"/>
                      </a:lnTo>
                    </a:path>
                  </a:pathLst>
                </a:custGeom>
                <a:ln w="3175" cap="flat">
                  <a:solidFill>
                    <a:srgbClr val="000000"/>
                  </a:solidFill>
                  <a:prstDash val="solid"/>
                  <a:miter/>
                </a:ln>
              </p:spPr>
              <p:txBody>
                <a:bodyPr rtlCol="0" anchor="ctr"/>
                <a:lstStyle/>
                <a:p>
                  <a:pPr marL="0" marR="0" lvl="0" indent="0" algn="l" defTabSz="4572635" rtl="0" eaLnBrk="1" fontAlgn="auto" latinLnBrk="0" hangingPunct="1">
                    <a:lnSpc>
                      <a:spcPct val="100000"/>
                    </a:lnSpc>
                    <a:spcBef>
                      <a:spcPts val="0"/>
                    </a:spcBef>
                    <a:spcAft>
                      <a:spcPts val="0"/>
                    </a:spcAft>
                    <a:buClrTx/>
                    <a:buSzTx/>
                    <a:buFontTx/>
                    <a:buNone/>
                    <a:defRPr/>
                  </a:pPr>
                  <a:endParaRPr kumimoji="0" lang="zh-CN" altLang="en-US" sz="7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grpSp>
              <p:nvGrpSpPr>
                <p:cNvPr id="114" name="图形 3"/>
                <p:cNvGrpSpPr/>
                <p:nvPr/>
              </p:nvGrpSpPr>
              <p:grpSpPr>
                <a:xfrm>
                  <a:off x="6544943" y="2585747"/>
                  <a:ext cx="1834700" cy="20161"/>
                  <a:chOff x="2517242" y="3197286"/>
                  <a:chExt cx="4794950" cy="52691"/>
                </a:xfrm>
              </p:grpSpPr>
              <p:sp>
                <p:nvSpPr>
                  <p:cNvPr id="209" name="任意多边形: 形状 104"/>
                  <p:cNvSpPr/>
                  <p:nvPr/>
                </p:nvSpPr>
                <p:spPr>
                  <a:xfrm>
                    <a:off x="2517242" y="3197286"/>
                    <a:ext cx="17563" cy="52691"/>
                  </a:xfrm>
                  <a:custGeom>
                    <a:avLst/>
                    <a:gdLst>
                      <a:gd name="connsiteX0" fmla="*/ 0 w 17563"/>
                      <a:gd name="connsiteY0" fmla="*/ 0 h 52691"/>
                      <a:gd name="connsiteX1" fmla="*/ 0 w 17563"/>
                      <a:gd name="connsiteY1" fmla="*/ 52692 h 52691"/>
                    </a:gdLst>
                    <a:ahLst/>
                    <a:cxnLst>
                      <a:cxn ang="0">
                        <a:pos x="connsiteX0" y="connsiteY0"/>
                      </a:cxn>
                      <a:cxn ang="0">
                        <a:pos x="connsiteX1" y="connsiteY1"/>
                      </a:cxn>
                    </a:cxnLst>
                    <a:rect l="l" t="t" r="r" b="b"/>
                    <a:pathLst>
                      <a:path w="17563" h="52691">
                        <a:moveTo>
                          <a:pt x="0" y="0"/>
                        </a:moveTo>
                        <a:lnTo>
                          <a:pt x="0" y="52692"/>
                        </a:lnTo>
                      </a:path>
                    </a:pathLst>
                  </a:custGeom>
                  <a:ln w="3175" cap="flat">
                    <a:solidFill>
                      <a:srgbClr val="000000"/>
                    </a:solidFill>
                    <a:prstDash val="solid"/>
                    <a:miter/>
                  </a:ln>
                </p:spPr>
                <p:txBody>
                  <a:bodyPr rtlCol="0" anchor="ctr"/>
                  <a:lstStyle/>
                  <a:p>
                    <a:pPr marL="0" marR="0" lvl="0" indent="0" algn="l" defTabSz="4572635" rtl="0" eaLnBrk="1" fontAlgn="auto" latinLnBrk="0" hangingPunct="1">
                      <a:lnSpc>
                        <a:spcPct val="100000"/>
                      </a:lnSpc>
                      <a:spcBef>
                        <a:spcPts val="0"/>
                      </a:spcBef>
                      <a:spcAft>
                        <a:spcPts val="0"/>
                      </a:spcAft>
                      <a:buClrTx/>
                      <a:buSzTx/>
                      <a:buFontTx/>
                      <a:buNone/>
                      <a:defRPr/>
                    </a:pPr>
                    <a:endParaRPr kumimoji="0" lang="zh-CN" altLang="en-US" sz="7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210" name="任意多边形: 形状 105"/>
                  <p:cNvSpPr/>
                  <p:nvPr/>
                </p:nvSpPr>
                <p:spPr>
                  <a:xfrm>
                    <a:off x="3202235" y="3197286"/>
                    <a:ext cx="17563" cy="52691"/>
                  </a:xfrm>
                  <a:custGeom>
                    <a:avLst/>
                    <a:gdLst>
                      <a:gd name="connsiteX0" fmla="*/ 0 w 17563"/>
                      <a:gd name="connsiteY0" fmla="*/ 0 h 52691"/>
                      <a:gd name="connsiteX1" fmla="*/ 0 w 17563"/>
                      <a:gd name="connsiteY1" fmla="*/ 52692 h 52691"/>
                    </a:gdLst>
                    <a:ahLst/>
                    <a:cxnLst>
                      <a:cxn ang="0">
                        <a:pos x="connsiteX0" y="connsiteY0"/>
                      </a:cxn>
                      <a:cxn ang="0">
                        <a:pos x="connsiteX1" y="connsiteY1"/>
                      </a:cxn>
                    </a:cxnLst>
                    <a:rect l="l" t="t" r="r" b="b"/>
                    <a:pathLst>
                      <a:path w="17563" h="52691">
                        <a:moveTo>
                          <a:pt x="0" y="0"/>
                        </a:moveTo>
                        <a:lnTo>
                          <a:pt x="0" y="52692"/>
                        </a:lnTo>
                      </a:path>
                    </a:pathLst>
                  </a:custGeom>
                  <a:ln w="3175" cap="flat">
                    <a:solidFill>
                      <a:srgbClr val="000000"/>
                    </a:solidFill>
                    <a:prstDash val="solid"/>
                    <a:miter/>
                  </a:ln>
                </p:spPr>
                <p:txBody>
                  <a:bodyPr rtlCol="0" anchor="ctr"/>
                  <a:lstStyle/>
                  <a:p>
                    <a:pPr marL="0" marR="0" lvl="0" indent="0" algn="l" defTabSz="4572635" rtl="0" eaLnBrk="1" fontAlgn="auto" latinLnBrk="0" hangingPunct="1">
                      <a:lnSpc>
                        <a:spcPct val="100000"/>
                      </a:lnSpc>
                      <a:spcBef>
                        <a:spcPts val="0"/>
                      </a:spcBef>
                      <a:spcAft>
                        <a:spcPts val="0"/>
                      </a:spcAft>
                      <a:buClrTx/>
                      <a:buSzTx/>
                      <a:buFontTx/>
                      <a:buNone/>
                      <a:defRPr/>
                    </a:pPr>
                    <a:endParaRPr kumimoji="0" lang="zh-CN" altLang="en-US" sz="7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211" name="任意多边形: 形状 106"/>
                  <p:cNvSpPr/>
                  <p:nvPr/>
                </p:nvSpPr>
                <p:spPr>
                  <a:xfrm>
                    <a:off x="3887228" y="3197286"/>
                    <a:ext cx="17563" cy="52691"/>
                  </a:xfrm>
                  <a:custGeom>
                    <a:avLst/>
                    <a:gdLst>
                      <a:gd name="connsiteX0" fmla="*/ 0 w 17563"/>
                      <a:gd name="connsiteY0" fmla="*/ 0 h 52691"/>
                      <a:gd name="connsiteX1" fmla="*/ 0 w 17563"/>
                      <a:gd name="connsiteY1" fmla="*/ 52692 h 52691"/>
                    </a:gdLst>
                    <a:ahLst/>
                    <a:cxnLst>
                      <a:cxn ang="0">
                        <a:pos x="connsiteX0" y="connsiteY0"/>
                      </a:cxn>
                      <a:cxn ang="0">
                        <a:pos x="connsiteX1" y="connsiteY1"/>
                      </a:cxn>
                    </a:cxnLst>
                    <a:rect l="l" t="t" r="r" b="b"/>
                    <a:pathLst>
                      <a:path w="17563" h="52691">
                        <a:moveTo>
                          <a:pt x="0" y="0"/>
                        </a:moveTo>
                        <a:lnTo>
                          <a:pt x="0" y="52692"/>
                        </a:lnTo>
                      </a:path>
                    </a:pathLst>
                  </a:custGeom>
                  <a:ln w="3175" cap="flat">
                    <a:solidFill>
                      <a:srgbClr val="000000"/>
                    </a:solidFill>
                    <a:prstDash val="solid"/>
                    <a:miter/>
                  </a:ln>
                </p:spPr>
                <p:txBody>
                  <a:bodyPr rtlCol="0" anchor="ctr"/>
                  <a:lstStyle/>
                  <a:p>
                    <a:pPr marL="0" marR="0" lvl="0" indent="0" algn="l" defTabSz="4572635" rtl="0" eaLnBrk="1" fontAlgn="auto" latinLnBrk="0" hangingPunct="1">
                      <a:lnSpc>
                        <a:spcPct val="100000"/>
                      </a:lnSpc>
                      <a:spcBef>
                        <a:spcPts val="0"/>
                      </a:spcBef>
                      <a:spcAft>
                        <a:spcPts val="0"/>
                      </a:spcAft>
                      <a:buClrTx/>
                      <a:buSzTx/>
                      <a:buFontTx/>
                      <a:buNone/>
                      <a:defRPr/>
                    </a:pPr>
                    <a:endParaRPr kumimoji="0" lang="zh-CN" altLang="en-US" sz="7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212" name="任意多边形: 形状 107"/>
                  <p:cNvSpPr/>
                  <p:nvPr/>
                </p:nvSpPr>
                <p:spPr>
                  <a:xfrm>
                    <a:off x="4572221" y="3197286"/>
                    <a:ext cx="17563" cy="52691"/>
                  </a:xfrm>
                  <a:custGeom>
                    <a:avLst/>
                    <a:gdLst>
                      <a:gd name="connsiteX0" fmla="*/ 0 w 17563"/>
                      <a:gd name="connsiteY0" fmla="*/ 0 h 52691"/>
                      <a:gd name="connsiteX1" fmla="*/ 0 w 17563"/>
                      <a:gd name="connsiteY1" fmla="*/ 52692 h 52691"/>
                    </a:gdLst>
                    <a:ahLst/>
                    <a:cxnLst>
                      <a:cxn ang="0">
                        <a:pos x="connsiteX0" y="connsiteY0"/>
                      </a:cxn>
                      <a:cxn ang="0">
                        <a:pos x="connsiteX1" y="connsiteY1"/>
                      </a:cxn>
                    </a:cxnLst>
                    <a:rect l="l" t="t" r="r" b="b"/>
                    <a:pathLst>
                      <a:path w="17563" h="52691">
                        <a:moveTo>
                          <a:pt x="0" y="0"/>
                        </a:moveTo>
                        <a:lnTo>
                          <a:pt x="0" y="52692"/>
                        </a:lnTo>
                      </a:path>
                    </a:pathLst>
                  </a:custGeom>
                  <a:ln w="3175" cap="flat">
                    <a:solidFill>
                      <a:srgbClr val="000000"/>
                    </a:solidFill>
                    <a:prstDash val="solid"/>
                    <a:miter/>
                  </a:ln>
                </p:spPr>
                <p:txBody>
                  <a:bodyPr rtlCol="0" anchor="ctr"/>
                  <a:lstStyle/>
                  <a:p>
                    <a:pPr marL="0" marR="0" lvl="0" indent="0" algn="l" defTabSz="4572635" rtl="0" eaLnBrk="1" fontAlgn="auto" latinLnBrk="0" hangingPunct="1">
                      <a:lnSpc>
                        <a:spcPct val="100000"/>
                      </a:lnSpc>
                      <a:spcBef>
                        <a:spcPts val="0"/>
                      </a:spcBef>
                      <a:spcAft>
                        <a:spcPts val="0"/>
                      </a:spcAft>
                      <a:buClrTx/>
                      <a:buSzTx/>
                      <a:buFontTx/>
                      <a:buNone/>
                      <a:defRPr/>
                    </a:pPr>
                    <a:endParaRPr kumimoji="0" lang="zh-CN" altLang="en-US" sz="7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213" name="任意多边形: 形状 108"/>
                  <p:cNvSpPr/>
                  <p:nvPr/>
                </p:nvSpPr>
                <p:spPr>
                  <a:xfrm>
                    <a:off x="5257214" y="3197286"/>
                    <a:ext cx="17563" cy="52691"/>
                  </a:xfrm>
                  <a:custGeom>
                    <a:avLst/>
                    <a:gdLst>
                      <a:gd name="connsiteX0" fmla="*/ 0 w 17563"/>
                      <a:gd name="connsiteY0" fmla="*/ 0 h 52691"/>
                      <a:gd name="connsiteX1" fmla="*/ 0 w 17563"/>
                      <a:gd name="connsiteY1" fmla="*/ 52692 h 52691"/>
                    </a:gdLst>
                    <a:ahLst/>
                    <a:cxnLst>
                      <a:cxn ang="0">
                        <a:pos x="connsiteX0" y="connsiteY0"/>
                      </a:cxn>
                      <a:cxn ang="0">
                        <a:pos x="connsiteX1" y="connsiteY1"/>
                      </a:cxn>
                    </a:cxnLst>
                    <a:rect l="l" t="t" r="r" b="b"/>
                    <a:pathLst>
                      <a:path w="17563" h="52691">
                        <a:moveTo>
                          <a:pt x="0" y="0"/>
                        </a:moveTo>
                        <a:lnTo>
                          <a:pt x="0" y="52692"/>
                        </a:lnTo>
                      </a:path>
                    </a:pathLst>
                  </a:custGeom>
                  <a:ln w="3175" cap="flat">
                    <a:solidFill>
                      <a:srgbClr val="000000"/>
                    </a:solidFill>
                    <a:prstDash val="solid"/>
                    <a:miter/>
                  </a:ln>
                </p:spPr>
                <p:txBody>
                  <a:bodyPr rtlCol="0" anchor="ctr"/>
                  <a:lstStyle/>
                  <a:p>
                    <a:pPr marL="0" marR="0" lvl="0" indent="0" algn="l" defTabSz="4572635" rtl="0" eaLnBrk="1" fontAlgn="auto" latinLnBrk="0" hangingPunct="1">
                      <a:lnSpc>
                        <a:spcPct val="100000"/>
                      </a:lnSpc>
                      <a:spcBef>
                        <a:spcPts val="0"/>
                      </a:spcBef>
                      <a:spcAft>
                        <a:spcPts val="0"/>
                      </a:spcAft>
                      <a:buClrTx/>
                      <a:buSzTx/>
                      <a:buFontTx/>
                      <a:buNone/>
                      <a:defRPr/>
                    </a:pPr>
                    <a:endParaRPr kumimoji="0" lang="zh-CN" altLang="en-US" sz="7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214" name="任意多边形: 形状 109"/>
                  <p:cNvSpPr/>
                  <p:nvPr/>
                </p:nvSpPr>
                <p:spPr>
                  <a:xfrm>
                    <a:off x="5942207" y="3197286"/>
                    <a:ext cx="17563" cy="52691"/>
                  </a:xfrm>
                  <a:custGeom>
                    <a:avLst/>
                    <a:gdLst>
                      <a:gd name="connsiteX0" fmla="*/ 0 w 17563"/>
                      <a:gd name="connsiteY0" fmla="*/ 0 h 52691"/>
                      <a:gd name="connsiteX1" fmla="*/ 0 w 17563"/>
                      <a:gd name="connsiteY1" fmla="*/ 52692 h 52691"/>
                    </a:gdLst>
                    <a:ahLst/>
                    <a:cxnLst>
                      <a:cxn ang="0">
                        <a:pos x="connsiteX0" y="connsiteY0"/>
                      </a:cxn>
                      <a:cxn ang="0">
                        <a:pos x="connsiteX1" y="connsiteY1"/>
                      </a:cxn>
                    </a:cxnLst>
                    <a:rect l="l" t="t" r="r" b="b"/>
                    <a:pathLst>
                      <a:path w="17563" h="52691">
                        <a:moveTo>
                          <a:pt x="0" y="0"/>
                        </a:moveTo>
                        <a:lnTo>
                          <a:pt x="0" y="52692"/>
                        </a:lnTo>
                      </a:path>
                    </a:pathLst>
                  </a:custGeom>
                  <a:ln w="3175" cap="flat">
                    <a:solidFill>
                      <a:srgbClr val="000000"/>
                    </a:solidFill>
                    <a:prstDash val="solid"/>
                    <a:miter/>
                  </a:ln>
                </p:spPr>
                <p:txBody>
                  <a:bodyPr rtlCol="0" anchor="ctr"/>
                  <a:lstStyle/>
                  <a:p>
                    <a:pPr marL="0" marR="0" lvl="0" indent="0" algn="l" defTabSz="4572635" rtl="0" eaLnBrk="1" fontAlgn="auto" latinLnBrk="0" hangingPunct="1">
                      <a:lnSpc>
                        <a:spcPct val="100000"/>
                      </a:lnSpc>
                      <a:spcBef>
                        <a:spcPts val="0"/>
                      </a:spcBef>
                      <a:spcAft>
                        <a:spcPts val="0"/>
                      </a:spcAft>
                      <a:buClrTx/>
                      <a:buSzTx/>
                      <a:buFontTx/>
                      <a:buNone/>
                      <a:defRPr/>
                    </a:pPr>
                    <a:endParaRPr kumimoji="0" lang="zh-CN" altLang="en-US" sz="7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215" name="任意多边形: 形状 110"/>
                  <p:cNvSpPr/>
                  <p:nvPr/>
                </p:nvSpPr>
                <p:spPr>
                  <a:xfrm>
                    <a:off x="6627200" y="3197286"/>
                    <a:ext cx="17563" cy="52691"/>
                  </a:xfrm>
                  <a:custGeom>
                    <a:avLst/>
                    <a:gdLst>
                      <a:gd name="connsiteX0" fmla="*/ 0 w 17563"/>
                      <a:gd name="connsiteY0" fmla="*/ 0 h 52691"/>
                      <a:gd name="connsiteX1" fmla="*/ 0 w 17563"/>
                      <a:gd name="connsiteY1" fmla="*/ 52692 h 52691"/>
                    </a:gdLst>
                    <a:ahLst/>
                    <a:cxnLst>
                      <a:cxn ang="0">
                        <a:pos x="connsiteX0" y="connsiteY0"/>
                      </a:cxn>
                      <a:cxn ang="0">
                        <a:pos x="connsiteX1" y="connsiteY1"/>
                      </a:cxn>
                    </a:cxnLst>
                    <a:rect l="l" t="t" r="r" b="b"/>
                    <a:pathLst>
                      <a:path w="17563" h="52691">
                        <a:moveTo>
                          <a:pt x="0" y="0"/>
                        </a:moveTo>
                        <a:lnTo>
                          <a:pt x="0" y="52692"/>
                        </a:lnTo>
                      </a:path>
                    </a:pathLst>
                  </a:custGeom>
                  <a:ln w="3175" cap="flat">
                    <a:solidFill>
                      <a:srgbClr val="000000"/>
                    </a:solidFill>
                    <a:prstDash val="solid"/>
                    <a:miter/>
                  </a:ln>
                </p:spPr>
                <p:txBody>
                  <a:bodyPr rtlCol="0" anchor="ctr"/>
                  <a:lstStyle/>
                  <a:p>
                    <a:pPr marL="0" marR="0" lvl="0" indent="0" algn="l" defTabSz="4572635" rtl="0" eaLnBrk="1" fontAlgn="auto" latinLnBrk="0" hangingPunct="1">
                      <a:lnSpc>
                        <a:spcPct val="100000"/>
                      </a:lnSpc>
                      <a:spcBef>
                        <a:spcPts val="0"/>
                      </a:spcBef>
                      <a:spcAft>
                        <a:spcPts val="0"/>
                      </a:spcAft>
                      <a:buClrTx/>
                      <a:buSzTx/>
                      <a:buFontTx/>
                      <a:buNone/>
                      <a:defRPr/>
                    </a:pPr>
                    <a:endParaRPr kumimoji="0" lang="zh-CN" altLang="en-US" sz="7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216" name="任意多边形: 形状 111"/>
                  <p:cNvSpPr/>
                  <p:nvPr/>
                </p:nvSpPr>
                <p:spPr>
                  <a:xfrm>
                    <a:off x="7312193" y="3197286"/>
                    <a:ext cx="17563" cy="52691"/>
                  </a:xfrm>
                  <a:custGeom>
                    <a:avLst/>
                    <a:gdLst>
                      <a:gd name="connsiteX0" fmla="*/ 0 w 17563"/>
                      <a:gd name="connsiteY0" fmla="*/ 0 h 52691"/>
                      <a:gd name="connsiteX1" fmla="*/ 0 w 17563"/>
                      <a:gd name="connsiteY1" fmla="*/ 52692 h 52691"/>
                    </a:gdLst>
                    <a:ahLst/>
                    <a:cxnLst>
                      <a:cxn ang="0">
                        <a:pos x="connsiteX0" y="connsiteY0"/>
                      </a:cxn>
                      <a:cxn ang="0">
                        <a:pos x="connsiteX1" y="connsiteY1"/>
                      </a:cxn>
                    </a:cxnLst>
                    <a:rect l="l" t="t" r="r" b="b"/>
                    <a:pathLst>
                      <a:path w="17563" h="52691">
                        <a:moveTo>
                          <a:pt x="0" y="0"/>
                        </a:moveTo>
                        <a:lnTo>
                          <a:pt x="0" y="52692"/>
                        </a:lnTo>
                      </a:path>
                    </a:pathLst>
                  </a:custGeom>
                  <a:ln w="3175" cap="flat">
                    <a:solidFill>
                      <a:srgbClr val="000000"/>
                    </a:solidFill>
                    <a:prstDash val="solid"/>
                    <a:miter/>
                  </a:ln>
                </p:spPr>
                <p:txBody>
                  <a:bodyPr rtlCol="0" anchor="ctr"/>
                  <a:lstStyle/>
                  <a:p>
                    <a:pPr marL="0" marR="0" lvl="0" indent="0" algn="l" defTabSz="4572635" rtl="0" eaLnBrk="1" fontAlgn="auto" latinLnBrk="0" hangingPunct="1">
                      <a:lnSpc>
                        <a:spcPct val="100000"/>
                      </a:lnSpc>
                      <a:spcBef>
                        <a:spcPts val="0"/>
                      </a:spcBef>
                      <a:spcAft>
                        <a:spcPts val="0"/>
                      </a:spcAft>
                      <a:buClrTx/>
                      <a:buSzTx/>
                      <a:buFontTx/>
                      <a:buNone/>
                      <a:defRPr/>
                    </a:pPr>
                    <a:endParaRPr kumimoji="0" lang="zh-CN" altLang="en-US" sz="7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grpSp>
            <p:grpSp>
              <p:nvGrpSpPr>
                <p:cNvPr id="115" name="图形 3"/>
                <p:cNvGrpSpPr/>
                <p:nvPr/>
              </p:nvGrpSpPr>
              <p:grpSpPr>
                <a:xfrm>
                  <a:off x="6535745" y="3004242"/>
                  <a:ext cx="1854862" cy="20161"/>
                  <a:chOff x="2464550" y="4233558"/>
                  <a:chExt cx="4847642" cy="52691"/>
                </a:xfrm>
              </p:grpSpPr>
              <p:sp>
                <p:nvSpPr>
                  <p:cNvPr id="201" name="任意多边形: 形状 96"/>
                  <p:cNvSpPr/>
                  <p:nvPr/>
                </p:nvSpPr>
                <p:spPr>
                  <a:xfrm>
                    <a:off x="2464550" y="4233558"/>
                    <a:ext cx="17563" cy="52691"/>
                  </a:xfrm>
                  <a:custGeom>
                    <a:avLst/>
                    <a:gdLst>
                      <a:gd name="connsiteX0" fmla="*/ 0 w 17563"/>
                      <a:gd name="connsiteY0" fmla="*/ 0 h 52691"/>
                      <a:gd name="connsiteX1" fmla="*/ 0 w 17563"/>
                      <a:gd name="connsiteY1" fmla="*/ 52692 h 52691"/>
                    </a:gdLst>
                    <a:ahLst/>
                    <a:cxnLst>
                      <a:cxn ang="0">
                        <a:pos x="connsiteX0" y="connsiteY0"/>
                      </a:cxn>
                      <a:cxn ang="0">
                        <a:pos x="connsiteX1" y="connsiteY1"/>
                      </a:cxn>
                    </a:cxnLst>
                    <a:rect l="l" t="t" r="r" b="b"/>
                    <a:pathLst>
                      <a:path w="17563" h="52691">
                        <a:moveTo>
                          <a:pt x="0" y="0"/>
                        </a:moveTo>
                        <a:lnTo>
                          <a:pt x="0" y="52692"/>
                        </a:lnTo>
                      </a:path>
                    </a:pathLst>
                  </a:custGeom>
                  <a:ln w="3175" cap="flat">
                    <a:solidFill>
                      <a:srgbClr val="000000"/>
                    </a:solidFill>
                    <a:prstDash val="solid"/>
                    <a:miter/>
                  </a:ln>
                </p:spPr>
                <p:txBody>
                  <a:bodyPr rtlCol="0" anchor="ctr"/>
                  <a:lstStyle/>
                  <a:p>
                    <a:pPr marL="0" marR="0" lvl="0" indent="0" algn="l" defTabSz="4572635" rtl="0" eaLnBrk="1" fontAlgn="auto" latinLnBrk="0" hangingPunct="1">
                      <a:lnSpc>
                        <a:spcPct val="100000"/>
                      </a:lnSpc>
                      <a:spcBef>
                        <a:spcPts val="0"/>
                      </a:spcBef>
                      <a:spcAft>
                        <a:spcPts val="0"/>
                      </a:spcAft>
                      <a:buClrTx/>
                      <a:buSzTx/>
                      <a:buFontTx/>
                      <a:buNone/>
                      <a:defRPr/>
                    </a:pPr>
                    <a:endParaRPr kumimoji="0" lang="zh-CN" altLang="en-US" sz="7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202" name="任意多边形: 形状 97"/>
                  <p:cNvSpPr/>
                  <p:nvPr/>
                </p:nvSpPr>
                <p:spPr>
                  <a:xfrm>
                    <a:off x="3157096" y="4233558"/>
                    <a:ext cx="17563" cy="52691"/>
                  </a:xfrm>
                  <a:custGeom>
                    <a:avLst/>
                    <a:gdLst>
                      <a:gd name="connsiteX0" fmla="*/ 0 w 17563"/>
                      <a:gd name="connsiteY0" fmla="*/ 0 h 52691"/>
                      <a:gd name="connsiteX1" fmla="*/ 0 w 17563"/>
                      <a:gd name="connsiteY1" fmla="*/ 52692 h 52691"/>
                    </a:gdLst>
                    <a:ahLst/>
                    <a:cxnLst>
                      <a:cxn ang="0">
                        <a:pos x="connsiteX0" y="connsiteY0"/>
                      </a:cxn>
                      <a:cxn ang="0">
                        <a:pos x="connsiteX1" y="connsiteY1"/>
                      </a:cxn>
                    </a:cxnLst>
                    <a:rect l="l" t="t" r="r" b="b"/>
                    <a:pathLst>
                      <a:path w="17563" h="52691">
                        <a:moveTo>
                          <a:pt x="0" y="0"/>
                        </a:moveTo>
                        <a:lnTo>
                          <a:pt x="0" y="52692"/>
                        </a:lnTo>
                      </a:path>
                    </a:pathLst>
                  </a:custGeom>
                  <a:ln w="3175" cap="flat">
                    <a:solidFill>
                      <a:srgbClr val="000000"/>
                    </a:solidFill>
                    <a:prstDash val="solid"/>
                    <a:miter/>
                  </a:ln>
                </p:spPr>
                <p:txBody>
                  <a:bodyPr rtlCol="0" anchor="ctr"/>
                  <a:lstStyle/>
                  <a:p>
                    <a:pPr marL="0" marR="0" lvl="0" indent="0" algn="l" defTabSz="4572635" rtl="0" eaLnBrk="1" fontAlgn="auto" latinLnBrk="0" hangingPunct="1">
                      <a:lnSpc>
                        <a:spcPct val="100000"/>
                      </a:lnSpc>
                      <a:spcBef>
                        <a:spcPts val="0"/>
                      </a:spcBef>
                      <a:spcAft>
                        <a:spcPts val="0"/>
                      </a:spcAft>
                      <a:buClrTx/>
                      <a:buSzTx/>
                      <a:buFontTx/>
                      <a:buNone/>
                      <a:defRPr/>
                    </a:pPr>
                    <a:endParaRPr kumimoji="0" lang="zh-CN" altLang="en-US" sz="7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203" name="任意多边形: 形状 98"/>
                  <p:cNvSpPr/>
                  <p:nvPr/>
                </p:nvSpPr>
                <p:spPr>
                  <a:xfrm>
                    <a:off x="3849641" y="4233558"/>
                    <a:ext cx="17563" cy="52691"/>
                  </a:xfrm>
                  <a:custGeom>
                    <a:avLst/>
                    <a:gdLst>
                      <a:gd name="connsiteX0" fmla="*/ 0 w 17563"/>
                      <a:gd name="connsiteY0" fmla="*/ 0 h 52691"/>
                      <a:gd name="connsiteX1" fmla="*/ 0 w 17563"/>
                      <a:gd name="connsiteY1" fmla="*/ 52692 h 52691"/>
                    </a:gdLst>
                    <a:ahLst/>
                    <a:cxnLst>
                      <a:cxn ang="0">
                        <a:pos x="connsiteX0" y="connsiteY0"/>
                      </a:cxn>
                      <a:cxn ang="0">
                        <a:pos x="connsiteX1" y="connsiteY1"/>
                      </a:cxn>
                    </a:cxnLst>
                    <a:rect l="l" t="t" r="r" b="b"/>
                    <a:pathLst>
                      <a:path w="17563" h="52691">
                        <a:moveTo>
                          <a:pt x="0" y="0"/>
                        </a:moveTo>
                        <a:lnTo>
                          <a:pt x="0" y="52692"/>
                        </a:lnTo>
                      </a:path>
                    </a:pathLst>
                  </a:custGeom>
                  <a:ln w="3175" cap="flat">
                    <a:solidFill>
                      <a:srgbClr val="000000"/>
                    </a:solidFill>
                    <a:prstDash val="solid"/>
                    <a:miter/>
                  </a:ln>
                </p:spPr>
                <p:txBody>
                  <a:bodyPr rtlCol="0" anchor="ctr"/>
                  <a:lstStyle/>
                  <a:p>
                    <a:pPr marL="0" marR="0" lvl="0" indent="0" algn="l" defTabSz="4572635" rtl="0" eaLnBrk="1" fontAlgn="auto" latinLnBrk="0" hangingPunct="1">
                      <a:lnSpc>
                        <a:spcPct val="100000"/>
                      </a:lnSpc>
                      <a:spcBef>
                        <a:spcPts val="0"/>
                      </a:spcBef>
                      <a:spcAft>
                        <a:spcPts val="0"/>
                      </a:spcAft>
                      <a:buClrTx/>
                      <a:buSzTx/>
                      <a:buFontTx/>
                      <a:buNone/>
                      <a:defRPr/>
                    </a:pPr>
                    <a:endParaRPr kumimoji="0" lang="zh-CN" altLang="en-US" sz="7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204" name="任意多边形: 形状 99"/>
                  <p:cNvSpPr/>
                  <p:nvPr/>
                </p:nvSpPr>
                <p:spPr>
                  <a:xfrm>
                    <a:off x="4542186" y="4233558"/>
                    <a:ext cx="17563" cy="52691"/>
                  </a:xfrm>
                  <a:custGeom>
                    <a:avLst/>
                    <a:gdLst>
                      <a:gd name="connsiteX0" fmla="*/ 0 w 17563"/>
                      <a:gd name="connsiteY0" fmla="*/ 0 h 52691"/>
                      <a:gd name="connsiteX1" fmla="*/ 0 w 17563"/>
                      <a:gd name="connsiteY1" fmla="*/ 52692 h 52691"/>
                    </a:gdLst>
                    <a:ahLst/>
                    <a:cxnLst>
                      <a:cxn ang="0">
                        <a:pos x="connsiteX0" y="connsiteY0"/>
                      </a:cxn>
                      <a:cxn ang="0">
                        <a:pos x="connsiteX1" y="connsiteY1"/>
                      </a:cxn>
                    </a:cxnLst>
                    <a:rect l="l" t="t" r="r" b="b"/>
                    <a:pathLst>
                      <a:path w="17563" h="52691">
                        <a:moveTo>
                          <a:pt x="0" y="0"/>
                        </a:moveTo>
                        <a:lnTo>
                          <a:pt x="0" y="52692"/>
                        </a:lnTo>
                      </a:path>
                    </a:pathLst>
                  </a:custGeom>
                  <a:ln w="3175" cap="flat">
                    <a:solidFill>
                      <a:srgbClr val="000000"/>
                    </a:solidFill>
                    <a:prstDash val="solid"/>
                    <a:miter/>
                  </a:ln>
                </p:spPr>
                <p:txBody>
                  <a:bodyPr rtlCol="0" anchor="ctr"/>
                  <a:lstStyle/>
                  <a:p>
                    <a:pPr marL="0" marR="0" lvl="0" indent="0" algn="l" defTabSz="4572635" rtl="0" eaLnBrk="1" fontAlgn="auto" latinLnBrk="0" hangingPunct="1">
                      <a:lnSpc>
                        <a:spcPct val="100000"/>
                      </a:lnSpc>
                      <a:spcBef>
                        <a:spcPts val="0"/>
                      </a:spcBef>
                      <a:spcAft>
                        <a:spcPts val="0"/>
                      </a:spcAft>
                      <a:buClrTx/>
                      <a:buSzTx/>
                      <a:buFontTx/>
                      <a:buNone/>
                      <a:defRPr/>
                    </a:pPr>
                    <a:endParaRPr kumimoji="0" lang="zh-CN" altLang="en-US" sz="7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205" name="任意多边形: 形状 100"/>
                  <p:cNvSpPr/>
                  <p:nvPr/>
                </p:nvSpPr>
                <p:spPr>
                  <a:xfrm>
                    <a:off x="5234732" y="4233558"/>
                    <a:ext cx="17563" cy="52691"/>
                  </a:xfrm>
                  <a:custGeom>
                    <a:avLst/>
                    <a:gdLst>
                      <a:gd name="connsiteX0" fmla="*/ 0 w 17563"/>
                      <a:gd name="connsiteY0" fmla="*/ 0 h 52691"/>
                      <a:gd name="connsiteX1" fmla="*/ 0 w 17563"/>
                      <a:gd name="connsiteY1" fmla="*/ 52692 h 52691"/>
                    </a:gdLst>
                    <a:ahLst/>
                    <a:cxnLst>
                      <a:cxn ang="0">
                        <a:pos x="connsiteX0" y="connsiteY0"/>
                      </a:cxn>
                      <a:cxn ang="0">
                        <a:pos x="connsiteX1" y="connsiteY1"/>
                      </a:cxn>
                    </a:cxnLst>
                    <a:rect l="l" t="t" r="r" b="b"/>
                    <a:pathLst>
                      <a:path w="17563" h="52691">
                        <a:moveTo>
                          <a:pt x="0" y="0"/>
                        </a:moveTo>
                        <a:lnTo>
                          <a:pt x="0" y="52692"/>
                        </a:lnTo>
                      </a:path>
                    </a:pathLst>
                  </a:custGeom>
                  <a:ln w="3175" cap="flat">
                    <a:solidFill>
                      <a:srgbClr val="000000"/>
                    </a:solidFill>
                    <a:prstDash val="solid"/>
                    <a:miter/>
                  </a:ln>
                </p:spPr>
                <p:txBody>
                  <a:bodyPr rtlCol="0" anchor="ctr"/>
                  <a:lstStyle/>
                  <a:p>
                    <a:pPr marL="0" marR="0" lvl="0" indent="0" algn="l" defTabSz="4572635" rtl="0" eaLnBrk="1" fontAlgn="auto" latinLnBrk="0" hangingPunct="1">
                      <a:lnSpc>
                        <a:spcPct val="100000"/>
                      </a:lnSpc>
                      <a:spcBef>
                        <a:spcPts val="0"/>
                      </a:spcBef>
                      <a:spcAft>
                        <a:spcPts val="0"/>
                      </a:spcAft>
                      <a:buClrTx/>
                      <a:buSzTx/>
                      <a:buFontTx/>
                      <a:buNone/>
                      <a:defRPr/>
                    </a:pPr>
                    <a:endParaRPr kumimoji="0" lang="zh-CN" altLang="en-US" sz="7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206" name="任意多边形: 形状 101"/>
                  <p:cNvSpPr/>
                  <p:nvPr/>
                </p:nvSpPr>
                <p:spPr>
                  <a:xfrm>
                    <a:off x="5927102" y="4233558"/>
                    <a:ext cx="17563" cy="52691"/>
                  </a:xfrm>
                  <a:custGeom>
                    <a:avLst/>
                    <a:gdLst>
                      <a:gd name="connsiteX0" fmla="*/ 0 w 17563"/>
                      <a:gd name="connsiteY0" fmla="*/ 0 h 52691"/>
                      <a:gd name="connsiteX1" fmla="*/ 0 w 17563"/>
                      <a:gd name="connsiteY1" fmla="*/ 52692 h 52691"/>
                    </a:gdLst>
                    <a:ahLst/>
                    <a:cxnLst>
                      <a:cxn ang="0">
                        <a:pos x="connsiteX0" y="connsiteY0"/>
                      </a:cxn>
                      <a:cxn ang="0">
                        <a:pos x="connsiteX1" y="connsiteY1"/>
                      </a:cxn>
                    </a:cxnLst>
                    <a:rect l="l" t="t" r="r" b="b"/>
                    <a:pathLst>
                      <a:path w="17563" h="52691">
                        <a:moveTo>
                          <a:pt x="0" y="0"/>
                        </a:moveTo>
                        <a:lnTo>
                          <a:pt x="0" y="52692"/>
                        </a:lnTo>
                      </a:path>
                    </a:pathLst>
                  </a:custGeom>
                  <a:ln w="3175" cap="flat">
                    <a:solidFill>
                      <a:srgbClr val="000000"/>
                    </a:solidFill>
                    <a:prstDash val="solid"/>
                    <a:miter/>
                  </a:ln>
                </p:spPr>
                <p:txBody>
                  <a:bodyPr rtlCol="0" anchor="ctr"/>
                  <a:lstStyle/>
                  <a:p>
                    <a:pPr marL="0" marR="0" lvl="0" indent="0" algn="l" defTabSz="4572635" rtl="0" eaLnBrk="1" fontAlgn="auto" latinLnBrk="0" hangingPunct="1">
                      <a:lnSpc>
                        <a:spcPct val="100000"/>
                      </a:lnSpc>
                      <a:spcBef>
                        <a:spcPts val="0"/>
                      </a:spcBef>
                      <a:spcAft>
                        <a:spcPts val="0"/>
                      </a:spcAft>
                      <a:buClrTx/>
                      <a:buSzTx/>
                      <a:buFontTx/>
                      <a:buNone/>
                      <a:defRPr/>
                    </a:pPr>
                    <a:endParaRPr kumimoji="0" lang="zh-CN" altLang="en-US" sz="7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207" name="任意多边形: 形状 102"/>
                  <p:cNvSpPr/>
                  <p:nvPr/>
                </p:nvSpPr>
                <p:spPr>
                  <a:xfrm>
                    <a:off x="6619647" y="4233558"/>
                    <a:ext cx="17563" cy="52691"/>
                  </a:xfrm>
                  <a:custGeom>
                    <a:avLst/>
                    <a:gdLst>
                      <a:gd name="connsiteX0" fmla="*/ 0 w 17563"/>
                      <a:gd name="connsiteY0" fmla="*/ 0 h 52691"/>
                      <a:gd name="connsiteX1" fmla="*/ 0 w 17563"/>
                      <a:gd name="connsiteY1" fmla="*/ 52692 h 52691"/>
                    </a:gdLst>
                    <a:ahLst/>
                    <a:cxnLst>
                      <a:cxn ang="0">
                        <a:pos x="connsiteX0" y="connsiteY0"/>
                      </a:cxn>
                      <a:cxn ang="0">
                        <a:pos x="connsiteX1" y="connsiteY1"/>
                      </a:cxn>
                    </a:cxnLst>
                    <a:rect l="l" t="t" r="r" b="b"/>
                    <a:pathLst>
                      <a:path w="17563" h="52691">
                        <a:moveTo>
                          <a:pt x="0" y="0"/>
                        </a:moveTo>
                        <a:lnTo>
                          <a:pt x="0" y="52692"/>
                        </a:lnTo>
                      </a:path>
                    </a:pathLst>
                  </a:custGeom>
                  <a:ln w="3175" cap="flat">
                    <a:solidFill>
                      <a:srgbClr val="000000"/>
                    </a:solidFill>
                    <a:prstDash val="solid"/>
                    <a:miter/>
                  </a:ln>
                </p:spPr>
                <p:txBody>
                  <a:bodyPr rtlCol="0" anchor="ctr"/>
                  <a:lstStyle/>
                  <a:p>
                    <a:pPr marL="0" marR="0" lvl="0" indent="0" algn="l" defTabSz="4572635" rtl="0" eaLnBrk="1" fontAlgn="auto" latinLnBrk="0" hangingPunct="1">
                      <a:lnSpc>
                        <a:spcPct val="100000"/>
                      </a:lnSpc>
                      <a:spcBef>
                        <a:spcPts val="0"/>
                      </a:spcBef>
                      <a:spcAft>
                        <a:spcPts val="0"/>
                      </a:spcAft>
                      <a:buClrTx/>
                      <a:buSzTx/>
                      <a:buFontTx/>
                      <a:buNone/>
                      <a:defRPr/>
                    </a:pPr>
                    <a:endParaRPr kumimoji="0" lang="zh-CN" altLang="en-US" sz="7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208" name="任意多边形: 形状 103"/>
                  <p:cNvSpPr/>
                  <p:nvPr/>
                </p:nvSpPr>
                <p:spPr>
                  <a:xfrm>
                    <a:off x="7312193" y="4233558"/>
                    <a:ext cx="17563" cy="52691"/>
                  </a:xfrm>
                  <a:custGeom>
                    <a:avLst/>
                    <a:gdLst>
                      <a:gd name="connsiteX0" fmla="*/ 0 w 17563"/>
                      <a:gd name="connsiteY0" fmla="*/ 0 h 52691"/>
                      <a:gd name="connsiteX1" fmla="*/ 0 w 17563"/>
                      <a:gd name="connsiteY1" fmla="*/ 52692 h 52691"/>
                    </a:gdLst>
                    <a:ahLst/>
                    <a:cxnLst>
                      <a:cxn ang="0">
                        <a:pos x="connsiteX0" y="connsiteY0"/>
                      </a:cxn>
                      <a:cxn ang="0">
                        <a:pos x="connsiteX1" y="connsiteY1"/>
                      </a:cxn>
                    </a:cxnLst>
                    <a:rect l="l" t="t" r="r" b="b"/>
                    <a:pathLst>
                      <a:path w="17563" h="52691">
                        <a:moveTo>
                          <a:pt x="0" y="0"/>
                        </a:moveTo>
                        <a:lnTo>
                          <a:pt x="0" y="52692"/>
                        </a:lnTo>
                      </a:path>
                    </a:pathLst>
                  </a:custGeom>
                  <a:ln w="3175" cap="flat">
                    <a:solidFill>
                      <a:srgbClr val="000000"/>
                    </a:solidFill>
                    <a:prstDash val="solid"/>
                    <a:miter/>
                  </a:ln>
                </p:spPr>
                <p:txBody>
                  <a:bodyPr rtlCol="0" anchor="ctr"/>
                  <a:lstStyle/>
                  <a:p>
                    <a:pPr marL="0" marR="0" lvl="0" indent="0" algn="l" defTabSz="4572635" rtl="0" eaLnBrk="1" fontAlgn="auto" latinLnBrk="0" hangingPunct="1">
                      <a:lnSpc>
                        <a:spcPct val="100000"/>
                      </a:lnSpc>
                      <a:spcBef>
                        <a:spcPts val="0"/>
                      </a:spcBef>
                      <a:spcAft>
                        <a:spcPts val="0"/>
                      </a:spcAft>
                      <a:buClrTx/>
                      <a:buSzTx/>
                      <a:buFontTx/>
                      <a:buNone/>
                      <a:defRPr/>
                    </a:pPr>
                    <a:endParaRPr kumimoji="0" lang="zh-CN" altLang="en-US" sz="7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grpSp>
            <p:grpSp>
              <p:nvGrpSpPr>
                <p:cNvPr id="116" name="图形 3"/>
                <p:cNvGrpSpPr/>
                <p:nvPr/>
              </p:nvGrpSpPr>
              <p:grpSpPr>
                <a:xfrm>
                  <a:off x="6546192" y="1843131"/>
                  <a:ext cx="1131264" cy="711568"/>
                  <a:chOff x="2517242" y="1256473"/>
                  <a:chExt cx="2956534" cy="1859668"/>
                </a:xfrm>
                <a:noFill/>
              </p:grpSpPr>
              <p:sp>
                <p:nvSpPr>
                  <p:cNvPr id="194" name="任意多边形: 形状 89"/>
                  <p:cNvSpPr/>
                  <p:nvPr/>
                </p:nvSpPr>
                <p:spPr>
                  <a:xfrm>
                    <a:off x="2517242" y="1256473"/>
                    <a:ext cx="2956534" cy="1859668"/>
                  </a:xfrm>
                  <a:custGeom>
                    <a:avLst/>
                    <a:gdLst>
                      <a:gd name="connsiteX0" fmla="*/ 0 w 2956534"/>
                      <a:gd name="connsiteY0" fmla="*/ 0 h 1859668"/>
                      <a:gd name="connsiteX1" fmla="*/ 87820 w 2956534"/>
                      <a:gd name="connsiteY1" fmla="*/ 0 h 1859668"/>
                      <a:gd name="connsiteX2" fmla="*/ 87820 w 2956534"/>
                      <a:gd name="connsiteY2" fmla="*/ 70256 h 1859668"/>
                      <a:gd name="connsiteX3" fmla="*/ 184597 w 2956534"/>
                      <a:gd name="connsiteY3" fmla="*/ 70256 h 1859668"/>
                      <a:gd name="connsiteX4" fmla="*/ 184597 w 2956534"/>
                      <a:gd name="connsiteY4" fmla="*/ 151050 h 1859668"/>
                      <a:gd name="connsiteX5" fmla="*/ 204795 w 2956534"/>
                      <a:gd name="connsiteY5" fmla="*/ 151050 h 1859668"/>
                      <a:gd name="connsiteX6" fmla="*/ 204795 w 2956534"/>
                      <a:gd name="connsiteY6" fmla="*/ 229560 h 1859668"/>
                      <a:gd name="connsiteX7" fmla="*/ 229034 w 2956534"/>
                      <a:gd name="connsiteY7" fmla="*/ 229560 h 1859668"/>
                      <a:gd name="connsiteX8" fmla="*/ 229034 w 2956534"/>
                      <a:gd name="connsiteY8" fmla="*/ 386406 h 1859668"/>
                      <a:gd name="connsiteX9" fmla="*/ 267147 w 2956534"/>
                      <a:gd name="connsiteY9" fmla="*/ 386406 h 1859668"/>
                      <a:gd name="connsiteX10" fmla="*/ 267147 w 2956534"/>
                      <a:gd name="connsiteY10" fmla="*/ 459121 h 1859668"/>
                      <a:gd name="connsiteX11" fmla="*/ 295425 w 2956534"/>
                      <a:gd name="connsiteY11" fmla="*/ 459121 h 1859668"/>
                      <a:gd name="connsiteX12" fmla="*/ 295425 w 2956534"/>
                      <a:gd name="connsiteY12" fmla="*/ 542550 h 1859668"/>
                      <a:gd name="connsiteX13" fmla="*/ 314570 w 2956534"/>
                      <a:gd name="connsiteY13" fmla="*/ 542550 h 1859668"/>
                      <a:gd name="connsiteX14" fmla="*/ 314570 w 2956534"/>
                      <a:gd name="connsiteY14" fmla="*/ 618074 h 1859668"/>
                      <a:gd name="connsiteX15" fmla="*/ 376922 w 2956534"/>
                      <a:gd name="connsiteY15" fmla="*/ 618074 h 1859668"/>
                      <a:gd name="connsiteX16" fmla="*/ 376922 w 2956534"/>
                      <a:gd name="connsiteY16" fmla="*/ 695707 h 1859668"/>
                      <a:gd name="connsiteX17" fmla="*/ 436288 w 2956534"/>
                      <a:gd name="connsiteY17" fmla="*/ 695707 h 1859668"/>
                      <a:gd name="connsiteX18" fmla="*/ 436288 w 2956534"/>
                      <a:gd name="connsiteY18" fmla="*/ 772110 h 1859668"/>
                      <a:gd name="connsiteX19" fmla="*/ 544482 w 2956534"/>
                      <a:gd name="connsiteY19" fmla="*/ 772110 h 1859668"/>
                      <a:gd name="connsiteX20" fmla="*/ 544482 w 2956534"/>
                      <a:gd name="connsiteY20" fmla="*/ 860632 h 1859668"/>
                      <a:gd name="connsiteX21" fmla="*/ 597173 w 2956534"/>
                      <a:gd name="connsiteY21" fmla="*/ 860632 h 1859668"/>
                      <a:gd name="connsiteX22" fmla="*/ 597173 w 2956534"/>
                      <a:gd name="connsiteY22" fmla="*/ 930888 h 1859668"/>
                      <a:gd name="connsiteX23" fmla="*/ 887505 w 2956534"/>
                      <a:gd name="connsiteY23" fmla="*/ 930888 h 1859668"/>
                      <a:gd name="connsiteX24" fmla="*/ 887505 w 2956534"/>
                      <a:gd name="connsiteY24" fmla="*/ 1001846 h 1859668"/>
                      <a:gd name="connsiteX25" fmla="*/ 966016 w 2956534"/>
                      <a:gd name="connsiteY25" fmla="*/ 1001846 h 1859668"/>
                      <a:gd name="connsiteX26" fmla="*/ 966016 w 2956534"/>
                      <a:gd name="connsiteY26" fmla="*/ 1083343 h 1859668"/>
                      <a:gd name="connsiteX27" fmla="*/ 977959 w 2956534"/>
                      <a:gd name="connsiteY27" fmla="*/ 1083343 h 1859668"/>
                      <a:gd name="connsiteX28" fmla="*/ 977959 w 2956534"/>
                      <a:gd name="connsiteY28" fmla="*/ 1165893 h 1859668"/>
                      <a:gd name="connsiteX29" fmla="*/ 1038379 w 2956534"/>
                      <a:gd name="connsiteY29" fmla="*/ 1165893 h 1859668"/>
                      <a:gd name="connsiteX30" fmla="*/ 1038379 w 2956534"/>
                      <a:gd name="connsiteY30" fmla="*/ 1251430 h 1859668"/>
                      <a:gd name="connsiteX31" fmla="*/ 1052606 w 2956534"/>
                      <a:gd name="connsiteY31" fmla="*/ 1251430 h 1859668"/>
                      <a:gd name="connsiteX32" fmla="*/ 1052606 w 2956534"/>
                      <a:gd name="connsiteY32" fmla="*/ 1332926 h 1859668"/>
                      <a:gd name="connsiteX33" fmla="*/ 1264602 w 2956534"/>
                      <a:gd name="connsiteY33" fmla="*/ 1332926 h 1859668"/>
                      <a:gd name="connsiteX34" fmla="*/ 1264602 w 2956534"/>
                      <a:gd name="connsiteY34" fmla="*/ 1422678 h 1859668"/>
                      <a:gd name="connsiteX35" fmla="*/ 1670680 w 2956534"/>
                      <a:gd name="connsiteY35" fmla="*/ 1422678 h 1859668"/>
                      <a:gd name="connsiteX36" fmla="*/ 1670680 w 2956534"/>
                      <a:gd name="connsiteY36" fmla="*/ 1529291 h 1859668"/>
                      <a:gd name="connsiteX37" fmla="*/ 2177926 w 2956534"/>
                      <a:gd name="connsiteY37" fmla="*/ 1529291 h 1859668"/>
                      <a:gd name="connsiteX38" fmla="*/ 2177926 w 2956534"/>
                      <a:gd name="connsiteY38" fmla="*/ 1633445 h 1859668"/>
                      <a:gd name="connsiteX39" fmla="*/ 2177926 w 2956534"/>
                      <a:gd name="connsiteY39" fmla="*/ 1651009 h 1859668"/>
                      <a:gd name="connsiteX40" fmla="*/ 2234658 w 2956534"/>
                      <a:gd name="connsiteY40" fmla="*/ 1651009 h 1859668"/>
                      <a:gd name="connsiteX41" fmla="*/ 2234658 w 2956534"/>
                      <a:gd name="connsiteY41" fmla="*/ 1750772 h 1859668"/>
                      <a:gd name="connsiteX42" fmla="*/ 2956535 w 2956534"/>
                      <a:gd name="connsiteY42" fmla="*/ 1750772 h 1859668"/>
                      <a:gd name="connsiteX43" fmla="*/ 2956535 w 2956534"/>
                      <a:gd name="connsiteY43" fmla="*/ 1859668 h 1859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956534" h="1859668">
                        <a:moveTo>
                          <a:pt x="0" y="0"/>
                        </a:moveTo>
                        <a:lnTo>
                          <a:pt x="87820" y="0"/>
                        </a:lnTo>
                        <a:lnTo>
                          <a:pt x="87820" y="70256"/>
                        </a:lnTo>
                        <a:lnTo>
                          <a:pt x="184597" y="70256"/>
                        </a:lnTo>
                        <a:lnTo>
                          <a:pt x="184597" y="151050"/>
                        </a:lnTo>
                        <a:lnTo>
                          <a:pt x="204795" y="151050"/>
                        </a:lnTo>
                        <a:lnTo>
                          <a:pt x="204795" y="229560"/>
                        </a:lnTo>
                        <a:lnTo>
                          <a:pt x="229034" y="229560"/>
                        </a:lnTo>
                        <a:lnTo>
                          <a:pt x="229034" y="386406"/>
                        </a:lnTo>
                        <a:lnTo>
                          <a:pt x="267147" y="386406"/>
                        </a:lnTo>
                        <a:lnTo>
                          <a:pt x="267147" y="459121"/>
                        </a:lnTo>
                        <a:lnTo>
                          <a:pt x="295425" y="459121"/>
                        </a:lnTo>
                        <a:lnTo>
                          <a:pt x="295425" y="542550"/>
                        </a:lnTo>
                        <a:lnTo>
                          <a:pt x="314570" y="542550"/>
                        </a:lnTo>
                        <a:lnTo>
                          <a:pt x="314570" y="618074"/>
                        </a:lnTo>
                        <a:lnTo>
                          <a:pt x="376922" y="618074"/>
                        </a:lnTo>
                        <a:lnTo>
                          <a:pt x="376922" y="695707"/>
                        </a:lnTo>
                        <a:lnTo>
                          <a:pt x="436288" y="695707"/>
                        </a:lnTo>
                        <a:lnTo>
                          <a:pt x="436288" y="772110"/>
                        </a:lnTo>
                        <a:lnTo>
                          <a:pt x="544482" y="772110"/>
                        </a:lnTo>
                        <a:lnTo>
                          <a:pt x="544482" y="860632"/>
                        </a:lnTo>
                        <a:lnTo>
                          <a:pt x="597173" y="860632"/>
                        </a:lnTo>
                        <a:lnTo>
                          <a:pt x="597173" y="930888"/>
                        </a:lnTo>
                        <a:lnTo>
                          <a:pt x="887505" y="930888"/>
                        </a:lnTo>
                        <a:lnTo>
                          <a:pt x="887505" y="1001846"/>
                        </a:lnTo>
                        <a:lnTo>
                          <a:pt x="966016" y="1001846"/>
                        </a:lnTo>
                        <a:lnTo>
                          <a:pt x="966016" y="1083343"/>
                        </a:lnTo>
                        <a:lnTo>
                          <a:pt x="977959" y="1083343"/>
                        </a:lnTo>
                        <a:lnTo>
                          <a:pt x="977959" y="1165893"/>
                        </a:lnTo>
                        <a:lnTo>
                          <a:pt x="1038379" y="1165893"/>
                        </a:lnTo>
                        <a:lnTo>
                          <a:pt x="1038379" y="1251430"/>
                        </a:lnTo>
                        <a:lnTo>
                          <a:pt x="1052606" y="1251430"/>
                        </a:lnTo>
                        <a:lnTo>
                          <a:pt x="1052606" y="1332926"/>
                        </a:lnTo>
                        <a:lnTo>
                          <a:pt x="1264602" y="1332926"/>
                        </a:lnTo>
                        <a:lnTo>
                          <a:pt x="1264602" y="1422678"/>
                        </a:lnTo>
                        <a:lnTo>
                          <a:pt x="1670680" y="1422678"/>
                        </a:lnTo>
                        <a:lnTo>
                          <a:pt x="1670680" y="1529291"/>
                        </a:lnTo>
                        <a:lnTo>
                          <a:pt x="2177926" y="1529291"/>
                        </a:lnTo>
                        <a:lnTo>
                          <a:pt x="2177926" y="1633445"/>
                        </a:lnTo>
                        <a:lnTo>
                          <a:pt x="2177926" y="1651009"/>
                        </a:lnTo>
                        <a:lnTo>
                          <a:pt x="2234658" y="1651009"/>
                        </a:lnTo>
                        <a:lnTo>
                          <a:pt x="2234658" y="1750772"/>
                        </a:lnTo>
                        <a:lnTo>
                          <a:pt x="2956535" y="1750772"/>
                        </a:lnTo>
                        <a:lnTo>
                          <a:pt x="2956535" y="1859668"/>
                        </a:lnTo>
                      </a:path>
                    </a:pathLst>
                  </a:custGeom>
                  <a:noFill/>
                  <a:ln w="3175" cap="flat">
                    <a:solidFill>
                      <a:srgbClr val="2E9FDF"/>
                    </a:solidFill>
                    <a:prstDash val="solid"/>
                    <a:miter/>
                  </a:ln>
                </p:spPr>
                <p:txBody>
                  <a:bodyPr rtlCol="0" anchor="ctr"/>
                  <a:lstStyle/>
                  <a:p>
                    <a:pPr marL="0" marR="0" lvl="0" indent="0" algn="l" defTabSz="4572635" rtl="0" eaLnBrk="1" fontAlgn="auto" latinLnBrk="0" hangingPunct="1">
                      <a:lnSpc>
                        <a:spcPct val="100000"/>
                      </a:lnSpc>
                      <a:spcBef>
                        <a:spcPts val="0"/>
                      </a:spcBef>
                      <a:spcAft>
                        <a:spcPts val="0"/>
                      </a:spcAft>
                      <a:buClrTx/>
                      <a:buSzTx/>
                      <a:buFontTx/>
                      <a:buNone/>
                      <a:defRPr/>
                    </a:pPr>
                    <a:endParaRPr kumimoji="0" lang="zh-CN" altLang="en-US" sz="7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grpSp>
                <p:nvGrpSpPr>
                  <p:cNvPr id="195" name="图形 3"/>
                  <p:cNvGrpSpPr/>
                  <p:nvPr/>
                </p:nvGrpSpPr>
                <p:grpSpPr>
                  <a:xfrm>
                    <a:off x="3481326" y="2378983"/>
                    <a:ext cx="70255" cy="70255"/>
                    <a:chOff x="3481326" y="2378983"/>
                    <a:chExt cx="70255" cy="70255"/>
                  </a:xfrm>
                </p:grpSpPr>
                <p:sp>
                  <p:nvSpPr>
                    <p:cNvPr id="199" name="任意多边形: 形状 94"/>
                    <p:cNvSpPr/>
                    <p:nvPr/>
                  </p:nvSpPr>
                  <p:spPr>
                    <a:xfrm>
                      <a:off x="3481326" y="2415516"/>
                      <a:ext cx="70255" cy="17563"/>
                    </a:xfrm>
                    <a:custGeom>
                      <a:avLst/>
                      <a:gdLst>
                        <a:gd name="connsiteX0" fmla="*/ 0 w 70255"/>
                        <a:gd name="connsiteY0" fmla="*/ 0 h 17563"/>
                        <a:gd name="connsiteX1" fmla="*/ 70256 w 70255"/>
                        <a:gd name="connsiteY1" fmla="*/ 0 h 17563"/>
                      </a:gdLst>
                      <a:ahLst/>
                      <a:cxnLst>
                        <a:cxn ang="0">
                          <a:pos x="connsiteX0" y="connsiteY0"/>
                        </a:cxn>
                        <a:cxn ang="0">
                          <a:pos x="connsiteX1" y="connsiteY1"/>
                        </a:cxn>
                      </a:cxnLst>
                      <a:rect l="l" t="t" r="r" b="b"/>
                      <a:pathLst>
                        <a:path w="70255" h="17563">
                          <a:moveTo>
                            <a:pt x="0" y="0"/>
                          </a:moveTo>
                          <a:lnTo>
                            <a:pt x="70256" y="0"/>
                          </a:lnTo>
                        </a:path>
                      </a:pathLst>
                    </a:custGeom>
                    <a:ln w="3175" cap="flat">
                      <a:solidFill>
                        <a:srgbClr val="2E9FDF"/>
                      </a:solidFill>
                      <a:prstDash val="solid"/>
                      <a:miter/>
                    </a:ln>
                  </p:spPr>
                  <p:txBody>
                    <a:bodyPr rtlCol="0" anchor="ctr"/>
                    <a:lstStyle/>
                    <a:p>
                      <a:pPr marL="0" marR="0" lvl="0" indent="0" algn="l" defTabSz="4572635" rtl="0" eaLnBrk="1" fontAlgn="auto" latinLnBrk="0" hangingPunct="1">
                        <a:lnSpc>
                          <a:spcPct val="100000"/>
                        </a:lnSpc>
                        <a:spcBef>
                          <a:spcPts val="0"/>
                        </a:spcBef>
                        <a:spcAft>
                          <a:spcPts val="0"/>
                        </a:spcAft>
                        <a:buClrTx/>
                        <a:buSzTx/>
                        <a:buFontTx/>
                        <a:buNone/>
                        <a:defRPr/>
                      </a:pPr>
                      <a:endParaRPr kumimoji="0" lang="zh-CN" altLang="en-US" sz="7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200" name="任意多边形: 形状 95"/>
                    <p:cNvSpPr/>
                    <p:nvPr/>
                  </p:nvSpPr>
                  <p:spPr>
                    <a:xfrm>
                      <a:off x="3516453" y="2378983"/>
                      <a:ext cx="17563" cy="70255"/>
                    </a:xfrm>
                    <a:custGeom>
                      <a:avLst/>
                      <a:gdLst>
                        <a:gd name="connsiteX0" fmla="*/ 0 w 17563"/>
                        <a:gd name="connsiteY0" fmla="*/ 0 h 70255"/>
                        <a:gd name="connsiteX1" fmla="*/ 0 w 17563"/>
                        <a:gd name="connsiteY1" fmla="*/ 70256 h 70255"/>
                      </a:gdLst>
                      <a:ahLst/>
                      <a:cxnLst>
                        <a:cxn ang="0">
                          <a:pos x="connsiteX0" y="connsiteY0"/>
                        </a:cxn>
                        <a:cxn ang="0">
                          <a:pos x="connsiteX1" y="connsiteY1"/>
                        </a:cxn>
                      </a:cxnLst>
                      <a:rect l="l" t="t" r="r" b="b"/>
                      <a:pathLst>
                        <a:path w="17563" h="70255">
                          <a:moveTo>
                            <a:pt x="0" y="0"/>
                          </a:moveTo>
                          <a:lnTo>
                            <a:pt x="0" y="70256"/>
                          </a:lnTo>
                        </a:path>
                      </a:pathLst>
                    </a:custGeom>
                    <a:ln w="3175" cap="flat">
                      <a:solidFill>
                        <a:srgbClr val="2E9FDF"/>
                      </a:solidFill>
                      <a:prstDash val="solid"/>
                      <a:miter/>
                    </a:ln>
                  </p:spPr>
                  <p:txBody>
                    <a:bodyPr rtlCol="0" anchor="ctr"/>
                    <a:lstStyle/>
                    <a:p>
                      <a:pPr marL="0" marR="0" lvl="0" indent="0" algn="l" defTabSz="4572635" rtl="0" eaLnBrk="1" fontAlgn="auto" latinLnBrk="0" hangingPunct="1">
                        <a:lnSpc>
                          <a:spcPct val="100000"/>
                        </a:lnSpc>
                        <a:spcBef>
                          <a:spcPts val="0"/>
                        </a:spcBef>
                        <a:spcAft>
                          <a:spcPts val="0"/>
                        </a:spcAft>
                        <a:buClrTx/>
                        <a:buSzTx/>
                        <a:buFontTx/>
                        <a:buNone/>
                        <a:defRPr/>
                      </a:pPr>
                      <a:endParaRPr kumimoji="0" lang="zh-CN" altLang="en-US" sz="7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grpSp>
              <p:grpSp>
                <p:nvGrpSpPr>
                  <p:cNvPr id="196" name="图形 3"/>
                  <p:cNvGrpSpPr/>
                  <p:nvPr/>
                </p:nvGrpSpPr>
                <p:grpSpPr>
                  <a:xfrm>
                    <a:off x="3850168" y="2642442"/>
                    <a:ext cx="70255" cy="70255"/>
                    <a:chOff x="3850168" y="2642442"/>
                    <a:chExt cx="70255" cy="70255"/>
                  </a:xfrm>
                </p:grpSpPr>
                <p:sp>
                  <p:nvSpPr>
                    <p:cNvPr id="197" name="任意多边形: 形状 92"/>
                    <p:cNvSpPr/>
                    <p:nvPr/>
                  </p:nvSpPr>
                  <p:spPr>
                    <a:xfrm>
                      <a:off x="3850168" y="2678975"/>
                      <a:ext cx="70255" cy="17563"/>
                    </a:xfrm>
                    <a:custGeom>
                      <a:avLst/>
                      <a:gdLst>
                        <a:gd name="connsiteX0" fmla="*/ 0 w 70255"/>
                        <a:gd name="connsiteY0" fmla="*/ 0 h 17563"/>
                        <a:gd name="connsiteX1" fmla="*/ 70256 w 70255"/>
                        <a:gd name="connsiteY1" fmla="*/ 0 h 17563"/>
                      </a:gdLst>
                      <a:ahLst/>
                      <a:cxnLst>
                        <a:cxn ang="0">
                          <a:pos x="connsiteX0" y="connsiteY0"/>
                        </a:cxn>
                        <a:cxn ang="0">
                          <a:pos x="connsiteX1" y="connsiteY1"/>
                        </a:cxn>
                      </a:cxnLst>
                      <a:rect l="l" t="t" r="r" b="b"/>
                      <a:pathLst>
                        <a:path w="70255" h="17563">
                          <a:moveTo>
                            <a:pt x="0" y="0"/>
                          </a:moveTo>
                          <a:lnTo>
                            <a:pt x="70256" y="0"/>
                          </a:lnTo>
                        </a:path>
                      </a:pathLst>
                    </a:custGeom>
                    <a:ln w="3175" cap="flat">
                      <a:solidFill>
                        <a:srgbClr val="2E9FDF"/>
                      </a:solidFill>
                      <a:prstDash val="solid"/>
                      <a:miter/>
                    </a:ln>
                  </p:spPr>
                  <p:txBody>
                    <a:bodyPr rtlCol="0" anchor="ctr"/>
                    <a:lstStyle/>
                    <a:p>
                      <a:pPr marL="0" marR="0" lvl="0" indent="0" algn="l" defTabSz="4572635" rtl="0" eaLnBrk="1" fontAlgn="auto" latinLnBrk="0" hangingPunct="1">
                        <a:lnSpc>
                          <a:spcPct val="100000"/>
                        </a:lnSpc>
                        <a:spcBef>
                          <a:spcPts val="0"/>
                        </a:spcBef>
                        <a:spcAft>
                          <a:spcPts val="0"/>
                        </a:spcAft>
                        <a:buClrTx/>
                        <a:buSzTx/>
                        <a:buFontTx/>
                        <a:buNone/>
                        <a:defRPr/>
                      </a:pPr>
                      <a:endParaRPr kumimoji="0" lang="zh-CN" altLang="en-US" sz="7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98" name="任意多边形: 形状 93"/>
                    <p:cNvSpPr/>
                    <p:nvPr/>
                  </p:nvSpPr>
                  <p:spPr>
                    <a:xfrm>
                      <a:off x="3885296" y="2642442"/>
                      <a:ext cx="17563" cy="70255"/>
                    </a:xfrm>
                    <a:custGeom>
                      <a:avLst/>
                      <a:gdLst>
                        <a:gd name="connsiteX0" fmla="*/ 0 w 17563"/>
                        <a:gd name="connsiteY0" fmla="*/ 0 h 70255"/>
                        <a:gd name="connsiteX1" fmla="*/ 0 w 17563"/>
                        <a:gd name="connsiteY1" fmla="*/ 70256 h 70255"/>
                      </a:gdLst>
                      <a:ahLst/>
                      <a:cxnLst>
                        <a:cxn ang="0">
                          <a:pos x="connsiteX0" y="connsiteY0"/>
                        </a:cxn>
                        <a:cxn ang="0">
                          <a:pos x="connsiteX1" y="connsiteY1"/>
                        </a:cxn>
                      </a:cxnLst>
                      <a:rect l="l" t="t" r="r" b="b"/>
                      <a:pathLst>
                        <a:path w="17563" h="70255">
                          <a:moveTo>
                            <a:pt x="0" y="0"/>
                          </a:moveTo>
                          <a:lnTo>
                            <a:pt x="0" y="70256"/>
                          </a:lnTo>
                        </a:path>
                      </a:pathLst>
                    </a:custGeom>
                    <a:ln w="3175" cap="flat">
                      <a:solidFill>
                        <a:srgbClr val="2E9FDF"/>
                      </a:solidFill>
                      <a:prstDash val="solid"/>
                      <a:miter/>
                    </a:ln>
                  </p:spPr>
                  <p:txBody>
                    <a:bodyPr rtlCol="0" anchor="ctr"/>
                    <a:lstStyle/>
                    <a:p>
                      <a:pPr marL="0" marR="0" lvl="0" indent="0" algn="l" defTabSz="4572635" rtl="0" eaLnBrk="1" fontAlgn="auto" latinLnBrk="0" hangingPunct="1">
                        <a:lnSpc>
                          <a:spcPct val="100000"/>
                        </a:lnSpc>
                        <a:spcBef>
                          <a:spcPts val="0"/>
                        </a:spcBef>
                        <a:spcAft>
                          <a:spcPts val="0"/>
                        </a:spcAft>
                        <a:buClrTx/>
                        <a:buSzTx/>
                        <a:buFontTx/>
                        <a:buNone/>
                        <a:defRPr/>
                      </a:pPr>
                      <a:endParaRPr kumimoji="0" lang="zh-CN" altLang="en-US" sz="7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grpSp>
            </p:grpSp>
            <p:grpSp>
              <p:nvGrpSpPr>
                <p:cNvPr id="117" name="图形 3"/>
                <p:cNvGrpSpPr/>
                <p:nvPr/>
              </p:nvGrpSpPr>
              <p:grpSpPr>
                <a:xfrm>
                  <a:off x="6553920" y="1848373"/>
                  <a:ext cx="1631337" cy="659484"/>
                  <a:chOff x="2537440" y="1270173"/>
                  <a:chExt cx="4263466" cy="1723547"/>
                </a:xfrm>
                <a:noFill/>
              </p:grpSpPr>
              <p:grpSp>
                <p:nvGrpSpPr>
                  <p:cNvPr id="175" name="图形 3"/>
                  <p:cNvGrpSpPr/>
                  <p:nvPr/>
                </p:nvGrpSpPr>
                <p:grpSpPr>
                  <a:xfrm>
                    <a:off x="3059791" y="1887193"/>
                    <a:ext cx="35127" cy="35127"/>
                    <a:chOff x="3059791" y="1887193"/>
                    <a:chExt cx="35127" cy="35127"/>
                  </a:xfrm>
                </p:grpSpPr>
                <p:sp>
                  <p:nvSpPr>
                    <p:cNvPr id="192" name="任意多边形: 形状 87"/>
                    <p:cNvSpPr/>
                    <p:nvPr/>
                  </p:nvSpPr>
                  <p:spPr>
                    <a:xfrm>
                      <a:off x="3059791" y="1905460"/>
                      <a:ext cx="35127" cy="17563"/>
                    </a:xfrm>
                    <a:custGeom>
                      <a:avLst/>
                      <a:gdLst>
                        <a:gd name="connsiteX0" fmla="*/ 0 w 35127"/>
                        <a:gd name="connsiteY0" fmla="*/ 0 h 17563"/>
                        <a:gd name="connsiteX1" fmla="*/ 35128 w 35127"/>
                        <a:gd name="connsiteY1" fmla="*/ 0 h 17563"/>
                      </a:gdLst>
                      <a:ahLst/>
                      <a:cxnLst>
                        <a:cxn ang="0">
                          <a:pos x="connsiteX0" y="connsiteY0"/>
                        </a:cxn>
                        <a:cxn ang="0">
                          <a:pos x="connsiteX1" y="connsiteY1"/>
                        </a:cxn>
                      </a:cxnLst>
                      <a:rect l="l" t="t" r="r" b="b"/>
                      <a:pathLst>
                        <a:path w="35127" h="17563">
                          <a:moveTo>
                            <a:pt x="0" y="0"/>
                          </a:moveTo>
                          <a:lnTo>
                            <a:pt x="35128" y="0"/>
                          </a:lnTo>
                        </a:path>
                      </a:pathLst>
                    </a:custGeom>
                    <a:ln w="3175" cap="flat">
                      <a:solidFill>
                        <a:srgbClr val="EEC72B"/>
                      </a:solidFill>
                      <a:prstDash val="solid"/>
                      <a:miter/>
                    </a:ln>
                  </p:spPr>
                  <p:txBody>
                    <a:bodyPr rtlCol="0" anchor="ctr"/>
                    <a:lstStyle/>
                    <a:p>
                      <a:pPr marL="0" marR="0" lvl="0" indent="0" algn="l" defTabSz="4572635" rtl="0" eaLnBrk="1" fontAlgn="auto" latinLnBrk="0" hangingPunct="1">
                        <a:lnSpc>
                          <a:spcPct val="100000"/>
                        </a:lnSpc>
                        <a:spcBef>
                          <a:spcPts val="0"/>
                        </a:spcBef>
                        <a:spcAft>
                          <a:spcPts val="0"/>
                        </a:spcAft>
                        <a:buClrTx/>
                        <a:buSzTx/>
                        <a:buFontTx/>
                        <a:buNone/>
                        <a:defRPr/>
                      </a:pPr>
                      <a:endParaRPr kumimoji="0" lang="zh-CN" altLang="en-US" sz="7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93" name="任意多边形: 形状 88"/>
                    <p:cNvSpPr/>
                    <p:nvPr/>
                  </p:nvSpPr>
                  <p:spPr>
                    <a:xfrm>
                      <a:off x="3077355" y="1887193"/>
                      <a:ext cx="17563" cy="35127"/>
                    </a:xfrm>
                    <a:custGeom>
                      <a:avLst/>
                      <a:gdLst>
                        <a:gd name="connsiteX0" fmla="*/ 0 w 17563"/>
                        <a:gd name="connsiteY0" fmla="*/ 0 h 35127"/>
                        <a:gd name="connsiteX1" fmla="*/ 0 w 17563"/>
                        <a:gd name="connsiteY1" fmla="*/ 35128 h 35127"/>
                      </a:gdLst>
                      <a:ahLst/>
                      <a:cxnLst>
                        <a:cxn ang="0">
                          <a:pos x="connsiteX0" y="connsiteY0"/>
                        </a:cxn>
                        <a:cxn ang="0">
                          <a:pos x="connsiteX1" y="connsiteY1"/>
                        </a:cxn>
                      </a:cxnLst>
                      <a:rect l="l" t="t" r="r" b="b"/>
                      <a:pathLst>
                        <a:path w="17563" h="35127">
                          <a:moveTo>
                            <a:pt x="0" y="0"/>
                          </a:moveTo>
                          <a:lnTo>
                            <a:pt x="0" y="35128"/>
                          </a:lnTo>
                        </a:path>
                      </a:pathLst>
                    </a:custGeom>
                    <a:ln w="3175" cap="flat">
                      <a:solidFill>
                        <a:srgbClr val="EEC72B"/>
                      </a:solidFill>
                      <a:prstDash val="solid"/>
                      <a:miter/>
                    </a:ln>
                  </p:spPr>
                  <p:txBody>
                    <a:bodyPr rtlCol="0" anchor="ctr"/>
                    <a:lstStyle/>
                    <a:p>
                      <a:pPr marL="0" marR="0" lvl="0" indent="0" algn="l" defTabSz="4572635" rtl="0" eaLnBrk="1" fontAlgn="auto" latinLnBrk="0" hangingPunct="1">
                        <a:lnSpc>
                          <a:spcPct val="100000"/>
                        </a:lnSpc>
                        <a:spcBef>
                          <a:spcPts val="0"/>
                        </a:spcBef>
                        <a:spcAft>
                          <a:spcPts val="0"/>
                        </a:spcAft>
                        <a:buClrTx/>
                        <a:buSzTx/>
                        <a:buFontTx/>
                        <a:buNone/>
                        <a:defRPr/>
                      </a:pPr>
                      <a:endParaRPr kumimoji="0" lang="zh-CN" altLang="en-US" sz="7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grpSp>
              <p:grpSp>
                <p:nvGrpSpPr>
                  <p:cNvPr id="176" name="图形 3"/>
                  <p:cNvGrpSpPr/>
                  <p:nvPr/>
                </p:nvGrpSpPr>
                <p:grpSpPr>
                  <a:xfrm>
                    <a:off x="3920424" y="2449239"/>
                    <a:ext cx="70255" cy="70255"/>
                    <a:chOff x="3920424" y="2449239"/>
                    <a:chExt cx="70255" cy="70255"/>
                  </a:xfrm>
                </p:grpSpPr>
                <p:sp>
                  <p:nvSpPr>
                    <p:cNvPr id="190" name="任意多边形: 形状 85"/>
                    <p:cNvSpPr/>
                    <p:nvPr/>
                  </p:nvSpPr>
                  <p:spPr>
                    <a:xfrm>
                      <a:off x="3920424" y="2485772"/>
                      <a:ext cx="70255" cy="17563"/>
                    </a:xfrm>
                    <a:custGeom>
                      <a:avLst/>
                      <a:gdLst>
                        <a:gd name="connsiteX0" fmla="*/ 0 w 70255"/>
                        <a:gd name="connsiteY0" fmla="*/ 0 h 17563"/>
                        <a:gd name="connsiteX1" fmla="*/ 70256 w 70255"/>
                        <a:gd name="connsiteY1" fmla="*/ 0 h 17563"/>
                      </a:gdLst>
                      <a:ahLst/>
                      <a:cxnLst>
                        <a:cxn ang="0">
                          <a:pos x="connsiteX0" y="connsiteY0"/>
                        </a:cxn>
                        <a:cxn ang="0">
                          <a:pos x="connsiteX1" y="connsiteY1"/>
                        </a:cxn>
                      </a:cxnLst>
                      <a:rect l="l" t="t" r="r" b="b"/>
                      <a:pathLst>
                        <a:path w="70255" h="17563">
                          <a:moveTo>
                            <a:pt x="0" y="0"/>
                          </a:moveTo>
                          <a:lnTo>
                            <a:pt x="70256" y="0"/>
                          </a:lnTo>
                        </a:path>
                      </a:pathLst>
                    </a:custGeom>
                    <a:ln w="3175" cap="flat">
                      <a:solidFill>
                        <a:srgbClr val="EEC72B"/>
                      </a:solidFill>
                      <a:prstDash val="solid"/>
                      <a:miter/>
                    </a:ln>
                  </p:spPr>
                  <p:txBody>
                    <a:bodyPr rtlCol="0" anchor="ctr"/>
                    <a:lstStyle/>
                    <a:p>
                      <a:pPr marL="0" marR="0" lvl="0" indent="0" algn="l" defTabSz="4572635" rtl="0" eaLnBrk="1" fontAlgn="auto" latinLnBrk="0" hangingPunct="1">
                        <a:lnSpc>
                          <a:spcPct val="100000"/>
                        </a:lnSpc>
                        <a:spcBef>
                          <a:spcPts val="0"/>
                        </a:spcBef>
                        <a:spcAft>
                          <a:spcPts val="0"/>
                        </a:spcAft>
                        <a:buClrTx/>
                        <a:buSzTx/>
                        <a:buFontTx/>
                        <a:buNone/>
                        <a:defRPr/>
                      </a:pPr>
                      <a:endParaRPr kumimoji="0" lang="zh-CN" altLang="en-US" sz="7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91" name="任意多边形: 形状 86"/>
                    <p:cNvSpPr/>
                    <p:nvPr/>
                  </p:nvSpPr>
                  <p:spPr>
                    <a:xfrm>
                      <a:off x="3955551" y="2449239"/>
                      <a:ext cx="17563" cy="70255"/>
                    </a:xfrm>
                    <a:custGeom>
                      <a:avLst/>
                      <a:gdLst>
                        <a:gd name="connsiteX0" fmla="*/ 0 w 17563"/>
                        <a:gd name="connsiteY0" fmla="*/ 0 h 70255"/>
                        <a:gd name="connsiteX1" fmla="*/ 0 w 17563"/>
                        <a:gd name="connsiteY1" fmla="*/ 70256 h 70255"/>
                      </a:gdLst>
                      <a:ahLst/>
                      <a:cxnLst>
                        <a:cxn ang="0">
                          <a:pos x="connsiteX0" y="connsiteY0"/>
                        </a:cxn>
                        <a:cxn ang="0">
                          <a:pos x="connsiteX1" y="connsiteY1"/>
                        </a:cxn>
                      </a:cxnLst>
                      <a:rect l="l" t="t" r="r" b="b"/>
                      <a:pathLst>
                        <a:path w="17563" h="70255">
                          <a:moveTo>
                            <a:pt x="0" y="0"/>
                          </a:moveTo>
                          <a:lnTo>
                            <a:pt x="0" y="70256"/>
                          </a:lnTo>
                        </a:path>
                      </a:pathLst>
                    </a:custGeom>
                    <a:ln w="3175" cap="flat">
                      <a:solidFill>
                        <a:srgbClr val="EEC72B"/>
                      </a:solidFill>
                      <a:prstDash val="solid"/>
                      <a:miter/>
                    </a:ln>
                  </p:spPr>
                  <p:txBody>
                    <a:bodyPr rtlCol="0" anchor="ctr"/>
                    <a:lstStyle/>
                    <a:p>
                      <a:pPr marL="0" marR="0" lvl="0" indent="0" algn="l" defTabSz="4572635" rtl="0" eaLnBrk="1" fontAlgn="auto" latinLnBrk="0" hangingPunct="1">
                        <a:lnSpc>
                          <a:spcPct val="100000"/>
                        </a:lnSpc>
                        <a:spcBef>
                          <a:spcPts val="0"/>
                        </a:spcBef>
                        <a:spcAft>
                          <a:spcPts val="0"/>
                        </a:spcAft>
                        <a:buClrTx/>
                        <a:buSzTx/>
                        <a:buFontTx/>
                        <a:buNone/>
                        <a:defRPr/>
                      </a:pPr>
                      <a:endParaRPr kumimoji="0" lang="zh-CN" altLang="en-US" sz="7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grpSp>
              <p:grpSp>
                <p:nvGrpSpPr>
                  <p:cNvPr id="177" name="图形 3"/>
                  <p:cNvGrpSpPr/>
                  <p:nvPr/>
                </p:nvGrpSpPr>
                <p:grpSpPr>
                  <a:xfrm>
                    <a:off x="4271702" y="2449239"/>
                    <a:ext cx="70255" cy="70255"/>
                    <a:chOff x="4271702" y="2449239"/>
                    <a:chExt cx="70255" cy="70255"/>
                  </a:xfrm>
                </p:grpSpPr>
                <p:sp>
                  <p:nvSpPr>
                    <p:cNvPr id="188" name="任意多边形: 形状 83"/>
                    <p:cNvSpPr/>
                    <p:nvPr/>
                  </p:nvSpPr>
                  <p:spPr>
                    <a:xfrm>
                      <a:off x="4271702" y="2485772"/>
                      <a:ext cx="70255" cy="17563"/>
                    </a:xfrm>
                    <a:custGeom>
                      <a:avLst/>
                      <a:gdLst>
                        <a:gd name="connsiteX0" fmla="*/ 0 w 70255"/>
                        <a:gd name="connsiteY0" fmla="*/ 0 h 17563"/>
                        <a:gd name="connsiteX1" fmla="*/ 70256 w 70255"/>
                        <a:gd name="connsiteY1" fmla="*/ 0 h 17563"/>
                      </a:gdLst>
                      <a:ahLst/>
                      <a:cxnLst>
                        <a:cxn ang="0">
                          <a:pos x="connsiteX0" y="connsiteY0"/>
                        </a:cxn>
                        <a:cxn ang="0">
                          <a:pos x="connsiteX1" y="connsiteY1"/>
                        </a:cxn>
                      </a:cxnLst>
                      <a:rect l="l" t="t" r="r" b="b"/>
                      <a:pathLst>
                        <a:path w="70255" h="17563">
                          <a:moveTo>
                            <a:pt x="0" y="0"/>
                          </a:moveTo>
                          <a:lnTo>
                            <a:pt x="70256" y="0"/>
                          </a:lnTo>
                        </a:path>
                      </a:pathLst>
                    </a:custGeom>
                    <a:ln w="3175" cap="flat">
                      <a:solidFill>
                        <a:srgbClr val="EEC72B"/>
                      </a:solidFill>
                      <a:prstDash val="solid"/>
                      <a:miter/>
                    </a:ln>
                  </p:spPr>
                  <p:txBody>
                    <a:bodyPr rtlCol="0" anchor="ctr"/>
                    <a:lstStyle/>
                    <a:p>
                      <a:pPr marL="0" marR="0" lvl="0" indent="0" algn="l" defTabSz="4572635" rtl="0" eaLnBrk="1" fontAlgn="auto" latinLnBrk="0" hangingPunct="1">
                        <a:lnSpc>
                          <a:spcPct val="100000"/>
                        </a:lnSpc>
                        <a:spcBef>
                          <a:spcPts val="0"/>
                        </a:spcBef>
                        <a:spcAft>
                          <a:spcPts val="0"/>
                        </a:spcAft>
                        <a:buClrTx/>
                        <a:buSzTx/>
                        <a:buFontTx/>
                        <a:buNone/>
                        <a:defRPr/>
                      </a:pPr>
                      <a:endParaRPr kumimoji="0" lang="zh-CN" altLang="en-US" sz="7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89" name="任意多边形: 形状 84"/>
                    <p:cNvSpPr/>
                    <p:nvPr/>
                  </p:nvSpPr>
                  <p:spPr>
                    <a:xfrm>
                      <a:off x="4306830" y="2449239"/>
                      <a:ext cx="17563" cy="70255"/>
                    </a:xfrm>
                    <a:custGeom>
                      <a:avLst/>
                      <a:gdLst>
                        <a:gd name="connsiteX0" fmla="*/ 0 w 17563"/>
                        <a:gd name="connsiteY0" fmla="*/ 0 h 70255"/>
                        <a:gd name="connsiteX1" fmla="*/ 0 w 17563"/>
                        <a:gd name="connsiteY1" fmla="*/ 70256 h 70255"/>
                      </a:gdLst>
                      <a:ahLst/>
                      <a:cxnLst>
                        <a:cxn ang="0">
                          <a:pos x="connsiteX0" y="connsiteY0"/>
                        </a:cxn>
                        <a:cxn ang="0">
                          <a:pos x="connsiteX1" y="connsiteY1"/>
                        </a:cxn>
                      </a:cxnLst>
                      <a:rect l="l" t="t" r="r" b="b"/>
                      <a:pathLst>
                        <a:path w="17563" h="70255">
                          <a:moveTo>
                            <a:pt x="0" y="0"/>
                          </a:moveTo>
                          <a:lnTo>
                            <a:pt x="0" y="70256"/>
                          </a:lnTo>
                        </a:path>
                      </a:pathLst>
                    </a:custGeom>
                    <a:ln w="3175" cap="flat">
                      <a:solidFill>
                        <a:srgbClr val="EEC72B"/>
                      </a:solidFill>
                      <a:prstDash val="solid"/>
                      <a:miter/>
                    </a:ln>
                  </p:spPr>
                  <p:txBody>
                    <a:bodyPr rtlCol="0" anchor="ctr"/>
                    <a:lstStyle/>
                    <a:p>
                      <a:pPr marL="0" marR="0" lvl="0" indent="0" algn="l" defTabSz="4572635" rtl="0" eaLnBrk="1" fontAlgn="auto" latinLnBrk="0" hangingPunct="1">
                        <a:lnSpc>
                          <a:spcPct val="100000"/>
                        </a:lnSpc>
                        <a:spcBef>
                          <a:spcPts val="0"/>
                        </a:spcBef>
                        <a:spcAft>
                          <a:spcPts val="0"/>
                        </a:spcAft>
                        <a:buClrTx/>
                        <a:buSzTx/>
                        <a:buFontTx/>
                        <a:buNone/>
                        <a:defRPr/>
                      </a:pPr>
                      <a:endParaRPr kumimoji="0" lang="zh-CN" altLang="en-US" sz="7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grpSp>
              <p:grpSp>
                <p:nvGrpSpPr>
                  <p:cNvPr id="178" name="图形 3"/>
                  <p:cNvGrpSpPr/>
                  <p:nvPr/>
                </p:nvGrpSpPr>
                <p:grpSpPr>
                  <a:xfrm>
                    <a:off x="5255282" y="2765389"/>
                    <a:ext cx="70255" cy="70255"/>
                    <a:chOff x="5255282" y="2765389"/>
                    <a:chExt cx="70255" cy="70255"/>
                  </a:xfrm>
                </p:grpSpPr>
                <p:sp>
                  <p:nvSpPr>
                    <p:cNvPr id="186" name="任意多边形: 形状 81"/>
                    <p:cNvSpPr/>
                    <p:nvPr/>
                  </p:nvSpPr>
                  <p:spPr>
                    <a:xfrm>
                      <a:off x="5255282" y="2801922"/>
                      <a:ext cx="70255" cy="17563"/>
                    </a:xfrm>
                    <a:custGeom>
                      <a:avLst/>
                      <a:gdLst>
                        <a:gd name="connsiteX0" fmla="*/ 0 w 70255"/>
                        <a:gd name="connsiteY0" fmla="*/ 0 h 17563"/>
                        <a:gd name="connsiteX1" fmla="*/ 70256 w 70255"/>
                        <a:gd name="connsiteY1" fmla="*/ 0 h 17563"/>
                      </a:gdLst>
                      <a:ahLst/>
                      <a:cxnLst>
                        <a:cxn ang="0">
                          <a:pos x="connsiteX0" y="connsiteY0"/>
                        </a:cxn>
                        <a:cxn ang="0">
                          <a:pos x="connsiteX1" y="connsiteY1"/>
                        </a:cxn>
                      </a:cxnLst>
                      <a:rect l="l" t="t" r="r" b="b"/>
                      <a:pathLst>
                        <a:path w="70255" h="17563">
                          <a:moveTo>
                            <a:pt x="0" y="0"/>
                          </a:moveTo>
                          <a:lnTo>
                            <a:pt x="70256" y="0"/>
                          </a:lnTo>
                        </a:path>
                      </a:pathLst>
                    </a:custGeom>
                    <a:ln w="3175" cap="flat">
                      <a:solidFill>
                        <a:srgbClr val="EEC72B"/>
                      </a:solidFill>
                      <a:prstDash val="solid"/>
                      <a:miter/>
                    </a:ln>
                  </p:spPr>
                  <p:txBody>
                    <a:bodyPr rtlCol="0" anchor="ctr"/>
                    <a:lstStyle/>
                    <a:p>
                      <a:pPr marL="0" marR="0" lvl="0" indent="0" algn="l" defTabSz="4572635" rtl="0" eaLnBrk="1" fontAlgn="auto" latinLnBrk="0" hangingPunct="1">
                        <a:lnSpc>
                          <a:spcPct val="100000"/>
                        </a:lnSpc>
                        <a:spcBef>
                          <a:spcPts val="0"/>
                        </a:spcBef>
                        <a:spcAft>
                          <a:spcPts val="0"/>
                        </a:spcAft>
                        <a:buClrTx/>
                        <a:buSzTx/>
                        <a:buFontTx/>
                        <a:buNone/>
                        <a:defRPr/>
                      </a:pPr>
                      <a:endParaRPr kumimoji="0" lang="zh-CN" altLang="en-US" sz="7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87" name="任意多边形: 形状 82"/>
                    <p:cNvSpPr/>
                    <p:nvPr/>
                  </p:nvSpPr>
                  <p:spPr>
                    <a:xfrm>
                      <a:off x="5290410" y="2765389"/>
                      <a:ext cx="17563" cy="70255"/>
                    </a:xfrm>
                    <a:custGeom>
                      <a:avLst/>
                      <a:gdLst>
                        <a:gd name="connsiteX0" fmla="*/ 0 w 17563"/>
                        <a:gd name="connsiteY0" fmla="*/ 0 h 70255"/>
                        <a:gd name="connsiteX1" fmla="*/ 0 w 17563"/>
                        <a:gd name="connsiteY1" fmla="*/ 70256 h 70255"/>
                      </a:gdLst>
                      <a:ahLst/>
                      <a:cxnLst>
                        <a:cxn ang="0">
                          <a:pos x="connsiteX0" y="connsiteY0"/>
                        </a:cxn>
                        <a:cxn ang="0">
                          <a:pos x="connsiteX1" y="connsiteY1"/>
                        </a:cxn>
                      </a:cxnLst>
                      <a:rect l="l" t="t" r="r" b="b"/>
                      <a:pathLst>
                        <a:path w="17563" h="70255">
                          <a:moveTo>
                            <a:pt x="0" y="0"/>
                          </a:moveTo>
                          <a:lnTo>
                            <a:pt x="0" y="70256"/>
                          </a:lnTo>
                        </a:path>
                      </a:pathLst>
                    </a:custGeom>
                    <a:ln w="3175" cap="flat">
                      <a:solidFill>
                        <a:srgbClr val="EEC72B"/>
                      </a:solidFill>
                      <a:prstDash val="solid"/>
                      <a:miter/>
                    </a:ln>
                  </p:spPr>
                  <p:txBody>
                    <a:bodyPr rtlCol="0" anchor="ctr"/>
                    <a:lstStyle/>
                    <a:p>
                      <a:pPr marL="0" marR="0" lvl="0" indent="0" algn="l" defTabSz="4572635" rtl="0" eaLnBrk="1" fontAlgn="auto" latinLnBrk="0" hangingPunct="1">
                        <a:lnSpc>
                          <a:spcPct val="100000"/>
                        </a:lnSpc>
                        <a:spcBef>
                          <a:spcPts val="0"/>
                        </a:spcBef>
                        <a:spcAft>
                          <a:spcPts val="0"/>
                        </a:spcAft>
                        <a:buClrTx/>
                        <a:buSzTx/>
                        <a:buFontTx/>
                        <a:buNone/>
                        <a:defRPr/>
                      </a:pPr>
                      <a:endParaRPr kumimoji="0" lang="zh-CN" altLang="en-US" sz="7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grpSp>
              <p:grpSp>
                <p:nvGrpSpPr>
                  <p:cNvPr id="179" name="图形 3"/>
                  <p:cNvGrpSpPr/>
                  <p:nvPr/>
                </p:nvGrpSpPr>
                <p:grpSpPr>
                  <a:xfrm>
                    <a:off x="5711944" y="2765389"/>
                    <a:ext cx="70255" cy="70255"/>
                    <a:chOff x="5711944" y="2765389"/>
                    <a:chExt cx="70255" cy="70255"/>
                  </a:xfrm>
                </p:grpSpPr>
                <p:sp>
                  <p:nvSpPr>
                    <p:cNvPr id="184" name="任意多边形: 形状 79"/>
                    <p:cNvSpPr/>
                    <p:nvPr/>
                  </p:nvSpPr>
                  <p:spPr>
                    <a:xfrm>
                      <a:off x="5711944" y="2801922"/>
                      <a:ext cx="70255" cy="17563"/>
                    </a:xfrm>
                    <a:custGeom>
                      <a:avLst/>
                      <a:gdLst>
                        <a:gd name="connsiteX0" fmla="*/ 0 w 70255"/>
                        <a:gd name="connsiteY0" fmla="*/ 0 h 17563"/>
                        <a:gd name="connsiteX1" fmla="*/ 70256 w 70255"/>
                        <a:gd name="connsiteY1" fmla="*/ 0 h 17563"/>
                      </a:gdLst>
                      <a:ahLst/>
                      <a:cxnLst>
                        <a:cxn ang="0">
                          <a:pos x="connsiteX0" y="connsiteY0"/>
                        </a:cxn>
                        <a:cxn ang="0">
                          <a:pos x="connsiteX1" y="connsiteY1"/>
                        </a:cxn>
                      </a:cxnLst>
                      <a:rect l="l" t="t" r="r" b="b"/>
                      <a:pathLst>
                        <a:path w="70255" h="17563">
                          <a:moveTo>
                            <a:pt x="0" y="0"/>
                          </a:moveTo>
                          <a:lnTo>
                            <a:pt x="70256" y="0"/>
                          </a:lnTo>
                        </a:path>
                      </a:pathLst>
                    </a:custGeom>
                    <a:ln w="3175" cap="flat">
                      <a:solidFill>
                        <a:srgbClr val="EEC72B"/>
                      </a:solidFill>
                      <a:prstDash val="solid"/>
                      <a:miter/>
                    </a:ln>
                  </p:spPr>
                  <p:txBody>
                    <a:bodyPr rtlCol="0" anchor="ctr"/>
                    <a:lstStyle/>
                    <a:p>
                      <a:pPr marL="0" marR="0" lvl="0" indent="0" algn="l" defTabSz="4572635" rtl="0" eaLnBrk="1" fontAlgn="auto" latinLnBrk="0" hangingPunct="1">
                        <a:lnSpc>
                          <a:spcPct val="100000"/>
                        </a:lnSpc>
                        <a:spcBef>
                          <a:spcPts val="0"/>
                        </a:spcBef>
                        <a:spcAft>
                          <a:spcPts val="0"/>
                        </a:spcAft>
                        <a:buClrTx/>
                        <a:buSzTx/>
                        <a:buFontTx/>
                        <a:buNone/>
                        <a:defRPr/>
                      </a:pPr>
                      <a:endParaRPr kumimoji="0" lang="zh-CN" altLang="en-US" sz="7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85" name="任意多边形: 形状 80"/>
                    <p:cNvSpPr/>
                    <p:nvPr/>
                  </p:nvSpPr>
                  <p:spPr>
                    <a:xfrm>
                      <a:off x="5747072" y="2765389"/>
                      <a:ext cx="17563" cy="70255"/>
                    </a:xfrm>
                    <a:custGeom>
                      <a:avLst/>
                      <a:gdLst>
                        <a:gd name="connsiteX0" fmla="*/ 0 w 17563"/>
                        <a:gd name="connsiteY0" fmla="*/ 0 h 70255"/>
                        <a:gd name="connsiteX1" fmla="*/ 0 w 17563"/>
                        <a:gd name="connsiteY1" fmla="*/ 70256 h 70255"/>
                      </a:gdLst>
                      <a:ahLst/>
                      <a:cxnLst>
                        <a:cxn ang="0">
                          <a:pos x="connsiteX0" y="connsiteY0"/>
                        </a:cxn>
                        <a:cxn ang="0">
                          <a:pos x="connsiteX1" y="connsiteY1"/>
                        </a:cxn>
                      </a:cxnLst>
                      <a:rect l="l" t="t" r="r" b="b"/>
                      <a:pathLst>
                        <a:path w="17563" h="70255">
                          <a:moveTo>
                            <a:pt x="0" y="0"/>
                          </a:moveTo>
                          <a:lnTo>
                            <a:pt x="0" y="70256"/>
                          </a:lnTo>
                        </a:path>
                      </a:pathLst>
                    </a:custGeom>
                    <a:ln w="3175" cap="flat">
                      <a:solidFill>
                        <a:srgbClr val="EEC72B"/>
                      </a:solidFill>
                      <a:prstDash val="solid"/>
                      <a:miter/>
                    </a:ln>
                  </p:spPr>
                  <p:txBody>
                    <a:bodyPr rtlCol="0" anchor="ctr"/>
                    <a:lstStyle/>
                    <a:p>
                      <a:pPr marL="0" marR="0" lvl="0" indent="0" algn="l" defTabSz="4572635" rtl="0" eaLnBrk="1" fontAlgn="auto" latinLnBrk="0" hangingPunct="1">
                        <a:lnSpc>
                          <a:spcPct val="100000"/>
                        </a:lnSpc>
                        <a:spcBef>
                          <a:spcPts val="0"/>
                        </a:spcBef>
                        <a:spcAft>
                          <a:spcPts val="0"/>
                        </a:spcAft>
                        <a:buClrTx/>
                        <a:buSzTx/>
                        <a:buFontTx/>
                        <a:buNone/>
                        <a:defRPr/>
                      </a:pPr>
                      <a:endParaRPr kumimoji="0" lang="zh-CN" altLang="en-US" sz="7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grpSp>
              <p:grpSp>
                <p:nvGrpSpPr>
                  <p:cNvPr id="180" name="图形 3"/>
                  <p:cNvGrpSpPr/>
                  <p:nvPr/>
                </p:nvGrpSpPr>
                <p:grpSpPr>
                  <a:xfrm>
                    <a:off x="6730651" y="2923465"/>
                    <a:ext cx="70255" cy="70255"/>
                    <a:chOff x="6730651" y="2923465"/>
                    <a:chExt cx="70255" cy="70255"/>
                  </a:xfrm>
                </p:grpSpPr>
                <p:sp>
                  <p:nvSpPr>
                    <p:cNvPr id="182" name="任意多边形: 形状 77"/>
                    <p:cNvSpPr/>
                    <p:nvPr/>
                  </p:nvSpPr>
                  <p:spPr>
                    <a:xfrm>
                      <a:off x="6730651" y="2959998"/>
                      <a:ext cx="70255" cy="17563"/>
                    </a:xfrm>
                    <a:custGeom>
                      <a:avLst/>
                      <a:gdLst>
                        <a:gd name="connsiteX0" fmla="*/ 0 w 70255"/>
                        <a:gd name="connsiteY0" fmla="*/ 0 h 17563"/>
                        <a:gd name="connsiteX1" fmla="*/ 70256 w 70255"/>
                        <a:gd name="connsiteY1" fmla="*/ 0 h 17563"/>
                      </a:gdLst>
                      <a:ahLst/>
                      <a:cxnLst>
                        <a:cxn ang="0">
                          <a:pos x="connsiteX0" y="connsiteY0"/>
                        </a:cxn>
                        <a:cxn ang="0">
                          <a:pos x="connsiteX1" y="connsiteY1"/>
                        </a:cxn>
                      </a:cxnLst>
                      <a:rect l="l" t="t" r="r" b="b"/>
                      <a:pathLst>
                        <a:path w="70255" h="17563">
                          <a:moveTo>
                            <a:pt x="0" y="0"/>
                          </a:moveTo>
                          <a:lnTo>
                            <a:pt x="70256" y="0"/>
                          </a:lnTo>
                        </a:path>
                      </a:pathLst>
                    </a:custGeom>
                    <a:ln w="3175" cap="flat">
                      <a:solidFill>
                        <a:srgbClr val="EEC72B"/>
                      </a:solidFill>
                      <a:prstDash val="solid"/>
                      <a:miter/>
                    </a:ln>
                  </p:spPr>
                  <p:txBody>
                    <a:bodyPr rtlCol="0" anchor="ctr"/>
                    <a:lstStyle/>
                    <a:p>
                      <a:pPr marL="0" marR="0" lvl="0" indent="0" algn="l" defTabSz="4572635" rtl="0" eaLnBrk="1" fontAlgn="auto" latinLnBrk="0" hangingPunct="1">
                        <a:lnSpc>
                          <a:spcPct val="100000"/>
                        </a:lnSpc>
                        <a:spcBef>
                          <a:spcPts val="0"/>
                        </a:spcBef>
                        <a:spcAft>
                          <a:spcPts val="0"/>
                        </a:spcAft>
                        <a:buClrTx/>
                        <a:buSzTx/>
                        <a:buFontTx/>
                        <a:buNone/>
                        <a:defRPr/>
                      </a:pPr>
                      <a:endParaRPr kumimoji="0" lang="zh-CN" altLang="en-US" sz="7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83" name="任意多边形: 形状 78"/>
                    <p:cNvSpPr/>
                    <p:nvPr/>
                  </p:nvSpPr>
                  <p:spPr>
                    <a:xfrm>
                      <a:off x="6765779" y="2923465"/>
                      <a:ext cx="17563" cy="70255"/>
                    </a:xfrm>
                    <a:custGeom>
                      <a:avLst/>
                      <a:gdLst>
                        <a:gd name="connsiteX0" fmla="*/ 0 w 17563"/>
                        <a:gd name="connsiteY0" fmla="*/ 0 h 70255"/>
                        <a:gd name="connsiteX1" fmla="*/ 0 w 17563"/>
                        <a:gd name="connsiteY1" fmla="*/ 70256 h 70255"/>
                      </a:gdLst>
                      <a:ahLst/>
                      <a:cxnLst>
                        <a:cxn ang="0">
                          <a:pos x="connsiteX0" y="connsiteY0"/>
                        </a:cxn>
                        <a:cxn ang="0">
                          <a:pos x="connsiteX1" y="connsiteY1"/>
                        </a:cxn>
                      </a:cxnLst>
                      <a:rect l="l" t="t" r="r" b="b"/>
                      <a:pathLst>
                        <a:path w="17563" h="70255">
                          <a:moveTo>
                            <a:pt x="0" y="0"/>
                          </a:moveTo>
                          <a:lnTo>
                            <a:pt x="0" y="70256"/>
                          </a:lnTo>
                        </a:path>
                      </a:pathLst>
                    </a:custGeom>
                    <a:ln w="3175" cap="flat">
                      <a:solidFill>
                        <a:srgbClr val="EEC72B"/>
                      </a:solidFill>
                      <a:prstDash val="solid"/>
                      <a:miter/>
                    </a:ln>
                  </p:spPr>
                  <p:txBody>
                    <a:bodyPr rtlCol="0" anchor="ctr"/>
                    <a:lstStyle/>
                    <a:p>
                      <a:pPr marL="0" marR="0" lvl="0" indent="0" algn="l" defTabSz="4572635" rtl="0" eaLnBrk="1" fontAlgn="auto" latinLnBrk="0" hangingPunct="1">
                        <a:lnSpc>
                          <a:spcPct val="100000"/>
                        </a:lnSpc>
                        <a:spcBef>
                          <a:spcPts val="0"/>
                        </a:spcBef>
                        <a:spcAft>
                          <a:spcPts val="0"/>
                        </a:spcAft>
                        <a:buClrTx/>
                        <a:buSzTx/>
                        <a:buFontTx/>
                        <a:buNone/>
                        <a:defRPr/>
                      </a:pPr>
                      <a:endParaRPr kumimoji="0" lang="zh-CN" altLang="en-US" sz="7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grpSp>
              <p:sp>
                <p:nvSpPr>
                  <p:cNvPr id="181" name="任意多边形: 形状 76"/>
                  <p:cNvSpPr/>
                  <p:nvPr/>
                </p:nvSpPr>
                <p:spPr>
                  <a:xfrm>
                    <a:off x="2537440" y="1270173"/>
                    <a:ext cx="4247834" cy="1690000"/>
                  </a:xfrm>
                  <a:custGeom>
                    <a:avLst/>
                    <a:gdLst>
                      <a:gd name="connsiteX0" fmla="*/ 0 w 4247834"/>
                      <a:gd name="connsiteY0" fmla="*/ 0 h 1690000"/>
                      <a:gd name="connsiteX1" fmla="*/ 0 w 4247834"/>
                      <a:gd name="connsiteY1" fmla="*/ 38992 h 1690000"/>
                      <a:gd name="connsiteX2" fmla="*/ 30913 w 4247834"/>
                      <a:gd name="connsiteY2" fmla="*/ 38992 h 1690000"/>
                      <a:gd name="connsiteX3" fmla="*/ 30913 w 4247834"/>
                      <a:gd name="connsiteY3" fmla="*/ 88522 h 1690000"/>
                      <a:gd name="connsiteX4" fmla="*/ 89927 w 4247834"/>
                      <a:gd name="connsiteY4" fmla="*/ 88522 h 1690000"/>
                      <a:gd name="connsiteX5" fmla="*/ 89927 w 4247834"/>
                      <a:gd name="connsiteY5" fmla="*/ 201458 h 1690000"/>
                      <a:gd name="connsiteX6" fmla="*/ 148942 w 4247834"/>
                      <a:gd name="connsiteY6" fmla="*/ 201458 h 1690000"/>
                      <a:gd name="connsiteX7" fmla="*/ 148942 w 4247834"/>
                      <a:gd name="connsiteY7" fmla="*/ 249759 h 1690000"/>
                      <a:gd name="connsiteX8" fmla="*/ 201283 w 4247834"/>
                      <a:gd name="connsiteY8" fmla="*/ 249759 h 1690000"/>
                      <a:gd name="connsiteX9" fmla="*/ 201283 w 4247834"/>
                      <a:gd name="connsiteY9" fmla="*/ 320015 h 1690000"/>
                      <a:gd name="connsiteX10" fmla="*/ 225696 w 4247834"/>
                      <a:gd name="connsiteY10" fmla="*/ 320015 h 1690000"/>
                      <a:gd name="connsiteX11" fmla="*/ 225696 w 4247834"/>
                      <a:gd name="connsiteY11" fmla="*/ 372706 h 1690000"/>
                      <a:gd name="connsiteX12" fmla="*/ 246949 w 4247834"/>
                      <a:gd name="connsiteY12" fmla="*/ 372706 h 1690000"/>
                      <a:gd name="connsiteX13" fmla="*/ 246949 w 4247834"/>
                      <a:gd name="connsiteY13" fmla="*/ 425398 h 1690000"/>
                      <a:gd name="connsiteX14" fmla="*/ 278388 w 4247834"/>
                      <a:gd name="connsiteY14" fmla="*/ 425398 h 1690000"/>
                      <a:gd name="connsiteX15" fmla="*/ 278388 w 4247834"/>
                      <a:gd name="connsiteY15" fmla="*/ 478090 h 1690000"/>
                      <a:gd name="connsiteX16" fmla="*/ 289980 w 4247834"/>
                      <a:gd name="connsiteY16" fmla="*/ 478090 h 1690000"/>
                      <a:gd name="connsiteX17" fmla="*/ 289980 w 4247834"/>
                      <a:gd name="connsiteY17" fmla="*/ 528850 h 1690000"/>
                      <a:gd name="connsiteX18" fmla="*/ 506719 w 4247834"/>
                      <a:gd name="connsiteY18" fmla="*/ 528850 h 1690000"/>
                      <a:gd name="connsiteX19" fmla="*/ 506719 w 4247834"/>
                      <a:gd name="connsiteY19" fmla="*/ 583474 h 1690000"/>
                      <a:gd name="connsiteX20" fmla="*/ 520946 w 4247834"/>
                      <a:gd name="connsiteY20" fmla="*/ 583474 h 1690000"/>
                      <a:gd name="connsiteX21" fmla="*/ 520946 w 4247834"/>
                      <a:gd name="connsiteY21" fmla="*/ 641786 h 1690000"/>
                      <a:gd name="connsiteX22" fmla="*/ 558533 w 4247834"/>
                      <a:gd name="connsiteY22" fmla="*/ 641786 h 1690000"/>
                      <a:gd name="connsiteX23" fmla="*/ 558533 w 4247834"/>
                      <a:gd name="connsiteY23" fmla="*/ 706421 h 1690000"/>
                      <a:gd name="connsiteX24" fmla="*/ 612103 w 4247834"/>
                      <a:gd name="connsiteY24" fmla="*/ 706421 h 1690000"/>
                      <a:gd name="connsiteX25" fmla="*/ 612103 w 4247834"/>
                      <a:gd name="connsiteY25" fmla="*/ 751033 h 1690000"/>
                      <a:gd name="connsiteX26" fmla="*/ 647231 w 4247834"/>
                      <a:gd name="connsiteY26" fmla="*/ 751033 h 1690000"/>
                      <a:gd name="connsiteX27" fmla="*/ 647231 w 4247834"/>
                      <a:gd name="connsiteY27" fmla="*/ 811805 h 1690000"/>
                      <a:gd name="connsiteX28" fmla="*/ 737860 w 4247834"/>
                      <a:gd name="connsiteY28" fmla="*/ 811805 h 1690000"/>
                      <a:gd name="connsiteX29" fmla="*/ 737860 w 4247834"/>
                      <a:gd name="connsiteY29" fmla="*/ 870819 h 1690000"/>
                      <a:gd name="connsiteX30" fmla="*/ 758410 w 4247834"/>
                      <a:gd name="connsiteY30" fmla="*/ 870819 h 1690000"/>
                      <a:gd name="connsiteX31" fmla="*/ 758410 w 4247834"/>
                      <a:gd name="connsiteY31" fmla="*/ 934752 h 1690000"/>
                      <a:gd name="connsiteX32" fmla="*/ 776150 w 4247834"/>
                      <a:gd name="connsiteY32" fmla="*/ 934752 h 1690000"/>
                      <a:gd name="connsiteX33" fmla="*/ 776150 w 4247834"/>
                      <a:gd name="connsiteY33" fmla="*/ 987444 h 1690000"/>
                      <a:gd name="connsiteX34" fmla="*/ 795294 w 4247834"/>
                      <a:gd name="connsiteY34" fmla="*/ 987444 h 1690000"/>
                      <a:gd name="connsiteX35" fmla="*/ 795294 w 4247834"/>
                      <a:gd name="connsiteY35" fmla="*/ 1039960 h 1690000"/>
                      <a:gd name="connsiteX36" fmla="*/ 912095 w 4247834"/>
                      <a:gd name="connsiteY36" fmla="*/ 1039960 h 1690000"/>
                      <a:gd name="connsiteX37" fmla="*/ 912095 w 4247834"/>
                      <a:gd name="connsiteY37" fmla="*/ 1100380 h 1690000"/>
                      <a:gd name="connsiteX38" fmla="*/ 925619 w 4247834"/>
                      <a:gd name="connsiteY38" fmla="*/ 1100380 h 1690000"/>
                      <a:gd name="connsiteX39" fmla="*/ 925619 w 4247834"/>
                      <a:gd name="connsiteY39" fmla="*/ 1163083 h 1690000"/>
                      <a:gd name="connsiteX40" fmla="*/ 1121456 w 4247834"/>
                      <a:gd name="connsiteY40" fmla="*/ 1163083 h 1690000"/>
                      <a:gd name="connsiteX41" fmla="*/ 1121456 w 4247834"/>
                      <a:gd name="connsiteY41" fmla="*/ 1215775 h 1690000"/>
                      <a:gd name="connsiteX42" fmla="*/ 1806449 w 4247834"/>
                      <a:gd name="connsiteY42" fmla="*/ 1215775 h 1690000"/>
                      <a:gd name="connsiteX43" fmla="*/ 1806449 w 4247834"/>
                      <a:gd name="connsiteY43" fmla="*/ 1297096 h 1690000"/>
                      <a:gd name="connsiteX44" fmla="*/ 2368495 w 4247834"/>
                      <a:gd name="connsiteY44" fmla="*/ 1297096 h 1690000"/>
                      <a:gd name="connsiteX45" fmla="*/ 2368495 w 4247834"/>
                      <a:gd name="connsiteY45" fmla="*/ 1376133 h 1690000"/>
                      <a:gd name="connsiteX46" fmla="*/ 2631954 w 4247834"/>
                      <a:gd name="connsiteY46" fmla="*/ 1376133 h 1690000"/>
                      <a:gd name="connsiteX47" fmla="*/ 2631954 w 4247834"/>
                      <a:gd name="connsiteY47" fmla="*/ 1454293 h 1690000"/>
                      <a:gd name="connsiteX48" fmla="*/ 2701156 w 4247834"/>
                      <a:gd name="connsiteY48" fmla="*/ 1454293 h 1690000"/>
                      <a:gd name="connsiteX49" fmla="*/ 2701156 w 4247834"/>
                      <a:gd name="connsiteY49" fmla="*/ 1533331 h 1690000"/>
                      <a:gd name="connsiteX50" fmla="*/ 3791173 w 4247834"/>
                      <a:gd name="connsiteY50" fmla="*/ 1533331 h 1690000"/>
                      <a:gd name="connsiteX51" fmla="*/ 3791173 w 4247834"/>
                      <a:gd name="connsiteY51" fmla="*/ 1690001 h 1690000"/>
                      <a:gd name="connsiteX52" fmla="*/ 4247835 w 4247834"/>
                      <a:gd name="connsiteY52" fmla="*/ 1690001 h 169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4247834" h="1690000">
                        <a:moveTo>
                          <a:pt x="0" y="0"/>
                        </a:moveTo>
                        <a:lnTo>
                          <a:pt x="0" y="38992"/>
                        </a:lnTo>
                        <a:lnTo>
                          <a:pt x="30913" y="38992"/>
                        </a:lnTo>
                        <a:lnTo>
                          <a:pt x="30913" y="88522"/>
                        </a:lnTo>
                        <a:lnTo>
                          <a:pt x="89927" y="88522"/>
                        </a:lnTo>
                        <a:lnTo>
                          <a:pt x="89927" y="201458"/>
                        </a:lnTo>
                        <a:lnTo>
                          <a:pt x="148942" y="201458"/>
                        </a:lnTo>
                        <a:lnTo>
                          <a:pt x="148942" y="249759"/>
                        </a:lnTo>
                        <a:lnTo>
                          <a:pt x="201283" y="249759"/>
                        </a:lnTo>
                        <a:lnTo>
                          <a:pt x="201283" y="320015"/>
                        </a:lnTo>
                        <a:lnTo>
                          <a:pt x="225696" y="320015"/>
                        </a:lnTo>
                        <a:lnTo>
                          <a:pt x="225696" y="372706"/>
                        </a:lnTo>
                        <a:lnTo>
                          <a:pt x="246949" y="372706"/>
                        </a:lnTo>
                        <a:lnTo>
                          <a:pt x="246949" y="425398"/>
                        </a:lnTo>
                        <a:lnTo>
                          <a:pt x="278388" y="425398"/>
                        </a:lnTo>
                        <a:lnTo>
                          <a:pt x="278388" y="478090"/>
                        </a:lnTo>
                        <a:lnTo>
                          <a:pt x="289980" y="478090"/>
                        </a:lnTo>
                        <a:lnTo>
                          <a:pt x="289980" y="528850"/>
                        </a:lnTo>
                        <a:lnTo>
                          <a:pt x="506719" y="528850"/>
                        </a:lnTo>
                        <a:lnTo>
                          <a:pt x="506719" y="583474"/>
                        </a:lnTo>
                        <a:lnTo>
                          <a:pt x="520946" y="583474"/>
                        </a:lnTo>
                        <a:lnTo>
                          <a:pt x="520946" y="641786"/>
                        </a:lnTo>
                        <a:lnTo>
                          <a:pt x="558533" y="641786"/>
                        </a:lnTo>
                        <a:lnTo>
                          <a:pt x="558533" y="706421"/>
                        </a:lnTo>
                        <a:lnTo>
                          <a:pt x="612103" y="706421"/>
                        </a:lnTo>
                        <a:lnTo>
                          <a:pt x="612103" y="751033"/>
                        </a:lnTo>
                        <a:lnTo>
                          <a:pt x="647231" y="751033"/>
                        </a:lnTo>
                        <a:lnTo>
                          <a:pt x="647231" y="811805"/>
                        </a:lnTo>
                        <a:lnTo>
                          <a:pt x="737860" y="811805"/>
                        </a:lnTo>
                        <a:lnTo>
                          <a:pt x="737860" y="870819"/>
                        </a:lnTo>
                        <a:lnTo>
                          <a:pt x="758410" y="870819"/>
                        </a:lnTo>
                        <a:lnTo>
                          <a:pt x="758410" y="934752"/>
                        </a:lnTo>
                        <a:lnTo>
                          <a:pt x="776150" y="934752"/>
                        </a:lnTo>
                        <a:lnTo>
                          <a:pt x="776150" y="987444"/>
                        </a:lnTo>
                        <a:lnTo>
                          <a:pt x="795294" y="987444"/>
                        </a:lnTo>
                        <a:lnTo>
                          <a:pt x="795294" y="1039960"/>
                        </a:lnTo>
                        <a:lnTo>
                          <a:pt x="912095" y="1039960"/>
                        </a:lnTo>
                        <a:lnTo>
                          <a:pt x="912095" y="1100380"/>
                        </a:lnTo>
                        <a:lnTo>
                          <a:pt x="925619" y="1100380"/>
                        </a:lnTo>
                        <a:lnTo>
                          <a:pt x="925619" y="1163083"/>
                        </a:lnTo>
                        <a:lnTo>
                          <a:pt x="1121456" y="1163083"/>
                        </a:lnTo>
                        <a:lnTo>
                          <a:pt x="1121456" y="1215775"/>
                        </a:lnTo>
                        <a:lnTo>
                          <a:pt x="1806449" y="1215775"/>
                        </a:lnTo>
                        <a:lnTo>
                          <a:pt x="1806449" y="1297096"/>
                        </a:lnTo>
                        <a:lnTo>
                          <a:pt x="2368495" y="1297096"/>
                        </a:lnTo>
                        <a:lnTo>
                          <a:pt x="2368495" y="1376133"/>
                        </a:lnTo>
                        <a:lnTo>
                          <a:pt x="2631954" y="1376133"/>
                        </a:lnTo>
                        <a:lnTo>
                          <a:pt x="2631954" y="1454293"/>
                        </a:lnTo>
                        <a:lnTo>
                          <a:pt x="2701156" y="1454293"/>
                        </a:lnTo>
                        <a:lnTo>
                          <a:pt x="2701156" y="1533331"/>
                        </a:lnTo>
                        <a:lnTo>
                          <a:pt x="3791173" y="1533331"/>
                        </a:lnTo>
                        <a:lnTo>
                          <a:pt x="3791173" y="1690001"/>
                        </a:lnTo>
                        <a:lnTo>
                          <a:pt x="4247835" y="1690001"/>
                        </a:lnTo>
                      </a:path>
                    </a:pathLst>
                  </a:custGeom>
                  <a:noFill/>
                  <a:ln w="3175" cap="flat">
                    <a:solidFill>
                      <a:srgbClr val="EEC72B"/>
                    </a:solidFill>
                    <a:prstDash val="solid"/>
                    <a:miter/>
                  </a:ln>
                </p:spPr>
                <p:txBody>
                  <a:bodyPr rtlCol="0" anchor="ctr"/>
                  <a:lstStyle/>
                  <a:p>
                    <a:pPr marL="0" marR="0" lvl="0" indent="0" algn="l" defTabSz="4572635" rtl="0" eaLnBrk="1" fontAlgn="auto" latinLnBrk="0" hangingPunct="1">
                      <a:lnSpc>
                        <a:spcPct val="100000"/>
                      </a:lnSpc>
                      <a:spcBef>
                        <a:spcPts val="0"/>
                      </a:spcBef>
                      <a:spcAft>
                        <a:spcPts val="0"/>
                      </a:spcAft>
                      <a:buClrTx/>
                      <a:buSzTx/>
                      <a:buFontTx/>
                      <a:buNone/>
                      <a:defRPr/>
                    </a:pPr>
                    <a:endParaRPr kumimoji="0" lang="zh-CN" altLang="en-US" sz="7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grpSp>
            <p:sp>
              <p:nvSpPr>
                <p:cNvPr id="118" name="任意多边形: 形状 13"/>
                <p:cNvSpPr/>
                <p:nvPr/>
              </p:nvSpPr>
              <p:spPr>
                <a:xfrm>
                  <a:off x="6546192" y="2195958"/>
                  <a:ext cx="297920" cy="359547"/>
                </a:xfrm>
                <a:custGeom>
                  <a:avLst/>
                  <a:gdLst>
                    <a:gd name="connsiteX0" fmla="*/ 0 w 778608"/>
                    <a:gd name="connsiteY0" fmla="*/ 0 h 939669"/>
                    <a:gd name="connsiteX1" fmla="*/ 735753 w 778608"/>
                    <a:gd name="connsiteY1" fmla="*/ 0 h 939669"/>
                    <a:gd name="connsiteX2" fmla="*/ 778609 w 778608"/>
                    <a:gd name="connsiteY2" fmla="*/ 0 h 939669"/>
                    <a:gd name="connsiteX3" fmla="*/ 778609 w 778608"/>
                    <a:gd name="connsiteY3" fmla="*/ 939670 h 939669"/>
                  </a:gdLst>
                  <a:ahLst/>
                  <a:cxnLst>
                    <a:cxn ang="0">
                      <a:pos x="connsiteX0" y="connsiteY0"/>
                    </a:cxn>
                    <a:cxn ang="0">
                      <a:pos x="connsiteX1" y="connsiteY1"/>
                    </a:cxn>
                    <a:cxn ang="0">
                      <a:pos x="connsiteX2" y="connsiteY2"/>
                    </a:cxn>
                    <a:cxn ang="0">
                      <a:pos x="connsiteX3" y="connsiteY3"/>
                    </a:cxn>
                  </a:cxnLst>
                  <a:rect l="l" t="t" r="r" b="b"/>
                  <a:pathLst>
                    <a:path w="778608" h="939669">
                      <a:moveTo>
                        <a:pt x="0" y="0"/>
                      </a:moveTo>
                      <a:lnTo>
                        <a:pt x="735753" y="0"/>
                      </a:lnTo>
                      <a:lnTo>
                        <a:pt x="778609" y="0"/>
                      </a:lnTo>
                      <a:lnTo>
                        <a:pt x="778609" y="939670"/>
                      </a:lnTo>
                    </a:path>
                  </a:pathLst>
                </a:custGeom>
                <a:noFill/>
                <a:ln w="3175" cap="flat">
                  <a:solidFill>
                    <a:schemeClr val="bg1">
                      <a:lumMod val="65000"/>
                    </a:schemeClr>
                  </a:solidFill>
                  <a:prstDash val="dash"/>
                  <a:miter/>
                </a:ln>
              </p:spPr>
              <p:txBody>
                <a:bodyPr rtlCol="0" anchor="ctr"/>
                <a:lstStyle/>
                <a:p>
                  <a:pPr marL="0" marR="0" lvl="0" indent="0" algn="l" defTabSz="4572635" rtl="0" eaLnBrk="1" fontAlgn="auto" latinLnBrk="0" hangingPunct="1">
                    <a:lnSpc>
                      <a:spcPct val="100000"/>
                    </a:lnSpc>
                    <a:spcBef>
                      <a:spcPts val="0"/>
                    </a:spcBef>
                    <a:spcAft>
                      <a:spcPts val="0"/>
                    </a:spcAft>
                    <a:buClrTx/>
                    <a:buSzTx/>
                    <a:buFontTx/>
                    <a:buNone/>
                    <a:defRPr/>
                  </a:pPr>
                  <a:endParaRPr kumimoji="0" lang="zh-CN" altLang="en-US" sz="7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19" name="任意多边形: 形状 14"/>
                <p:cNvSpPr/>
                <p:nvPr/>
              </p:nvSpPr>
              <p:spPr>
                <a:xfrm>
                  <a:off x="6828454" y="2195958"/>
                  <a:ext cx="6720" cy="359547"/>
                </a:xfrm>
                <a:custGeom>
                  <a:avLst/>
                  <a:gdLst>
                    <a:gd name="connsiteX0" fmla="*/ 0 w 17563"/>
                    <a:gd name="connsiteY0" fmla="*/ 939670 h 939669"/>
                    <a:gd name="connsiteX1" fmla="*/ 0 w 17563"/>
                    <a:gd name="connsiteY1" fmla="*/ 939670 h 939669"/>
                    <a:gd name="connsiteX2" fmla="*/ 0 w 17563"/>
                    <a:gd name="connsiteY2" fmla="*/ 0 h 939669"/>
                  </a:gdLst>
                  <a:ahLst/>
                  <a:cxnLst>
                    <a:cxn ang="0">
                      <a:pos x="connsiteX0" y="connsiteY0"/>
                    </a:cxn>
                    <a:cxn ang="0">
                      <a:pos x="connsiteX1" y="connsiteY1"/>
                    </a:cxn>
                    <a:cxn ang="0">
                      <a:pos x="connsiteX2" y="connsiteY2"/>
                    </a:cxn>
                  </a:cxnLst>
                  <a:rect l="l" t="t" r="r" b="b"/>
                  <a:pathLst>
                    <a:path w="17563" h="939669">
                      <a:moveTo>
                        <a:pt x="0" y="939670"/>
                      </a:moveTo>
                      <a:lnTo>
                        <a:pt x="0" y="939670"/>
                      </a:lnTo>
                      <a:lnTo>
                        <a:pt x="0" y="0"/>
                      </a:lnTo>
                    </a:path>
                  </a:pathLst>
                </a:custGeom>
                <a:noFill/>
                <a:ln w="3175" cap="flat">
                  <a:solidFill>
                    <a:schemeClr val="bg1">
                      <a:lumMod val="65000"/>
                    </a:schemeClr>
                  </a:solidFill>
                  <a:prstDash val="dash"/>
                  <a:miter/>
                </a:ln>
              </p:spPr>
              <p:txBody>
                <a:bodyPr rtlCol="0" anchor="ctr"/>
                <a:lstStyle/>
                <a:p>
                  <a:pPr marL="0" marR="0" lvl="0" indent="0" algn="l" defTabSz="4572635" rtl="0" eaLnBrk="1" fontAlgn="auto" latinLnBrk="0" hangingPunct="1">
                    <a:lnSpc>
                      <a:spcPct val="100000"/>
                    </a:lnSpc>
                    <a:spcBef>
                      <a:spcPts val="0"/>
                    </a:spcBef>
                    <a:spcAft>
                      <a:spcPts val="0"/>
                    </a:spcAft>
                    <a:buClrTx/>
                    <a:buSzTx/>
                    <a:buFontTx/>
                    <a:buNone/>
                    <a:defRPr/>
                  </a:pPr>
                  <a:endParaRPr kumimoji="0" lang="zh-CN" altLang="en-US" sz="7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grpSp>
              <p:nvGrpSpPr>
                <p:cNvPr id="120" name="组合 15"/>
                <p:cNvGrpSpPr/>
                <p:nvPr/>
              </p:nvGrpSpPr>
              <p:grpSpPr>
                <a:xfrm>
                  <a:off x="6231079" y="1808272"/>
                  <a:ext cx="176518" cy="763914"/>
                  <a:chOff x="1693702" y="1165370"/>
                  <a:chExt cx="461326" cy="1996476"/>
                </a:xfrm>
              </p:grpSpPr>
              <p:sp>
                <p:nvSpPr>
                  <p:cNvPr id="170" name="文本框 65"/>
                  <p:cNvSpPr txBox="1"/>
                  <p:nvPr/>
                </p:nvSpPr>
                <p:spPr>
                  <a:xfrm>
                    <a:off x="1693702" y="1165370"/>
                    <a:ext cx="461326" cy="133025"/>
                  </a:xfrm>
                  <a:prstGeom prst="rect">
                    <a:avLst/>
                  </a:prstGeom>
                  <a:noFill/>
                </p:spPr>
                <p:txBody>
                  <a:bodyPr wrap="square" lIns="0" tIns="0" rIns="0" bIns="0" rtlCol="0" anchor="ctr">
                    <a:spAutoFit/>
                  </a:bodyPr>
                  <a:lstStyle/>
                  <a:p>
                    <a:pPr marL="0" marR="0" lvl="0" indent="0" algn="r" defTabSz="4572635" rtl="0" eaLnBrk="1" fontAlgn="auto" latinLnBrk="0" hangingPunct="1">
                      <a:lnSpc>
                        <a:spcPct val="100000"/>
                      </a:lnSpc>
                      <a:spcBef>
                        <a:spcPts val="0"/>
                      </a:spcBef>
                      <a:spcAft>
                        <a:spcPts val="0"/>
                      </a:spcAft>
                      <a:buClrTx/>
                      <a:buSzTx/>
                      <a:buFontTx/>
                      <a:buNone/>
                      <a:defRPr/>
                    </a:pPr>
                    <a:r>
                      <a:rPr kumimoji="0" lang="en-US" altLang="zh-CN" sz="7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100%</a:t>
                    </a:r>
                    <a:endParaRPr kumimoji="0" lang="zh-CN" altLang="en-US" sz="7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71" name="文本框 66"/>
                  <p:cNvSpPr txBox="1"/>
                  <p:nvPr/>
                </p:nvSpPr>
                <p:spPr>
                  <a:xfrm>
                    <a:off x="1693702" y="1631231"/>
                    <a:ext cx="461326" cy="133025"/>
                  </a:xfrm>
                  <a:prstGeom prst="rect">
                    <a:avLst/>
                  </a:prstGeom>
                  <a:noFill/>
                </p:spPr>
                <p:txBody>
                  <a:bodyPr wrap="square" lIns="0" tIns="0" rIns="0" bIns="0" rtlCol="0" anchor="ctr">
                    <a:spAutoFit/>
                  </a:bodyPr>
                  <a:lstStyle/>
                  <a:p>
                    <a:pPr marL="0" marR="0" lvl="0" indent="0" algn="r" defTabSz="4572635" rtl="0" eaLnBrk="1" fontAlgn="auto" latinLnBrk="0" hangingPunct="1">
                      <a:lnSpc>
                        <a:spcPct val="100000"/>
                      </a:lnSpc>
                      <a:spcBef>
                        <a:spcPts val="0"/>
                      </a:spcBef>
                      <a:spcAft>
                        <a:spcPts val="0"/>
                      </a:spcAft>
                      <a:buClrTx/>
                      <a:buSzTx/>
                      <a:buFontTx/>
                      <a:buNone/>
                      <a:defRPr/>
                    </a:pPr>
                    <a:r>
                      <a:rPr kumimoji="0" lang="en-US" altLang="zh-CN" sz="7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75%</a:t>
                    </a:r>
                    <a:endParaRPr kumimoji="0" lang="zh-CN" altLang="en-US" sz="7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72" name="文本框 67"/>
                  <p:cNvSpPr txBox="1"/>
                  <p:nvPr/>
                </p:nvSpPr>
                <p:spPr>
                  <a:xfrm>
                    <a:off x="1693702" y="2097096"/>
                    <a:ext cx="461326" cy="133025"/>
                  </a:xfrm>
                  <a:prstGeom prst="rect">
                    <a:avLst/>
                  </a:prstGeom>
                  <a:noFill/>
                </p:spPr>
                <p:txBody>
                  <a:bodyPr wrap="square" lIns="0" tIns="0" rIns="0" bIns="0" rtlCol="0" anchor="ctr">
                    <a:spAutoFit/>
                  </a:bodyPr>
                  <a:lstStyle/>
                  <a:p>
                    <a:pPr marL="0" marR="0" lvl="0" indent="0" algn="r" defTabSz="4572635" rtl="0" eaLnBrk="1" fontAlgn="auto" latinLnBrk="0" hangingPunct="1">
                      <a:lnSpc>
                        <a:spcPct val="100000"/>
                      </a:lnSpc>
                      <a:spcBef>
                        <a:spcPts val="0"/>
                      </a:spcBef>
                      <a:spcAft>
                        <a:spcPts val="0"/>
                      </a:spcAft>
                      <a:buClrTx/>
                      <a:buSzTx/>
                      <a:buFontTx/>
                      <a:buNone/>
                      <a:defRPr/>
                    </a:pPr>
                    <a:r>
                      <a:rPr kumimoji="0" lang="en-US" altLang="zh-CN" sz="7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50%</a:t>
                    </a:r>
                    <a:endParaRPr kumimoji="0" lang="zh-CN" altLang="en-US" sz="7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73" name="文本框 68"/>
                  <p:cNvSpPr txBox="1"/>
                  <p:nvPr/>
                </p:nvSpPr>
                <p:spPr>
                  <a:xfrm>
                    <a:off x="1693702" y="2562954"/>
                    <a:ext cx="461326" cy="133025"/>
                  </a:xfrm>
                  <a:prstGeom prst="rect">
                    <a:avLst/>
                  </a:prstGeom>
                  <a:noFill/>
                </p:spPr>
                <p:txBody>
                  <a:bodyPr wrap="square" lIns="0" tIns="0" rIns="0" bIns="0" rtlCol="0" anchor="ctr">
                    <a:spAutoFit/>
                  </a:bodyPr>
                  <a:lstStyle/>
                  <a:p>
                    <a:pPr marL="0" marR="0" lvl="0" indent="0" algn="r" defTabSz="4572635" rtl="0" eaLnBrk="1" fontAlgn="auto" latinLnBrk="0" hangingPunct="1">
                      <a:lnSpc>
                        <a:spcPct val="100000"/>
                      </a:lnSpc>
                      <a:spcBef>
                        <a:spcPts val="0"/>
                      </a:spcBef>
                      <a:spcAft>
                        <a:spcPts val="0"/>
                      </a:spcAft>
                      <a:buClrTx/>
                      <a:buSzTx/>
                      <a:buFontTx/>
                      <a:buNone/>
                      <a:defRPr/>
                    </a:pPr>
                    <a:r>
                      <a:rPr kumimoji="0" lang="en-US" altLang="zh-CN" sz="7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25%</a:t>
                    </a:r>
                    <a:endParaRPr kumimoji="0" lang="zh-CN" altLang="en-US" sz="7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74" name="文本框 69"/>
                  <p:cNvSpPr txBox="1"/>
                  <p:nvPr/>
                </p:nvSpPr>
                <p:spPr>
                  <a:xfrm>
                    <a:off x="1693702" y="3028821"/>
                    <a:ext cx="461326" cy="133025"/>
                  </a:xfrm>
                  <a:prstGeom prst="rect">
                    <a:avLst/>
                  </a:prstGeom>
                  <a:noFill/>
                </p:spPr>
                <p:txBody>
                  <a:bodyPr wrap="square" lIns="0" tIns="0" rIns="0" bIns="0" rtlCol="0" anchor="ctr">
                    <a:spAutoFit/>
                  </a:bodyPr>
                  <a:lstStyle/>
                  <a:p>
                    <a:pPr marL="0" marR="0" lvl="0" indent="0" algn="r" defTabSz="4572635" rtl="0" eaLnBrk="1" fontAlgn="auto" latinLnBrk="0" hangingPunct="1">
                      <a:lnSpc>
                        <a:spcPct val="100000"/>
                      </a:lnSpc>
                      <a:spcBef>
                        <a:spcPts val="0"/>
                      </a:spcBef>
                      <a:spcAft>
                        <a:spcPts val="0"/>
                      </a:spcAft>
                      <a:buClrTx/>
                      <a:buSzTx/>
                      <a:buFontTx/>
                      <a:buNone/>
                      <a:defRPr/>
                    </a:pPr>
                    <a:r>
                      <a:rPr kumimoji="0" lang="en-US" altLang="zh-CN" sz="7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0%</a:t>
                    </a:r>
                    <a:endParaRPr kumimoji="0" lang="zh-CN" altLang="en-US" sz="7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grpSp>
            <p:grpSp>
              <p:nvGrpSpPr>
                <p:cNvPr id="121" name="组合 16"/>
                <p:cNvGrpSpPr/>
                <p:nvPr/>
              </p:nvGrpSpPr>
              <p:grpSpPr>
                <a:xfrm>
                  <a:off x="6494681" y="2626702"/>
                  <a:ext cx="1937367" cy="64910"/>
                  <a:chOff x="2382619" y="3244334"/>
                  <a:chExt cx="5063268" cy="169642"/>
                </a:xfrm>
              </p:grpSpPr>
              <p:sp>
                <p:nvSpPr>
                  <p:cNvPr id="162" name="文本框 57"/>
                  <p:cNvSpPr txBox="1"/>
                  <p:nvPr/>
                </p:nvSpPr>
                <p:spPr>
                  <a:xfrm>
                    <a:off x="2382619" y="3244334"/>
                    <a:ext cx="269767" cy="169642"/>
                  </a:xfrm>
                  <a:prstGeom prst="rect">
                    <a:avLst/>
                  </a:prstGeom>
                  <a:noFill/>
                </p:spPr>
                <p:txBody>
                  <a:bodyPr wrap="square" lIns="0" tIns="0" rIns="0" bIns="0" rtlCol="0" anchor="ctr">
                    <a:noAutofit/>
                  </a:bodyPr>
                  <a:lstStyle/>
                  <a:p>
                    <a:pPr marL="0" marR="0" lvl="0" indent="0" algn="ctr" defTabSz="4572635" rtl="0" eaLnBrk="1" fontAlgn="auto" latinLnBrk="0" hangingPunct="1">
                      <a:lnSpc>
                        <a:spcPct val="100000"/>
                      </a:lnSpc>
                      <a:spcBef>
                        <a:spcPts val="0"/>
                      </a:spcBef>
                      <a:spcAft>
                        <a:spcPts val="0"/>
                      </a:spcAft>
                      <a:buClrTx/>
                      <a:buSzTx/>
                      <a:buFontTx/>
                      <a:buNone/>
                      <a:defRPr/>
                    </a:pPr>
                    <a:r>
                      <a:rPr kumimoji="0" lang="en-US" altLang="zh-CN" sz="7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0</a:t>
                    </a:r>
                    <a:endParaRPr kumimoji="0" lang="zh-CN" altLang="en-US" sz="7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63" name="文本框 58"/>
                  <p:cNvSpPr txBox="1"/>
                  <p:nvPr/>
                </p:nvSpPr>
                <p:spPr>
                  <a:xfrm>
                    <a:off x="3067405" y="3244334"/>
                    <a:ext cx="269767" cy="169642"/>
                  </a:xfrm>
                  <a:prstGeom prst="rect">
                    <a:avLst/>
                  </a:prstGeom>
                  <a:noFill/>
                </p:spPr>
                <p:txBody>
                  <a:bodyPr wrap="square" lIns="0" tIns="0" rIns="0" bIns="0" rtlCol="0" anchor="ctr">
                    <a:noAutofit/>
                  </a:bodyPr>
                  <a:lstStyle/>
                  <a:p>
                    <a:pPr marL="0" marR="0" lvl="0" indent="0" algn="ctr" defTabSz="4572635" rtl="0" eaLnBrk="1" fontAlgn="auto" latinLnBrk="0" hangingPunct="1">
                      <a:lnSpc>
                        <a:spcPct val="100000"/>
                      </a:lnSpc>
                      <a:spcBef>
                        <a:spcPts val="0"/>
                      </a:spcBef>
                      <a:spcAft>
                        <a:spcPts val="0"/>
                      </a:spcAft>
                      <a:buClrTx/>
                      <a:buSzTx/>
                      <a:buFontTx/>
                      <a:buNone/>
                      <a:defRPr/>
                    </a:pPr>
                    <a:r>
                      <a:rPr kumimoji="0" lang="en-US" altLang="zh-CN" sz="7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6</a:t>
                    </a:r>
                    <a:endParaRPr kumimoji="0" lang="zh-CN" altLang="en-US" sz="7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64" name="文本框 59"/>
                  <p:cNvSpPr txBox="1"/>
                  <p:nvPr/>
                </p:nvSpPr>
                <p:spPr>
                  <a:xfrm>
                    <a:off x="3752191" y="3244334"/>
                    <a:ext cx="269767" cy="169642"/>
                  </a:xfrm>
                  <a:prstGeom prst="rect">
                    <a:avLst/>
                  </a:prstGeom>
                  <a:noFill/>
                </p:spPr>
                <p:txBody>
                  <a:bodyPr wrap="square" lIns="0" tIns="0" rIns="0" bIns="0" rtlCol="0" anchor="ctr">
                    <a:noAutofit/>
                  </a:bodyPr>
                  <a:lstStyle/>
                  <a:p>
                    <a:pPr marL="0" marR="0" lvl="0" indent="0" algn="ctr" defTabSz="4572635" rtl="0" eaLnBrk="1" fontAlgn="auto" latinLnBrk="0" hangingPunct="1">
                      <a:lnSpc>
                        <a:spcPct val="100000"/>
                      </a:lnSpc>
                      <a:spcBef>
                        <a:spcPts val="0"/>
                      </a:spcBef>
                      <a:spcAft>
                        <a:spcPts val="0"/>
                      </a:spcAft>
                      <a:buClrTx/>
                      <a:buSzTx/>
                      <a:buFontTx/>
                      <a:buNone/>
                      <a:defRPr/>
                    </a:pPr>
                    <a:r>
                      <a:rPr kumimoji="0" lang="en-US" altLang="zh-CN" sz="7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12</a:t>
                    </a:r>
                    <a:endParaRPr kumimoji="0" lang="zh-CN" altLang="en-US" sz="7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65" name="文本框 60"/>
                  <p:cNvSpPr txBox="1"/>
                  <p:nvPr/>
                </p:nvSpPr>
                <p:spPr>
                  <a:xfrm>
                    <a:off x="4436977" y="3244334"/>
                    <a:ext cx="269767" cy="169642"/>
                  </a:xfrm>
                  <a:prstGeom prst="rect">
                    <a:avLst/>
                  </a:prstGeom>
                  <a:noFill/>
                </p:spPr>
                <p:txBody>
                  <a:bodyPr wrap="square" lIns="0" tIns="0" rIns="0" bIns="0" rtlCol="0" anchor="ctr">
                    <a:noAutofit/>
                  </a:bodyPr>
                  <a:lstStyle/>
                  <a:p>
                    <a:pPr marL="0" marR="0" lvl="0" indent="0" algn="ctr" defTabSz="4572635" rtl="0" eaLnBrk="1" fontAlgn="auto" latinLnBrk="0" hangingPunct="1">
                      <a:lnSpc>
                        <a:spcPct val="100000"/>
                      </a:lnSpc>
                      <a:spcBef>
                        <a:spcPts val="0"/>
                      </a:spcBef>
                      <a:spcAft>
                        <a:spcPts val="0"/>
                      </a:spcAft>
                      <a:buClrTx/>
                      <a:buSzTx/>
                      <a:buFontTx/>
                      <a:buNone/>
                      <a:defRPr/>
                    </a:pPr>
                    <a:r>
                      <a:rPr kumimoji="0" lang="en-US" altLang="zh-CN" sz="7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18</a:t>
                    </a:r>
                    <a:endParaRPr kumimoji="0" lang="zh-CN" altLang="en-US" sz="7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66" name="文本框 61"/>
                  <p:cNvSpPr txBox="1"/>
                  <p:nvPr/>
                </p:nvSpPr>
                <p:spPr>
                  <a:xfrm>
                    <a:off x="5121763" y="3244334"/>
                    <a:ext cx="269767" cy="169642"/>
                  </a:xfrm>
                  <a:prstGeom prst="rect">
                    <a:avLst/>
                  </a:prstGeom>
                  <a:noFill/>
                </p:spPr>
                <p:txBody>
                  <a:bodyPr wrap="square" lIns="0" tIns="0" rIns="0" bIns="0" rtlCol="0" anchor="ctr">
                    <a:noAutofit/>
                  </a:bodyPr>
                  <a:lstStyle/>
                  <a:p>
                    <a:pPr marL="0" marR="0" lvl="0" indent="0" algn="ctr" defTabSz="4572635" rtl="0" eaLnBrk="1" fontAlgn="auto" latinLnBrk="0" hangingPunct="1">
                      <a:lnSpc>
                        <a:spcPct val="100000"/>
                      </a:lnSpc>
                      <a:spcBef>
                        <a:spcPts val="0"/>
                      </a:spcBef>
                      <a:spcAft>
                        <a:spcPts val="0"/>
                      </a:spcAft>
                      <a:buClrTx/>
                      <a:buSzTx/>
                      <a:buFontTx/>
                      <a:buNone/>
                      <a:defRPr/>
                    </a:pPr>
                    <a:r>
                      <a:rPr kumimoji="0" lang="en-US" altLang="zh-CN" sz="7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24</a:t>
                    </a:r>
                    <a:endParaRPr kumimoji="0" lang="zh-CN" altLang="en-US" sz="7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67" name="文本框 62"/>
                  <p:cNvSpPr txBox="1"/>
                  <p:nvPr/>
                </p:nvSpPr>
                <p:spPr>
                  <a:xfrm>
                    <a:off x="5806549" y="3244334"/>
                    <a:ext cx="269767" cy="169642"/>
                  </a:xfrm>
                  <a:prstGeom prst="rect">
                    <a:avLst/>
                  </a:prstGeom>
                  <a:noFill/>
                </p:spPr>
                <p:txBody>
                  <a:bodyPr wrap="square" lIns="0" tIns="0" rIns="0" bIns="0" rtlCol="0" anchor="ctr">
                    <a:noAutofit/>
                  </a:bodyPr>
                  <a:lstStyle/>
                  <a:p>
                    <a:pPr marL="0" marR="0" lvl="0" indent="0" algn="ctr" defTabSz="4572635" rtl="0" eaLnBrk="1" fontAlgn="auto" latinLnBrk="0" hangingPunct="1">
                      <a:lnSpc>
                        <a:spcPct val="100000"/>
                      </a:lnSpc>
                      <a:spcBef>
                        <a:spcPts val="0"/>
                      </a:spcBef>
                      <a:spcAft>
                        <a:spcPts val="0"/>
                      </a:spcAft>
                      <a:buClrTx/>
                      <a:buSzTx/>
                      <a:buFontTx/>
                      <a:buNone/>
                      <a:defRPr/>
                    </a:pPr>
                    <a:r>
                      <a:rPr kumimoji="0" lang="en-US" altLang="zh-CN" sz="7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30</a:t>
                    </a:r>
                    <a:endParaRPr kumimoji="0" lang="zh-CN" altLang="en-US" sz="7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68" name="文本框 63"/>
                  <p:cNvSpPr txBox="1"/>
                  <p:nvPr/>
                </p:nvSpPr>
                <p:spPr>
                  <a:xfrm>
                    <a:off x="6491335" y="3244334"/>
                    <a:ext cx="269767" cy="169642"/>
                  </a:xfrm>
                  <a:prstGeom prst="rect">
                    <a:avLst/>
                  </a:prstGeom>
                  <a:noFill/>
                </p:spPr>
                <p:txBody>
                  <a:bodyPr wrap="square" lIns="0" tIns="0" rIns="0" bIns="0" rtlCol="0" anchor="ctr">
                    <a:noAutofit/>
                  </a:bodyPr>
                  <a:lstStyle/>
                  <a:p>
                    <a:pPr marL="0" marR="0" lvl="0" indent="0" algn="ctr" defTabSz="4572635" rtl="0" eaLnBrk="1" fontAlgn="auto" latinLnBrk="0" hangingPunct="1">
                      <a:lnSpc>
                        <a:spcPct val="100000"/>
                      </a:lnSpc>
                      <a:spcBef>
                        <a:spcPts val="0"/>
                      </a:spcBef>
                      <a:spcAft>
                        <a:spcPts val="0"/>
                      </a:spcAft>
                      <a:buClrTx/>
                      <a:buSzTx/>
                      <a:buFontTx/>
                      <a:buNone/>
                      <a:defRPr/>
                    </a:pPr>
                    <a:r>
                      <a:rPr kumimoji="0" lang="en-US" altLang="zh-CN" sz="7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36</a:t>
                    </a:r>
                    <a:endParaRPr kumimoji="0" lang="zh-CN" altLang="en-US" sz="7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69" name="文本框 64"/>
                  <p:cNvSpPr txBox="1"/>
                  <p:nvPr/>
                </p:nvSpPr>
                <p:spPr>
                  <a:xfrm>
                    <a:off x="7176120" y="3244334"/>
                    <a:ext cx="269767" cy="169642"/>
                  </a:xfrm>
                  <a:prstGeom prst="rect">
                    <a:avLst/>
                  </a:prstGeom>
                  <a:noFill/>
                </p:spPr>
                <p:txBody>
                  <a:bodyPr wrap="square" lIns="0" tIns="0" rIns="0" bIns="0" rtlCol="0" anchor="ctr">
                    <a:noAutofit/>
                  </a:bodyPr>
                  <a:lstStyle/>
                  <a:p>
                    <a:pPr marL="0" marR="0" lvl="0" indent="0" algn="ctr" defTabSz="4572635" rtl="0" eaLnBrk="1" fontAlgn="auto" latinLnBrk="0" hangingPunct="1">
                      <a:lnSpc>
                        <a:spcPct val="100000"/>
                      </a:lnSpc>
                      <a:spcBef>
                        <a:spcPts val="0"/>
                      </a:spcBef>
                      <a:spcAft>
                        <a:spcPts val="0"/>
                      </a:spcAft>
                      <a:buClrTx/>
                      <a:buSzTx/>
                      <a:buFontTx/>
                      <a:buNone/>
                      <a:defRPr/>
                    </a:pPr>
                    <a:r>
                      <a:rPr kumimoji="0" lang="en-US" altLang="zh-CN" sz="7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42</a:t>
                    </a:r>
                    <a:endParaRPr kumimoji="0" lang="zh-CN" altLang="en-US" sz="7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grpSp>
            <p:grpSp>
              <p:nvGrpSpPr>
                <p:cNvPr id="122" name="组合 17"/>
                <p:cNvGrpSpPr/>
                <p:nvPr/>
              </p:nvGrpSpPr>
              <p:grpSpPr>
                <a:xfrm>
                  <a:off x="6486366" y="3027043"/>
                  <a:ext cx="1956117" cy="64910"/>
                  <a:chOff x="2333616" y="4286250"/>
                  <a:chExt cx="5112271" cy="169642"/>
                </a:xfrm>
              </p:grpSpPr>
              <p:sp>
                <p:nvSpPr>
                  <p:cNvPr id="154" name="文本框 49"/>
                  <p:cNvSpPr txBox="1"/>
                  <p:nvPr/>
                </p:nvSpPr>
                <p:spPr>
                  <a:xfrm>
                    <a:off x="2333616" y="4286250"/>
                    <a:ext cx="269767" cy="169642"/>
                  </a:xfrm>
                  <a:prstGeom prst="rect">
                    <a:avLst/>
                  </a:prstGeom>
                  <a:noFill/>
                </p:spPr>
                <p:txBody>
                  <a:bodyPr wrap="square" lIns="0" tIns="0" rIns="0" bIns="0" rtlCol="0" anchor="ctr">
                    <a:noAutofit/>
                  </a:bodyPr>
                  <a:lstStyle/>
                  <a:p>
                    <a:pPr marL="0" marR="0" lvl="0" indent="0" algn="ctr" defTabSz="4572635" rtl="0" eaLnBrk="1" fontAlgn="auto" latinLnBrk="0" hangingPunct="1">
                      <a:lnSpc>
                        <a:spcPct val="100000"/>
                      </a:lnSpc>
                      <a:spcBef>
                        <a:spcPts val="0"/>
                      </a:spcBef>
                      <a:spcAft>
                        <a:spcPts val="0"/>
                      </a:spcAft>
                      <a:buClrTx/>
                      <a:buSzTx/>
                      <a:buFontTx/>
                      <a:buNone/>
                      <a:defRPr/>
                    </a:pPr>
                    <a:r>
                      <a:rPr kumimoji="0" lang="en-US" altLang="zh-CN" sz="7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0</a:t>
                    </a:r>
                    <a:endParaRPr kumimoji="0" lang="zh-CN" altLang="en-US" sz="7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55" name="文本框 50"/>
                  <p:cNvSpPr txBox="1"/>
                  <p:nvPr/>
                </p:nvSpPr>
                <p:spPr>
                  <a:xfrm>
                    <a:off x="3025402" y="4286250"/>
                    <a:ext cx="269767" cy="169642"/>
                  </a:xfrm>
                  <a:prstGeom prst="rect">
                    <a:avLst/>
                  </a:prstGeom>
                  <a:noFill/>
                </p:spPr>
                <p:txBody>
                  <a:bodyPr wrap="square" lIns="0" tIns="0" rIns="0" bIns="0" rtlCol="0" anchor="ctr">
                    <a:noAutofit/>
                  </a:bodyPr>
                  <a:lstStyle/>
                  <a:p>
                    <a:pPr marL="0" marR="0" lvl="0" indent="0" algn="ctr" defTabSz="4572635" rtl="0" eaLnBrk="1" fontAlgn="auto" latinLnBrk="0" hangingPunct="1">
                      <a:lnSpc>
                        <a:spcPct val="100000"/>
                      </a:lnSpc>
                      <a:spcBef>
                        <a:spcPts val="0"/>
                      </a:spcBef>
                      <a:spcAft>
                        <a:spcPts val="0"/>
                      </a:spcAft>
                      <a:buClrTx/>
                      <a:buSzTx/>
                      <a:buFontTx/>
                      <a:buNone/>
                      <a:defRPr/>
                    </a:pPr>
                    <a:r>
                      <a:rPr kumimoji="0" lang="en-US" altLang="zh-CN" sz="7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6</a:t>
                    </a:r>
                    <a:endParaRPr kumimoji="0" lang="zh-CN" altLang="en-US" sz="7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56" name="文本框 51"/>
                  <p:cNvSpPr txBox="1"/>
                  <p:nvPr/>
                </p:nvSpPr>
                <p:spPr>
                  <a:xfrm>
                    <a:off x="3717188" y="4286250"/>
                    <a:ext cx="269767" cy="169642"/>
                  </a:xfrm>
                  <a:prstGeom prst="rect">
                    <a:avLst/>
                  </a:prstGeom>
                  <a:noFill/>
                </p:spPr>
                <p:txBody>
                  <a:bodyPr wrap="square" lIns="0" tIns="0" rIns="0" bIns="0" rtlCol="0" anchor="ctr">
                    <a:noAutofit/>
                  </a:bodyPr>
                  <a:lstStyle/>
                  <a:p>
                    <a:pPr marL="0" marR="0" lvl="0" indent="0" algn="ctr" defTabSz="4572635" rtl="0" eaLnBrk="1" fontAlgn="auto" latinLnBrk="0" hangingPunct="1">
                      <a:lnSpc>
                        <a:spcPct val="100000"/>
                      </a:lnSpc>
                      <a:spcBef>
                        <a:spcPts val="0"/>
                      </a:spcBef>
                      <a:spcAft>
                        <a:spcPts val="0"/>
                      </a:spcAft>
                      <a:buClrTx/>
                      <a:buSzTx/>
                      <a:buFontTx/>
                      <a:buNone/>
                      <a:defRPr/>
                    </a:pPr>
                    <a:r>
                      <a:rPr kumimoji="0" lang="en-US" altLang="zh-CN" sz="7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12</a:t>
                    </a:r>
                    <a:endParaRPr kumimoji="0" lang="zh-CN" altLang="en-US" sz="7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57" name="文本框 52"/>
                  <p:cNvSpPr txBox="1"/>
                  <p:nvPr/>
                </p:nvSpPr>
                <p:spPr>
                  <a:xfrm>
                    <a:off x="4408974" y="4286250"/>
                    <a:ext cx="269767" cy="169642"/>
                  </a:xfrm>
                  <a:prstGeom prst="rect">
                    <a:avLst/>
                  </a:prstGeom>
                  <a:noFill/>
                </p:spPr>
                <p:txBody>
                  <a:bodyPr wrap="square" lIns="0" tIns="0" rIns="0" bIns="0" rtlCol="0" anchor="ctr">
                    <a:noAutofit/>
                  </a:bodyPr>
                  <a:lstStyle/>
                  <a:p>
                    <a:pPr marL="0" marR="0" lvl="0" indent="0" algn="ctr" defTabSz="4572635" rtl="0" eaLnBrk="1" fontAlgn="auto" latinLnBrk="0" hangingPunct="1">
                      <a:lnSpc>
                        <a:spcPct val="100000"/>
                      </a:lnSpc>
                      <a:spcBef>
                        <a:spcPts val="0"/>
                      </a:spcBef>
                      <a:spcAft>
                        <a:spcPts val="0"/>
                      </a:spcAft>
                      <a:buClrTx/>
                      <a:buSzTx/>
                      <a:buFontTx/>
                      <a:buNone/>
                      <a:defRPr/>
                    </a:pPr>
                    <a:r>
                      <a:rPr kumimoji="0" lang="en-US" altLang="zh-CN" sz="7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18</a:t>
                    </a:r>
                    <a:endParaRPr kumimoji="0" lang="zh-CN" altLang="en-US" sz="7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58" name="文本框 53"/>
                  <p:cNvSpPr txBox="1"/>
                  <p:nvPr/>
                </p:nvSpPr>
                <p:spPr>
                  <a:xfrm>
                    <a:off x="5100760" y="4286250"/>
                    <a:ext cx="269767" cy="169642"/>
                  </a:xfrm>
                  <a:prstGeom prst="rect">
                    <a:avLst/>
                  </a:prstGeom>
                  <a:noFill/>
                </p:spPr>
                <p:txBody>
                  <a:bodyPr wrap="square" lIns="0" tIns="0" rIns="0" bIns="0" rtlCol="0" anchor="ctr">
                    <a:noAutofit/>
                  </a:bodyPr>
                  <a:lstStyle/>
                  <a:p>
                    <a:pPr marL="0" marR="0" lvl="0" indent="0" algn="ctr" defTabSz="4572635" rtl="0" eaLnBrk="1" fontAlgn="auto" latinLnBrk="0" hangingPunct="1">
                      <a:lnSpc>
                        <a:spcPct val="100000"/>
                      </a:lnSpc>
                      <a:spcBef>
                        <a:spcPts val="0"/>
                      </a:spcBef>
                      <a:spcAft>
                        <a:spcPts val="0"/>
                      </a:spcAft>
                      <a:buClrTx/>
                      <a:buSzTx/>
                      <a:buFontTx/>
                      <a:buNone/>
                      <a:defRPr/>
                    </a:pPr>
                    <a:r>
                      <a:rPr kumimoji="0" lang="en-US" altLang="zh-CN" sz="7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24</a:t>
                    </a:r>
                    <a:endParaRPr kumimoji="0" lang="zh-CN" altLang="en-US" sz="7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59" name="文本框 54"/>
                  <p:cNvSpPr txBox="1"/>
                  <p:nvPr/>
                </p:nvSpPr>
                <p:spPr>
                  <a:xfrm>
                    <a:off x="5792546" y="4286250"/>
                    <a:ext cx="269767" cy="169642"/>
                  </a:xfrm>
                  <a:prstGeom prst="rect">
                    <a:avLst/>
                  </a:prstGeom>
                  <a:noFill/>
                </p:spPr>
                <p:txBody>
                  <a:bodyPr wrap="square" lIns="0" tIns="0" rIns="0" bIns="0" rtlCol="0" anchor="ctr">
                    <a:noAutofit/>
                  </a:bodyPr>
                  <a:lstStyle/>
                  <a:p>
                    <a:pPr marL="0" marR="0" lvl="0" indent="0" algn="ctr" defTabSz="4572635" rtl="0" eaLnBrk="1" fontAlgn="auto" latinLnBrk="0" hangingPunct="1">
                      <a:lnSpc>
                        <a:spcPct val="100000"/>
                      </a:lnSpc>
                      <a:spcBef>
                        <a:spcPts val="0"/>
                      </a:spcBef>
                      <a:spcAft>
                        <a:spcPts val="0"/>
                      </a:spcAft>
                      <a:buClrTx/>
                      <a:buSzTx/>
                      <a:buFontTx/>
                      <a:buNone/>
                      <a:defRPr/>
                    </a:pPr>
                    <a:r>
                      <a:rPr kumimoji="0" lang="en-US" altLang="zh-CN" sz="7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30</a:t>
                    </a:r>
                    <a:endParaRPr kumimoji="0" lang="zh-CN" altLang="en-US" sz="7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60" name="文本框 55"/>
                  <p:cNvSpPr txBox="1"/>
                  <p:nvPr/>
                </p:nvSpPr>
                <p:spPr>
                  <a:xfrm>
                    <a:off x="6484332" y="4286250"/>
                    <a:ext cx="269767" cy="169642"/>
                  </a:xfrm>
                  <a:prstGeom prst="rect">
                    <a:avLst/>
                  </a:prstGeom>
                  <a:noFill/>
                </p:spPr>
                <p:txBody>
                  <a:bodyPr wrap="square" lIns="0" tIns="0" rIns="0" bIns="0" rtlCol="0" anchor="ctr">
                    <a:noAutofit/>
                  </a:bodyPr>
                  <a:lstStyle/>
                  <a:p>
                    <a:pPr marL="0" marR="0" lvl="0" indent="0" algn="ctr" defTabSz="4572635" rtl="0" eaLnBrk="1" fontAlgn="auto" latinLnBrk="0" hangingPunct="1">
                      <a:lnSpc>
                        <a:spcPct val="100000"/>
                      </a:lnSpc>
                      <a:spcBef>
                        <a:spcPts val="0"/>
                      </a:spcBef>
                      <a:spcAft>
                        <a:spcPts val="0"/>
                      </a:spcAft>
                      <a:buClrTx/>
                      <a:buSzTx/>
                      <a:buFontTx/>
                      <a:buNone/>
                      <a:defRPr/>
                    </a:pPr>
                    <a:r>
                      <a:rPr kumimoji="0" lang="en-US" altLang="zh-CN" sz="7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36</a:t>
                    </a:r>
                    <a:endParaRPr kumimoji="0" lang="zh-CN" altLang="en-US" sz="7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61" name="文本框 56"/>
                  <p:cNvSpPr txBox="1"/>
                  <p:nvPr/>
                </p:nvSpPr>
                <p:spPr>
                  <a:xfrm>
                    <a:off x="7176120" y="4286250"/>
                    <a:ext cx="269767" cy="169642"/>
                  </a:xfrm>
                  <a:prstGeom prst="rect">
                    <a:avLst/>
                  </a:prstGeom>
                  <a:noFill/>
                </p:spPr>
                <p:txBody>
                  <a:bodyPr wrap="square" lIns="0" tIns="0" rIns="0" bIns="0" rtlCol="0" anchor="ctr">
                    <a:noAutofit/>
                  </a:bodyPr>
                  <a:lstStyle/>
                  <a:p>
                    <a:pPr marL="0" marR="0" lvl="0" indent="0" algn="ctr" defTabSz="4572635" rtl="0" eaLnBrk="1" fontAlgn="auto" latinLnBrk="0" hangingPunct="1">
                      <a:lnSpc>
                        <a:spcPct val="100000"/>
                      </a:lnSpc>
                      <a:spcBef>
                        <a:spcPts val="0"/>
                      </a:spcBef>
                      <a:spcAft>
                        <a:spcPts val="0"/>
                      </a:spcAft>
                      <a:buClrTx/>
                      <a:buSzTx/>
                      <a:buFontTx/>
                      <a:buNone/>
                      <a:defRPr/>
                    </a:pPr>
                    <a:r>
                      <a:rPr kumimoji="0" lang="en-US" altLang="zh-CN" sz="7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42</a:t>
                    </a:r>
                    <a:endParaRPr kumimoji="0" lang="zh-CN" altLang="en-US" sz="7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grpSp>
            <p:sp>
              <p:nvSpPr>
                <p:cNvPr id="123" name="文本框 18"/>
                <p:cNvSpPr txBox="1"/>
                <p:nvPr/>
              </p:nvSpPr>
              <p:spPr>
                <a:xfrm>
                  <a:off x="6579152" y="2281538"/>
                  <a:ext cx="206732" cy="146807"/>
                </a:xfrm>
                <a:prstGeom prst="rect">
                  <a:avLst/>
                </a:prstGeom>
                <a:noFill/>
              </p:spPr>
              <p:txBody>
                <a:bodyPr wrap="square" lIns="0" tIns="0" rIns="0" bIns="0" rtlCol="0">
                  <a:noAutofit/>
                </a:bodyPr>
                <a:lstStyle/>
                <a:p>
                  <a:pPr marL="0" marR="0" lvl="0" indent="0" algn="l" defTabSz="4572635" rtl="0" eaLnBrk="1" fontAlgn="auto" latinLnBrk="0" hangingPunct="1">
                    <a:lnSpc>
                      <a:spcPct val="100000"/>
                    </a:lnSpc>
                    <a:spcBef>
                      <a:spcPts val="0"/>
                    </a:spcBef>
                    <a:spcAft>
                      <a:spcPts val="0"/>
                    </a:spcAft>
                    <a:buClrTx/>
                    <a:buSzTx/>
                    <a:buFontTx/>
                    <a:buNone/>
                    <a:defRPr/>
                  </a:pPr>
                  <a:r>
                    <a:rPr kumimoji="0" lang="zh-CN" altLang="en-US" sz="7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对数秩</a:t>
                  </a:r>
                  <a:r>
                    <a:rPr kumimoji="0" lang="en-US" altLang="zh-CN" sz="700" b="0" i="1"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P=0.27</a:t>
                  </a:r>
                  <a:endParaRPr kumimoji="0" lang="zh-CN" altLang="en-US" sz="700" b="0" i="1"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24" name="文本框 19"/>
                <p:cNvSpPr txBox="1"/>
                <p:nvPr/>
              </p:nvSpPr>
              <p:spPr>
                <a:xfrm>
                  <a:off x="7307233" y="2683969"/>
                  <a:ext cx="286109" cy="64910"/>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7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时间（月）</a:t>
                  </a:r>
                  <a:endParaRPr kumimoji="0" lang="zh-CN" altLang="en-US" sz="7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25" name="文本框 20"/>
                <p:cNvSpPr txBox="1"/>
                <p:nvPr/>
              </p:nvSpPr>
              <p:spPr>
                <a:xfrm>
                  <a:off x="7279772" y="3089048"/>
                  <a:ext cx="361415" cy="100463"/>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7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时间（月）</a:t>
                  </a:r>
                  <a:endParaRPr kumimoji="0" lang="zh-CN" altLang="en-US" sz="7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26" name="文本框 21"/>
                <p:cNvSpPr txBox="1"/>
                <p:nvPr/>
              </p:nvSpPr>
              <p:spPr>
                <a:xfrm rot="16200000">
                  <a:off x="6012252" y="2148504"/>
                  <a:ext cx="481499" cy="83935"/>
                </a:xfrm>
                <a:prstGeom prst="rect">
                  <a:avLst/>
                </a:prstGeom>
                <a:noFill/>
              </p:spPr>
              <p:txBody>
                <a:bodyPr wrap="square" lIns="0" tIns="0" rIns="0" bIns="0" rtlCol="0">
                  <a:noAutofit/>
                </a:bodyPr>
                <a:lstStyle/>
                <a:p>
                  <a:pPr marL="0" marR="0" lvl="0" indent="0" algn="l" defTabSz="4572635" rtl="0" eaLnBrk="1" fontAlgn="auto" latinLnBrk="0" hangingPunct="1">
                    <a:lnSpc>
                      <a:spcPct val="100000"/>
                    </a:lnSpc>
                    <a:spcBef>
                      <a:spcPts val="0"/>
                    </a:spcBef>
                    <a:spcAft>
                      <a:spcPts val="0"/>
                    </a:spcAft>
                    <a:buClrTx/>
                    <a:buSzTx/>
                    <a:buFontTx/>
                    <a:buNone/>
                    <a:defRPr/>
                  </a:pPr>
                  <a:r>
                    <a:rPr kumimoji="0" lang="zh-CN" altLang="en-US" sz="7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生存率</a:t>
                  </a:r>
                  <a:r>
                    <a:rPr kumimoji="0" lang="en-US" altLang="zh-CN" sz="7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a:t>
                  </a:r>
                  <a:endParaRPr kumimoji="0" lang="zh-CN" altLang="en-US" sz="7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grpSp>
              <p:nvGrpSpPr>
                <p:cNvPr id="127" name="组合 22"/>
                <p:cNvGrpSpPr/>
                <p:nvPr/>
              </p:nvGrpSpPr>
              <p:grpSpPr>
                <a:xfrm>
                  <a:off x="6486366" y="2818625"/>
                  <a:ext cx="1956117" cy="64910"/>
                  <a:chOff x="2333616" y="4286250"/>
                  <a:chExt cx="5112271" cy="169642"/>
                </a:xfrm>
              </p:grpSpPr>
              <p:sp>
                <p:nvSpPr>
                  <p:cNvPr id="146" name="文本框 41"/>
                  <p:cNvSpPr txBox="1"/>
                  <p:nvPr/>
                </p:nvSpPr>
                <p:spPr>
                  <a:xfrm>
                    <a:off x="2333616" y="4286250"/>
                    <a:ext cx="269767" cy="169642"/>
                  </a:xfrm>
                  <a:prstGeom prst="rect">
                    <a:avLst/>
                  </a:prstGeom>
                  <a:noFill/>
                </p:spPr>
                <p:txBody>
                  <a:bodyPr wrap="square" lIns="0" tIns="0" rIns="0" bIns="0" rtlCol="0" anchor="ctr">
                    <a:noAutofit/>
                  </a:bodyPr>
                  <a:lstStyle/>
                  <a:p>
                    <a:pPr marL="0" marR="0" lvl="0" indent="0" algn="ctr" defTabSz="4572635" rtl="0" eaLnBrk="1" fontAlgn="auto" latinLnBrk="0" hangingPunct="1">
                      <a:lnSpc>
                        <a:spcPct val="100000"/>
                      </a:lnSpc>
                      <a:spcBef>
                        <a:spcPts val="0"/>
                      </a:spcBef>
                      <a:spcAft>
                        <a:spcPts val="0"/>
                      </a:spcAft>
                      <a:buClrTx/>
                      <a:buSzTx/>
                      <a:buFontTx/>
                      <a:buNone/>
                      <a:defRPr/>
                    </a:pPr>
                    <a:r>
                      <a:rPr kumimoji="0" lang="en-US" altLang="zh-CN" sz="7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34</a:t>
                    </a:r>
                    <a:endParaRPr kumimoji="0" lang="zh-CN" altLang="en-US" sz="7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47" name="文本框 42"/>
                  <p:cNvSpPr txBox="1"/>
                  <p:nvPr/>
                </p:nvSpPr>
                <p:spPr>
                  <a:xfrm>
                    <a:off x="3025402" y="4286250"/>
                    <a:ext cx="269767" cy="169642"/>
                  </a:xfrm>
                  <a:prstGeom prst="rect">
                    <a:avLst/>
                  </a:prstGeom>
                  <a:noFill/>
                </p:spPr>
                <p:txBody>
                  <a:bodyPr wrap="square" lIns="0" tIns="0" rIns="0" bIns="0" rtlCol="0" anchor="ctr">
                    <a:noAutofit/>
                  </a:bodyPr>
                  <a:lstStyle/>
                  <a:p>
                    <a:pPr marL="0" marR="0" lvl="0" indent="0" algn="ctr" defTabSz="4572635" rtl="0" eaLnBrk="1" fontAlgn="auto" latinLnBrk="0" hangingPunct="1">
                      <a:lnSpc>
                        <a:spcPct val="100000"/>
                      </a:lnSpc>
                      <a:spcBef>
                        <a:spcPts val="0"/>
                      </a:spcBef>
                      <a:spcAft>
                        <a:spcPts val="0"/>
                      </a:spcAft>
                      <a:buClrTx/>
                      <a:buSzTx/>
                      <a:buFontTx/>
                      <a:buNone/>
                      <a:defRPr/>
                    </a:pPr>
                    <a:r>
                      <a:rPr kumimoji="0" lang="en-US" altLang="zh-CN" sz="7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18</a:t>
                    </a:r>
                    <a:endParaRPr kumimoji="0" lang="zh-CN" altLang="en-US" sz="7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48" name="文本框 43"/>
                  <p:cNvSpPr txBox="1"/>
                  <p:nvPr/>
                </p:nvSpPr>
                <p:spPr>
                  <a:xfrm>
                    <a:off x="3717188" y="4286250"/>
                    <a:ext cx="269767" cy="169642"/>
                  </a:xfrm>
                  <a:prstGeom prst="rect">
                    <a:avLst/>
                  </a:prstGeom>
                  <a:noFill/>
                </p:spPr>
                <p:txBody>
                  <a:bodyPr wrap="square" lIns="0" tIns="0" rIns="0" bIns="0" rtlCol="0" anchor="ctr">
                    <a:noAutofit/>
                  </a:bodyPr>
                  <a:lstStyle/>
                  <a:p>
                    <a:pPr marL="0" marR="0" lvl="0" indent="0" algn="ctr" defTabSz="4572635" rtl="0" eaLnBrk="1" fontAlgn="auto" latinLnBrk="0" hangingPunct="1">
                      <a:lnSpc>
                        <a:spcPct val="100000"/>
                      </a:lnSpc>
                      <a:spcBef>
                        <a:spcPts val="0"/>
                      </a:spcBef>
                      <a:spcAft>
                        <a:spcPts val="0"/>
                      </a:spcAft>
                      <a:buClrTx/>
                      <a:buSzTx/>
                      <a:buFontTx/>
                      <a:buNone/>
                      <a:defRPr/>
                    </a:pPr>
                    <a:r>
                      <a:rPr kumimoji="0" lang="en-US" altLang="zh-CN" sz="7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10</a:t>
                    </a:r>
                    <a:endParaRPr kumimoji="0" lang="zh-CN" altLang="en-US" sz="7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49" name="文本框 44"/>
                  <p:cNvSpPr txBox="1"/>
                  <p:nvPr/>
                </p:nvSpPr>
                <p:spPr>
                  <a:xfrm>
                    <a:off x="4408974" y="4286250"/>
                    <a:ext cx="269767" cy="169642"/>
                  </a:xfrm>
                  <a:prstGeom prst="rect">
                    <a:avLst/>
                  </a:prstGeom>
                  <a:noFill/>
                </p:spPr>
                <p:txBody>
                  <a:bodyPr wrap="square" lIns="0" tIns="0" rIns="0" bIns="0" rtlCol="0" anchor="ctr">
                    <a:noAutofit/>
                  </a:bodyPr>
                  <a:lstStyle/>
                  <a:p>
                    <a:pPr marL="0" marR="0" lvl="0" indent="0" algn="ctr" defTabSz="4572635" rtl="0" eaLnBrk="1" fontAlgn="auto" latinLnBrk="0" hangingPunct="1">
                      <a:lnSpc>
                        <a:spcPct val="100000"/>
                      </a:lnSpc>
                      <a:spcBef>
                        <a:spcPts val="0"/>
                      </a:spcBef>
                      <a:spcAft>
                        <a:spcPts val="0"/>
                      </a:spcAft>
                      <a:buClrTx/>
                      <a:buSzTx/>
                      <a:buFontTx/>
                      <a:buNone/>
                      <a:defRPr/>
                    </a:pPr>
                    <a:r>
                      <a:rPr kumimoji="0" lang="en-US" altLang="zh-CN" sz="7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7</a:t>
                    </a:r>
                    <a:endParaRPr kumimoji="0" lang="zh-CN" altLang="en-US" sz="7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50" name="文本框 45"/>
                  <p:cNvSpPr txBox="1"/>
                  <p:nvPr/>
                </p:nvSpPr>
                <p:spPr>
                  <a:xfrm>
                    <a:off x="5100760" y="4286250"/>
                    <a:ext cx="269767" cy="169642"/>
                  </a:xfrm>
                  <a:prstGeom prst="rect">
                    <a:avLst/>
                  </a:prstGeom>
                  <a:noFill/>
                </p:spPr>
                <p:txBody>
                  <a:bodyPr wrap="square" lIns="0" tIns="0" rIns="0" bIns="0" rtlCol="0" anchor="ctr">
                    <a:noAutofit/>
                  </a:bodyPr>
                  <a:lstStyle/>
                  <a:p>
                    <a:pPr marL="0" marR="0" lvl="0" indent="0" algn="ctr" defTabSz="4572635" rtl="0" eaLnBrk="1" fontAlgn="auto" latinLnBrk="0" hangingPunct="1">
                      <a:lnSpc>
                        <a:spcPct val="100000"/>
                      </a:lnSpc>
                      <a:spcBef>
                        <a:spcPts val="0"/>
                      </a:spcBef>
                      <a:spcAft>
                        <a:spcPts val="0"/>
                      </a:spcAft>
                      <a:buClrTx/>
                      <a:buSzTx/>
                      <a:buFontTx/>
                      <a:buNone/>
                      <a:defRPr/>
                    </a:pPr>
                    <a:r>
                      <a:rPr kumimoji="0" lang="en-US" altLang="zh-CN" sz="7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4</a:t>
                    </a:r>
                    <a:endParaRPr kumimoji="0" lang="zh-CN" altLang="en-US" sz="7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51" name="文本框 46"/>
                  <p:cNvSpPr txBox="1"/>
                  <p:nvPr/>
                </p:nvSpPr>
                <p:spPr>
                  <a:xfrm>
                    <a:off x="5792546" y="4286250"/>
                    <a:ext cx="269767" cy="169642"/>
                  </a:xfrm>
                  <a:prstGeom prst="rect">
                    <a:avLst/>
                  </a:prstGeom>
                  <a:noFill/>
                </p:spPr>
                <p:txBody>
                  <a:bodyPr wrap="square" lIns="0" tIns="0" rIns="0" bIns="0" rtlCol="0" anchor="ctr">
                    <a:noAutofit/>
                  </a:bodyPr>
                  <a:lstStyle/>
                  <a:p>
                    <a:pPr marL="0" marR="0" lvl="0" indent="0" algn="ctr" defTabSz="4572635" rtl="0" eaLnBrk="1" fontAlgn="auto" latinLnBrk="0" hangingPunct="1">
                      <a:lnSpc>
                        <a:spcPct val="100000"/>
                      </a:lnSpc>
                      <a:spcBef>
                        <a:spcPts val="0"/>
                      </a:spcBef>
                      <a:spcAft>
                        <a:spcPts val="0"/>
                      </a:spcAft>
                      <a:buClrTx/>
                      <a:buSzTx/>
                      <a:buFontTx/>
                      <a:buNone/>
                      <a:defRPr/>
                    </a:pPr>
                    <a:r>
                      <a:rPr kumimoji="0" lang="en-US" altLang="zh-CN" sz="7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2</a:t>
                    </a:r>
                    <a:endParaRPr kumimoji="0" lang="zh-CN" altLang="en-US" sz="7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52" name="文本框 47"/>
                  <p:cNvSpPr txBox="1"/>
                  <p:nvPr/>
                </p:nvSpPr>
                <p:spPr>
                  <a:xfrm>
                    <a:off x="6484332" y="4286250"/>
                    <a:ext cx="269767" cy="169642"/>
                  </a:xfrm>
                  <a:prstGeom prst="rect">
                    <a:avLst/>
                  </a:prstGeom>
                  <a:noFill/>
                </p:spPr>
                <p:txBody>
                  <a:bodyPr wrap="square" lIns="0" tIns="0" rIns="0" bIns="0" rtlCol="0" anchor="ctr">
                    <a:noAutofit/>
                  </a:bodyPr>
                  <a:lstStyle/>
                  <a:p>
                    <a:pPr marL="0" marR="0" lvl="0" indent="0" algn="ctr" defTabSz="4572635" rtl="0" eaLnBrk="1" fontAlgn="auto" latinLnBrk="0" hangingPunct="1">
                      <a:lnSpc>
                        <a:spcPct val="100000"/>
                      </a:lnSpc>
                      <a:spcBef>
                        <a:spcPts val="0"/>
                      </a:spcBef>
                      <a:spcAft>
                        <a:spcPts val="0"/>
                      </a:spcAft>
                      <a:buClrTx/>
                      <a:buSzTx/>
                      <a:buFontTx/>
                      <a:buNone/>
                      <a:defRPr/>
                    </a:pPr>
                    <a:r>
                      <a:rPr kumimoji="0" lang="en-US" altLang="zh-CN" sz="7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1</a:t>
                    </a:r>
                    <a:endParaRPr kumimoji="0" lang="zh-CN" altLang="en-US" sz="7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53" name="文本框 48"/>
                  <p:cNvSpPr txBox="1"/>
                  <p:nvPr/>
                </p:nvSpPr>
                <p:spPr>
                  <a:xfrm>
                    <a:off x="7176120" y="4286250"/>
                    <a:ext cx="269767" cy="169642"/>
                  </a:xfrm>
                  <a:prstGeom prst="rect">
                    <a:avLst/>
                  </a:prstGeom>
                  <a:noFill/>
                </p:spPr>
                <p:txBody>
                  <a:bodyPr wrap="square" lIns="0" tIns="0" rIns="0" bIns="0" rtlCol="0" anchor="ctr">
                    <a:noAutofit/>
                  </a:bodyPr>
                  <a:lstStyle/>
                  <a:p>
                    <a:pPr marL="0" marR="0" lvl="0" indent="0" algn="ctr" defTabSz="4572635" rtl="0" eaLnBrk="1" fontAlgn="auto" latinLnBrk="0" hangingPunct="1">
                      <a:lnSpc>
                        <a:spcPct val="100000"/>
                      </a:lnSpc>
                      <a:spcBef>
                        <a:spcPts val="0"/>
                      </a:spcBef>
                      <a:spcAft>
                        <a:spcPts val="0"/>
                      </a:spcAft>
                      <a:buClrTx/>
                      <a:buSzTx/>
                      <a:buFontTx/>
                      <a:buNone/>
                      <a:defRPr/>
                    </a:pPr>
                    <a:r>
                      <a:rPr kumimoji="0" lang="en-US" altLang="zh-CN" sz="7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0</a:t>
                    </a:r>
                    <a:endParaRPr kumimoji="0" lang="zh-CN" altLang="en-US" sz="7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grpSp>
            <p:grpSp>
              <p:nvGrpSpPr>
                <p:cNvPr id="128" name="组合 23"/>
                <p:cNvGrpSpPr/>
                <p:nvPr/>
              </p:nvGrpSpPr>
              <p:grpSpPr>
                <a:xfrm>
                  <a:off x="6486366" y="2906684"/>
                  <a:ext cx="1956117" cy="64910"/>
                  <a:chOff x="2333616" y="4286250"/>
                  <a:chExt cx="5112271" cy="169642"/>
                </a:xfrm>
              </p:grpSpPr>
              <p:sp>
                <p:nvSpPr>
                  <p:cNvPr id="138" name="文本框 33"/>
                  <p:cNvSpPr txBox="1"/>
                  <p:nvPr/>
                </p:nvSpPr>
                <p:spPr>
                  <a:xfrm>
                    <a:off x="2333616" y="4286250"/>
                    <a:ext cx="269767" cy="169642"/>
                  </a:xfrm>
                  <a:prstGeom prst="rect">
                    <a:avLst/>
                  </a:prstGeom>
                  <a:noFill/>
                </p:spPr>
                <p:txBody>
                  <a:bodyPr wrap="square" lIns="0" tIns="0" rIns="0" bIns="0" rtlCol="0" anchor="ctr">
                    <a:noAutofit/>
                  </a:bodyPr>
                  <a:lstStyle/>
                  <a:p>
                    <a:pPr marL="0" marR="0" lvl="0" indent="0" algn="ctr" defTabSz="4572635" rtl="0" eaLnBrk="1" fontAlgn="auto" latinLnBrk="0" hangingPunct="1">
                      <a:lnSpc>
                        <a:spcPct val="100000"/>
                      </a:lnSpc>
                      <a:spcBef>
                        <a:spcPts val="0"/>
                      </a:spcBef>
                      <a:spcAft>
                        <a:spcPts val="0"/>
                      </a:spcAft>
                      <a:buClrTx/>
                      <a:buSzTx/>
                      <a:buFontTx/>
                      <a:buNone/>
                      <a:defRPr/>
                    </a:pPr>
                    <a:r>
                      <a:rPr kumimoji="0" lang="en-US" altLang="zh-CN" sz="7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24</a:t>
                    </a:r>
                    <a:endParaRPr kumimoji="0" lang="zh-CN" altLang="en-US" sz="7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39" name="文本框 34"/>
                  <p:cNvSpPr txBox="1"/>
                  <p:nvPr/>
                </p:nvSpPr>
                <p:spPr>
                  <a:xfrm>
                    <a:off x="3025402" y="4286250"/>
                    <a:ext cx="269767" cy="169642"/>
                  </a:xfrm>
                  <a:prstGeom prst="rect">
                    <a:avLst/>
                  </a:prstGeom>
                  <a:noFill/>
                </p:spPr>
                <p:txBody>
                  <a:bodyPr wrap="square" lIns="0" tIns="0" rIns="0" bIns="0" rtlCol="0" anchor="ctr">
                    <a:noAutofit/>
                  </a:bodyPr>
                  <a:lstStyle/>
                  <a:p>
                    <a:pPr marL="0" marR="0" lvl="0" indent="0" algn="ctr" defTabSz="4572635" rtl="0" eaLnBrk="1" fontAlgn="auto" latinLnBrk="0" hangingPunct="1">
                      <a:lnSpc>
                        <a:spcPct val="100000"/>
                      </a:lnSpc>
                      <a:spcBef>
                        <a:spcPts val="0"/>
                      </a:spcBef>
                      <a:spcAft>
                        <a:spcPts val="0"/>
                      </a:spcAft>
                      <a:buClrTx/>
                      <a:buSzTx/>
                      <a:buFontTx/>
                      <a:buNone/>
                      <a:defRPr/>
                    </a:pPr>
                    <a:r>
                      <a:rPr kumimoji="0" lang="en-US" altLang="zh-CN" sz="7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12</a:t>
                    </a:r>
                    <a:endParaRPr kumimoji="0" lang="zh-CN" altLang="en-US" sz="7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40" name="文本框 35"/>
                  <p:cNvSpPr txBox="1"/>
                  <p:nvPr/>
                </p:nvSpPr>
                <p:spPr>
                  <a:xfrm>
                    <a:off x="3717188" y="4286250"/>
                    <a:ext cx="269767" cy="169642"/>
                  </a:xfrm>
                  <a:prstGeom prst="rect">
                    <a:avLst/>
                  </a:prstGeom>
                  <a:noFill/>
                </p:spPr>
                <p:txBody>
                  <a:bodyPr wrap="square" lIns="0" tIns="0" rIns="0" bIns="0" rtlCol="0" anchor="ctr">
                    <a:noAutofit/>
                  </a:bodyPr>
                  <a:lstStyle/>
                  <a:p>
                    <a:pPr marL="0" marR="0" lvl="0" indent="0" algn="ctr" defTabSz="4572635" rtl="0" eaLnBrk="1" fontAlgn="auto" latinLnBrk="0" hangingPunct="1">
                      <a:lnSpc>
                        <a:spcPct val="100000"/>
                      </a:lnSpc>
                      <a:spcBef>
                        <a:spcPts val="0"/>
                      </a:spcBef>
                      <a:spcAft>
                        <a:spcPts val="0"/>
                      </a:spcAft>
                      <a:buClrTx/>
                      <a:buSzTx/>
                      <a:buFontTx/>
                      <a:buNone/>
                      <a:defRPr/>
                    </a:pPr>
                    <a:r>
                      <a:rPr kumimoji="0" lang="en-US" altLang="zh-CN" sz="7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4</a:t>
                    </a:r>
                    <a:endParaRPr kumimoji="0" lang="zh-CN" altLang="en-US" sz="7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41" name="文本框 36"/>
                  <p:cNvSpPr txBox="1"/>
                  <p:nvPr/>
                </p:nvSpPr>
                <p:spPr>
                  <a:xfrm>
                    <a:off x="4408974" y="4286250"/>
                    <a:ext cx="269767" cy="169642"/>
                  </a:xfrm>
                  <a:prstGeom prst="rect">
                    <a:avLst/>
                  </a:prstGeom>
                  <a:noFill/>
                </p:spPr>
                <p:txBody>
                  <a:bodyPr wrap="square" lIns="0" tIns="0" rIns="0" bIns="0" rtlCol="0" anchor="ctr">
                    <a:noAutofit/>
                  </a:bodyPr>
                  <a:lstStyle/>
                  <a:p>
                    <a:pPr marL="0" marR="0" lvl="0" indent="0" algn="ctr" defTabSz="4572635" rtl="0" eaLnBrk="1" fontAlgn="auto" latinLnBrk="0" hangingPunct="1">
                      <a:lnSpc>
                        <a:spcPct val="100000"/>
                      </a:lnSpc>
                      <a:spcBef>
                        <a:spcPts val="0"/>
                      </a:spcBef>
                      <a:spcAft>
                        <a:spcPts val="0"/>
                      </a:spcAft>
                      <a:buClrTx/>
                      <a:buSzTx/>
                      <a:buFontTx/>
                      <a:buNone/>
                      <a:defRPr/>
                    </a:pPr>
                    <a:r>
                      <a:rPr kumimoji="0" lang="en-US" altLang="zh-CN" sz="7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3</a:t>
                    </a:r>
                    <a:endParaRPr kumimoji="0" lang="zh-CN" altLang="en-US" sz="7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42" name="文本框 37"/>
                  <p:cNvSpPr txBox="1"/>
                  <p:nvPr/>
                </p:nvSpPr>
                <p:spPr>
                  <a:xfrm>
                    <a:off x="5100760" y="4286250"/>
                    <a:ext cx="269767" cy="169642"/>
                  </a:xfrm>
                  <a:prstGeom prst="rect">
                    <a:avLst/>
                  </a:prstGeom>
                  <a:noFill/>
                </p:spPr>
                <p:txBody>
                  <a:bodyPr wrap="square" lIns="0" tIns="0" rIns="0" bIns="0" rtlCol="0" anchor="ctr">
                    <a:noAutofit/>
                  </a:bodyPr>
                  <a:lstStyle/>
                  <a:p>
                    <a:pPr marL="0" marR="0" lvl="0" indent="0" algn="ctr" defTabSz="4572635" rtl="0" eaLnBrk="1" fontAlgn="auto" latinLnBrk="0" hangingPunct="1">
                      <a:lnSpc>
                        <a:spcPct val="100000"/>
                      </a:lnSpc>
                      <a:spcBef>
                        <a:spcPts val="0"/>
                      </a:spcBef>
                      <a:spcAft>
                        <a:spcPts val="0"/>
                      </a:spcAft>
                      <a:buClrTx/>
                      <a:buSzTx/>
                      <a:buFontTx/>
                      <a:buNone/>
                      <a:defRPr/>
                    </a:pPr>
                    <a:r>
                      <a:rPr kumimoji="0" lang="en-US" altLang="zh-CN" sz="7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1</a:t>
                    </a:r>
                    <a:endParaRPr kumimoji="0" lang="zh-CN" altLang="en-US" sz="7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43" name="文本框 38"/>
                  <p:cNvSpPr txBox="1"/>
                  <p:nvPr/>
                </p:nvSpPr>
                <p:spPr>
                  <a:xfrm>
                    <a:off x="5792546" y="4286250"/>
                    <a:ext cx="269767" cy="169642"/>
                  </a:xfrm>
                  <a:prstGeom prst="rect">
                    <a:avLst/>
                  </a:prstGeom>
                  <a:noFill/>
                </p:spPr>
                <p:txBody>
                  <a:bodyPr wrap="square" lIns="0" tIns="0" rIns="0" bIns="0" rtlCol="0" anchor="ctr">
                    <a:noAutofit/>
                  </a:bodyPr>
                  <a:lstStyle/>
                  <a:p>
                    <a:pPr marL="0" marR="0" lvl="0" indent="0" algn="ctr" defTabSz="4572635" rtl="0" eaLnBrk="1" fontAlgn="auto" latinLnBrk="0" hangingPunct="1">
                      <a:lnSpc>
                        <a:spcPct val="100000"/>
                      </a:lnSpc>
                      <a:spcBef>
                        <a:spcPts val="0"/>
                      </a:spcBef>
                      <a:spcAft>
                        <a:spcPts val="0"/>
                      </a:spcAft>
                      <a:buClrTx/>
                      <a:buSzTx/>
                      <a:buFontTx/>
                      <a:buNone/>
                      <a:defRPr/>
                    </a:pPr>
                    <a:r>
                      <a:rPr kumimoji="0" lang="en-US" altLang="zh-CN" sz="7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0</a:t>
                    </a:r>
                    <a:endParaRPr kumimoji="0" lang="zh-CN" altLang="en-US" sz="7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44" name="文本框 39"/>
                  <p:cNvSpPr txBox="1"/>
                  <p:nvPr/>
                </p:nvSpPr>
                <p:spPr>
                  <a:xfrm>
                    <a:off x="6484332" y="4286250"/>
                    <a:ext cx="269767" cy="169642"/>
                  </a:xfrm>
                  <a:prstGeom prst="rect">
                    <a:avLst/>
                  </a:prstGeom>
                  <a:noFill/>
                </p:spPr>
                <p:txBody>
                  <a:bodyPr wrap="square" lIns="0" tIns="0" rIns="0" bIns="0" rtlCol="0" anchor="ctr">
                    <a:noAutofit/>
                  </a:bodyPr>
                  <a:lstStyle/>
                  <a:p>
                    <a:pPr marL="0" marR="0" lvl="0" indent="0" algn="ctr" defTabSz="4572635" rtl="0" eaLnBrk="1" fontAlgn="auto" latinLnBrk="0" hangingPunct="1">
                      <a:lnSpc>
                        <a:spcPct val="100000"/>
                      </a:lnSpc>
                      <a:spcBef>
                        <a:spcPts val="0"/>
                      </a:spcBef>
                      <a:spcAft>
                        <a:spcPts val="0"/>
                      </a:spcAft>
                      <a:buClrTx/>
                      <a:buSzTx/>
                      <a:buFontTx/>
                      <a:buNone/>
                      <a:defRPr/>
                    </a:pPr>
                    <a:r>
                      <a:rPr kumimoji="0" lang="en-US" altLang="zh-CN" sz="7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0</a:t>
                    </a:r>
                    <a:endParaRPr kumimoji="0" lang="zh-CN" altLang="en-US" sz="7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45" name="文本框 40"/>
                  <p:cNvSpPr txBox="1"/>
                  <p:nvPr/>
                </p:nvSpPr>
                <p:spPr>
                  <a:xfrm>
                    <a:off x="7176120" y="4286250"/>
                    <a:ext cx="269767" cy="169642"/>
                  </a:xfrm>
                  <a:prstGeom prst="rect">
                    <a:avLst/>
                  </a:prstGeom>
                  <a:noFill/>
                </p:spPr>
                <p:txBody>
                  <a:bodyPr wrap="square" lIns="0" tIns="0" rIns="0" bIns="0" rtlCol="0" anchor="ctr">
                    <a:noAutofit/>
                  </a:bodyPr>
                  <a:lstStyle/>
                  <a:p>
                    <a:pPr marL="0" marR="0" lvl="0" indent="0" algn="ctr" defTabSz="4572635" rtl="0" eaLnBrk="1" fontAlgn="auto" latinLnBrk="0" hangingPunct="1">
                      <a:lnSpc>
                        <a:spcPct val="100000"/>
                      </a:lnSpc>
                      <a:spcBef>
                        <a:spcPts val="0"/>
                      </a:spcBef>
                      <a:spcAft>
                        <a:spcPts val="0"/>
                      </a:spcAft>
                      <a:buClrTx/>
                      <a:buSzTx/>
                      <a:buFontTx/>
                      <a:buNone/>
                      <a:defRPr/>
                    </a:pPr>
                    <a:r>
                      <a:rPr kumimoji="0" lang="en-US" altLang="zh-CN" sz="7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0</a:t>
                    </a:r>
                    <a:endParaRPr kumimoji="0" lang="zh-CN" altLang="en-US" sz="7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grpSp>
            <p:sp>
              <p:nvSpPr>
                <p:cNvPr id="129" name="文本框 24"/>
                <p:cNvSpPr txBox="1"/>
                <p:nvPr/>
              </p:nvSpPr>
              <p:spPr>
                <a:xfrm>
                  <a:off x="5804776" y="2738431"/>
                  <a:ext cx="589430" cy="68824"/>
                </a:xfrm>
                <a:prstGeom prst="rect">
                  <a:avLst/>
                </a:prstGeom>
                <a:noFill/>
              </p:spPr>
              <p:txBody>
                <a:bodyPr wrap="square" lIns="0" tIns="0" rIns="0" bIns="0" rtlCol="0">
                  <a:no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zh-CN" altLang="en-US" sz="7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风险患者数</a:t>
                  </a:r>
                  <a:endParaRPr kumimoji="0" lang="zh-CN" altLang="en-US" sz="7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30" name="文本框 25"/>
                <p:cNvSpPr txBox="1"/>
                <p:nvPr/>
              </p:nvSpPr>
              <p:spPr>
                <a:xfrm>
                  <a:off x="5877220" y="2822616"/>
                  <a:ext cx="696512" cy="52252"/>
                </a:xfrm>
                <a:prstGeom prst="rect">
                  <a:avLst/>
                </a:prstGeom>
                <a:noFill/>
              </p:spPr>
              <p:txBody>
                <a:bodyPr wrap="square" lIns="0" tIns="0" rIns="0" bIns="0" rtlCol="0">
                  <a:noAutofit/>
                </a:bodyPr>
                <a:lstStyle/>
                <a:p>
                  <a:pPr marL="0" marR="0" lvl="0" indent="0" defTabSz="4572635" rtl="0" eaLnBrk="1" fontAlgn="auto" latinLnBrk="0" hangingPunct="1">
                    <a:lnSpc>
                      <a:spcPct val="100000"/>
                    </a:lnSpc>
                    <a:spcBef>
                      <a:spcPts val="0"/>
                    </a:spcBef>
                    <a:spcAft>
                      <a:spcPts val="0"/>
                    </a:spcAft>
                    <a:buClrTx/>
                    <a:buSzTx/>
                    <a:buFontTx/>
                    <a:buNone/>
                    <a:defRPr/>
                  </a:pPr>
                  <a:r>
                    <a:rPr kumimoji="0" lang="zh-CN" altLang="en-US" sz="7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瑞派替尼后使用舒尼替尼</a:t>
                  </a:r>
                  <a:endParaRPr kumimoji="0" lang="zh-CN" altLang="en-US" sz="7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31" name="文本框 26"/>
                <p:cNvSpPr txBox="1"/>
                <p:nvPr/>
              </p:nvSpPr>
              <p:spPr>
                <a:xfrm>
                  <a:off x="5876089" y="2909431"/>
                  <a:ext cx="696512" cy="68824"/>
                </a:xfrm>
                <a:prstGeom prst="rect">
                  <a:avLst/>
                </a:prstGeom>
                <a:noFill/>
              </p:spPr>
              <p:txBody>
                <a:bodyPr wrap="square" lIns="0" tIns="0" rIns="0" bIns="0" rtlCol="0">
                  <a:noAutofit/>
                </a:bodyPr>
                <a:lstStyle/>
                <a:p>
                  <a:pPr marL="0" marR="0" lvl="0" indent="0" defTabSz="4572635" rtl="0" eaLnBrk="1" fontAlgn="auto" latinLnBrk="0" hangingPunct="1">
                    <a:lnSpc>
                      <a:spcPct val="100000"/>
                    </a:lnSpc>
                    <a:spcBef>
                      <a:spcPts val="0"/>
                    </a:spcBef>
                    <a:spcAft>
                      <a:spcPts val="0"/>
                    </a:spcAft>
                    <a:buClrTx/>
                    <a:buSzTx/>
                    <a:buFontTx/>
                    <a:buNone/>
                    <a:defRPr/>
                  </a:pPr>
                  <a:r>
                    <a:rPr kumimoji="0" lang="zh-CN" altLang="en-US" sz="7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舒尼替尼后使用瑞戈非尼</a:t>
                  </a:r>
                  <a:endParaRPr kumimoji="0" lang="zh-CN" altLang="en-US" sz="7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grpSp>
              <p:nvGrpSpPr>
                <p:cNvPr id="132" name="组合 27"/>
                <p:cNvGrpSpPr/>
                <p:nvPr/>
              </p:nvGrpSpPr>
              <p:grpSpPr>
                <a:xfrm>
                  <a:off x="6935755" y="1900745"/>
                  <a:ext cx="90909" cy="21882"/>
                  <a:chOff x="3481326" y="1446053"/>
                  <a:chExt cx="237589" cy="79681"/>
                </a:xfrm>
              </p:grpSpPr>
              <p:cxnSp>
                <p:nvCxnSpPr>
                  <p:cNvPr id="136" name="直接连接符 31"/>
                  <p:cNvCxnSpPr/>
                  <p:nvPr/>
                </p:nvCxnSpPr>
                <p:spPr>
                  <a:xfrm>
                    <a:off x="3481326" y="1482755"/>
                    <a:ext cx="237589" cy="0"/>
                  </a:xfrm>
                  <a:prstGeom prst="line">
                    <a:avLst/>
                  </a:prstGeom>
                  <a:ln w="3175">
                    <a:solidFill>
                      <a:srgbClr val="EEC72B"/>
                    </a:solidFill>
                  </a:ln>
                </p:spPr>
                <p:style>
                  <a:lnRef idx="1">
                    <a:schemeClr val="accent2"/>
                  </a:lnRef>
                  <a:fillRef idx="0">
                    <a:schemeClr val="accent2"/>
                  </a:fillRef>
                  <a:effectRef idx="0">
                    <a:schemeClr val="accent2"/>
                  </a:effectRef>
                  <a:fontRef idx="minor">
                    <a:schemeClr val="tx1"/>
                  </a:fontRef>
                </p:style>
              </p:cxnSp>
              <p:cxnSp>
                <p:nvCxnSpPr>
                  <p:cNvPr id="137" name="直接连接符 32"/>
                  <p:cNvCxnSpPr/>
                  <p:nvPr/>
                </p:nvCxnSpPr>
                <p:spPr>
                  <a:xfrm>
                    <a:off x="3600119" y="1446053"/>
                    <a:ext cx="0" cy="79681"/>
                  </a:xfrm>
                  <a:prstGeom prst="line">
                    <a:avLst/>
                  </a:prstGeom>
                  <a:ln w="3175">
                    <a:solidFill>
                      <a:srgbClr val="EEC72B"/>
                    </a:solidFill>
                  </a:ln>
                </p:spPr>
                <p:style>
                  <a:lnRef idx="1">
                    <a:schemeClr val="accent1"/>
                  </a:lnRef>
                  <a:fillRef idx="0">
                    <a:schemeClr val="accent1"/>
                  </a:fillRef>
                  <a:effectRef idx="0">
                    <a:schemeClr val="accent1"/>
                  </a:effectRef>
                  <a:fontRef idx="minor">
                    <a:schemeClr val="tx1"/>
                  </a:fontRef>
                </p:style>
              </p:cxnSp>
            </p:grpSp>
            <p:grpSp>
              <p:nvGrpSpPr>
                <p:cNvPr id="133" name="组合 28"/>
                <p:cNvGrpSpPr/>
                <p:nvPr/>
              </p:nvGrpSpPr>
              <p:grpSpPr>
                <a:xfrm>
                  <a:off x="6935755" y="1944334"/>
                  <a:ext cx="90909" cy="21882"/>
                  <a:chOff x="3481326" y="1446053"/>
                  <a:chExt cx="237589" cy="79681"/>
                </a:xfrm>
              </p:grpSpPr>
              <p:cxnSp>
                <p:nvCxnSpPr>
                  <p:cNvPr id="134" name="直接连接符 29"/>
                  <p:cNvCxnSpPr/>
                  <p:nvPr/>
                </p:nvCxnSpPr>
                <p:spPr>
                  <a:xfrm>
                    <a:off x="3481326" y="1482755"/>
                    <a:ext cx="237589" cy="0"/>
                  </a:xfrm>
                  <a:prstGeom prst="line">
                    <a:avLst/>
                  </a:prstGeom>
                  <a:ln w="3175">
                    <a:solidFill>
                      <a:srgbClr val="3BA6E2"/>
                    </a:solidFill>
                  </a:ln>
                </p:spPr>
                <p:style>
                  <a:lnRef idx="1">
                    <a:schemeClr val="accent2"/>
                  </a:lnRef>
                  <a:fillRef idx="0">
                    <a:schemeClr val="accent2"/>
                  </a:fillRef>
                  <a:effectRef idx="0">
                    <a:schemeClr val="accent2"/>
                  </a:effectRef>
                  <a:fontRef idx="minor">
                    <a:schemeClr val="tx1"/>
                  </a:fontRef>
                </p:style>
              </p:cxnSp>
              <p:cxnSp>
                <p:nvCxnSpPr>
                  <p:cNvPr id="135" name="直接连接符 30"/>
                  <p:cNvCxnSpPr/>
                  <p:nvPr/>
                </p:nvCxnSpPr>
                <p:spPr>
                  <a:xfrm>
                    <a:off x="3600119" y="1446053"/>
                    <a:ext cx="0" cy="79681"/>
                  </a:xfrm>
                  <a:prstGeom prst="line">
                    <a:avLst/>
                  </a:prstGeom>
                  <a:ln w="3175">
                    <a:solidFill>
                      <a:srgbClr val="3BA6E2"/>
                    </a:solidFill>
                  </a:ln>
                </p:spPr>
                <p:style>
                  <a:lnRef idx="1">
                    <a:schemeClr val="accent1"/>
                  </a:lnRef>
                  <a:fillRef idx="0">
                    <a:schemeClr val="accent1"/>
                  </a:fillRef>
                  <a:effectRef idx="0">
                    <a:schemeClr val="accent1"/>
                  </a:effectRef>
                  <a:fontRef idx="minor">
                    <a:schemeClr val="tx1"/>
                  </a:fontRef>
                </p:style>
              </p:cxnSp>
            </p:grpSp>
          </p:grpSp>
        </p:grpSp>
        <p:grpSp>
          <p:nvGrpSpPr>
            <p:cNvPr id="8" name="组合 117"/>
            <p:cNvGrpSpPr/>
            <p:nvPr/>
          </p:nvGrpSpPr>
          <p:grpSpPr>
            <a:xfrm>
              <a:off x="5956190" y="2646898"/>
              <a:ext cx="6294232" cy="3567927"/>
              <a:chOff x="8860347" y="1806646"/>
              <a:chExt cx="2732187" cy="1355849"/>
            </a:xfrm>
          </p:grpSpPr>
          <p:sp>
            <p:nvSpPr>
              <p:cNvPr id="10" name="任意多边形: 形状 118"/>
              <p:cNvSpPr/>
              <p:nvPr/>
            </p:nvSpPr>
            <p:spPr>
              <a:xfrm>
                <a:off x="9464013" y="1806646"/>
                <a:ext cx="1996639" cy="835802"/>
              </a:xfrm>
              <a:custGeom>
                <a:avLst/>
                <a:gdLst>
                  <a:gd name="connsiteX0" fmla="*/ 0 w 3899619"/>
                  <a:gd name="connsiteY0" fmla="*/ 0 h 1632398"/>
                  <a:gd name="connsiteX1" fmla="*/ 0 w 3899619"/>
                  <a:gd name="connsiteY1" fmla="*/ 1632399 h 1632398"/>
                  <a:gd name="connsiteX2" fmla="*/ 3899619 w 3899619"/>
                  <a:gd name="connsiteY2" fmla="*/ 1632399 h 1632398"/>
                </a:gdLst>
                <a:ahLst/>
                <a:cxnLst>
                  <a:cxn ang="0">
                    <a:pos x="connsiteX0" y="connsiteY0"/>
                  </a:cxn>
                  <a:cxn ang="0">
                    <a:pos x="connsiteX1" y="connsiteY1"/>
                  </a:cxn>
                  <a:cxn ang="0">
                    <a:pos x="connsiteX2" y="connsiteY2"/>
                  </a:cxn>
                </a:cxnLst>
                <a:rect l="l" t="t" r="r" b="b"/>
                <a:pathLst>
                  <a:path w="3899619" h="1632398">
                    <a:moveTo>
                      <a:pt x="0" y="0"/>
                    </a:moveTo>
                    <a:lnTo>
                      <a:pt x="0" y="1632399"/>
                    </a:lnTo>
                    <a:lnTo>
                      <a:pt x="3899619" y="1632399"/>
                    </a:lnTo>
                  </a:path>
                </a:pathLst>
              </a:custGeom>
              <a:noFill/>
              <a:ln w="3175" cap="flat">
                <a:solidFill>
                  <a:srgbClr val="000000"/>
                </a:solidFill>
                <a:prstDash val="solid"/>
                <a:miter/>
              </a:ln>
            </p:spPr>
            <p:txBody>
              <a:bodyPr rtlCol="0" anchor="ctr"/>
              <a:lstStyle/>
              <a:p>
                <a:pPr marL="0" marR="0" lvl="0" indent="0" algn="l" defTabSz="4572635" rtl="0" eaLnBrk="1" fontAlgn="auto" latinLnBrk="0" hangingPunct="1">
                  <a:lnSpc>
                    <a:spcPct val="100000"/>
                  </a:lnSpc>
                  <a:spcBef>
                    <a:spcPts val="0"/>
                  </a:spcBef>
                  <a:spcAft>
                    <a:spcPts val="0"/>
                  </a:spcAft>
                  <a:buClrTx/>
                  <a:buSzTx/>
                  <a:buFontTx/>
                  <a:buNone/>
                  <a:defRPr/>
                </a:pPr>
                <a:endParaRPr kumimoji="0" lang="zh-CN" altLang="en-US" sz="7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1" name="任意多边形: 形状 119"/>
              <p:cNvSpPr/>
              <p:nvPr/>
            </p:nvSpPr>
            <p:spPr>
              <a:xfrm>
                <a:off x="9464013" y="2794669"/>
                <a:ext cx="1990006" cy="232167"/>
              </a:xfrm>
              <a:custGeom>
                <a:avLst/>
                <a:gdLst>
                  <a:gd name="connsiteX0" fmla="*/ 0 w 3886663"/>
                  <a:gd name="connsiteY0" fmla="*/ 0 h 453444"/>
                  <a:gd name="connsiteX1" fmla="*/ 0 w 3886663"/>
                  <a:gd name="connsiteY1" fmla="*/ 453444 h 453444"/>
                  <a:gd name="connsiteX2" fmla="*/ 3886664 w 3886663"/>
                  <a:gd name="connsiteY2" fmla="*/ 453444 h 453444"/>
                </a:gdLst>
                <a:ahLst/>
                <a:cxnLst>
                  <a:cxn ang="0">
                    <a:pos x="connsiteX0" y="connsiteY0"/>
                  </a:cxn>
                  <a:cxn ang="0">
                    <a:pos x="connsiteX1" y="connsiteY1"/>
                  </a:cxn>
                  <a:cxn ang="0">
                    <a:pos x="connsiteX2" y="connsiteY2"/>
                  </a:cxn>
                </a:cxnLst>
                <a:rect l="l" t="t" r="r" b="b"/>
                <a:pathLst>
                  <a:path w="3886663" h="453444">
                    <a:moveTo>
                      <a:pt x="0" y="0"/>
                    </a:moveTo>
                    <a:lnTo>
                      <a:pt x="0" y="453444"/>
                    </a:lnTo>
                    <a:lnTo>
                      <a:pt x="3886664" y="453444"/>
                    </a:lnTo>
                  </a:path>
                </a:pathLst>
              </a:custGeom>
              <a:noFill/>
              <a:ln w="3175" cap="flat">
                <a:solidFill>
                  <a:srgbClr val="000000"/>
                </a:solidFill>
                <a:prstDash val="solid"/>
                <a:miter/>
              </a:ln>
            </p:spPr>
            <p:txBody>
              <a:bodyPr rtlCol="0" anchor="ctr"/>
              <a:lstStyle/>
              <a:p>
                <a:pPr marL="0" marR="0" lvl="0" indent="0" algn="l" defTabSz="4572635" rtl="0" eaLnBrk="1" fontAlgn="auto" latinLnBrk="0" hangingPunct="1">
                  <a:lnSpc>
                    <a:spcPct val="100000"/>
                  </a:lnSpc>
                  <a:spcBef>
                    <a:spcPts val="0"/>
                  </a:spcBef>
                  <a:spcAft>
                    <a:spcPts val="0"/>
                  </a:spcAft>
                  <a:buClrTx/>
                  <a:buSzTx/>
                  <a:buFontTx/>
                  <a:buNone/>
                  <a:defRPr/>
                </a:pPr>
                <a:endParaRPr kumimoji="0" lang="zh-CN" altLang="en-US" sz="7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grpSp>
            <p:nvGrpSpPr>
              <p:cNvPr id="12" name="图形 3"/>
              <p:cNvGrpSpPr/>
              <p:nvPr/>
            </p:nvGrpSpPr>
            <p:grpSpPr>
              <a:xfrm>
                <a:off x="9440796" y="1849763"/>
                <a:ext cx="23217" cy="759519"/>
                <a:chOff x="3611408" y="2069474"/>
                <a:chExt cx="45344" cy="1483410"/>
              </a:xfrm>
            </p:grpSpPr>
            <p:sp>
              <p:nvSpPr>
                <p:cNvPr id="102" name="任意多边形: 形状 210"/>
                <p:cNvSpPr/>
                <p:nvPr/>
              </p:nvSpPr>
              <p:spPr>
                <a:xfrm>
                  <a:off x="3611408" y="2069474"/>
                  <a:ext cx="45344" cy="12955"/>
                </a:xfrm>
                <a:custGeom>
                  <a:avLst/>
                  <a:gdLst>
                    <a:gd name="connsiteX0" fmla="*/ 0 w 45344"/>
                    <a:gd name="connsiteY0" fmla="*/ 0 h 12955"/>
                    <a:gd name="connsiteX1" fmla="*/ 45344 w 45344"/>
                    <a:gd name="connsiteY1" fmla="*/ 0 h 12955"/>
                  </a:gdLst>
                  <a:ahLst/>
                  <a:cxnLst>
                    <a:cxn ang="0">
                      <a:pos x="connsiteX0" y="connsiteY0"/>
                    </a:cxn>
                    <a:cxn ang="0">
                      <a:pos x="connsiteX1" y="connsiteY1"/>
                    </a:cxn>
                  </a:cxnLst>
                  <a:rect l="l" t="t" r="r" b="b"/>
                  <a:pathLst>
                    <a:path w="45344" h="12955">
                      <a:moveTo>
                        <a:pt x="0" y="0"/>
                      </a:moveTo>
                      <a:lnTo>
                        <a:pt x="45344" y="0"/>
                      </a:lnTo>
                    </a:path>
                  </a:pathLst>
                </a:custGeom>
                <a:ln w="3175" cap="flat">
                  <a:solidFill>
                    <a:srgbClr val="000000"/>
                  </a:solidFill>
                  <a:prstDash val="solid"/>
                  <a:miter/>
                </a:ln>
              </p:spPr>
              <p:txBody>
                <a:bodyPr rtlCol="0" anchor="ctr"/>
                <a:lstStyle/>
                <a:p>
                  <a:pPr marL="0" marR="0" lvl="0" indent="0" algn="l" defTabSz="4572635" rtl="0" eaLnBrk="1" fontAlgn="auto" latinLnBrk="0" hangingPunct="1">
                    <a:lnSpc>
                      <a:spcPct val="100000"/>
                    </a:lnSpc>
                    <a:spcBef>
                      <a:spcPts val="0"/>
                    </a:spcBef>
                    <a:spcAft>
                      <a:spcPts val="0"/>
                    </a:spcAft>
                    <a:buClrTx/>
                    <a:buSzTx/>
                    <a:buFontTx/>
                    <a:buNone/>
                    <a:defRPr/>
                  </a:pPr>
                  <a:endParaRPr kumimoji="0" lang="zh-CN" altLang="en-US" sz="7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03" name="任意多边形: 形状 211"/>
                <p:cNvSpPr/>
                <p:nvPr/>
              </p:nvSpPr>
              <p:spPr>
                <a:xfrm>
                  <a:off x="3611408" y="2440391"/>
                  <a:ext cx="45344" cy="12955"/>
                </a:xfrm>
                <a:custGeom>
                  <a:avLst/>
                  <a:gdLst>
                    <a:gd name="connsiteX0" fmla="*/ 0 w 45344"/>
                    <a:gd name="connsiteY0" fmla="*/ 0 h 12955"/>
                    <a:gd name="connsiteX1" fmla="*/ 45344 w 45344"/>
                    <a:gd name="connsiteY1" fmla="*/ 0 h 12955"/>
                  </a:gdLst>
                  <a:ahLst/>
                  <a:cxnLst>
                    <a:cxn ang="0">
                      <a:pos x="connsiteX0" y="connsiteY0"/>
                    </a:cxn>
                    <a:cxn ang="0">
                      <a:pos x="connsiteX1" y="connsiteY1"/>
                    </a:cxn>
                  </a:cxnLst>
                  <a:rect l="l" t="t" r="r" b="b"/>
                  <a:pathLst>
                    <a:path w="45344" h="12955">
                      <a:moveTo>
                        <a:pt x="0" y="0"/>
                      </a:moveTo>
                      <a:lnTo>
                        <a:pt x="45344" y="0"/>
                      </a:lnTo>
                    </a:path>
                  </a:pathLst>
                </a:custGeom>
                <a:ln w="3175" cap="flat">
                  <a:solidFill>
                    <a:srgbClr val="000000"/>
                  </a:solidFill>
                  <a:prstDash val="solid"/>
                  <a:miter/>
                </a:ln>
              </p:spPr>
              <p:txBody>
                <a:bodyPr rtlCol="0" anchor="ctr"/>
                <a:lstStyle/>
                <a:p>
                  <a:pPr marL="0" marR="0" lvl="0" indent="0" algn="l" defTabSz="4572635" rtl="0" eaLnBrk="1" fontAlgn="auto" latinLnBrk="0" hangingPunct="1">
                    <a:lnSpc>
                      <a:spcPct val="100000"/>
                    </a:lnSpc>
                    <a:spcBef>
                      <a:spcPts val="0"/>
                    </a:spcBef>
                    <a:spcAft>
                      <a:spcPts val="0"/>
                    </a:spcAft>
                    <a:buClrTx/>
                    <a:buSzTx/>
                    <a:buFontTx/>
                    <a:buNone/>
                    <a:defRPr/>
                  </a:pPr>
                  <a:endParaRPr kumimoji="0" lang="zh-CN" altLang="en-US" sz="7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04" name="任意多边形: 形状 212"/>
                <p:cNvSpPr/>
                <p:nvPr/>
              </p:nvSpPr>
              <p:spPr>
                <a:xfrm>
                  <a:off x="3611408" y="2811179"/>
                  <a:ext cx="45344" cy="12955"/>
                </a:xfrm>
                <a:custGeom>
                  <a:avLst/>
                  <a:gdLst>
                    <a:gd name="connsiteX0" fmla="*/ 0 w 45344"/>
                    <a:gd name="connsiteY0" fmla="*/ 0 h 12955"/>
                    <a:gd name="connsiteX1" fmla="*/ 45344 w 45344"/>
                    <a:gd name="connsiteY1" fmla="*/ 0 h 12955"/>
                  </a:gdLst>
                  <a:ahLst/>
                  <a:cxnLst>
                    <a:cxn ang="0">
                      <a:pos x="connsiteX0" y="connsiteY0"/>
                    </a:cxn>
                    <a:cxn ang="0">
                      <a:pos x="connsiteX1" y="connsiteY1"/>
                    </a:cxn>
                  </a:cxnLst>
                  <a:rect l="l" t="t" r="r" b="b"/>
                  <a:pathLst>
                    <a:path w="45344" h="12955">
                      <a:moveTo>
                        <a:pt x="0" y="0"/>
                      </a:moveTo>
                      <a:lnTo>
                        <a:pt x="45344" y="0"/>
                      </a:lnTo>
                    </a:path>
                  </a:pathLst>
                </a:custGeom>
                <a:ln w="3175" cap="flat">
                  <a:solidFill>
                    <a:srgbClr val="000000"/>
                  </a:solidFill>
                  <a:prstDash val="solid"/>
                  <a:miter/>
                </a:ln>
              </p:spPr>
              <p:txBody>
                <a:bodyPr rtlCol="0" anchor="ctr"/>
                <a:lstStyle/>
                <a:p>
                  <a:pPr marL="0" marR="0" lvl="0" indent="0" algn="l" defTabSz="4572635" rtl="0" eaLnBrk="1" fontAlgn="auto" latinLnBrk="0" hangingPunct="1">
                    <a:lnSpc>
                      <a:spcPct val="100000"/>
                    </a:lnSpc>
                    <a:spcBef>
                      <a:spcPts val="0"/>
                    </a:spcBef>
                    <a:spcAft>
                      <a:spcPts val="0"/>
                    </a:spcAft>
                    <a:buClrTx/>
                    <a:buSzTx/>
                    <a:buFontTx/>
                    <a:buNone/>
                    <a:defRPr/>
                  </a:pPr>
                  <a:endParaRPr kumimoji="0" lang="zh-CN" altLang="en-US" sz="7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05" name="任意多边形: 形状 213"/>
                <p:cNvSpPr/>
                <p:nvPr/>
              </p:nvSpPr>
              <p:spPr>
                <a:xfrm>
                  <a:off x="3611408" y="3182096"/>
                  <a:ext cx="45344" cy="12955"/>
                </a:xfrm>
                <a:custGeom>
                  <a:avLst/>
                  <a:gdLst>
                    <a:gd name="connsiteX0" fmla="*/ 0 w 45344"/>
                    <a:gd name="connsiteY0" fmla="*/ 0 h 12955"/>
                    <a:gd name="connsiteX1" fmla="*/ 45344 w 45344"/>
                    <a:gd name="connsiteY1" fmla="*/ 0 h 12955"/>
                  </a:gdLst>
                  <a:ahLst/>
                  <a:cxnLst>
                    <a:cxn ang="0">
                      <a:pos x="connsiteX0" y="connsiteY0"/>
                    </a:cxn>
                    <a:cxn ang="0">
                      <a:pos x="connsiteX1" y="connsiteY1"/>
                    </a:cxn>
                  </a:cxnLst>
                  <a:rect l="l" t="t" r="r" b="b"/>
                  <a:pathLst>
                    <a:path w="45344" h="12955">
                      <a:moveTo>
                        <a:pt x="0" y="0"/>
                      </a:moveTo>
                      <a:lnTo>
                        <a:pt x="45344" y="0"/>
                      </a:lnTo>
                    </a:path>
                  </a:pathLst>
                </a:custGeom>
                <a:ln w="3175" cap="flat">
                  <a:solidFill>
                    <a:srgbClr val="000000"/>
                  </a:solidFill>
                  <a:prstDash val="solid"/>
                  <a:miter/>
                </a:ln>
              </p:spPr>
              <p:txBody>
                <a:bodyPr rtlCol="0" anchor="ctr"/>
                <a:lstStyle/>
                <a:p>
                  <a:pPr marL="0" marR="0" lvl="0" indent="0" algn="l" defTabSz="4572635" rtl="0" eaLnBrk="1" fontAlgn="auto" latinLnBrk="0" hangingPunct="1">
                    <a:lnSpc>
                      <a:spcPct val="100000"/>
                    </a:lnSpc>
                    <a:spcBef>
                      <a:spcPts val="0"/>
                    </a:spcBef>
                    <a:spcAft>
                      <a:spcPts val="0"/>
                    </a:spcAft>
                    <a:buClrTx/>
                    <a:buSzTx/>
                    <a:buFontTx/>
                    <a:buNone/>
                    <a:defRPr/>
                  </a:pPr>
                  <a:endParaRPr kumimoji="0" lang="zh-CN" altLang="en-US" sz="7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06" name="任意多边形: 形状 214"/>
                <p:cNvSpPr/>
                <p:nvPr/>
              </p:nvSpPr>
              <p:spPr>
                <a:xfrm>
                  <a:off x="3611408" y="3552884"/>
                  <a:ext cx="45344" cy="12955"/>
                </a:xfrm>
                <a:custGeom>
                  <a:avLst/>
                  <a:gdLst>
                    <a:gd name="connsiteX0" fmla="*/ 0 w 45344"/>
                    <a:gd name="connsiteY0" fmla="*/ 0 h 12955"/>
                    <a:gd name="connsiteX1" fmla="*/ 45344 w 45344"/>
                    <a:gd name="connsiteY1" fmla="*/ 0 h 12955"/>
                  </a:gdLst>
                  <a:ahLst/>
                  <a:cxnLst>
                    <a:cxn ang="0">
                      <a:pos x="connsiteX0" y="connsiteY0"/>
                    </a:cxn>
                    <a:cxn ang="0">
                      <a:pos x="connsiteX1" y="connsiteY1"/>
                    </a:cxn>
                  </a:cxnLst>
                  <a:rect l="l" t="t" r="r" b="b"/>
                  <a:pathLst>
                    <a:path w="45344" h="12955">
                      <a:moveTo>
                        <a:pt x="0" y="0"/>
                      </a:moveTo>
                      <a:lnTo>
                        <a:pt x="45344" y="0"/>
                      </a:lnTo>
                    </a:path>
                  </a:pathLst>
                </a:custGeom>
                <a:ln w="3175" cap="flat">
                  <a:solidFill>
                    <a:srgbClr val="000000"/>
                  </a:solidFill>
                  <a:prstDash val="solid"/>
                  <a:miter/>
                </a:ln>
              </p:spPr>
              <p:txBody>
                <a:bodyPr rtlCol="0" anchor="ctr"/>
                <a:lstStyle/>
                <a:p>
                  <a:pPr marL="0" marR="0" lvl="0" indent="0" algn="l" defTabSz="4572635" rtl="0" eaLnBrk="1" fontAlgn="auto" latinLnBrk="0" hangingPunct="1">
                    <a:lnSpc>
                      <a:spcPct val="100000"/>
                    </a:lnSpc>
                    <a:spcBef>
                      <a:spcPts val="0"/>
                    </a:spcBef>
                    <a:spcAft>
                      <a:spcPts val="0"/>
                    </a:spcAft>
                    <a:buClrTx/>
                    <a:buSzTx/>
                    <a:buFontTx/>
                    <a:buNone/>
                    <a:defRPr/>
                  </a:pPr>
                  <a:endParaRPr kumimoji="0" lang="zh-CN" altLang="en-US" sz="7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grpSp>
          <p:grpSp>
            <p:nvGrpSpPr>
              <p:cNvPr id="13" name="图形 3"/>
              <p:cNvGrpSpPr/>
              <p:nvPr/>
            </p:nvGrpSpPr>
            <p:grpSpPr>
              <a:xfrm>
                <a:off x="9558804" y="2642448"/>
                <a:ext cx="1771105" cy="16583"/>
                <a:chOff x="3841887" y="3617662"/>
                <a:chExt cx="3459130" cy="32388"/>
              </a:xfrm>
            </p:grpSpPr>
            <p:sp>
              <p:nvSpPr>
                <p:cNvPr id="96" name="任意多边形: 形状 204"/>
                <p:cNvSpPr/>
                <p:nvPr/>
              </p:nvSpPr>
              <p:spPr>
                <a:xfrm>
                  <a:off x="3841887" y="3617662"/>
                  <a:ext cx="12955" cy="32388"/>
                </a:xfrm>
                <a:custGeom>
                  <a:avLst/>
                  <a:gdLst>
                    <a:gd name="connsiteX0" fmla="*/ 0 w 12955"/>
                    <a:gd name="connsiteY0" fmla="*/ 0 h 32388"/>
                    <a:gd name="connsiteX1" fmla="*/ 0 w 12955"/>
                    <a:gd name="connsiteY1" fmla="*/ 32389 h 32388"/>
                  </a:gdLst>
                  <a:ahLst/>
                  <a:cxnLst>
                    <a:cxn ang="0">
                      <a:pos x="connsiteX0" y="connsiteY0"/>
                    </a:cxn>
                    <a:cxn ang="0">
                      <a:pos x="connsiteX1" y="connsiteY1"/>
                    </a:cxn>
                  </a:cxnLst>
                  <a:rect l="l" t="t" r="r" b="b"/>
                  <a:pathLst>
                    <a:path w="12955" h="32388">
                      <a:moveTo>
                        <a:pt x="0" y="0"/>
                      </a:moveTo>
                      <a:lnTo>
                        <a:pt x="0" y="32389"/>
                      </a:lnTo>
                    </a:path>
                  </a:pathLst>
                </a:custGeom>
                <a:ln w="3175" cap="flat">
                  <a:solidFill>
                    <a:srgbClr val="000000"/>
                  </a:solidFill>
                  <a:prstDash val="solid"/>
                  <a:miter/>
                </a:ln>
              </p:spPr>
              <p:txBody>
                <a:bodyPr rtlCol="0" anchor="ctr"/>
                <a:lstStyle/>
                <a:p>
                  <a:pPr marL="0" marR="0" lvl="0" indent="0" algn="l" defTabSz="4572635" rtl="0" eaLnBrk="1" fontAlgn="auto" latinLnBrk="0" hangingPunct="1">
                    <a:lnSpc>
                      <a:spcPct val="100000"/>
                    </a:lnSpc>
                    <a:spcBef>
                      <a:spcPts val="0"/>
                    </a:spcBef>
                    <a:spcAft>
                      <a:spcPts val="0"/>
                    </a:spcAft>
                    <a:buClrTx/>
                    <a:buSzTx/>
                    <a:buFontTx/>
                    <a:buNone/>
                    <a:defRPr/>
                  </a:pPr>
                  <a:endParaRPr kumimoji="0" lang="zh-CN" altLang="en-US" sz="7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97" name="任意多边形: 形状 205"/>
                <p:cNvSpPr/>
                <p:nvPr/>
              </p:nvSpPr>
              <p:spPr>
                <a:xfrm>
                  <a:off x="4533713" y="3617662"/>
                  <a:ext cx="12955" cy="32388"/>
                </a:xfrm>
                <a:custGeom>
                  <a:avLst/>
                  <a:gdLst>
                    <a:gd name="connsiteX0" fmla="*/ 0 w 12955"/>
                    <a:gd name="connsiteY0" fmla="*/ 0 h 32388"/>
                    <a:gd name="connsiteX1" fmla="*/ 0 w 12955"/>
                    <a:gd name="connsiteY1" fmla="*/ 32389 h 32388"/>
                  </a:gdLst>
                  <a:ahLst/>
                  <a:cxnLst>
                    <a:cxn ang="0">
                      <a:pos x="connsiteX0" y="connsiteY0"/>
                    </a:cxn>
                    <a:cxn ang="0">
                      <a:pos x="connsiteX1" y="connsiteY1"/>
                    </a:cxn>
                  </a:cxnLst>
                  <a:rect l="l" t="t" r="r" b="b"/>
                  <a:pathLst>
                    <a:path w="12955" h="32388">
                      <a:moveTo>
                        <a:pt x="0" y="0"/>
                      </a:moveTo>
                      <a:lnTo>
                        <a:pt x="0" y="32389"/>
                      </a:lnTo>
                    </a:path>
                  </a:pathLst>
                </a:custGeom>
                <a:ln w="3175" cap="flat">
                  <a:solidFill>
                    <a:srgbClr val="000000"/>
                  </a:solidFill>
                  <a:prstDash val="solid"/>
                  <a:miter/>
                </a:ln>
              </p:spPr>
              <p:txBody>
                <a:bodyPr rtlCol="0" anchor="ctr"/>
                <a:lstStyle/>
                <a:p>
                  <a:pPr marL="0" marR="0" lvl="0" indent="0" algn="l" defTabSz="4572635" rtl="0" eaLnBrk="1" fontAlgn="auto" latinLnBrk="0" hangingPunct="1">
                    <a:lnSpc>
                      <a:spcPct val="100000"/>
                    </a:lnSpc>
                    <a:spcBef>
                      <a:spcPts val="0"/>
                    </a:spcBef>
                    <a:spcAft>
                      <a:spcPts val="0"/>
                    </a:spcAft>
                    <a:buClrTx/>
                    <a:buSzTx/>
                    <a:buFontTx/>
                    <a:buNone/>
                    <a:defRPr/>
                  </a:pPr>
                  <a:endParaRPr kumimoji="0" lang="zh-CN" altLang="en-US" sz="7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98" name="任意多边形: 形状 206"/>
                <p:cNvSpPr/>
                <p:nvPr/>
              </p:nvSpPr>
              <p:spPr>
                <a:xfrm>
                  <a:off x="5225540" y="3617662"/>
                  <a:ext cx="12955" cy="32388"/>
                </a:xfrm>
                <a:custGeom>
                  <a:avLst/>
                  <a:gdLst>
                    <a:gd name="connsiteX0" fmla="*/ 0 w 12955"/>
                    <a:gd name="connsiteY0" fmla="*/ 0 h 32388"/>
                    <a:gd name="connsiteX1" fmla="*/ 0 w 12955"/>
                    <a:gd name="connsiteY1" fmla="*/ 32389 h 32388"/>
                  </a:gdLst>
                  <a:ahLst/>
                  <a:cxnLst>
                    <a:cxn ang="0">
                      <a:pos x="connsiteX0" y="connsiteY0"/>
                    </a:cxn>
                    <a:cxn ang="0">
                      <a:pos x="connsiteX1" y="connsiteY1"/>
                    </a:cxn>
                  </a:cxnLst>
                  <a:rect l="l" t="t" r="r" b="b"/>
                  <a:pathLst>
                    <a:path w="12955" h="32388">
                      <a:moveTo>
                        <a:pt x="0" y="0"/>
                      </a:moveTo>
                      <a:lnTo>
                        <a:pt x="0" y="32389"/>
                      </a:lnTo>
                    </a:path>
                  </a:pathLst>
                </a:custGeom>
                <a:ln w="3175" cap="flat">
                  <a:solidFill>
                    <a:srgbClr val="000000"/>
                  </a:solidFill>
                  <a:prstDash val="solid"/>
                  <a:miter/>
                </a:ln>
              </p:spPr>
              <p:txBody>
                <a:bodyPr rtlCol="0" anchor="ctr"/>
                <a:lstStyle/>
                <a:p>
                  <a:pPr marL="0" marR="0" lvl="0" indent="0" algn="l" defTabSz="4572635" rtl="0" eaLnBrk="1" fontAlgn="auto" latinLnBrk="0" hangingPunct="1">
                    <a:lnSpc>
                      <a:spcPct val="100000"/>
                    </a:lnSpc>
                    <a:spcBef>
                      <a:spcPts val="0"/>
                    </a:spcBef>
                    <a:spcAft>
                      <a:spcPts val="0"/>
                    </a:spcAft>
                    <a:buClrTx/>
                    <a:buSzTx/>
                    <a:buFontTx/>
                    <a:buNone/>
                    <a:defRPr/>
                  </a:pPr>
                  <a:endParaRPr kumimoji="0" lang="zh-CN" altLang="en-US" sz="7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99" name="任意多边形: 形状 207"/>
                <p:cNvSpPr/>
                <p:nvPr/>
              </p:nvSpPr>
              <p:spPr>
                <a:xfrm>
                  <a:off x="5917366" y="3617662"/>
                  <a:ext cx="12955" cy="32388"/>
                </a:xfrm>
                <a:custGeom>
                  <a:avLst/>
                  <a:gdLst>
                    <a:gd name="connsiteX0" fmla="*/ 0 w 12955"/>
                    <a:gd name="connsiteY0" fmla="*/ 0 h 32388"/>
                    <a:gd name="connsiteX1" fmla="*/ 0 w 12955"/>
                    <a:gd name="connsiteY1" fmla="*/ 32389 h 32388"/>
                  </a:gdLst>
                  <a:ahLst/>
                  <a:cxnLst>
                    <a:cxn ang="0">
                      <a:pos x="connsiteX0" y="connsiteY0"/>
                    </a:cxn>
                    <a:cxn ang="0">
                      <a:pos x="connsiteX1" y="connsiteY1"/>
                    </a:cxn>
                  </a:cxnLst>
                  <a:rect l="l" t="t" r="r" b="b"/>
                  <a:pathLst>
                    <a:path w="12955" h="32388">
                      <a:moveTo>
                        <a:pt x="0" y="0"/>
                      </a:moveTo>
                      <a:lnTo>
                        <a:pt x="0" y="32389"/>
                      </a:lnTo>
                    </a:path>
                  </a:pathLst>
                </a:custGeom>
                <a:ln w="3175" cap="flat">
                  <a:solidFill>
                    <a:srgbClr val="000000"/>
                  </a:solidFill>
                  <a:prstDash val="solid"/>
                  <a:miter/>
                </a:ln>
              </p:spPr>
              <p:txBody>
                <a:bodyPr rtlCol="0" anchor="ctr"/>
                <a:lstStyle/>
                <a:p>
                  <a:pPr marL="0" marR="0" lvl="0" indent="0" algn="l" defTabSz="4572635" rtl="0" eaLnBrk="1" fontAlgn="auto" latinLnBrk="0" hangingPunct="1">
                    <a:lnSpc>
                      <a:spcPct val="100000"/>
                    </a:lnSpc>
                    <a:spcBef>
                      <a:spcPts val="0"/>
                    </a:spcBef>
                    <a:spcAft>
                      <a:spcPts val="0"/>
                    </a:spcAft>
                    <a:buClrTx/>
                    <a:buSzTx/>
                    <a:buFontTx/>
                    <a:buNone/>
                    <a:defRPr/>
                  </a:pPr>
                  <a:endParaRPr kumimoji="0" lang="zh-CN" altLang="en-US" sz="7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00" name="任意多边形: 形状 208"/>
                <p:cNvSpPr/>
                <p:nvPr/>
              </p:nvSpPr>
              <p:spPr>
                <a:xfrm>
                  <a:off x="6609192" y="3617662"/>
                  <a:ext cx="12955" cy="32388"/>
                </a:xfrm>
                <a:custGeom>
                  <a:avLst/>
                  <a:gdLst>
                    <a:gd name="connsiteX0" fmla="*/ 0 w 12955"/>
                    <a:gd name="connsiteY0" fmla="*/ 0 h 32388"/>
                    <a:gd name="connsiteX1" fmla="*/ 0 w 12955"/>
                    <a:gd name="connsiteY1" fmla="*/ 32389 h 32388"/>
                  </a:gdLst>
                  <a:ahLst/>
                  <a:cxnLst>
                    <a:cxn ang="0">
                      <a:pos x="connsiteX0" y="connsiteY0"/>
                    </a:cxn>
                    <a:cxn ang="0">
                      <a:pos x="connsiteX1" y="connsiteY1"/>
                    </a:cxn>
                  </a:cxnLst>
                  <a:rect l="l" t="t" r="r" b="b"/>
                  <a:pathLst>
                    <a:path w="12955" h="32388">
                      <a:moveTo>
                        <a:pt x="0" y="0"/>
                      </a:moveTo>
                      <a:lnTo>
                        <a:pt x="0" y="32389"/>
                      </a:lnTo>
                    </a:path>
                  </a:pathLst>
                </a:custGeom>
                <a:ln w="3175" cap="flat">
                  <a:solidFill>
                    <a:srgbClr val="000000"/>
                  </a:solidFill>
                  <a:prstDash val="solid"/>
                  <a:miter/>
                </a:ln>
              </p:spPr>
              <p:txBody>
                <a:bodyPr rtlCol="0" anchor="ctr"/>
                <a:lstStyle/>
                <a:p>
                  <a:pPr marL="0" marR="0" lvl="0" indent="0" algn="l" defTabSz="4572635" rtl="0" eaLnBrk="1" fontAlgn="auto" latinLnBrk="0" hangingPunct="1">
                    <a:lnSpc>
                      <a:spcPct val="100000"/>
                    </a:lnSpc>
                    <a:spcBef>
                      <a:spcPts val="0"/>
                    </a:spcBef>
                    <a:spcAft>
                      <a:spcPts val="0"/>
                    </a:spcAft>
                    <a:buClrTx/>
                    <a:buSzTx/>
                    <a:buFontTx/>
                    <a:buNone/>
                    <a:defRPr/>
                  </a:pPr>
                  <a:endParaRPr kumimoji="0" lang="zh-CN" altLang="en-US" sz="7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01" name="任意多边形: 形状 209"/>
                <p:cNvSpPr/>
                <p:nvPr/>
              </p:nvSpPr>
              <p:spPr>
                <a:xfrm>
                  <a:off x="7301018" y="3617662"/>
                  <a:ext cx="12955" cy="32388"/>
                </a:xfrm>
                <a:custGeom>
                  <a:avLst/>
                  <a:gdLst>
                    <a:gd name="connsiteX0" fmla="*/ 0 w 12955"/>
                    <a:gd name="connsiteY0" fmla="*/ 0 h 32388"/>
                    <a:gd name="connsiteX1" fmla="*/ 0 w 12955"/>
                    <a:gd name="connsiteY1" fmla="*/ 32389 h 32388"/>
                  </a:gdLst>
                  <a:ahLst/>
                  <a:cxnLst>
                    <a:cxn ang="0">
                      <a:pos x="connsiteX0" y="connsiteY0"/>
                    </a:cxn>
                    <a:cxn ang="0">
                      <a:pos x="connsiteX1" y="connsiteY1"/>
                    </a:cxn>
                  </a:cxnLst>
                  <a:rect l="l" t="t" r="r" b="b"/>
                  <a:pathLst>
                    <a:path w="12955" h="32388">
                      <a:moveTo>
                        <a:pt x="0" y="0"/>
                      </a:moveTo>
                      <a:lnTo>
                        <a:pt x="0" y="32389"/>
                      </a:lnTo>
                    </a:path>
                  </a:pathLst>
                </a:custGeom>
                <a:ln w="3175" cap="flat">
                  <a:solidFill>
                    <a:srgbClr val="000000"/>
                  </a:solidFill>
                  <a:prstDash val="solid"/>
                  <a:miter/>
                </a:ln>
              </p:spPr>
              <p:txBody>
                <a:bodyPr rtlCol="0" anchor="ctr"/>
                <a:lstStyle/>
                <a:p>
                  <a:pPr marL="0" marR="0" lvl="0" indent="0" algn="l" defTabSz="4572635" rtl="0" eaLnBrk="1" fontAlgn="auto" latinLnBrk="0" hangingPunct="1">
                    <a:lnSpc>
                      <a:spcPct val="100000"/>
                    </a:lnSpc>
                    <a:spcBef>
                      <a:spcPts val="0"/>
                    </a:spcBef>
                    <a:spcAft>
                      <a:spcPts val="0"/>
                    </a:spcAft>
                    <a:buClrTx/>
                    <a:buSzTx/>
                    <a:buFontTx/>
                    <a:buNone/>
                    <a:defRPr/>
                  </a:pPr>
                  <a:endParaRPr kumimoji="0" lang="zh-CN" altLang="en-US" sz="7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grpSp>
          <p:grpSp>
            <p:nvGrpSpPr>
              <p:cNvPr id="14" name="图形 3"/>
              <p:cNvGrpSpPr/>
              <p:nvPr/>
            </p:nvGrpSpPr>
            <p:grpSpPr>
              <a:xfrm>
                <a:off x="9536980" y="3026837"/>
                <a:ext cx="1787688" cy="13267"/>
                <a:chOff x="3799264" y="4433861"/>
                <a:chExt cx="3491519" cy="25911"/>
              </a:xfrm>
            </p:grpSpPr>
            <p:sp>
              <p:nvSpPr>
                <p:cNvPr id="90" name="任意多边形: 形状 198"/>
                <p:cNvSpPr/>
                <p:nvPr/>
              </p:nvSpPr>
              <p:spPr>
                <a:xfrm>
                  <a:off x="3799264" y="4433861"/>
                  <a:ext cx="12955" cy="25911"/>
                </a:xfrm>
                <a:custGeom>
                  <a:avLst/>
                  <a:gdLst>
                    <a:gd name="connsiteX0" fmla="*/ 0 w 12955"/>
                    <a:gd name="connsiteY0" fmla="*/ 0 h 25911"/>
                    <a:gd name="connsiteX1" fmla="*/ 0 w 12955"/>
                    <a:gd name="connsiteY1" fmla="*/ 25911 h 25911"/>
                  </a:gdLst>
                  <a:ahLst/>
                  <a:cxnLst>
                    <a:cxn ang="0">
                      <a:pos x="connsiteX0" y="connsiteY0"/>
                    </a:cxn>
                    <a:cxn ang="0">
                      <a:pos x="connsiteX1" y="connsiteY1"/>
                    </a:cxn>
                  </a:cxnLst>
                  <a:rect l="l" t="t" r="r" b="b"/>
                  <a:pathLst>
                    <a:path w="12955" h="25911">
                      <a:moveTo>
                        <a:pt x="0" y="0"/>
                      </a:moveTo>
                      <a:lnTo>
                        <a:pt x="0" y="25911"/>
                      </a:lnTo>
                    </a:path>
                  </a:pathLst>
                </a:custGeom>
                <a:ln w="3175" cap="flat">
                  <a:solidFill>
                    <a:srgbClr val="000000"/>
                  </a:solidFill>
                  <a:prstDash val="solid"/>
                  <a:miter/>
                </a:ln>
              </p:spPr>
              <p:txBody>
                <a:bodyPr rtlCol="0" anchor="ctr"/>
                <a:lstStyle/>
                <a:p>
                  <a:pPr marL="0" marR="0" lvl="0" indent="0" algn="l" defTabSz="4572635" rtl="0" eaLnBrk="1" fontAlgn="auto" latinLnBrk="0" hangingPunct="1">
                    <a:lnSpc>
                      <a:spcPct val="100000"/>
                    </a:lnSpc>
                    <a:spcBef>
                      <a:spcPts val="0"/>
                    </a:spcBef>
                    <a:spcAft>
                      <a:spcPts val="0"/>
                    </a:spcAft>
                    <a:buClrTx/>
                    <a:buSzTx/>
                    <a:buFontTx/>
                    <a:buNone/>
                    <a:defRPr/>
                  </a:pPr>
                  <a:endParaRPr kumimoji="0" lang="zh-CN" altLang="en-US" sz="7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91" name="任意多边形: 形状 199"/>
                <p:cNvSpPr/>
                <p:nvPr/>
              </p:nvSpPr>
              <p:spPr>
                <a:xfrm>
                  <a:off x="4497567" y="4433861"/>
                  <a:ext cx="12955" cy="25911"/>
                </a:xfrm>
                <a:custGeom>
                  <a:avLst/>
                  <a:gdLst>
                    <a:gd name="connsiteX0" fmla="*/ 0 w 12955"/>
                    <a:gd name="connsiteY0" fmla="*/ 0 h 25911"/>
                    <a:gd name="connsiteX1" fmla="*/ 0 w 12955"/>
                    <a:gd name="connsiteY1" fmla="*/ 25911 h 25911"/>
                  </a:gdLst>
                  <a:ahLst/>
                  <a:cxnLst>
                    <a:cxn ang="0">
                      <a:pos x="connsiteX0" y="connsiteY0"/>
                    </a:cxn>
                    <a:cxn ang="0">
                      <a:pos x="connsiteX1" y="connsiteY1"/>
                    </a:cxn>
                  </a:cxnLst>
                  <a:rect l="l" t="t" r="r" b="b"/>
                  <a:pathLst>
                    <a:path w="12955" h="25911">
                      <a:moveTo>
                        <a:pt x="0" y="0"/>
                      </a:moveTo>
                      <a:lnTo>
                        <a:pt x="0" y="25911"/>
                      </a:lnTo>
                    </a:path>
                  </a:pathLst>
                </a:custGeom>
                <a:ln w="3175" cap="flat">
                  <a:solidFill>
                    <a:srgbClr val="000000"/>
                  </a:solidFill>
                  <a:prstDash val="solid"/>
                  <a:miter/>
                </a:ln>
              </p:spPr>
              <p:txBody>
                <a:bodyPr rtlCol="0" anchor="ctr"/>
                <a:lstStyle/>
                <a:p>
                  <a:pPr marL="0" marR="0" lvl="0" indent="0" algn="l" defTabSz="4572635" rtl="0" eaLnBrk="1" fontAlgn="auto" latinLnBrk="0" hangingPunct="1">
                    <a:lnSpc>
                      <a:spcPct val="100000"/>
                    </a:lnSpc>
                    <a:spcBef>
                      <a:spcPts val="0"/>
                    </a:spcBef>
                    <a:spcAft>
                      <a:spcPts val="0"/>
                    </a:spcAft>
                    <a:buClrTx/>
                    <a:buSzTx/>
                    <a:buFontTx/>
                    <a:buNone/>
                    <a:defRPr/>
                  </a:pPr>
                  <a:endParaRPr kumimoji="0" lang="zh-CN" altLang="en-US" sz="7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92" name="任意多边形: 形状 200"/>
                <p:cNvSpPr/>
                <p:nvPr/>
              </p:nvSpPr>
              <p:spPr>
                <a:xfrm>
                  <a:off x="5195871" y="4433861"/>
                  <a:ext cx="12955" cy="25911"/>
                </a:xfrm>
                <a:custGeom>
                  <a:avLst/>
                  <a:gdLst>
                    <a:gd name="connsiteX0" fmla="*/ 0 w 12955"/>
                    <a:gd name="connsiteY0" fmla="*/ 0 h 25911"/>
                    <a:gd name="connsiteX1" fmla="*/ 0 w 12955"/>
                    <a:gd name="connsiteY1" fmla="*/ 25911 h 25911"/>
                  </a:gdLst>
                  <a:ahLst/>
                  <a:cxnLst>
                    <a:cxn ang="0">
                      <a:pos x="connsiteX0" y="connsiteY0"/>
                    </a:cxn>
                    <a:cxn ang="0">
                      <a:pos x="connsiteX1" y="connsiteY1"/>
                    </a:cxn>
                  </a:cxnLst>
                  <a:rect l="l" t="t" r="r" b="b"/>
                  <a:pathLst>
                    <a:path w="12955" h="25911">
                      <a:moveTo>
                        <a:pt x="0" y="0"/>
                      </a:moveTo>
                      <a:lnTo>
                        <a:pt x="0" y="25911"/>
                      </a:lnTo>
                    </a:path>
                  </a:pathLst>
                </a:custGeom>
                <a:ln w="3175" cap="flat">
                  <a:solidFill>
                    <a:srgbClr val="000000"/>
                  </a:solidFill>
                  <a:prstDash val="solid"/>
                  <a:miter/>
                </a:ln>
              </p:spPr>
              <p:txBody>
                <a:bodyPr rtlCol="0" anchor="ctr"/>
                <a:lstStyle/>
                <a:p>
                  <a:pPr marL="0" marR="0" lvl="0" indent="0" algn="l" defTabSz="4572635" rtl="0" eaLnBrk="1" fontAlgn="auto" latinLnBrk="0" hangingPunct="1">
                    <a:lnSpc>
                      <a:spcPct val="100000"/>
                    </a:lnSpc>
                    <a:spcBef>
                      <a:spcPts val="0"/>
                    </a:spcBef>
                    <a:spcAft>
                      <a:spcPts val="0"/>
                    </a:spcAft>
                    <a:buClrTx/>
                    <a:buSzTx/>
                    <a:buFontTx/>
                    <a:buNone/>
                    <a:defRPr/>
                  </a:pPr>
                  <a:endParaRPr kumimoji="0" lang="zh-CN" altLang="en-US" sz="7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93" name="任意多边形: 形状 201"/>
                <p:cNvSpPr/>
                <p:nvPr/>
              </p:nvSpPr>
              <p:spPr>
                <a:xfrm>
                  <a:off x="5894175" y="4433861"/>
                  <a:ext cx="12955" cy="25911"/>
                </a:xfrm>
                <a:custGeom>
                  <a:avLst/>
                  <a:gdLst>
                    <a:gd name="connsiteX0" fmla="*/ 0 w 12955"/>
                    <a:gd name="connsiteY0" fmla="*/ 0 h 25911"/>
                    <a:gd name="connsiteX1" fmla="*/ 0 w 12955"/>
                    <a:gd name="connsiteY1" fmla="*/ 25911 h 25911"/>
                  </a:gdLst>
                  <a:ahLst/>
                  <a:cxnLst>
                    <a:cxn ang="0">
                      <a:pos x="connsiteX0" y="connsiteY0"/>
                    </a:cxn>
                    <a:cxn ang="0">
                      <a:pos x="connsiteX1" y="connsiteY1"/>
                    </a:cxn>
                  </a:cxnLst>
                  <a:rect l="l" t="t" r="r" b="b"/>
                  <a:pathLst>
                    <a:path w="12955" h="25911">
                      <a:moveTo>
                        <a:pt x="0" y="0"/>
                      </a:moveTo>
                      <a:lnTo>
                        <a:pt x="0" y="25911"/>
                      </a:lnTo>
                    </a:path>
                  </a:pathLst>
                </a:custGeom>
                <a:ln w="3175" cap="flat">
                  <a:solidFill>
                    <a:srgbClr val="000000"/>
                  </a:solidFill>
                  <a:prstDash val="solid"/>
                  <a:miter/>
                </a:ln>
              </p:spPr>
              <p:txBody>
                <a:bodyPr rtlCol="0" anchor="ctr"/>
                <a:lstStyle/>
                <a:p>
                  <a:pPr marL="0" marR="0" lvl="0" indent="0" algn="l" defTabSz="4572635" rtl="0" eaLnBrk="1" fontAlgn="auto" latinLnBrk="0" hangingPunct="1">
                    <a:lnSpc>
                      <a:spcPct val="100000"/>
                    </a:lnSpc>
                    <a:spcBef>
                      <a:spcPts val="0"/>
                    </a:spcBef>
                    <a:spcAft>
                      <a:spcPts val="0"/>
                    </a:spcAft>
                    <a:buClrTx/>
                    <a:buSzTx/>
                    <a:buFontTx/>
                    <a:buNone/>
                    <a:defRPr/>
                  </a:pPr>
                  <a:endParaRPr kumimoji="0" lang="zh-CN" altLang="en-US" sz="7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94" name="任意多边形: 形状 202"/>
                <p:cNvSpPr/>
                <p:nvPr/>
              </p:nvSpPr>
              <p:spPr>
                <a:xfrm>
                  <a:off x="6592479" y="4433861"/>
                  <a:ext cx="12955" cy="25911"/>
                </a:xfrm>
                <a:custGeom>
                  <a:avLst/>
                  <a:gdLst>
                    <a:gd name="connsiteX0" fmla="*/ 0 w 12955"/>
                    <a:gd name="connsiteY0" fmla="*/ 0 h 25911"/>
                    <a:gd name="connsiteX1" fmla="*/ 0 w 12955"/>
                    <a:gd name="connsiteY1" fmla="*/ 25911 h 25911"/>
                  </a:gdLst>
                  <a:ahLst/>
                  <a:cxnLst>
                    <a:cxn ang="0">
                      <a:pos x="connsiteX0" y="connsiteY0"/>
                    </a:cxn>
                    <a:cxn ang="0">
                      <a:pos x="connsiteX1" y="connsiteY1"/>
                    </a:cxn>
                  </a:cxnLst>
                  <a:rect l="l" t="t" r="r" b="b"/>
                  <a:pathLst>
                    <a:path w="12955" h="25911">
                      <a:moveTo>
                        <a:pt x="0" y="0"/>
                      </a:moveTo>
                      <a:lnTo>
                        <a:pt x="0" y="25911"/>
                      </a:lnTo>
                    </a:path>
                  </a:pathLst>
                </a:custGeom>
                <a:ln w="3175" cap="flat">
                  <a:solidFill>
                    <a:srgbClr val="000000"/>
                  </a:solidFill>
                  <a:prstDash val="solid"/>
                  <a:miter/>
                </a:ln>
              </p:spPr>
              <p:txBody>
                <a:bodyPr rtlCol="0" anchor="ctr"/>
                <a:lstStyle/>
                <a:p>
                  <a:pPr marL="0" marR="0" lvl="0" indent="0" algn="l" defTabSz="4572635" rtl="0" eaLnBrk="1" fontAlgn="auto" latinLnBrk="0" hangingPunct="1">
                    <a:lnSpc>
                      <a:spcPct val="100000"/>
                    </a:lnSpc>
                    <a:spcBef>
                      <a:spcPts val="0"/>
                    </a:spcBef>
                    <a:spcAft>
                      <a:spcPts val="0"/>
                    </a:spcAft>
                    <a:buClrTx/>
                    <a:buSzTx/>
                    <a:buFontTx/>
                    <a:buNone/>
                    <a:defRPr/>
                  </a:pPr>
                  <a:endParaRPr kumimoji="0" lang="zh-CN" altLang="en-US" sz="7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95" name="任意多边形: 形状 203"/>
                <p:cNvSpPr/>
                <p:nvPr/>
              </p:nvSpPr>
              <p:spPr>
                <a:xfrm>
                  <a:off x="7290783" y="4433861"/>
                  <a:ext cx="12955" cy="25911"/>
                </a:xfrm>
                <a:custGeom>
                  <a:avLst/>
                  <a:gdLst>
                    <a:gd name="connsiteX0" fmla="*/ 0 w 12955"/>
                    <a:gd name="connsiteY0" fmla="*/ 0 h 25911"/>
                    <a:gd name="connsiteX1" fmla="*/ 0 w 12955"/>
                    <a:gd name="connsiteY1" fmla="*/ 25911 h 25911"/>
                  </a:gdLst>
                  <a:ahLst/>
                  <a:cxnLst>
                    <a:cxn ang="0">
                      <a:pos x="connsiteX0" y="connsiteY0"/>
                    </a:cxn>
                    <a:cxn ang="0">
                      <a:pos x="connsiteX1" y="connsiteY1"/>
                    </a:cxn>
                  </a:cxnLst>
                  <a:rect l="l" t="t" r="r" b="b"/>
                  <a:pathLst>
                    <a:path w="12955" h="25911">
                      <a:moveTo>
                        <a:pt x="0" y="0"/>
                      </a:moveTo>
                      <a:lnTo>
                        <a:pt x="0" y="25911"/>
                      </a:lnTo>
                    </a:path>
                  </a:pathLst>
                </a:custGeom>
                <a:ln w="3175" cap="flat">
                  <a:solidFill>
                    <a:srgbClr val="000000"/>
                  </a:solidFill>
                  <a:prstDash val="solid"/>
                  <a:miter/>
                </a:ln>
              </p:spPr>
              <p:txBody>
                <a:bodyPr rtlCol="0" anchor="ctr"/>
                <a:lstStyle/>
                <a:p>
                  <a:pPr marL="0" marR="0" lvl="0" indent="0" algn="l" defTabSz="4572635" rtl="0" eaLnBrk="1" fontAlgn="auto" latinLnBrk="0" hangingPunct="1">
                    <a:lnSpc>
                      <a:spcPct val="100000"/>
                    </a:lnSpc>
                    <a:spcBef>
                      <a:spcPts val="0"/>
                    </a:spcBef>
                    <a:spcAft>
                      <a:spcPts val="0"/>
                    </a:spcAft>
                    <a:buClrTx/>
                    <a:buSzTx/>
                    <a:buFontTx/>
                    <a:buNone/>
                    <a:defRPr/>
                  </a:pPr>
                  <a:endParaRPr kumimoji="0" lang="zh-CN" altLang="en-US" sz="7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grpSp>
          <p:grpSp>
            <p:nvGrpSpPr>
              <p:cNvPr id="15" name="图形 3"/>
              <p:cNvGrpSpPr/>
              <p:nvPr/>
            </p:nvGrpSpPr>
            <p:grpSpPr>
              <a:xfrm>
                <a:off x="9436055" y="2864491"/>
                <a:ext cx="31508" cy="106133"/>
                <a:chOff x="3572542" y="4116450"/>
                <a:chExt cx="61538" cy="207288"/>
              </a:xfrm>
            </p:grpSpPr>
            <p:sp>
              <p:nvSpPr>
                <p:cNvPr id="88" name="任意多边形: 形状 196"/>
                <p:cNvSpPr/>
                <p:nvPr/>
              </p:nvSpPr>
              <p:spPr>
                <a:xfrm>
                  <a:off x="3572542" y="4116450"/>
                  <a:ext cx="61538" cy="12955"/>
                </a:xfrm>
                <a:custGeom>
                  <a:avLst/>
                  <a:gdLst>
                    <a:gd name="connsiteX0" fmla="*/ 0 w 61538"/>
                    <a:gd name="connsiteY0" fmla="*/ 0 h 12955"/>
                    <a:gd name="connsiteX1" fmla="*/ 61539 w 61538"/>
                    <a:gd name="connsiteY1" fmla="*/ 0 h 12955"/>
                  </a:gdLst>
                  <a:ahLst/>
                  <a:cxnLst>
                    <a:cxn ang="0">
                      <a:pos x="connsiteX0" y="connsiteY0"/>
                    </a:cxn>
                    <a:cxn ang="0">
                      <a:pos x="connsiteX1" y="connsiteY1"/>
                    </a:cxn>
                  </a:cxnLst>
                  <a:rect l="l" t="t" r="r" b="b"/>
                  <a:pathLst>
                    <a:path w="61538" h="12955">
                      <a:moveTo>
                        <a:pt x="0" y="0"/>
                      </a:moveTo>
                      <a:lnTo>
                        <a:pt x="61539" y="0"/>
                      </a:lnTo>
                    </a:path>
                  </a:pathLst>
                </a:custGeom>
                <a:ln w="3175" cap="flat">
                  <a:solidFill>
                    <a:srgbClr val="000000"/>
                  </a:solidFill>
                  <a:prstDash val="solid"/>
                  <a:miter/>
                </a:ln>
              </p:spPr>
              <p:txBody>
                <a:bodyPr rtlCol="0" anchor="ctr"/>
                <a:lstStyle/>
                <a:p>
                  <a:pPr marL="0" marR="0" lvl="0" indent="0" algn="l" defTabSz="4572635" rtl="0" eaLnBrk="1" fontAlgn="auto" latinLnBrk="0" hangingPunct="1">
                    <a:lnSpc>
                      <a:spcPct val="100000"/>
                    </a:lnSpc>
                    <a:spcBef>
                      <a:spcPts val="0"/>
                    </a:spcBef>
                    <a:spcAft>
                      <a:spcPts val="0"/>
                    </a:spcAft>
                    <a:buClrTx/>
                    <a:buSzTx/>
                    <a:buFontTx/>
                    <a:buNone/>
                    <a:defRPr/>
                  </a:pPr>
                  <a:endParaRPr kumimoji="0" lang="zh-CN" altLang="en-US" sz="7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89" name="任意多边形: 形状 197"/>
                <p:cNvSpPr/>
                <p:nvPr/>
              </p:nvSpPr>
              <p:spPr>
                <a:xfrm>
                  <a:off x="3572542" y="4323739"/>
                  <a:ext cx="61538" cy="12955"/>
                </a:xfrm>
                <a:custGeom>
                  <a:avLst/>
                  <a:gdLst>
                    <a:gd name="connsiteX0" fmla="*/ 0 w 61538"/>
                    <a:gd name="connsiteY0" fmla="*/ 0 h 12955"/>
                    <a:gd name="connsiteX1" fmla="*/ 61539 w 61538"/>
                    <a:gd name="connsiteY1" fmla="*/ 0 h 12955"/>
                  </a:gdLst>
                  <a:ahLst/>
                  <a:cxnLst>
                    <a:cxn ang="0">
                      <a:pos x="connsiteX0" y="connsiteY0"/>
                    </a:cxn>
                    <a:cxn ang="0">
                      <a:pos x="connsiteX1" y="connsiteY1"/>
                    </a:cxn>
                  </a:cxnLst>
                  <a:rect l="l" t="t" r="r" b="b"/>
                  <a:pathLst>
                    <a:path w="61538" h="12955">
                      <a:moveTo>
                        <a:pt x="0" y="0"/>
                      </a:moveTo>
                      <a:lnTo>
                        <a:pt x="61539" y="0"/>
                      </a:lnTo>
                    </a:path>
                  </a:pathLst>
                </a:custGeom>
                <a:ln w="3175" cap="flat">
                  <a:solidFill>
                    <a:srgbClr val="000000"/>
                  </a:solidFill>
                  <a:prstDash val="solid"/>
                  <a:miter/>
                </a:ln>
              </p:spPr>
              <p:txBody>
                <a:bodyPr rtlCol="0" anchor="ctr"/>
                <a:lstStyle/>
                <a:p>
                  <a:pPr marL="0" marR="0" lvl="0" indent="0" algn="l" defTabSz="4572635" rtl="0" eaLnBrk="1" fontAlgn="auto" latinLnBrk="0" hangingPunct="1">
                    <a:lnSpc>
                      <a:spcPct val="100000"/>
                    </a:lnSpc>
                    <a:spcBef>
                      <a:spcPts val="0"/>
                    </a:spcBef>
                    <a:spcAft>
                      <a:spcPts val="0"/>
                    </a:spcAft>
                    <a:buClrTx/>
                    <a:buSzTx/>
                    <a:buFontTx/>
                    <a:buNone/>
                    <a:defRPr/>
                  </a:pPr>
                  <a:endParaRPr kumimoji="0" lang="zh-CN" altLang="en-US" sz="7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grpSp>
          <p:grpSp>
            <p:nvGrpSpPr>
              <p:cNvPr id="16" name="图形 3"/>
              <p:cNvGrpSpPr/>
              <p:nvPr/>
            </p:nvGrpSpPr>
            <p:grpSpPr>
              <a:xfrm>
                <a:off x="9553563" y="1843130"/>
                <a:ext cx="1532305" cy="763764"/>
                <a:chOff x="3831652" y="2056519"/>
                <a:chExt cx="2992731" cy="1491701"/>
              </a:xfrm>
              <a:noFill/>
            </p:grpSpPr>
            <p:sp>
              <p:nvSpPr>
                <p:cNvPr id="84" name="任意多边形: 形状 192"/>
                <p:cNvSpPr/>
                <p:nvPr/>
              </p:nvSpPr>
              <p:spPr>
                <a:xfrm>
                  <a:off x="3831652" y="2056519"/>
                  <a:ext cx="2992731" cy="1491701"/>
                </a:xfrm>
                <a:custGeom>
                  <a:avLst/>
                  <a:gdLst>
                    <a:gd name="connsiteX0" fmla="*/ 0 w 2992731"/>
                    <a:gd name="connsiteY0" fmla="*/ 0 h 1491701"/>
                    <a:gd name="connsiteX1" fmla="*/ 192908 w 2992731"/>
                    <a:gd name="connsiteY1" fmla="*/ 0 h 1491701"/>
                    <a:gd name="connsiteX2" fmla="*/ 192908 w 2992731"/>
                    <a:gd name="connsiteY2" fmla="*/ 99499 h 1491701"/>
                    <a:gd name="connsiteX3" fmla="*/ 212730 w 2992731"/>
                    <a:gd name="connsiteY3" fmla="*/ 99499 h 1491701"/>
                    <a:gd name="connsiteX4" fmla="*/ 212730 w 2992731"/>
                    <a:gd name="connsiteY4" fmla="*/ 194333 h 1491701"/>
                    <a:gd name="connsiteX5" fmla="*/ 234625 w 2992731"/>
                    <a:gd name="connsiteY5" fmla="*/ 194333 h 1491701"/>
                    <a:gd name="connsiteX6" fmla="*/ 234625 w 2992731"/>
                    <a:gd name="connsiteY6" fmla="*/ 284633 h 1491701"/>
                    <a:gd name="connsiteX7" fmla="*/ 275176 w 2992731"/>
                    <a:gd name="connsiteY7" fmla="*/ 284633 h 1491701"/>
                    <a:gd name="connsiteX8" fmla="*/ 275176 w 2992731"/>
                    <a:gd name="connsiteY8" fmla="*/ 375711 h 1491701"/>
                    <a:gd name="connsiteX9" fmla="*/ 387112 w 2992731"/>
                    <a:gd name="connsiteY9" fmla="*/ 375711 h 1491701"/>
                    <a:gd name="connsiteX10" fmla="*/ 387112 w 2992731"/>
                    <a:gd name="connsiteY10" fmla="*/ 466400 h 1491701"/>
                    <a:gd name="connsiteX11" fmla="*/ 553461 w 2992731"/>
                    <a:gd name="connsiteY11" fmla="*/ 466400 h 1491701"/>
                    <a:gd name="connsiteX12" fmla="*/ 553461 w 2992731"/>
                    <a:gd name="connsiteY12" fmla="*/ 564862 h 1491701"/>
                    <a:gd name="connsiteX13" fmla="*/ 598935 w 2992731"/>
                    <a:gd name="connsiteY13" fmla="*/ 564862 h 1491701"/>
                    <a:gd name="connsiteX14" fmla="*/ 598935 w 2992731"/>
                    <a:gd name="connsiteY14" fmla="*/ 658012 h 1491701"/>
                    <a:gd name="connsiteX15" fmla="*/ 900022 w 2992731"/>
                    <a:gd name="connsiteY15" fmla="*/ 658012 h 1491701"/>
                    <a:gd name="connsiteX16" fmla="*/ 900022 w 2992731"/>
                    <a:gd name="connsiteY16" fmla="*/ 744944 h 1491701"/>
                    <a:gd name="connsiteX17" fmla="*/ 984621 w 2992731"/>
                    <a:gd name="connsiteY17" fmla="*/ 744944 h 1491701"/>
                    <a:gd name="connsiteX18" fmla="*/ 984621 w 2992731"/>
                    <a:gd name="connsiteY18" fmla="*/ 838224 h 1491701"/>
                    <a:gd name="connsiteX19" fmla="*/ 992136 w 2992731"/>
                    <a:gd name="connsiteY19" fmla="*/ 838224 h 1491701"/>
                    <a:gd name="connsiteX20" fmla="*/ 992136 w 2992731"/>
                    <a:gd name="connsiteY20" fmla="*/ 934224 h 1491701"/>
                    <a:gd name="connsiteX21" fmla="*/ 1049399 w 2992731"/>
                    <a:gd name="connsiteY21" fmla="*/ 934224 h 1491701"/>
                    <a:gd name="connsiteX22" fmla="*/ 1049399 w 2992731"/>
                    <a:gd name="connsiteY22" fmla="*/ 1029318 h 1491701"/>
                    <a:gd name="connsiteX23" fmla="*/ 1065335 w 2992731"/>
                    <a:gd name="connsiteY23" fmla="*/ 1029318 h 1491701"/>
                    <a:gd name="connsiteX24" fmla="*/ 1065335 w 2992731"/>
                    <a:gd name="connsiteY24" fmla="*/ 1118452 h 1491701"/>
                    <a:gd name="connsiteX25" fmla="*/ 1282599 w 2992731"/>
                    <a:gd name="connsiteY25" fmla="*/ 1118452 h 1491701"/>
                    <a:gd name="connsiteX26" fmla="*/ 1282599 w 2992731"/>
                    <a:gd name="connsiteY26" fmla="*/ 1213546 h 1491701"/>
                    <a:gd name="connsiteX27" fmla="*/ 2254265 w 2992731"/>
                    <a:gd name="connsiteY27" fmla="*/ 1213546 h 1491701"/>
                    <a:gd name="connsiteX28" fmla="*/ 2254265 w 2992731"/>
                    <a:gd name="connsiteY28" fmla="*/ 1353077 h 1491701"/>
                    <a:gd name="connsiteX29" fmla="*/ 2992731 w 2992731"/>
                    <a:gd name="connsiteY29" fmla="*/ 1353077 h 1491701"/>
                    <a:gd name="connsiteX30" fmla="*/ 2992731 w 2992731"/>
                    <a:gd name="connsiteY30" fmla="*/ 1491702 h 1491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992731" h="1491701">
                      <a:moveTo>
                        <a:pt x="0" y="0"/>
                      </a:moveTo>
                      <a:lnTo>
                        <a:pt x="192908" y="0"/>
                      </a:lnTo>
                      <a:lnTo>
                        <a:pt x="192908" y="99499"/>
                      </a:lnTo>
                      <a:lnTo>
                        <a:pt x="212730" y="99499"/>
                      </a:lnTo>
                      <a:lnTo>
                        <a:pt x="212730" y="194333"/>
                      </a:lnTo>
                      <a:lnTo>
                        <a:pt x="234625" y="194333"/>
                      </a:lnTo>
                      <a:lnTo>
                        <a:pt x="234625" y="284633"/>
                      </a:lnTo>
                      <a:lnTo>
                        <a:pt x="275176" y="284633"/>
                      </a:lnTo>
                      <a:lnTo>
                        <a:pt x="275176" y="375711"/>
                      </a:lnTo>
                      <a:lnTo>
                        <a:pt x="387112" y="375711"/>
                      </a:lnTo>
                      <a:lnTo>
                        <a:pt x="387112" y="466400"/>
                      </a:lnTo>
                      <a:lnTo>
                        <a:pt x="553461" y="466400"/>
                      </a:lnTo>
                      <a:lnTo>
                        <a:pt x="553461" y="564862"/>
                      </a:lnTo>
                      <a:lnTo>
                        <a:pt x="598935" y="564862"/>
                      </a:lnTo>
                      <a:lnTo>
                        <a:pt x="598935" y="658012"/>
                      </a:lnTo>
                      <a:lnTo>
                        <a:pt x="900022" y="658012"/>
                      </a:lnTo>
                      <a:lnTo>
                        <a:pt x="900022" y="744944"/>
                      </a:lnTo>
                      <a:lnTo>
                        <a:pt x="984621" y="744944"/>
                      </a:lnTo>
                      <a:lnTo>
                        <a:pt x="984621" y="838224"/>
                      </a:lnTo>
                      <a:lnTo>
                        <a:pt x="992136" y="838224"/>
                      </a:lnTo>
                      <a:lnTo>
                        <a:pt x="992136" y="934224"/>
                      </a:lnTo>
                      <a:lnTo>
                        <a:pt x="1049399" y="934224"/>
                      </a:lnTo>
                      <a:lnTo>
                        <a:pt x="1049399" y="1029318"/>
                      </a:lnTo>
                      <a:lnTo>
                        <a:pt x="1065335" y="1029318"/>
                      </a:lnTo>
                      <a:lnTo>
                        <a:pt x="1065335" y="1118452"/>
                      </a:lnTo>
                      <a:lnTo>
                        <a:pt x="1282599" y="1118452"/>
                      </a:lnTo>
                      <a:lnTo>
                        <a:pt x="1282599" y="1213546"/>
                      </a:lnTo>
                      <a:lnTo>
                        <a:pt x="2254265" y="1213546"/>
                      </a:lnTo>
                      <a:lnTo>
                        <a:pt x="2254265" y="1353077"/>
                      </a:lnTo>
                      <a:lnTo>
                        <a:pt x="2992731" y="1353077"/>
                      </a:lnTo>
                      <a:lnTo>
                        <a:pt x="2992731" y="1491702"/>
                      </a:lnTo>
                    </a:path>
                  </a:pathLst>
                </a:custGeom>
                <a:noFill/>
                <a:ln w="3175" cap="flat">
                  <a:solidFill>
                    <a:srgbClr val="2E9FDF"/>
                  </a:solidFill>
                  <a:prstDash val="solid"/>
                  <a:miter/>
                </a:ln>
              </p:spPr>
              <p:txBody>
                <a:bodyPr rtlCol="0" anchor="ctr"/>
                <a:lstStyle/>
                <a:p>
                  <a:pPr marL="0" marR="0" lvl="0" indent="0" algn="l" defTabSz="4572635" rtl="0" eaLnBrk="1" fontAlgn="auto" latinLnBrk="0" hangingPunct="1">
                    <a:lnSpc>
                      <a:spcPct val="100000"/>
                    </a:lnSpc>
                    <a:spcBef>
                      <a:spcPts val="0"/>
                    </a:spcBef>
                    <a:spcAft>
                      <a:spcPts val="0"/>
                    </a:spcAft>
                    <a:buClrTx/>
                    <a:buSzTx/>
                    <a:buFontTx/>
                    <a:buNone/>
                    <a:defRPr/>
                  </a:pPr>
                  <a:endParaRPr kumimoji="0" lang="zh-CN" altLang="en-US" sz="7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grpSp>
              <p:nvGrpSpPr>
                <p:cNvPr id="85" name="图形 3"/>
                <p:cNvGrpSpPr/>
                <p:nvPr/>
              </p:nvGrpSpPr>
              <p:grpSpPr>
                <a:xfrm>
                  <a:off x="5194835" y="3248558"/>
                  <a:ext cx="51822" cy="51822"/>
                  <a:chOff x="5194835" y="3248558"/>
                  <a:chExt cx="51822" cy="51822"/>
                </a:xfrm>
              </p:grpSpPr>
              <p:sp>
                <p:nvSpPr>
                  <p:cNvPr id="86" name="任意多边形: 形状 194"/>
                  <p:cNvSpPr/>
                  <p:nvPr/>
                </p:nvSpPr>
                <p:spPr>
                  <a:xfrm>
                    <a:off x="5194835" y="3274469"/>
                    <a:ext cx="51822" cy="12955"/>
                  </a:xfrm>
                  <a:custGeom>
                    <a:avLst/>
                    <a:gdLst>
                      <a:gd name="connsiteX0" fmla="*/ 0 w 51822"/>
                      <a:gd name="connsiteY0" fmla="*/ 0 h 12955"/>
                      <a:gd name="connsiteX1" fmla="*/ 51822 w 51822"/>
                      <a:gd name="connsiteY1" fmla="*/ 0 h 12955"/>
                    </a:gdLst>
                    <a:ahLst/>
                    <a:cxnLst>
                      <a:cxn ang="0">
                        <a:pos x="connsiteX0" y="connsiteY0"/>
                      </a:cxn>
                      <a:cxn ang="0">
                        <a:pos x="connsiteX1" y="connsiteY1"/>
                      </a:cxn>
                    </a:cxnLst>
                    <a:rect l="l" t="t" r="r" b="b"/>
                    <a:pathLst>
                      <a:path w="51822" h="12955">
                        <a:moveTo>
                          <a:pt x="0" y="0"/>
                        </a:moveTo>
                        <a:lnTo>
                          <a:pt x="51822" y="0"/>
                        </a:lnTo>
                      </a:path>
                    </a:pathLst>
                  </a:custGeom>
                  <a:ln w="3175" cap="flat">
                    <a:solidFill>
                      <a:srgbClr val="2E9FDF"/>
                    </a:solidFill>
                    <a:prstDash val="solid"/>
                    <a:miter/>
                  </a:ln>
                </p:spPr>
                <p:txBody>
                  <a:bodyPr rtlCol="0" anchor="ctr"/>
                  <a:lstStyle/>
                  <a:p>
                    <a:pPr marL="0" marR="0" lvl="0" indent="0" algn="l" defTabSz="4572635" rtl="0" eaLnBrk="1" fontAlgn="auto" latinLnBrk="0" hangingPunct="1">
                      <a:lnSpc>
                        <a:spcPct val="100000"/>
                      </a:lnSpc>
                      <a:spcBef>
                        <a:spcPts val="0"/>
                      </a:spcBef>
                      <a:spcAft>
                        <a:spcPts val="0"/>
                      </a:spcAft>
                      <a:buClrTx/>
                      <a:buSzTx/>
                      <a:buFontTx/>
                      <a:buNone/>
                      <a:defRPr/>
                    </a:pPr>
                    <a:endParaRPr kumimoji="0" lang="zh-CN" altLang="en-US" sz="7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87" name="任意多边形: 形状 195"/>
                  <p:cNvSpPr/>
                  <p:nvPr/>
                </p:nvSpPr>
                <p:spPr>
                  <a:xfrm>
                    <a:off x="5220746" y="3248558"/>
                    <a:ext cx="12955" cy="51822"/>
                  </a:xfrm>
                  <a:custGeom>
                    <a:avLst/>
                    <a:gdLst>
                      <a:gd name="connsiteX0" fmla="*/ 0 w 12955"/>
                      <a:gd name="connsiteY0" fmla="*/ 0 h 51822"/>
                      <a:gd name="connsiteX1" fmla="*/ 0 w 12955"/>
                      <a:gd name="connsiteY1" fmla="*/ 51822 h 51822"/>
                    </a:gdLst>
                    <a:ahLst/>
                    <a:cxnLst>
                      <a:cxn ang="0">
                        <a:pos x="connsiteX0" y="connsiteY0"/>
                      </a:cxn>
                      <a:cxn ang="0">
                        <a:pos x="connsiteX1" y="connsiteY1"/>
                      </a:cxn>
                    </a:cxnLst>
                    <a:rect l="l" t="t" r="r" b="b"/>
                    <a:pathLst>
                      <a:path w="12955" h="51822">
                        <a:moveTo>
                          <a:pt x="0" y="0"/>
                        </a:moveTo>
                        <a:lnTo>
                          <a:pt x="0" y="51822"/>
                        </a:lnTo>
                      </a:path>
                    </a:pathLst>
                  </a:custGeom>
                  <a:ln w="3175" cap="flat">
                    <a:solidFill>
                      <a:srgbClr val="2E9FDF"/>
                    </a:solidFill>
                    <a:prstDash val="solid"/>
                    <a:miter/>
                  </a:ln>
                </p:spPr>
                <p:txBody>
                  <a:bodyPr rtlCol="0" anchor="ctr"/>
                  <a:lstStyle/>
                  <a:p>
                    <a:pPr marL="0" marR="0" lvl="0" indent="0" algn="l" defTabSz="4572635" rtl="0" eaLnBrk="1" fontAlgn="auto" latinLnBrk="0" hangingPunct="1">
                      <a:lnSpc>
                        <a:spcPct val="100000"/>
                      </a:lnSpc>
                      <a:spcBef>
                        <a:spcPts val="0"/>
                      </a:spcBef>
                      <a:spcAft>
                        <a:spcPts val="0"/>
                      </a:spcAft>
                      <a:buClrTx/>
                      <a:buSzTx/>
                      <a:buFontTx/>
                      <a:buNone/>
                      <a:defRPr/>
                    </a:pPr>
                    <a:endParaRPr kumimoji="0" lang="zh-CN" altLang="en-US" sz="7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grpSp>
          </p:grpSp>
          <p:grpSp>
            <p:nvGrpSpPr>
              <p:cNvPr id="17" name="图形 3"/>
              <p:cNvGrpSpPr/>
              <p:nvPr/>
            </p:nvGrpSpPr>
            <p:grpSpPr>
              <a:xfrm>
                <a:off x="9612799" y="1843130"/>
                <a:ext cx="1624375" cy="645690"/>
                <a:chOff x="3947345" y="2056519"/>
                <a:chExt cx="3172553" cy="1261092"/>
              </a:xfrm>
              <a:noFill/>
            </p:grpSpPr>
            <p:sp>
              <p:nvSpPr>
                <p:cNvPr id="68" name="任意多边形: 形状 176"/>
                <p:cNvSpPr/>
                <p:nvPr/>
              </p:nvSpPr>
              <p:spPr>
                <a:xfrm>
                  <a:off x="3947345" y="2056519"/>
                  <a:ext cx="3163873" cy="1240752"/>
                </a:xfrm>
                <a:custGeom>
                  <a:avLst/>
                  <a:gdLst>
                    <a:gd name="connsiteX0" fmla="*/ 0 w 3163873"/>
                    <a:gd name="connsiteY0" fmla="*/ 0 h 1240752"/>
                    <a:gd name="connsiteX1" fmla="*/ 0 w 3163873"/>
                    <a:gd name="connsiteY1" fmla="*/ 150543 h 1240752"/>
                    <a:gd name="connsiteX2" fmla="*/ 60891 w 3163873"/>
                    <a:gd name="connsiteY2" fmla="*/ 150543 h 1240752"/>
                    <a:gd name="connsiteX3" fmla="*/ 60891 w 3163873"/>
                    <a:gd name="connsiteY3" fmla="*/ 230738 h 1240752"/>
                    <a:gd name="connsiteX4" fmla="*/ 109993 w 3163873"/>
                    <a:gd name="connsiteY4" fmla="*/ 230738 h 1240752"/>
                    <a:gd name="connsiteX5" fmla="*/ 109993 w 3163873"/>
                    <a:gd name="connsiteY5" fmla="*/ 304974 h 1240752"/>
                    <a:gd name="connsiteX6" fmla="*/ 130462 w 3163873"/>
                    <a:gd name="connsiteY6" fmla="*/ 304974 h 1240752"/>
                    <a:gd name="connsiteX7" fmla="*/ 130462 w 3163873"/>
                    <a:gd name="connsiteY7" fmla="*/ 383873 h 1240752"/>
                    <a:gd name="connsiteX8" fmla="*/ 156373 w 3163873"/>
                    <a:gd name="connsiteY8" fmla="*/ 383873 h 1240752"/>
                    <a:gd name="connsiteX9" fmla="*/ 156373 w 3163873"/>
                    <a:gd name="connsiteY9" fmla="*/ 453444 h 1240752"/>
                    <a:gd name="connsiteX10" fmla="*/ 185653 w 3163873"/>
                    <a:gd name="connsiteY10" fmla="*/ 453444 h 1240752"/>
                    <a:gd name="connsiteX11" fmla="*/ 185653 w 3163873"/>
                    <a:gd name="connsiteY11" fmla="*/ 526254 h 1240752"/>
                    <a:gd name="connsiteX12" fmla="*/ 414448 w 3163873"/>
                    <a:gd name="connsiteY12" fmla="*/ 526254 h 1240752"/>
                    <a:gd name="connsiteX13" fmla="*/ 414448 w 3163873"/>
                    <a:gd name="connsiteY13" fmla="*/ 600490 h 1240752"/>
                    <a:gd name="connsiteX14" fmla="*/ 428440 w 3163873"/>
                    <a:gd name="connsiteY14" fmla="*/ 600490 h 1240752"/>
                    <a:gd name="connsiteX15" fmla="*/ 428440 w 3163873"/>
                    <a:gd name="connsiteY15" fmla="*/ 677834 h 1240752"/>
                    <a:gd name="connsiteX16" fmla="*/ 472359 w 3163873"/>
                    <a:gd name="connsiteY16" fmla="*/ 677834 h 1240752"/>
                    <a:gd name="connsiteX17" fmla="*/ 472359 w 3163873"/>
                    <a:gd name="connsiteY17" fmla="*/ 759454 h 1240752"/>
                    <a:gd name="connsiteX18" fmla="*/ 656587 w 3163873"/>
                    <a:gd name="connsiteY18" fmla="*/ 759454 h 1240752"/>
                    <a:gd name="connsiteX19" fmla="*/ 656587 w 3163873"/>
                    <a:gd name="connsiteY19" fmla="*/ 838224 h 1240752"/>
                    <a:gd name="connsiteX20" fmla="*/ 675891 w 3163873"/>
                    <a:gd name="connsiteY20" fmla="*/ 838224 h 1240752"/>
                    <a:gd name="connsiteX21" fmla="*/ 675891 w 3163873"/>
                    <a:gd name="connsiteY21" fmla="*/ 919844 h 1240752"/>
                    <a:gd name="connsiteX22" fmla="*/ 831876 w 3163873"/>
                    <a:gd name="connsiteY22" fmla="*/ 919844 h 1240752"/>
                    <a:gd name="connsiteX23" fmla="*/ 831876 w 3163873"/>
                    <a:gd name="connsiteY23" fmla="*/ 1003018 h 1240752"/>
                    <a:gd name="connsiteX24" fmla="*/ 1733452 w 3163873"/>
                    <a:gd name="connsiteY24" fmla="*/ 1003018 h 1240752"/>
                    <a:gd name="connsiteX25" fmla="*/ 1733452 w 3163873"/>
                    <a:gd name="connsiteY25" fmla="*/ 1127133 h 1240752"/>
                    <a:gd name="connsiteX26" fmla="*/ 2640988 w 3163873"/>
                    <a:gd name="connsiteY26" fmla="*/ 1127133 h 1240752"/>
                    <a:gd name="connsiteX27" fmla="*/ 2640988 w 3163873"/>
                    <a:gd name="connsiteY27" fmla="*/ 1240753 h 1240752"/>
                    <a:gd name="connsiteX28" fmla="*/ 3163874 w 3163873"/>
                    <a:gd name="connsiteY28" fmla="*/ 1240753 h 1240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163873" h="1240752">
                      <a:moveTo>
                        <a:pt x="0" y="0"/>
                      </a:moveTo>
                      <a:lnTo>
                        <a:pt x="0" y="150543"/>
                      </a:lnTo>
                      <a:lnTo>
                        <a:pt x="60891" y="150543"/>
                      </a:lnTo>
                      <a:lnTo>
                        <a:pt x="60891" y="230738"/>
                      </a:lnTo>
                      <a:lnTo>
                        <a:pt x="109993" y="230738"/>
                      </a:lnTo>
                      <a:lnTo>
                        <a:pt x="109993" y="304974"/>
                      </a:lnTo>
                      <a:lnTo>
                        <a:pt x="130462" y="304974"/>
                      </a:lnTo>
                      <a:lnTo>
                        <a:pt x="130462" y="383873"/>
                      </a:lnTo>
                      <a:lnTo>
                        <a:pt x="156373" y="383873"/>
                      </a:lnTo>
                      <a:lnTo>
                        <a:pt x="156373" y="453444"/>
                      </a:lnTo>
                      <a:lnTo>
                        <a:pt x="185653" y="453444"/>
                      </a:lnTo>
                      <a:lnTo>
                        <a:pt x="185653" y="526254"/>
                      </a:lnTo>
                      <a:lnTo>
                        <a:pt x="414448" y="526254"/>
                      </a:lnTo>
                      <a:lnTo>
                        <a:pt x="414448" y="600490"/>
                      </a:lnTo>
                      <a:lnTo>
                        <a:pt x="428440" y="600490"/>
                      </a:lnTo>
                      <a:lnTo>
                        <a:pt x="428440" y="677834"/>
                      </a:lnTo>
                      <a:lnTo>
                        <a:pt x="472359" y="677834"/>
                      </a:lnTo>
                      <a:lnTo>
                        <a:pt x="472359" y="759454"/>
                      </a:lnTo>
                      <a:lnTo>
                        <a:pt x="656587" y="759454"/>
                      </a:lnTo>
                      <a:lnTo>
                        <a:pt x="656587" y="838224"/>
                      </a:lnTo>
                      <a:lnTo>
                        <a:pt x="675891" y="838224"/>
                      </a:lnTo>
                      <a:lnTo>
                        <a:pt x="675891" y="919844"/>
                      </a:lnTo>
                      <a:lnTo>
                        <a:pt x="831876" y="919844"/>
                      </a:lnTo>
                      <a:lnTo>
                        <a:pt x="831876" y="1003018"/>
                      </a:lnTo>
                      <a:lnTo>
                        <a:pt x="1733452" y="1003018"/>
                      </a:lnTo>
                      <a:lnTo>
                        <a:pt x="1733452" y="1127133"/>
                      </a:lnTo>
                      <a:lnTo>
                        <a:pt x="2640988" y="1127133"/>
                      </a:lnTo>
                      <a:lnTo>
                        <a:pt x="2640988" y="1240753"/>
                      </a:lnTo>
                      <a:lnTo>
                        <a:pt x="3163874" y="1240753"/>
                      </a:lnTo>
                    </a:path>
                  </a:pathLst>
                </a:custGeom>
                <a:noFill/>
                <a:ln w="3175" cap="flat">
                  <a:solidFill>
                    <a:srgbClr val="EEC72B"/>
                  </a:solidFill>
                  <a:prstDash val="solid"/>
                  <a:miter/>
                </a:ln>
              </p:spPr>
              <p:txBody>
                <a:bodyPr rtlCol="0" anchor="ctr"/>
                <a:lstStyle/>
                <a:p>
                  <a:pPr marL="0" marR="0" lvl="0" indent="0" algn="l" defTabSz="4572635" rtl="0" eaLnBrk="1" fontAlgn="auto" latinLnBrk="0" hangingPunct="1">
                    <a:lnSpc>
                      <a:spcPct val="100000"/>
                    </a:lnSpc>
                    <a:spcBef>
                      <a:spcPts val="0"/>
                    </a:spcBef>
                    <a:spcAft>
                      <a:spcPts val="0"/>
                    </a:spcAft>
                    <a:buClrTx/>
                    <a:buSzTx/>
                    <a:buFontTx/>
                    <a:buNone/>
                    <a:defRPr/>
                  </a:pPr>
                  <a:endParaRPr kumimoji="0" lang="zh-CN" altLang="en-US" sz="7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grpSp>
              <p:nvGrpSpPr>
                <p:cNvPr id="69" name="图形 3"/>
                <p:cNvGrpSpPr/>
                <p:nvPr/>
              </p:nvGrpSpPr>
              <p:grpSpPr>
                <a:xfrm>
                  <a:off x="4373324" y="2708701"/>
                  <a:ext cx="51822" cy="51822"/>
                  <a:chOff x="4373324" y="2708701"/>
                  <a:chExt cx="51822" cy="51822"/>
                </a:xfrm>
              </p:grpSpPr>
              <p:sp>
                <p:nvSpPr>
                  <p:cNvPr id="82" name="任意多边形: 形状 190"/>
                  <p:cNvSpPr/>
                  <p:nvPr/>
                </p:nvSpPr>
                <p:spPr>
                  <a:xfrm>
                    <a:off x="4373324" y="2734612"/>
                    <a:ext cx="51822" cy="12955"/>
                  </a:xfrm>
                  <a:custGeom>
                    <a:avLst/>
                    <a:gdLst>
                      <a:gd name="connsiteX0" fmla="*/ 0 w 51822"/>
                      <a:gd name="connsiteY0" fmla="*/ 0 h 12955"/>
                      <a:gd name="connsiteX1" fmla="*/ 51822 w 51822"/>
                      <a:gd name="connsiteY1" fmla="*/ 0 h 12955"/>
                    </a:gdLst>
                    <a:ahLst/>
                    <a:cxnLst>
                      <a:cxn ang="0">
                        <a:pos x="connsiteX0" y="connsiteY0"/>
                      </a:cxn>
                      <a:cxn ang="0">
                        <a:pos x="connsiteX1" y="connsiteY1"/>
                      </a:cxn>
                    </a:cxnLst>
                    <a:rect l="l" t="t" r="r" b="b"/>
                    <a:pathLst>
                      <a:path w="51822" h="12955">
                        <a:moveTo>
                          <a:pt x="0" y="0"/>
                        </a:moveTo>
                        <a:lnTo>
                          <a:pt x="51822" y="0"/>
                        </a:lnTo>
                      </a:path>
                    </a:pathLst>
                  </a:custGeom>
                  <a:ln w="3175" cap="flat">
                    <a:solidFill>
                      <a:srgbClr val="EEC72B"/>
                    </a:solidFill>
                    <a:prstDash val="solid"/>
                    <a:miter/>
                  </a:ln>
                </p:spPr>
                <p:txBody>
                  <a:bodyPr rtlCol="0" anchor="ctr"/>
                  <a:lstStyle/>
                  <a:p>
                    <a:pPr marL="0" marR="0" lvl="0" indent="0" algn="l" defTabSz="4572635" rtl="0" eaLnBrk="1" fontAlgn="auto" latinLnBrk="0" hangingPunct="1">
                      <a:lnSpc>
                        <a:spcPct val="100000"/>
                      </a:lnSpc>
                      <a:spcBef>
                        <a:spcPts val="0"/>
                      </a:spcBef>
                      <a:spcAft>
                        <a:spcPts val="0"/>
                      </a:spcAft>
                      <a:buClrTx/>
                      <a:buSzTx/>
                      <a:buFontTx/>
                      <a:buNone/>
                      <a:defRPr/>
                    </a:pPr>
                    <a:endParaRPr kumimoji="0" lang="zh-CN" altLang="en-US" sz="7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83" name="任意多边形: 形状 191"/>
                  <p:cNvSpPr/>
                  <p:nvPr/>
                </p:nvSpPr>
                <p:spPr>
                  <a:xfrm>
                    <a:off x="4399235" y="2708701"/>
                    <a:ext cx="12955" cy="51822"/>
                  </a:xfrm>
                  <a:custGeom>
                    <a:avLst/>
                    <a:gdLst>
                      <a:gd name="connsiteX0" fmla="*/ 0 w 12955"/>
                      <a:gd name="connsiteY0" fmla="*/ 0 h 51822"/>
                      <a:gd name="connsiteX1" fmla="*/ 0 w 12955"/>
                      <a:gd name="connsiteY1" fmla="*/ 51822 h 51822"/>
                    </a:gdLst>
                    <a:ahLst/>
                    <a:cxnLst>
                      <a:cxn ang="0">
                        <a:pos x="connsiteX0" y="connsiteY0"/>
                      </a:cxn>
                      <a:cxn ang="0">
                        <a:pos x="connsiteX1" y="connsiteY1"/>
                      </a:cxn>
                    </a:cxnLst>
                    <a:rect l="l" t="t" r="r" b="b"/>
                    <a:pathLst>
                      <a:path w="12955" h="51822">
                        <a:moveTo>
                          <a:pt x="0" y="0"/>
                        </a:moveTo>
                        <a:lnTo>
                          <a:pt x="0" y="51822"/>
                        </a:lnTo>
                      </a:path>
                    </a:pathLst>
                  </a:custGeom>
                  <a:ln w="3175" cap="flat">
                    <a:solidFill>
                      <a:srgbClr val="EEC72B"/>
                    </a:solidFill>
                    <a:prstDash val="solid"/>
                    <a:miter/>
                  </a:ln>
                </p:spPr>
                <p:txBody>
                  <a:bodyPr rtlCol="0" anchor="ctr"/>
                  <a:lstStyle/>
                  <a:p>
                    <a:pPr marL="0" marR="0" lvl="0" indent="0" algn="l" defTabSz="4572635" rtl="0" eaLnBrk="1" fontAlgn="auto" latinLnBrk="0" hangingPunct="1">
                      <a:lnSpc>
                        <a:spcPct val="100000"/>
                      </a:lnSpc>
                      <a:spcBef>
                        <a:spcPts val="0"/>
                      </a:spcBef>
                      <a:spcAft>
                        <a:spcPts val="0"/>
                      </a:spcAft>
                      <a:buClrTx/>
                      <a:buSzTx/>
                      <a:buFontTx/>
                      <a:buNone/>
                      <a:defRPr/>
                    </a:pPr>
                    <a:endParaRPr kumimoji="0" lang="zh-CN" altLang="en-US" sz="7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grpSp>
            <p:grpSp>
              <p:nvGrpSpPr>
                <p:cNvPr id="70" name="图形 3"/>
                <p:cNvGrpSpPr/>
                <p:nvPr/>
              </p:nvGrpSpPr>
              <p:grpSpPr>
                <a:xfrm>
                  <a:off x="4826768" y="3032589"/>
                  <a:ext cx="51822" cy="51822"/>
                  <a:chOff x="4826768" y="3032589"/>
                  <a:chExt cx="51822" cy="51822"/>
                </a:xfrm>
              </p:grpSpPr>
              <p:sp>
                <p:nvSpPr>
                  <p:cNvPr id="80" name="任意多边形: 形状 188"/>
                  <p:cNvSpPr/>
                  <p:nvPr/>
                </p:nvSpPr>
                <p:spPr>
                  <a:xfrm>
                    <a:off x="4826768" y="3058501"/>
                    <a:ext cx="51822" cy="12955"/>
                  </a:xfrm>
                  <a:custGeom>
                    <a:avLst/>
                    <a:gdLst>
                      <a:gd name="connsiteX0" fmla="*/ 0 w 51822"/>
                      <a:gd name="connsiteY0" fmla="*/ 0 h 12955"/>
                      <a:gd name="connsiteX1" fmla="*/ 51822 w 51822"/>
                      <a:gd name="connsiteY1" fmla="*/ 0 h 12955"/>
                    </a:gdLst>
                    <a:ahLst/>
                    <a:cxnLst>
                      <a:cxn ang="0">
                        <a:pos x="connsiteX0" y="connsiteY0"/>
                      </a:cxn>
                      <a:cxn ang="0">
                        <a:pos x="connsiteX1" y="connsiteY1"/>
                      </a:cxn>
                    </a:cxnLst>
                    <a:rect l="l" t="t" r="r" b="b"/>
                    <a:pathLst>
                      <a:path w="51822" h="12955">
                        <a:moveTo>
                          <a:pt x="0" y="0"/>
                        </a:moveTo>
                        <a:lnTo>
                          <a:pt x="51822" y="0"/>
                        </a:lnTo>
                      </a:path>
                    </a:pathLst>
                  </a:custGeom>
                  <a:ln w="3175" cap="flat">
                    <a:solidFill>
                      <a:srgbClr val="EEC72B"/>
                    </a:solidFill>
                    <a:prstDash val="solid"/>
                    <a:miter/>
                  </a:ln>
                </p:spPr>
                <p:txBody>
                  <a:bodyPr rtlCol="0" anchor="ctr"/>
                  <a:lstStyle/>
                  <a:p>
                    <a:pPr marL="0" marR="0" lvl="0" indent="0" algn="l" defTabSz="4572635" rtl="0" eaLnBrk="1" fontAlgn="auto" latinLnBrk="0" hangingPunct="1">
                      <a:lnSpc>
                        <a:spcPct val="100000"/>
                      </a:lnSpc>
                      <a:spcBef>
                        <a:spcPts val="0"/>
                      </a:spcBef>
                      <a:spcAft>
                        <a:spcPts val="0"/>
                      </a:spcAft>
                      <a:buClrTx/>
                      <a:buSzTx/>
                      <a:buFontTx/>
                      <a:buNone/>
                      <a:defRPr/>
                    </a:pPr>
                    <a:endParaRPr kumimoji="0" lang="zh-CN" altLang="en-US" sz="7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81" name="任意多边形: 形状 189"/>
                  <p:cNvSpPr/>
                  <p:nvPr/>
                </p:nvSpPr>
                <p:spPr>
                  <a:xfrm>
                    <a:off x="4852679" y="3032589"/>
                    <a:ext cx="12955" cy="51822"/>
                  </a:xfrm>
                  <a:custGeom>
                    <a:avLst/>
                    <a:gdLst>
                      <a:gd name="connsiteX0" fmla="*/ 0 w 12955"/>
                      <a:gd name="connsiteY0" fmla="*/ 0 h 51822"/>
                      <a:gd name="connsiteX1" fmla="*/ 0 w 12955"/>
                      <a:gd name="connsiteY1" fmla="*/ 51822 h 51822"/>
                    </a:gdLst>
                    <a:ahLst/>
                    <a:cxnLst>
                      <a:cxn ang="0">
                        <a:pos x="connsiteX0" y="connsiteY0"/>
                      </a:cxn>
                      <a:cxn ang="0">
                        <a:pos x="connsiteX1" y="connsiteY1"/>
                      </a:cxn>
                    </a:cxnLst>
                    <a:rect l="l" t="t" r="r" b="b"/>
                    <a:pathLst>
                      <a:path w="12955" h="51822">
                        <a:moveTo>
                          <a:pt x="0" y="0"/>
                        </a:moveTo>
                        <a:lnTo>
                          <a:pt x="0" y="51822"/>
                        </a:lnTo>
                      </a:path>
                    </a:pathLst>
                  </a:custGeom>
                  <a:ln w="3175" cap="flat">
                    <a:solidFill>
                      <a:srgbClr val="EEC72B"/>
                    </a:solidFill>
                    <a:prstDash val="solid"/>
                    <a:miter/>
                  </a:ln>
                </p:spPr>
                <p:txBody>
                  <a:bodyPr rtlCol="0" anchor="ctr"/>
                  <a:lstStyle/>
                  <a:p>
                    <a:pPr marL="0" marR="0" lvl="0" indent="0" algn="l" defTabSz="4572635" rtl="0" eaLnBrk="1" fontAlgn="auto" latinLnBrk="0" hangingPunct="1">
                      <a:lnSpc>
                        <a:spcPct val="100000"/>
                      </a:lnSpc>
                      <a:spcBef>
                        <a:spcPts val="0"/>
                      </a:spcBef>
                      <a:spcAft>
                        <a:spcPts val="0"/>
                      </a:spcAft>
                      <a:buClrTx/>
                      <a:buSzTx/>
                      <a:buFontTx/>
                      <a:buNone/>
                      <a:defRPr/>
                    </a:pPr>
                    <a:endParaRPr kumimoji="0" lang="zh-CN" altLang="en-US" sz="7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grpSp>
            <p:grpSp>
              <p:nvGrpSpPr>
                <p:cNvPr id="71" name="图形 3"/>
                <p:cNvGrpSpPr/>
                <p:nvPr/>
              </p:nvGrpSpPr>
              <p:grpSpPr>
                <a:xfrm>
                  <a:off x="5267256" y="3032589"/>
                  <a:ext cx="51822" cy="51822"/>
                  <a:chOff x="5267256" y="3032589"/>
                  <a:chExt cx="51822" cy="51822"/>
                </a:xfrm>
              </p:grpSpPr>
              <p:sp>
                <p:nvSpPr>
                  <p:cNvPr id="78" name="任意多边形: 形状 186"/>
                  <p:cNvSpPr/>
                  <p:nvPr/>
                </p:nvSpPr>
                <p:spPr>
                  <a:xfrm>
                    <a:off x="5267256" y="3058501"/>
                    <a:ext cx="51822" cy="12955"/>
                  </a:xfrm>
                  <a:custGeom>
                    <a:avLst/>
                    <a:gdLst>
                      <a:gd name="connsiteX0" fmla="*/ 0 w 51822"/>
                      <a:gd name="connsiteY0" fmla="*/ 0 h 12955"/>
                      <a:gd name="connsiteX1" fmla="*/ 51822 w 51822"/>
                      <a:gd name="connsiteY1" fmla="*/ 0 h 12955"/>
                    </a:gdLst>
                    <a:ahLst/>
                    <a:cxnLst>
                      <a:cxn ang="0">
                        <a:pos x="connsiteX0" y="connsiteY0"/>
                      </a:cxn>
                      <a:cxn ang="0">
                        <a:pos x="connsiteX1" y="connsiteY1"/>
                      </a:cxn>
                    </a:cxnLst>
                    <a:rect l="l" t="t" r="r" b="b"/>
                    <a:pathLst>
                      <a:path w="51822" h="12955">
                        <a:moveTo>
                          <a:pt x="0" y="0"/>
                        </a:moveTo>
                        <a:lnTo>
                          <a:pt x="51822" y="0"/>
                        </a:lnTo>
                      </a:path>
                    </a:pathLst>
                  </a:custGeom>
                  <a:ln w="3175" cap="flat">
                    <a:solidFill>
                      <a:srgbClr val="EEC72B"/>
                    </a:solidFill>
                    <a:prstDash val="solid"/>
                    <a:miter/>
                  </a:ln>
                </p:spPr>
                <p:txBody>
                  <a:bodyPr rtlCol="0" anchor="ctr"/>
                  <a:lstStyle/>
                  <a:p>
                    <a:pPr marL="0" marR="0" lvl="0" indent="0" algn="l" defTabSz="4572635" rtl="0" eaLnBrk="1" fontAlgn="auto" latinLnBrk="0" hangingPunct="1">
                      <a:lnSpc>
                        <a:spcPct val="100000"/>
                      </a:lnSpc>
                      <a:spcBef>
                        <a:spcPts val="0"/>
                      </a:spcBef>
                      <a:spcAft>
                        <a:spcPts val="0"/>
                      </a:spcAft>
                      <a:buClrTx/>
                      <a:buSzTx/>
                      <a:buFontTx/>
                      <a:buNone/>
                      <a:defRPr/>
                    </a:pPr>
                    <a:endParaRPr kumimoji="0" lang="zh-CN" altLang="en-US" sz="7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79" name="任意多边形: 形状 187"/>
                  <p:cNvSpPr/>
                  <p:nvPr/>
                </p:nvSpPr>
                <p:spPr>
                  <a:xfrm>
                    <a:off x="5293167" y="3032589"/>
                    <a:ext cx="12955" cy="51822"/>
                  </a:xfrm>
                  <a:custGeom>
                    <a:avLst/>
                    <a:gdLst>
                      <a:gd name="connsiteX0" fmla="*/ 0 w 12955"/>
                      <a:gd name="connsiteY0" fmla="*/ 0 h 51822"/>
                      <a:gd name="connsiteX1" fmla="*/ 0 w 12955"/>
                      <a:gd name="connsiteY1" fmla="*/ 51822 h 51822"/>
                    </a:gdLst>
                    <a:ahLst/>
                    <a:cxnLst>
                      <a:cxn ang="0">
                        <a:pos x="connsiteX0" y="connsiteY0"/>
                      </a:cxn>
                      <a:cxn ang="0">
                        <a:pos x="connsiteX1" y="connsiteY1"/>
                      </a:cxn>
                    </a:cxnLst>
                    <a:rect l="l" t="t" r="r" b="b"/>
                    <a:pathLst>
                      <a:path w="12955" h="51822">
                        <a:moveTo>
                          <a:pt x="0" y="0"/>
                        </a:moveTo>
                        <a:lnTo>
                          <a:pt x="0" y="51822"/>
                        </a:lnTo>
                      </a:path>
                    </a:pathLst>
                  </a:custGeom>
                  <a:ln w="3175" cap="flat">
                    <a:solidFill>
                      <a:srgbClr val="EEC72B"/>
                    </a:solidFill>
                    <a:prstDash val="solid"/>
                    <a:miter/>
                  </a:ln>
                </p:spPr>
                <p:txBody>
                  <a:bodyPr rtlCol="0" anchor="ctr"/>
                  <a:lstStyle/>
                  <a:p>
                    <a:pPr marL="0" marR="0" lvl="0" indent="0" algn="l" defTabSz="4572635" rtl="0" eaLnBrk="1" fontAlgn="auto" latinLnBrk="0" hangingPunct="1">
                      <a:lnSpc>
                        <a:spcPct val="100000"/>
                      </a:lnSpc>
                      <a:spcBef>
                        <a:spcPts val="0"/>
                      </a:spcBef>
                      <a:spcAft>
                        <a:spcPts val="0"/>
                      </a:spcAft>
                      <a:buClrTx/>
                      <a:buSzTx/>
                      <a:buFontTx/>
                      <a:buNone/>
                      <a:defRPr/>
                    </a:pPr>
                    <a:endParaRPr kumimoji="0" lang="zh-CN" altLang="en-US" sz="7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grpSp>
            <p:grpSp>
              <p:nvGrpSpPr>
                <p:cNvPr id="72" name="图形 3"/>
                <p:cNvGrpSpPr/>
                <p:nvPr/>
              </p:nvGrpSpPr>
              <p:grpSpPr>
                <a:xfrm>
                  <a:off x="6627589" y="3265789"/>
                  <a:ext cx="51822" cy="51822"/>
                  <a:chOff x="6627589" y="3265789"/>
                  <a:chExt cx="51822" cy="51822"/>
                </a:xfrm>
              </p:grpSpPr>
              <p:sp>
                <p:nvSpPr>
                  <p:cNvPr id="76" name="任意多边形: 形状 184"/>
                  <p:cNvSpPr/>
                  <p:nvPr/>
                </p:nvSpPr>
                <p:spPr>
                  <a:xfrm>
                    <a:off x="6627589" y="3291700"/>
                    <a:ext cx="51822" cy="12955"/>
                  </a:xfrm>
                  <a:custGeom>
                    <a:avLst/>
                    <a:gdLst>
                      <a:gd name="connsiteX0" fmla="*/ 0 w 51822"/>
                      <a:gd name="connsiteY0" fmla="*/ 0 h 12955"/>
                      <a:gd name="connsiteX1" fmla="*/ 51822 w 51822"/>
                      <a:gd name="connsiteY1" fmla="*/ 0 h 12955"/>
                    </a:gdLst>
                    <a:ahLst/>
                    <a:cxnLst>
                      <a:cxn ang="0">
                        <a:pos x="connsiteX0" y="connsiteY0"/>
                      </a:cxn>
                      <a:cxn ang="0">
                        <a:pos x="connsiteX1" y="connsiteY1"/>
                      </a:cxn>
                    </a:cxnLst>
                    <a:rect l="l" t="t" r="r" b="b"/>
                    <a:pathLst>
                      <a:path w="51822" h="12955">
                        <a:moveTo>
                          <a:pt x="0" y="0"/>
                        </a:moveTo>
                        <a:lnTo>
                          <a:pt x="51822" y="0"/>
                        </a:lnTo>
                      </a:path>
                    </a:pathLst>
                  </a:custGeom>
                  <a:ln w="3175" cap="flat">
                    <a:solidFill>
                      <a:srgbClr val="EEC72B"/>
                    </a:solidFill>
                    <a:prstDash val="solid"/>
                    <a:miter/>
                  </a:ln>
                </p:spPr>
                <p:txBody>
                  <a:bodyPr rtlCol="0" anchor="ctr"/>
                  <a:lstStyle/>
                  <a:p>
                    <a:pPr marL="0" marR="0" lvl="0" indent="0" algn="l" defTabSz="4572635" rtl="0" eaLnBrk="1" fontAlgn="auto" latinLnBrk="0" hangingPunct="1">
                      <a:lnSpc>
                        <a:spcPct val="100000"/>
                      </a:lnSpc>
                      <a:spcBef>
                        <a:spcPts val="0"/>
                      </a:spcBef>
                      <a:spcAft>
                        <a:spcPts val="0"/>
                      </a:spcAft>
                      <a:buClrTx/>
                      <a:buSzTx/>
                      <a:buFontTx/>
                      <a:buNone/>
                      <a:defRPr/>
                    </a:pPr>
                    <a:endParaRPr kumimoji="0" lang="zh-CN" altLang="en-US" sz="7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77" name="任意多边形: 形状 185"/>
                  <p:cNvSpPr/>
                  <p:nvPr/>
                </p:nvSpPr>
                <p:spPr>
                  <a:xfrm>
                    <a:off x="6653500" y="3265789"/>
                    <a:ext cx="12955" cy="51822"/>
                  </a:xfrm>
                  <a:custGeom>
                    <a:avLst/>
                    <a:gdLst>
                      <a:gd name="connsiteX0" fmla="*/ 0 w 12955"/>
                      <a:gd name="connsiteY0" fmla="*/ 0 h 51822"/>
                      <a:gd name="connsiteX1" fmla="*/ 0 w 12955"/>
                      <a:gd name="connsiteY1" fmla="*/ 51822 h 51822"/>
                    </a:gdLst>
                    <a:ahLst/>
                    <a:cxnLst>
                      <a:cxn ang="0">
                        <a:pos x="connsiteX0" y="connsiteY0"/>
                      </a:cxn>
                      <a:cxn ang="0">
                        <a:pos x="connsiteX1" y="connsiteY1"/>
                      </a:cxn>
                    </a:cxnLst>
                    <a:rect l="l" t="t" r="r" b="b"/>
                    <a:pathLst>
                      <a:path w="12955" h="51822">
                        <a:moveTo>
                          <a:pt x="0" y="0"/>
                        </a:moveTo>
                        <a:lnTo>
                          <a:pt x="0" y="51822"/>
                        </a:lnTo>
                      </a:path>
                    </a:pathLst>
                  </a:custGeom>
                  <a:ln w="3175" cap="flat">
                    <a:solidFill>
                      <a:srgbClr val="EEC72B"/>
                    </a:solidFill>
                    <a:prstDash val="solid"/>
                    <a:miter/>
                  </a:ln>
                </p:spPr>
                <p:txBody>
                  <a:bodyPr rtlCol="0" anchor="ctr"/>
                  <a:lstStyle/>
                  <a:p>
                    <a:pPr marL="0" marR="0" lvl="0" indent="0" algn="l" defTabSz="4572635" rtl="0" eaLnBrk="1" fontAlgn="auto" latinLnBrk="0" hangingPunct="1">
                      <a:lnSpc>
                        <a:spcPct val="100000"/>
                      </a:lnSpc>
                      <a:spcBef>
                        <a:spcPts val="0"/>
                      </a:spcBef>
                      <a:spcAft>
                        <a:spcPts val="0"/>
                      </a:spcAft>
                      <a:buClrTx/>
                      <a:buSzTx/>
                      <a:buFontTx/>
                      <a:buNone/>
                      <a:defRPr/>
                    </a:pPr>
                    <a:endParaRPr kumimoji="0" lang="zh-CN" altLang="en-US" sz="7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grpSp>
            <p:grpSp>
              <p:nvGrpSpPr>
                <p:cNvPr id="73" name="图形 3"/>
                <p:cNvGrpSpPr/>
                <p:nvPr/>
              </p:nvGrpSpPr>
              <p:grpSpPr>
                <a:xfrm>
                  <a:off x="7068077" y="3265789"/>
                  <a:ext cx="51822" cy="51822"/>
                  <a:chOff x="7068077" y="3265789"/>
                  <a:chExt cx="51822" cy="51822"/>
                </a:xfrm>
              </p:grpSpPr>
              <p:sp>
                <p:nvSpPr>
                  <p:cNvPr id="74" name="任意多边形: 形状 182"/>
                  <p:cNvSpPr/>
                  <p:nvPr/>
                </p:nvSpPr>
                <p:spPr>
                  <a:xfrm>
                    <a:off x="7068077" y="3291700"/>
                    <a:ext cx="51822" cy="12955"/>
                  </a:xfrm>
                  <a:custGeom>
                    <a:avLst/>
                    <a:gdLst>
                      <a:gd name="connsiteX0" fmla="*/ 0 w 51822"/>
                      <a:gd name="connsiteY0" fmla="*/ 0 h 12955"/>
                      <a:gd name="connsiteX1" fmla="*/ 51822 w 51822"/>
                      <a:gd name="connsiteY1" fmla="*/ 0 h 12955"/>
                    </a:gdLst>
                    <a:ahLst/>
                    <a:cxnLst>
                      <a:cxn ang="0">
                        <a:pos x="connsiteX0" y="connsiteY0"/>
                      </a:cxn>
                      <a:cxn ang="0">
                        <a:pos x="connsiteX1" y="connsiteY1"/>
                      </a:cxn>
                    </a:cxnLst>
                    <a:rect l="l" t="t" r="r" b="b"/>
                    <a:pathLst>
                      <a:path w="51822" h="12955">
                        <a:moveTo>
                          <a:pt x="0" y="0"/>
                        </a:moveTo>
                        <a:lnTo>
                          <a:pt x="51822" y="0"/>
                        </a:lnTo>
                      </a:path>
                    </a:pathLst>
                  </a:custGeom>
                  <a:ln w="3175" cap="flat">
                    <a:solidFill>
                      <a:srgbClr val="EEC72B"/>
                    </a:solidFill>
                    <a:prstDash val="solid"/>
                    <a:miter/>
                  </a:ln>
                </p:spPr>
                <p:txBody>
                  <a:bodyPr rtlCol="0" anchor="ctr"/>
                  <a:lstStyle/>
                  <a:p>
                    <a:pPr marL="0" marR="0" lvl="0" indent="0" algn="l" defTabSz="4572635" rtl="0" eaLnBrk="1" fontAlgn="auto" latinLnBrk="0" hangingPunct="1">
                      <a:lnSpc>
                        <a:spcPct val="100000"/>
                      </a:lnSpc>
                      <a:spcBef>
                        <a:spcPts val="0"/>
                      </a:spcBef>
                      <a:spcAft>
                        <a:spcPts val="0"/>
                      </a:spcAft>
                      <a:buClrTx/>
                      <a:buSzTx/>
                      <a:buFontTx/>
                      <a:buNone/>
                      <a:defRPr/>
                    </a:pPr>
                    <a:endParaRPr kumimoji="0" lang="zh-CN" altLang="en-US" sz="7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75" name="任意多边形: 形状 183"/>
                  <p:cNvSpPr/>
                  <p:nvPr/>
                </p:nvSpPr>
                <p:spPr>
                  <a:xfrm>
                    <a:off x="7093988" y="3265789"/>
                    <a:ext cx="12955" cy="51822"/>
                  </a:xfrm>
                  <a:custGeom>
                    <a:avLst/>
                    <a:gdLst>
                      <a:gd name="connsiteX0" fmla="*/ 0 w 12955"/>
                      <a:gd name="connsiteY0" fmla="*/ 0 h 51822"/>
                      <a:gd name="connsiteX1" fmla="*/ 0 w 12955"/>
                      <a:gd name="connsiteY1" fmla="*/ 51822 h 51822"/>
                    </a:gdLst>
                    <a:ahLst/>
                    <a:cxnLst>
                      <a:cxn ang="0">
                        <a:pos x="connsiteX0" y="connsiteY0"/>
                      </a:cxn>
                      <a:cxn ang="0">
                        <a:pos x="connsiteX1" y="connsiteY1"/>
                      </a:cxn>
                    </a:cxnLst>
                    <a:rect l="l" t="t" r="r" b="b"/>
                    <a:pathLst>
                      <a:path w="12955" h="51822">
                        <a:moveTo>
                          <a:pt x="0" y="0"/>
                        </a:moveTo>
                        <a:lnTo>
                          <a:pt x="0" y="51822"/>
                        </a:lnTo>
                      </a:path>
                    </a:pathLst>
                  </a:custGeom>
                  <a:ln w="3175" cap="flat">
                    <a:solidFill>
                      <a:srgbClr val="EEC72B"/>
                    </a:solidFill>
                    <a:prstDash val="solid"/>
                    <a:miter/>
                  </a:ln>
                </p:spPr>
                <p:txBody>
                  <a:bodyPr rtlCol="0" anchor="ctr"/>
                  <a:lstStyle/>
                  <a:p>
                    <a:pPr marL="0" marR="0" lvl="0" indent="0" algn="l" defTabSz="4572635" rtl="0" eaLnBrk="1" fontAlgn="auto" latinLnBrk="0" hangingPunct="1">
                      <a:lnSpc>
                        <a:spcPct val="100000"/>
                      </a:lnSpc>
                      <a:spcBef>
                        <a:spcPts val="0"/>
                      </a:spcBef>
                      <a:spcAft>
                        <a:spcPts val="0"/>
                      </a:spcAft>
                      <a:buClrTx/>
                      <a:buSzTx/>
                      <a:buFontTx/>
                      <a:buNone/>
                      <a:defRPr/>
                    </a:pPr>
                    <a:endParaRPr kumimoji="0" lang="zh-CN" altLang="en-US" sz="7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grpSp>
          </p:grpSp>
          <p:sp>
            <p:nvSpPr>
              <p:cNvPr id="18" name="任意多边形: 形状 126"/>
              <p:cNvSpPr/>
              <p:nvPr/>
            </p:nvSpPr>
            <p:spPr>
              <a:xfrm>
                <a:off x="9558804" y="2225011"/>
                <a:ext cx="480918" cy="381882"/>
              </a:xfrm>
              <a:custGeom>
                <a:avLst/>
                <a:gdLst>
                  <a:gd name="connsiteX0" fmla="*/ 0 w 939277"/>
                  <a:gd name="connsiteY0" fmla="*/ 0 h 745850"/>
                  <a:gd name="connsiteX1" fmla="*/ 577817 w 939277"/>
                  <a:gd name="connsiteY1" fmla="*/ 0 h 745850"/>
                  <a:gd name="connsiteX2" fmla="*/ 939277 w 939277"/>
                  <a:gd name="connsiteY2" fmla="*/ 0 h 745850"/>
                  <a:gd name="connsiteX3" fmla="*/ 939277 w 939277"/>
                  <a:gd name="connsiteY3" fmla="*/ 745851 h 745850"/>
                </a:gdLst>
                <a:ahLst/>
                <a:cxnLst>
                  <a:cxn ang="0">
                    <a:pos x="connsiteX0" y="connsiteY0"/>
                  </a:cxn>
                  <a:cxn ang="0">
                    <a:pos x="connsiteX1" y="connsiteY1"/>
                  </a:cxn>
                  <a:cxn ang="0">
                    <a:pos x="connsiteX2" y="connsiteY2"/>
                  </a:cxn>
                  <a:cxn ang="0">
                    <a:pos x="connsiteX3" y="connsiteY3"/>
                  </a:cxn>
                </a:cxnLst>
                <a:rect l="l" t="t" r="r" b="b"/>
                <a:pathLst>
                  <a:path w="939277" h="745850">
                    <a:moveTo>
                      <a:pt x="0" y="0"/>
                    </a:moveTo>
                    <a:lnTo>
                      <a:pt x="577817" y="0"/>
                    </a:lnTo>
                    <a:lnTo>
                      <a:pt x="939277" y="0"/>
                    </a:lnTo>
                    <a:lnTo>
                      <a:pt x="939277" y="745851"/>
                    </a:lnTo>
                  </a:path>
                </a:pathLst>
              </a:custGeom>
              <a:noFill/>
              <a:ln w="3175" cap="flat">
                <a:solidFill>
                  <a:schemeClr val="bg1">
                    <a:lumMod val="65000"/>
                  </a:schemeClr>
                </a:solidFill>
                <a:prstDash val="dash"/>
                <a:miter/>
              </a:ln>
            </p:spPr>
            <p:txBody>
              <a:bodyPr rtlCol="0" anchor="ctr"/>
              <a:lstStyle/>
              <a:p>
                <a:pPr marL="0" marR="0" lvl="0" indent="0" algn="l" defTabSz="4572635" rtl="0" eaLnBrk="1" fontAlgn="auto" latinLnBrk="0" hangingPunct="1">
                  <a:lnSpc>
                    <a:spcPct val="100000"/>
                  </a:lnSpc>
                  <a:spcBef>
                    <a:spcPts val="0"/>
                  </a:spcBef>
                  <a:spcAft>
                    <a:spcPts val="0"/>
                  </a:spcAft>
                  <a:buClrTx/>
                  <a:buSzTx/>
                  <a:buFontTx/>
                  <a:buNone/>
                  <a:defRPr/>
                </a:pPr>
                <a:endParaRPr kumimoji="0" lang="zh-CN" altLang="en-US" sz="7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9" name="任意多边形: 形状 127"/>
              <p:cNvSpPr/>
              <p:nvPr/>
            </p:nvSpPr>
            <p:spPr>
              <a:xfrm>
                <a:off x="9857437" y="2225011"/>
                <a:ext cx="6633" cy="381882"/>
              </a:xfrm>
              <a:custGeom>
                <a:avLst/>
                <a:gdLst>
                  <a:gd name="connsiteX0" fmla="*/ 0 w 12955"/>
                  <a:gd name="connsiteY0" fmla="*/ 745851 h 745850"/>
                  <a:gd name="connsiteX1" fmla="*/ 0 w 12955"/>
                  <a:gd name="connsiteY1" fmla="*/ 0 h 745850"/>
                </a:gdLst>
                <a:ahLst/>
                <a:cxnLst>
                  <a:cxn ang="0">
                    <a:pos x="connsiteX0" y="connsiteY0"/>
                  </a:cxn>
                  <a:cxn ang="0">
                    <a:pos x="connsiteX1" y="connsiteY1"/>
                  </a:cxn>
                </a:cxnLst>
                <a:rect l="l" t="t" r="r" b="b"/>
                <a:pathLst>
                  <a:path w="12955" h="745850">
                    <a:moveTo>
                      <a:pt x="0" y="745851"/>
                    </a:moveTo>
                    <a:lnTo>
                      <a:pt x="0" y="0"/>
                    </a:lnTo>
                  </a:path>
                </a:pathLst>
              </a:custGeom>
              <a:ln w="3175" cap="flat">
                <a:solidFill>
                  <a:schemeClr val="bg1">
                    <a:lumMod val="65000"/>
                  </a:schemeClr>
                </a:solidFill>
                <a:prstDash val="dash"/>
                <a:miter/>
              </a:ln>
            </p:spPr>
            <p:txBody>
              <a:bodyPr rtlCol="0" anchor="ctr"/>
              <a:lstStyle/>
              <a:p>
                <a:pPr marL="0" marR="0" lvl="0" indent="0" algn="l" defTabSz="4572635" rtl="0" eaLnBrk="1" fontAlgn="auto" latinLnBrk="0" hangingPunct="1">
                  <a:lnSpc>
                    <a:spcPct val="100000"/>
                  </a:lnSpc>
                  <a:spcBef>
                    <a:spcPts val="0"/>
                  </a:spcBef>
                  <a:spcAft>
                    <a:spcPts val="0"/>
                  </a:spcAft>
                  <a:buClrTx/>
                  <a:buSzTx/>
                  <a:buFontTx/>
                  <a:buNone/>
                  <a:defRPr/>
                </a:pPr>
                <a:endParaRPr kumimoji="0" lang="zh-CN" altLang="en-US" sz="7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grpSp>
            <p:nvGrpSpPr>
              <p:cNvPr id="20" name="组合 128"/>
              <p:cNvGrpSpPr/>
              <p:nvPr/>
            </p:nvGrpSpPr>
            <p:grpSpPr>
              <a:xfrm>
                <a:off x="9150500" y="1821003"/>
                <a:ext cx="280603" cy="806760"/>
                <a:chOff x="3044432" y="2013308"/>
                <a:chExt cx="548044" cy="1575676"/>
              </a:xfrm>
            </p:grpSpPr>
            <p:sp>
              <p:nvSpPr>
                <p:cNvPr id="63" name="文本框 171"/>
                <p:cNvSpPr txBox="1"/>
                <p:nvPr/>
              </p:nvSpPr>
              <p:spPr>
                <a:xfrm>
                  <a:off x="3061187" y="2013308"/>
                  <a:ext cx="531289" cy="95862"/>
                </a:xfrm>
                <a:prstGeom prst="rect">
                  <a:avLst/>
                </a:prstGeom>
                <a:noFill/>
              </p:spPr>
              <p:txBody>
                <a:bodyPr wrap="square" lIns="0" tIns="0" rIns="0" bIns="0" rtlCol="0" anchor="ctr">
                  <a:spAutoFit/>
                </a:bodyPr>
                <a:lstStyle/>
                <a:p>
                  <a:pPr marL="0" marR="0" lvl="0" indent="0" algn="r" defTabSz="4572635" rtl="0" eaLnBrk="1" fontAlgn="auto" latinLnBrk="0" hangingPunct="1">
                    <a:lnSpc>
                      <a:spcPct val="100000"/>
                    </a:lnSpc>
                    <a:spcBef>
                      <a:spcPts val="0"/>
                    </a:spcBef>
                    <a:spcAft>
                      <a:spcPts val="0"/>
                    </a:spcAft>
                    <a:buClrTx/>
                    <a:buSzTx/>
                    <a:buFontTx/>
                    <a:buNone/>
                    <a:defRPr/>
                  </a:pPr>
                  <a:r>
                    <a:rPr kumimoji="0" lang="en-US" altLang="zh-CN" sz="7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100%</a:t>
                  </a:r>
                  <a:endParaRPr kumimoji="0" lang="zh-CN" altLang="en-US" sz="7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64" name="文本框 172"/>
                <p:cNvSpPr txBox="1"/>
                <p:nvPr/>
              </p:nvSpPr>
              <p:spPr>
                <a:xfrm>
                  <a:off x="3044432" y="2383260"/>
                  <a:ext cx="531289" cy="95862"/>
                </a:xfrm>
                <a:prstGeom prst="rect">
                  <a:avLst/>
                </a:prstGeom>
                <a:noFill/>
              </p:spPr>
              <p:txBody>
                <a:bodyPr wrap="square" lIns="0" tIns="0" rIns="0" bIns="0" rtlCol="0" anchor="ctr">
                  <a:spAutoFit/>
                </a:bodyPr>
                <a:lstStyle/>
                <a:p>
                  <a:pPr marL="0" marR="0" lvl="0" indent="0" algn="r" defTabSz="4572635" rtl="0" eaLnBrk="1" fontAlgn="auto" latinLnBrk="0" hangingPunct="1">
                    <a:lnSpc>
                      <a:spcPct val="100000"/>
                    </a:lnSpc>
                    <a:spcBef>
                      <a:spcPts val="0"/>
                    </a:spcBef>
                    <a:spcAft>
                      <a:spcPts val="0"/>
                    </a:spcAft>
                    <a:buClrTx/>
                    <a:buSzTx/>
                    <a:buFontTx/>
                    <a:buNone/>
                    <a:defRPr/>
                  </a:pPr>
                  <a:r>
                    <a:rPr kumimoji="0" lang="en-US" altLang="zh-CN" sz="7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75%</a:t>
                  </a:r>
                  <a:endParaRPr kumimoji="0" lang="zh-CN" altLang="en-US" sz="7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65" name="文本框 173"/>
                <p:cNvSpPr txBox="1"/>
                <p:nvPr/>
              </p:nvSpPr>
              <p:spPr>
                <a:xfrm>
                  <a:off x="3044432" y="2753214"/>
                  <a:ext cx="531289" cy="95862"/>
                </a:xfrm>
                <a:prstGeom prst="rect">
                  <a:avLst/>
                </a:prstGeom>
                <a:noFill/>
              </p:spPr>
              <p:txBody>
                <a:bodyPr wrap="square" lIns="0" tIns="0" rIns="0" bIns="0" rtlCol="0" anchor="ctr">
                  <a:spAutoFit/>
                </a:bodyPr>
                <a:lstStyle/>
                <a:p>
                  <a:pPr marL="0" marR="0" lvl="0" indent="0" algn="r" defTabSz="4572635" rtl="0" eaLnBrk="1" fontAlgn="auto" latinLnBrk="0" hangingPunct="1">
                    <a:lnSpc>
                      <a:spcPct val="100000"/>
                    </a:lnSpc>
                    <a:spcBef>
                      <a:spcPts val="0"/>
                    </a:spcBef>
                    <a:spcAft>
                      <a:spcPts val="0"/>
                    </a:spcAft>
                    <a:buClrTx/>
                    <a:buSzTx/>
                    <a:buFontTx/>
                    <a:buNone/>
                    <a:defRPr/>
                  </a:pPr>
                  <a:r>
                    <a:rPr kumimoji="0" lang="en-US" altLang="zh-CN" sz="7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50%</a:t>
                  </a:r>
                  <a:endParaRPr kumimoji="0" lang="zh-CN" altLang="en-US" sz="7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66" name="文本框 174"/>
                <p:cNvSpPr txBox="1"/>
                <p:nvPr/>
              </p:nvSpPr>
              <p:spPr>
                <a:xfrm>
                  <a:off x="3044432" y="3123167"/>
                  <a:ext cx="531289" cy="95862"/>
                </a:xfrm>
                <a:prstGeom prst="rect">
                  <a:avLst/>
                </a:prstGeom>
                <a:noFill/>
              </p:spPr>
              <p:txBody>
                <a:bodyPr wrap="square" lIns="0" tIns="0" rIns="0" bIns="0" rtlCol="0" anchor="ctr">
                  <a:spAutoFit/>
                </a:bodyPr>
                <a:lstStyle/>
                <a:p>
                  <a:pPr marL="0" marR="0" lvl="0" indent="0" algn="r" defTabSz="4572635" rtl="0" eaLnBrk="1" fontAlgn="auto" latinLnBrk="0" hangingPunct="1">
                    <a:lnSpc>
                      <a:spcPct val="100000"/>
                    </a:lnSpc>
                    <a:spcBef>
                      <a:spcPts val="0"/>
                    </a:spcBef>
                    <a:spcAft>
                      <a:spcPts val="0"/>
                    </a:spcAft>
                    <a:buClrTx/>
                    <a:buSzTx/>
                    <a:buFontTx/>
                    <a:buNone/>
                    <a:defRPr/>
                  </a:pPr>
                  <a:r>
                    <a:rPr kumimoji="0" lang="en-US" altLang="zh-CN" sz="7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25%</a:t>
                  </a:r>
                  <a:endParaRPr kumimoji="0" lang="zh-CN" altLang="en-US" sz="7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67" name="文本框 175"/>
                <p:cNvSpPr txBox="1"/>
                <p:nvPr/>
              </p:nvSpPr>
              <p:spPr>
                <a:xfrm>
                  <a:off x="3057597" y="3493122"/>
                  <a:ext cx="531289" cy="95862"/>
                </a:xfrm>
                <a:prstGeom prst="rect">
                  <a:avLst/>
                </a:prstGeom>
                <a:noFill/>
              </p:spPr>
              <p:txBody>
                <a:bodyPr wrap="square" lIns="0" tIns="0" rIns="0" bIns="0" rtlCol="0" anchor="ctr">
                  <a:spAutoFit/>
                </a:bodyPr>
                <a:lstStyle/>
                <a:p>
                  <a:pPr marL="0" marR="0" lvl="0" indent="0" algn="r" defTabSz="4572635" rtl="0" eaLnBrk="1" fontAlgn="auto" latinLnBrk="0" hangingPunct="1">
                    <a:lnSpc>
                      <a:spcPct val="100000"/>
                    </a:lnSpc>
                    <a:spcBef>
                      <a:spcPts val="0"/>
                    </a:spcBef>
                    <a:spcAft>
                      <a:spcPts val="0"/>
                    </a:spcAft>
                    <a:buClrTx/>
                    <a:buSzTx/>
                    <a:buFontTx/>
                    <a:buNone/>
                    <a:defRPr/>
                  </a:pPr>
                  <a:r>
                    <a:rPr kumimoji="0" lang="en-US" altLang="zh-CN" sz="7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0%</a:t>
                  </a:r>
                  <a:endParaRPr kumimoji="0" lang="zh-CN" altLang="en-US" sz="7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grpSp>
          <p:grpSp>
            <p:nvGrpSpPr>
              <p:cNvPr id="21" name="组合 129"/>
              <p:cNvGrpSpPr/>
              <p:nvPr/>
            </p:nvGrpSpPr>
            <p:grpSpPr>
              <a:xfrm>
                <a:off x="9489648" y="2671814"/>
                <a:ext cx="1910834" cy="86858"/>
                <a:chOff x="3706820" y="3645676"/>
                <a:chExt cx="3732034" cy="169642"/>
              </a:xfrm>
            </p:grpSpPr>
            <p:sp>
              <p:nvSpPr>
                <p:cNvPr id="57" name="文本框 165"/>
                <p:cNvSpPr txBox="1"/>
                <p:nvPr/>
              </p:nvSpPr>
              <p:spPr>
                <a:xfrm>
                  <a:off x="3706820" y="3645676"/>
                  <a:ext cx="282928" cy="169642"/>
                </a:xfrm>
                <a:prstGeom prst="rect">
                  <a:avLst/>
                </a:prstGeom>
                <a:noFill/>
              </p:spPr>
              <p:txBody>
                <a:bodyPr wrap="square" lIns="0" tIns="0" rIns="0" bIns="0" rtlCol="0" anchor="ctr">
                  <a:noAutofit/>
                </a:bodyPr>
                <a:lstStyle/>
                <a:p>
                  <a:pPr marL="0" marR="0" lvl="0" indent="0" algn="ctr" defTabSz="4572635" rtl="0" eaLnBrk="1" fontAlgn="auto" latinLnBrk="0" hangingPunct="1">
                    <a:lnSpc>
                      <a:spcPct val="100000"/>
                    </a:lnSpc>
                    <a:spcBef>
                      <a:spcPts val="0"/>
                    </a:spcBef>
                    <a:spcAft>
                      <a:spcPts val="0"/>
                    </a:spcAft>
                    <a:buClrTx/>
                    <a:buSzTx/>
                    <a:buFontTx/>
                    <a:buNone/>
                    <a:defRPr/>
                  </a:pPr>
                  <a:r>
                    <a:rPr kumimoji="0" lang="en-US" altLang="zh-CN" sz="7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0</a:t>
                  </a:r>
                  <a:endParaRPr kumimoji="0" lang="zh-CN" altLang="en-US" sz="7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58" name="文本框 166"/>
                <p:cNvSpPr txBox="1"/>
                <p:nvPr/>
              </p:nvSpPr>
              <p:spPr>
                <a:xfrm>
                  <a:off x="4396641" y="3645676"/>
                  <a:ext cx="282928" cy="169642"/>
                </a:xfrm>
                <a:prstGeom prst="rect">
                  <a:avLst/>
                </a:prstGeom>
                <a:noFill/>
              </p:spPr>
              <p:txBody>
                <a:bodyPr wrap="square" lIns="0" tIns="0" rIns="0" bIns="0" rtlCol="0" anchor="ctr">
                  <a:noAutofit/>
                </a:bodyPr>
                <a:lstStyle/>
                <a:p>
                  <a:pPr marL="0" marR="0" lvl="0" indent="0" algn="ctr" defTabSz="4572635" rtl="0" eaLnBrk="1" fontAlgn="auto" latinLnBrk="0" hangingPunct="1">
                    <a:lnSpc>
                      <a:spcPct val="100000"/>
                    </a:lnSpc>
                    <a:spcBef>
                      <a:spcPts val="0"/>
                    </a:spcBef>
                    <a:spcAft>
                      <a:spcPts val="0"/>
                    </a:spcAft>
                    <a:buClrTx/>
                    <a:buSzTx/>
                    <a:buFontTx/>
                    <a:buNone/>
                    <a:defRPr/>
                  </a:pPr>
                  <a:r>
                    <a:rPr kumimoji="0" lang="en-US" altLang="zh-CN" sz="7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6</a:t>
                  </a:r>
                  <a:endParaRPr kumimoji="0" lang="zh-CN" altLang="en-US" sz="7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59" name="文本框 167"/>
                <p:cNvSpPr txBox="1"/>
                <p:nvPr/>
              </p:nvSpPr>
              <p:spPr>
                <a:xfrm>
                  <a:off x="5086462" y="3645676"/>
                  <a:ext cx="282928" cy="169642"/>
                </a:xfrm>
                <a:prstGeom prst="rect">
                  <a:avLst/>
                </a:prstGeom>
                <a:noFill/>
              </p:spPr>
              <p:txBody>
                <a:bodyPr wrap="square" lIns="0" tIns="0" rIns="0" bIns="0" rtlCol="0" anchor="ctr">
                  <a:noAutofit/>
                </a:bodyPr>
                <a:lstStyle/>
                <a:p>
                  <a:pPr marL="0" marR="0" lvl="0" indent="0" algn="ctr" defTabSz="4572635" rtl="0" eaLnBrk="1" fontAlgn="auto" latinLnBrk="0" hangingPunct="1">
                    <a:lnSpc>
                      <a:spcPct val="100000"/>
                    </a:lnSpc>
                    <a:spcBef>
                      <a:spcPts val="0"/>
                    </a:spcBef>
                    <a:spcAft>
                      <a:spcPts val="0"/>
                    </a:spcAft>
                    <a:buClrTx/>
                    <a:buSzTx/>
                    <a:buFontTx/>
                    <a:buNone/>
                    <a:defRPr/>
                  </a:pPr>
                  <a:r>
                    <a:rPr kumimoji="0" lang="en-US" altLang="zh-CN" sz="7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12</a:t>
                  </a:r>
                  <a:endParaRPr kumimoji="0" lang="zh-CN" altLang="en-US" sz="7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60" name="文本框 168"/>
                <p:cNvSpPr txBox="1"/>
                <p:nvPr/>
              </p:nvSpPr>
              <p:spPr>
                <a:xfrm>
                  <a:off x="5776283" y="3645676"/>
                  <a:ext cx="282928" cy="169642"/>
                </a:xfrm>
                <a:prstGeom prst="rect">
                  <a:avLst/>
                </a:prstGeom>
                <a:noFill/>
              </p:spPr>
              <p:txBody>
                <a:bodyPr wrap="square" lIns="0" tIns="0" rIns="0" bIns="0" rtlCol="0" anchor="ctr">
                  <a:noAutofit/>
                </a:bodyPr>
                <a:lstStyle/>
                <a:p>
                  <a:pPr marL="0" marR="0" lvl="0" indent="0" algn="ctr" defTabSz="4572635" rtl="0" eaLnBrk="1" fontAlgn="auto" latinLnBrk="0" hangingPunct="1">
                    <a:lnSpc>
                      <a:spcPct val="100000"/>
                    </a:lnSpc>
                    <a:spcBef>
                      <a:spcPts val="0"/>
                    </a:spcBef>
                    <a:spcAft>
                      <a:spcPts val="0"/>
                    </a:spcAft>
                    <a:buClrTx/>
                    <a:buSzTx/>
                    <a:buFontTx/>
                    <a:buNone/>
                    <a:defRPr/>
                  </a:pPr>
                  <a:r>
                    <a:rPr kumimoji="0" lang="en-US" altLang="zh-CN" sz="7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18</a:t>
                  </a:r>
                  <a:endParaRPr kumimoji="0" lang="zh-CN" altLang="en-US" sz="7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61" name="文本框 169"/>
                <p:cNvSpPr txBox="1"/>
                <p:nvPr/>
              </p:nvSpPr>
              <p:spPr>
                <a:xfrm>
                  <a:off x="6466104" y="3645676"/>
                  <a:ext cx="282928" cy="169642"/>
                </a:xfrm>
                <a:prstGeom prst="rect">
                  <a:avLst/>
                </a:prstGeom>
                <a:noFill/>
              </p:spPr>
              <p:txBody>
                <a:bodyPr wrap="square" lIns="0" tIns="0" rIns="0" bIns="0" rtlCol="0" anchor="ctr">
                  <a:noAutofit/>
                </a:bodyPr>
                <a:lstStyle/>
                <a:p>
                  <a:pPr marL="0" marR="0" lvl="0" indent="0" algn="ctr" defTabSz="4572635" rtl="0" eaLnBrk="1" fontAlgn="auto" latinLnBrk="0" hangingPunct="1">
                    <a:lnSpc>
                      <a:spcPct val="100000"/>
                    </a:lnSpc>
                    <a:spcBef>
                      <a:spcPts val="0"/>
                    </a:spcBef>
                    <a:spcAft>
                      <a:spcPts val="0"/>
                    </a:spcAft>
                    <a:buClrTx/>
                    <a:buSzTx/>
                    <a:buFontTx/>
                    <a:buNone/>
                    <a:defRPr/>
                  </a:pPr>
                  <a:r>
                    <a:rPr kumimoji="0" lang="en-US" altLang="zh-CN" sz="7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24</a:t>
                  </a:r>
                  <a:endParaRPr kumimoji="0" lang="zh-CN" altLang="en-US" sz="7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62" name="文本框 170"/>
                <p:cNvSpPr txBox="1"/>
                <p:nvPr/>
              </p:nvSpPr>
              <p:spPr>
                <a:xfrm>
                  <a:off x="7155926" y="3645676"/>
                  <a:ext cx="282928" cy="169642"/>
                </a:xfrm>
                <a:prstGeom prst="rect">
                  <a:avLst/>
                </a:prstGeom>
                <a:noFill/>
              </p:spPr>
              <p:txBody>
                <a:bodyPr wrap="square" lIns="0" tIns="0" rIns="0" bIns="0" rtlCol="0" anchor="ctr">
                  <a:noAutofit/>
                </a:bodyPr>
                <a:lstStyle/>
                <a:p>
                  <a:pPr marL="0" marR="0" lvl="0" indent="0" algn="ctr" defTabSz="4572635" rtl="0" eaLnBrk="1" fontAlgn="auto" latinLnBrk="0" hangingPunct="1">
                    <a:lnSpc>
                      <a:spcPct val="100000"/>
                    </a:lnSpc>
                    <a:spcBef>
                      <a:spcPts val="0"/>
                    </a:spcBef>
                    <a:spcAft>
                      <a:spcPts val="0"/>
                    </a:spcAft>
                    <a:buClrTx/>
                    <a:buSzTx/>
                    <a:buFontTx/>
                    <a:buNone/>
                    <a:defRPr/>
                  </a:pPr>
                  <a:r>
                    <a:rPr kumimoji="0" lang="en-US" altLang="zh-CN" sz="7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30</a:t>
                  </a:r>
                  <a:endParaRPr kumimoji="0" lang="zh-CN" altLang="en-US" sz="7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grpSp>
          <p:grpSp>
            <p:nvGrpSpPr>
              <p:cNvPr id="22" name="组合 130"/>
              <p:cNvGrpSpPr/>
              <p:nvPr/>
            </p:nvGrpSpPr>
            <p:grpSpPr>
              <a:xfrm>
                <a:off x="9489648" y="3036770"/>
                <a:ext cx="1887115" cy="86858"/>
                <a:chOff x="3706820" y="4437112"/>
                <a:chExt cx="3685708" cy="169642"/>
              </a:xfrm>
            </p:grpSpPr>
            <p:sp>
              <p:nvSpPr>
                <p:cNvPr id="51" name="文本框 159"/>
                <p:cNvSpPr txBox="1"/>
                <p:nvPr/>
              </p:nvSpPr>
              <p:spPr>
                <a:xfrm>
                  <a:off x="3706820" y="4437112"/>
                  <a:ext cx="190277" cy="169642"/>
                </a:xfrm>
                <a:prstGeom prst="rect">
                  <a:avLst/>
                </a:prstGeom>
                <a:noFill/>
              </p:spPr>
              <p:txBody>
                <a:bodyPr wrap="square" lIns="0" tIns="0" rIns="0" bIns="0" rtlCol="0" anchor="ctr">
                  <a:noAutofit/>
                </a:bodyPr>
                <a:lstStyle/>
                <a:p>
                  <a:pPr marL="0" marR="0" lvl="0" indent="0" algn="ctr" defTabSz="4572635" rtl="0" eaLnBrk="1" fontAlgn="auto" latinLnBrk="0" hangingPunct="1">
                    <a:lnSpc>
                      <a:spcPct val="100000"/>
                    </a:lnSpc>
                    <a:spcBef>
                      <a:spcPts val="0"/>
                    </a:spcBef>
                    <a:spcAft>
                      <a:spcPts val="0"/>
                    </a:spcAft>
                    <a:buClrTx/>
                    <a:buSzTx/>
                    <a:buFontTx/>
                    <a:buNone/>
                    <a:defRPr/>
                  </a:pPr>
                  <a:r>
                    <a:rPr kumimoji="0" lang="en-US" altLang="zh-CN" sz="7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0</a:t>
                  </a:r>
                  <a:endParaRPr kumimoji="0" lang="zh-CN" altLang="en-US" sz="7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52" name="文本框 160"/>
                <p:cNvSpPr txBox="1"/>
                <p:nvPr/>
              </p:nvSpPr>
              <p:spPr>
                <a:xfrm>
                  <a:off x="4405906" y="4437112"/>
                  <a:ext cx="190277" cy="169642"/>
                </a:xfrm>
                <a:prstGeom prst="rect">
                  <a:avLst/>
                </a:prstGeom>
                <a:noFill/>
              </p:spPr>
              <p:txBody>
                <a:bodyPr wrap="square" lIns="0" tIns="0" rIns="0" bIns="0" rtlCol="0" anchor="ctr">
                  <a:noAutofit/>
                </a:bodyPr>
                <a:lstStyle/>
                <a:p>
                  <a:pPr marL="0" marR="0" lvl="0" indent="0" algn="ctr" defTabSz="4572635" rtl="0" eaLnBrk="1" fontAlgn="auto" latinLnBrk="0" hangingPunct="1">
                    <a:lnSpc>
                      <a:spcPct val="100000"/>
                    </a:lnSpc>
                    <a:spcBef>
                      <a:spcPts val="0"/>
                    </a:spcBef>
                    <a:spcAft>
                      <a:spcPts val="0"/>
                    </a:spcAft>
                    <a:buClrTx/>
                    <a:buSzTx/>
                    <a:buFontTx/>
                    <a:buNone/>
                    <a:defRPr/>
                  </a:pPr>
                  <a:r>
                    <a:rPr kumimoji="0" lang="en-US" altLang="zh-CN" sz="7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6</a:t>
                  </a:r>
                  <a:endParaRPr kumimoji="0" lang="zh-CN" altLang="en-US" sz="7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53" name="文本框 161"/>
                <p:cNvSpPr txBox="1"/>
                <p:nvPr/>
              </p:nvSpPr>
              <p:spPr>
                <a:xfrm>
                  <a:off x="5104992" y="4437112"/>
                  <a:ext cx="190277" cy="169642"/>
                </a:xfrm>
                <a:prstGeom prst="rect">
                  <a:avLst/>
                </a:prstGeom>
                <a:noFill/>
              </p:spPr>
              <p:txBody>
                <a:bodyPr wrap="square" lIns="0" tIns="0" rIns="0" bIns="0" rtlCol="0" anchor="ctr">
                  <a:noAutofit/>
                </a:bodyPr>
                <a:lstStyle/>
                <a:p>
                  <a:pPr marL="0" marR="0" lvl="0" indent="0" algn="ctr" defTabSz="4572635" rtl="0" eaLnBrk="1" fontAlgn="auto" latinLnBrk="0" hangingPunct="1">
                    <a:lnSpc>
                      <a:spcPct val="100000"/>
                    </a:lnSpc>
                    <a:spcBef>
                      <a:spcPts val="0"/>
                    </a:spcBef>
                    <a:spcAft>
                      <a:spcPts val="0"/>
                    </a:spcAft>
                    <a:buClrTx/>
                    <a:buSzTx/>
                    <a:buFontTx/>
                    <a:buNone/>
                    <a:defRPr/>
                  </a:pPr>
                  <a:r>
                    <a:rPr kumimoji="0" lang="en-US" altLang="zh-CN" sz="7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12</a:t>
                  </a:r>
                  <a:endParaRPr kumimoji="0" lang="zh-CN" altLang="en-US" sz="7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54" name="文本框 162"/>
                <p:cNvSpPr txBox="1"/>
                <p:nvPr/>
              </p:nvSpPr>
              <p:spPr>
                <a:xfrm>
                  <a:off x="5804078" y="4437112"/>
                  <a:ext cx="190277" cy="169642"/>
                </a:xfrm>
                <a:prstGeom prst="rect">
                  <a:avLst/>
                </a:prstGeom>
                <a:noFill/>
              </p:spPr>
              <p:txBody>
                <a:bodyPr wrap="square" lIns="0" tIns="0" rIns="0" bIns="0" rtlCol="0" anchor="ctr">
                  <a:noAutofit/>
                </a:bodyPr>
                <a:lstStyle/>
                <a:p>
                  <a:pPr marL="0" marR="0" lvl="0" indent="0" algn="ctr" defTabSz="4572635" rtl="0" eaLnBrk="1" fontAlgn="auto" latinLnBrk="0" hangingPunct="1">
                    <a:lnSpc>
                      <a:spcPct val="100000"/>
                    </a:lnSpc>
                    <a:spcBef>
                      <a:spcPts val="0"/>
                    </a:spcBef>
                    <a:spcAft>
                      <a:spcPts val="0"/>
                    </a:spcAft>
                    <a:buClrTx/>
                    <a:buSzTx/>
                    <a:buFontTx/>
                    <a:buNone/>
                    <a:defRPr/>
                  </a:pPr>
                  <a:r>
                    <a:rPr kumimoji="0" lang="en-US" altLang="zh-CN" sz="7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18</a:t>
                  </a:r>
                  <a:endParaRPr kumimoji="0" lang="zh-CN" altLang="en-US" sz="7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55" name="文本框 163"/>
                <p:cNvSpPr txBox="1"/>
                <p:nvPr/>
              </p:nvSpPr>
              <p:spPr>
                <a:xfrm>
                  <a:off x="6503164" y="4437112"/>
                  <a:ext cx="190277" cy="169642"/>
                </a:xfrm>
                <a:prstGeom prst="rect">
                  <a:avLst/>
                </a:prstGeom>
                <a:noFill/>
              </p:spPr>
              <p:txBody>
                <a:bodyPr wrap="square" lIns="0" tIns="0" rIns="0" bIns="0" rtlCol="0" anchor="ctr">
                  <a:noAutofit/>
                </a:bodyPr>
                <a:lstStyle/>
                <a:p>
                  <a:pPr marL="0" marR="0" lvl="0" indent="0" algn="ctr" defTabSz="4572635" rtl="0" eaLnBrk="1" fontAlgn="auto" latinLnBrk="0" hangingPunct="1">
                    <a:lnSpc>
                      <a:spcPct val="100000"/>
                    </a:lnSpc>
                    <a:spcBef>
                      <a:spcPts val="0"/>
                    </a:spcBef>
                    <a:spcAft>
                      <a:spcPts val="0"/>
                    </a:spcAft>
                    <a:buClrTx/>
                    <a:buSzTx/>
                    <a:buFontTx/>
                    <a:buNone/>
                    <a:defRPr/>
                  </a:pPr>
                  <a:r>
                    <a:rPr kumimoji="0" lang="en-US" altLang="zh-CN" sz="7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24</a:t>
                  </a:r>
                  <a:endParaRPr kumimoji="0" lang="zh-CN" altLang="en-US" sz="7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56" name="文本框 164"/>
                <p:cNvSpPr txBox="1"/>
                <p:nvPr/>
              </p:nvSpPr>
              <p:spPr>
                <a:xfrm>
                  <a:off x="7202251" y="4437112"/>
                  <a:ext cx="190277" cy="169642"/>
                </a:xfrm>
                <a:prstGeom prst="rect">
                  <a:avLst/>
                </a:prstGeom>
                <a:noFill/>
              </p:spPr>
              <p:txBody>
                <a:bodyPr wrap="square" lIns="0" tIns="0" rIns="0" bIns="0" rtlCol="0" anchor="ctr">
                  <a:noAutofit/>
                </a:bodyPr>
                <a:lstStyle/>
                <a:p>
                  <a:pPr marL="0" marR="0" lvl="0" indent="0" algn="ctr" defTabSz="4572635" rtl="0" eaLnBrk="1" fontAlgn="auto" latinLnBrk="0" hangingPunct="1">
                    <a:lnSpc>
                      <a:spcPct val="100000"/>
                    </a:lnSpc>
                    <a:spcBef>
                      <a:spcPts val="0"/>
                    </a:spcBef>
                    <a:spcAft>
                      <a:spcPts val="0"/>
                    </a:spcAft>
                    <a:buClrTx/>
                    <a:buSzTx/>
                    <a:buFontTx/>
                    <a:buNone/>
                    <a:defRPr/>
                  </a:pPr>
                  <a:r>
                    <a:rPr kumimoji="0" lang="en-US" altLang="zh-CN" sz="7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30</a:t>
                  </a:r>
                  <a:endParaRPr kumimoji="0" lang="zh-CN" altLang="en-US" sz="7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grpSp>
          <p:grpSp>
            <p:nvGrpSpPr>
              <p:cNvPr id="23" name="组合 131"/>
              <p:cNvGrpSpPr/>
              <p:nvPr/>
            </p:nvGrpSpPr>
            <p:grpSpPr>
              <a:xfrm>
                <a:off x="9489648" y="2927196"/>
                <a:ext cx="1887115" cy="86858"/>
                <a:chOff x="3706820" y="4437112"/>
                <a:chExt cx="3685708" cy="169642"/>
              </a:xfrm>
            </p:grpSpPr>
            <p:sp>
              <p:nvSpPr>
                <p:cNvPr id="45" name="文本框 153"/>
                <p:cNvSpPr txBox="1"/>
                <p:nvPr/>
              </p:nvSpPr>
              <p:spPr>
                <a:xfrm>
                  <a:off x="3706820" y="4437112"/>
                  <a:ext cx="190277" cy="169642"/>
                </a:xfrm>
                <a:prstGeom prst="rect">
                  <a:avLst/>
                </a:prstGeom>
                <a:noFill/>
              </p:spPr>
              <p:txBody>
                <a:bodyPr wrap="square" lIns="0" tIns="0" rIns="0" bIns="0" rtlCol="0" anchor="ctr">
                  <a:noAutofit/>
                </a:bodyPr>
                <a:lstStyle/>
                <a:p>
                  <a:pPr marL="0" marR="0" lvl="0" indent="0" algn="ctr" defTabSz="4572635" rtl="0" eaLnBrk="1" fontAlgn="auto" latinLnBrk="0" hangingPunct="1">
                    <a:lnSpc>
                      <a:spcPct val="100000"/>
                    </a:lnSpc>
                    <a:spcBef>
                      <a:spcPts val="0"/>
                    </a:spcBef>
                    <a:spcAft>
                      <a:spcPts val="0"/>
                    </a:spcAft>
                    <a:buClrTx/>
                    <a:buSzTx/>
                    <a:buFontTx/>
                    <a:buNone/>
                    <a:defRPr/>
                  </a:pPr>
                  <a:r>
                    <a:rPr kumimoji="0" lang="en-US" altLang="zh-CN" sz="7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16</a:t>
                  </a:r>
                  <a:endParaRPr kumimoji="0" lang="zh-CN" altLang="en-US" sz="7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46" name="文本框 154"/>
                <p:cNvSpPr txBox="1"/>
                <p:nvPr/>
              </p:nvSpPr>
              <p:spPr>
                <a:xfrm>
                  <a:off x="4405906" y="4437112"/>
                  <a:ext cx="190277" cy="169642"/>
                </a:xfrm>
                <a:prstGeom prst="rect">
                  <a:avLst/>
                </a:prstGeom>
                <a:noFill/>
              </p:spPr>
              <p:txBody>
                <a:bodyPr wrap="square" lIns="0" tIns="0" rIns="0" bIns="0" rtlCol="0" anchor="ctr">
                  <a:noAutofit/>
                </a:bodyPr>
                <a:lstStyle/>
                <a:p>
                  <a:pPr marL="0" marR="0" lvl="0" indent="0" algn="ctr" defTabSz="4572635" rtl="0" eaLnBrk="1" fontAlgn="auto" latinLnBrk="0" hangingPunct="1">
                    <a:lnSpc>
                      <a:spcPct val="100000"/>
                    </a:lnSpc>
                    <a:spcBef>
                      <a:spcPts val="0"/>
                    </a:spcBef>
                    <a:spcAft>
                      <a:spcPts val="0"/>
                    </a:spcAft>
                    <a:buClrTx/>
                    <a:buSzTx/>
                    <a:buFontTx/>
                    <a:buNone/>
                    <a:defRPr/>
                  </a:pPr>
                  <a:r>
                    <a:rPr kumimoji="0" lang="en-US" altLang="zh-CN" sz="7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9</a:t>
                  </a:r>
                  <a:endParaRPr kumimoji="0" lang="zh-CN" altLang="en-US" sz="7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47" name="文本框 155"/>
                <p:cNvSpPr txBox="1"/>
                <p:nvPr/>
              </p:nvSpPr>
              <p:spPr>
                <a:xfrm>
                  <a:off x="5104992" y="4437112"/>
                  <a:ext cx="190277" cy="169642"/>
                </a:xfrm>
                <a:prstGeom prst="rect">
                  <a:avLst/>
                </a:prstGeom>
                <a:noFill/>
              </p:spPr>
              <p:txBody>
                <a:bodyPr wrap="square" lIns="0" tIns="0" rIns="0" bIns="0" rtlCol="0" anchor="ctr">
                  <a:noAutofit/>
                </a:bodyPr>
                <a:lstStyle/>
                <a:p>
                  <a:pPr marL="0" marR="0" lvl="0" indent="0" algn="ctr" defTabSz="4572635" rtl="0" eaLnBrk="1" fontAlgn="auto" latinLnBrk="0" hangingPunct="1">
                    <a:lnSpc>
                      <a:spcPct val="100000"/>
                    </a:lnSpc>
                    <a:spcBef>
                      <a:spcPts val="0"/>
                    </a:spcBef>
                    <a:spcAft>
                      <a:spcPts val="0"/>
                    </a:spcAft>
                    <a:buClrTx/>
                    <a:buSzTx/>
                    <a:buFontTx/>
                    <a:buNone/>
                    <a:defRPr/>
                  </a:pPr>
                  <a:r>
                    <a:rPr kumimoji="0" lang="en-US" altLang="zh-CN" sz="7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2</a:t>
                  </a:r>
                  <a:endParaRPr kumimoji="0" lang="zh-CN" altLang="en-US" sz="7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48" name="文本框 156"/>
                <p:cNvSpPr txBox="1"/>
                <p:nvPr/>
              </p:nvSpPr>
              <p:spPr>
                <a:xfrm>
                  <a:off x="5804078" y="4437112"/>
                  <a:ext cx="190277" cy="169642"/>
                </a:xfrm>
                <a:prstGeom prst="rect">
                  <a:avLst/>
                </a:prstGeom>
                <a:noFill/>
              </p:spPr>
              <p:txBody>
                <a:bodyPr wrap="square" lIns="0" tIns="0" rIns="0" bIns="0" rtlCol="0" anchor="ctr">
                  <a:noAutofit/>
                </a:bodyPr>
                <a:lstStyle/>
                <a:p>
                  <a:pPr marL="0" marR="0" lvl="0" indent="0" algn="ctr" defTabSz="4572635" rtl="0" eaLnBrk="1" fontAlgn="auto" latinLnBrk="0" hangingPunct="1">
                    <a:lnSpc>
                      <a:spcPct val="100000"/>
                    </a:lnSpc>
                    <a:spcBef>
                      <a:spcPts val="0"/>
                    </a:spcBef>
                    <a:spcAft>
                      <a:spcPts val="0"/>
                    </a:spcAft>
                    <a:buClrTx/>
                    <a:buSzTx/>
                    <a:buFontTx/>
                    <a:buNone/>
                    <a:defRPr/>
                  </a:pPr>
                  <a:r>
                    <a:rPr kumimoji="0" lang="en-US" altLang="zh-CN" sz="7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2</a:t>
                  </a:r>
                  <a:endParaRPr kumimoji="0" lang="zh-CN" altLang="en-US" sz="7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49" name="文本框 157"/>
                <p:cNvSpPr txBox="1"/>
                <p:nvPr/>
              </p:nvSpPr>
              <p:spPr>
                <a:xfrm>
                  <a:off x="6503164" y="4437112"/>
                  <a:ext cx="190277" cy="169642"/>
                </a:xfrm>
                <a:prstGeom prst="rect">
                  <a:avLst/>
                </a:prstGeom>
                <a:noFill/>
              </p:spPr>
              <p:txBody>
                <a:bodyPr wrap="square" lIns="0" tIns="0" rIns="0" bIns="0" rtlCol="0" anchor="ctr">
                  <a:noAutofit/>
                </a:bodyPr>
                <a:lstStyle/>
                <a:p>
                  <a:pPr marL="0" marR="0" lvl="0" indent="0" algn="ctr" defTabSz="4572635" rtl="0" eaLnBrk="1" fontAlgn="auto" latinLnBrk="0" hangingPunct="1">
                    <a:lnSpc>
                      <a:spcPct val="100000"/>
                    </a:lnSpc>
                    <a:spcBef>
                      <a:spcPts val="0"/>
                    </a:spcBef>
                    <a:spcAft>
                      <a:spcPts val="0"/>
                    </a:spcAft>
                    <a:buClrTx/>
                    <a:buSzTx/>
                    <a:buFontTx/>
                    <a:buNone/>
                    <a:defRPr/>
                  </a:pPr>
                  <a:r>
                    <a:rPr kumimoji="0" lang="en-US" altLang="zh-CN" sz="7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1</a:t>
                  </a:r>
                  <a:endParaRPr kumimoji="0" lang="zh-CN" altLang="en-US" sz="7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50" name="文本框 158"/>
                <p:cNvSpPr txBox="1"/>
                <p:nvPr/>
              </p:nvSpPr>
              <p:spPr>
                <a:xfrm>
                  <a:off x="7202251" y="4437112"/>
                  <a:ext cx="190277" cy="169642"/>
                </a:xfrm>
                <a:prstGeom prst="rect">
                  <a:avLst/>
                </a:prstGeom>
                <a:noFill/>
              </p:spPr>
              <p:txBody>
                <a:bodyPr wrap="square" lIns="0" tIns="0" rIns="0" bIns="0" rtlCol="0" anchor="ctr">
                  <a:noAutofit/>
                </a:bodyPr>
                <a:lstStyle/>
                <a:p>
                  <a:pPr marL="0" marR="0" lvl="0" indent="0" algn="ctr" defTabSz="4572635" rtl="0" eaLnBrk="1" fontAlgn="auto" latinLnBrk="0" hangingPunct="1">
                    <a:lnSpc>
                      <a:spcPct val="100000"/>
                    </a:lnSpc>
                    <a:spcBef>
                      <a:spcPts val="0"/>
                    </a:spcBef>
                    <a:spcAft>
                      <a:spcPts val="0"/>
                    </a:spcAft>
                    <a:buClrTx/>
                    <a:buSzTx/>
                    <a:buFontTx/>
                    <a:buNone/>
                    <a:defRPr/>
                  </a:pPr>
                  <a:r>
                    <a:rPr kumimoji="0" lang="en-US" altLang="zh-CN" sz="7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0</a:t>
                  </a:r>
                  <a:endParaRPr kumimoji="0" lang="zh-CN" altLang="en-US" sz="7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grpSp>
          <p:grpSp>
            <p:nvGrpSpPr>
              <p:cNvPr id="24" name="组合 132"/>
              <p:cNvGrpSpPr/>
              <p:nvPr/>
            </p:nvGrpSpPr>
            <p:grpSpPr>
              <a:xfrm>
                <a:off x="9489648" y="2825890"/>
                <a:ext cx="1887115" cy="86858"/>
                <a:chOff x="3706820" y="4437112"/>
                <a:chExt cx="3685708" cy="169642"/>
              </a:xfrm>
            </p:grpSpPr>
            <p:sp>
              <p:nvSpPr>
                <p:cNvPr id="39" name="文本框 147"/>
                <p:cNvSpPr txBox="1"/>
                <p:nvPr/>
              </p:nvSpPr>
              <p:spPr>
                <a:xfrm>
                  <a:off x="3706820" y="4437112"/>
                  <a:ext cx="190277" cy="169642"/>
                </a:xfrm>
                <a:prstGeom prst="rect">
                  <a:avLst/>
                </a:prstGeom>
                <a:noFill/>
              </p:spPr>
              <p:txBody>
                <a:bodyPr wrap="square" lIns="0" tIns="0" rIns="0" bIns="0" rtlCol="0" anchor="ctr">
                  <a:noAutofit/>
                </a:bodyPr>
                <a:lstStyle/>
                <a:p>
                  <a:pPr marL="0" marR="0" lvl="0" indent="0" algn="ctr" defTabSz="4572635" rtl="0" eaLnBrk="1" fontAlgn="auto" latinLnBrk="0" hangingPunct="1">
                    <a:lnSpc>
                      <a:spcPct val="100000"/>
                    </a:lnSpc>
                    <a:spcBef>
                      <a:spcPts val="0"/>
                    </a:spcBef>
                    <a:spcAft>
                      <a:spcPts val="0"/>
                    </a:spcAft>
                    <a:buClrTx/>
                    <a:buSzTx/>
                    <a:buFontTx/>
                    <a:buNone/>
                    <a:defRPr/>
                  </a:pPr>
                  <a:r>
                    <a:rPr kumimoji="0" lang="en-US" altLang="zh-CN" sz="7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20</a:t>
                  </a:r>
                  <a:endParaRPr kumimoji="0" lang="zh-CN" altLang="en-US" sz="7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40" name="文本框 148"/>
                <p:cNvSpPr txBox="1"/>
                <p:nvPr/>
              </p:nvSpPr>
              <p:spPr>
                <a:xfrm>
                  <a:off x="4405906" y="4437112"/>
                  <a:ext cx="190277" cy="169642"/>
                </a:xfrm>
                <a:prstGeom prst="rect">
                  <a:avLst/>
                </a:prstGeom>
                <a:noFill/>
              </p:spPr>
              <p:txBody>
                <a:bodyPr wrap="square" lIns="0" tIns="0" rIns="0" bIns="0" rtlCol="0" anchor="ctr">
                  <a:noAutofit/>
                </a:bodyPr>
                <a:lstStyle/>
                <a:p>
                  <a:pPr marL="0" marR="0" lvl="0" indent="0" algn="ctr" defTabSz="4572635" rtl="0" eaLnBrk="1" fontAlgn="auto" latinLnBrk="0" hangingPunct="1">
                    <a:lnSpc>
                      <a:spcPct val="100000"/>
                    </a:lnSpc>
                    <a:spcBef>
                      <a:spcPts val="0"/>
                    </a:spcBef>
                    <a:spcAft>
                      <a:spcPts val="0"/>
                    </a:spcAft>
                    <a:buClrTx/>
                    <a:buSzTx/>
                    <a:buFontTx/>
                    <a:buNone/>
                    <a:defRPr/>
                  </a:pPr>
                  <a:r>
                    <a:rPr kumimoji="0" lang="en-US" altLang="zh-CN" sz="7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9</a:t>
                  </a:r>
                  <a:endParaRPr kumimoji="0" lang="zh-CN" altLang="en-US" sz="7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41" name="文本框 149"/>
                <p:cNvSpPr txBox="1"/>
                <p:nvPr/>
              </p:nvSpPr>
              <p:spPr>
                <a:xfrm>
                  <a:off x="5104992" y="4437112"/>
                  <a:ext cx="190277" cy="169642"/>
                </a:xfrm>
                <a:prstGeom prst="rect">
                  <a:avLst/>
                </a:prstGeom>
                <a:noFill/>
              </p:spPr>
              <p:txBody>
                <a:bodyPr wrap="square" lIns="0" tIns="0" rIns="0" bIns="0" rtlCol="0" anchor="ctr">
                  <a:noAutofit/>
                </a:bodyPr>
                <a:lstStyle/>
                <a:p>
                  <a:pPr marL="0" marR="0" lvl="0" indent="0" algn="ctr" defTabSz="4572635" rtl="0" eaLnBrk="1" fontAlgn="auto" latinLnBrk="0" hangingPunct="1">
                    <a:lnSpc>
                      <a:spcPct val="100000"/>
                    </a:lnSpc>
                    <a:spcBef>
                      <a:spcPts val="0"/>
                    </a:spcBef>
                    <a:spcAft>
                      <a:spcPts val="0"/>
                    </a:spcAft>
                    <a:buClrTx/>
                    <a:buSzTx/>
                    <a:buFontTx/>
                    <a:buNone/>
                    <a:defRPr/>
                  </a:pPr>
                  <a:r>
                    <a:rPr kumimoji="0" lang="en-US" altLang="zh-CN" sz="7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5</a:t>
                  </a:r>
                  <a:endParaRPr kumimoji="0" lang="zh-CN" altLang="en-US" sz="7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42" name="文本框 150"/>
                <p:cNvSpPr txBox="1"/>
                <p:nvPr/>
              </p:nvSpPr>
              <p:spPr>
                <a:xfrm>
                  <a:off x="5804078" y="4437112"/>
                  <a:ext cx="190277" cy="169642"/>
                </a:xfrm>
                <a:prstGeom prst="rect">
                  <a:avLst/>
                </a:prstGeom>
                <a:noFill/>
              </p:spPr>
              <p:txBody>
                <a:bodyPr wrap="square" lIns="0" tIns="0" rIns="0" bIns="0" rtlCol="0" anchor="ctr">
                  <a:noAutofit/>
                </a:bodyPr>
                <a:lstStyle/>
                <a:p>
                  <a:pPr marL="0" marR="0" lvl="0" indent="0" algn="ctr" defTabSz="4572635" rtl="0" eaLnBrk="1" fontAlgn="auto" latinLnBrk="0" hangingPunct="1">
                    <a:lnSpc>
                      <a:spcPct val="100000"/>
                    </a:lnSpc>
                    <a:spcBef>
                      <a:spcPts val="0"/>
                    </a:spcBef>
                    <a:spcAft>
                      <a:spcPts val="0"/>
                    </a:spcAft>
                    <a:buClrTx/>
                    <a:buSzTx/>
                    <a:buFontTx/>
                    <a:buNone/>
                    <a:defRPr/>
                  </a:pPr>
                  <a:r>
                    <a:rPr kumimoji="0" lang="en-US" altLang="zh-CN" sz="7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3</a:t>
                  </a:r>
                  <a:endParaRPr kumimoji="0" lang="zh-CN" altLang="en-US" sz="7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43" name="文本框 151"/>
                <p:cNvSpPr txBox="1"/>
                <p:nvPr/>
              </p:nvSpPr>
              <p:spPr>
                <a:xfrm>
                  <a:off x="6503164" y="4437112"/>
                  <a:ext cx="190277" cy="169642"/>
                </a:xfrm>
                <a:prstGeom prst="rect">
                  <a:avLst/>
                </a:prstGeom>
                <a:noFill/>
              </p:spPr>
              <p:txBody>
                <a:bodyPr wrap="square" lIns="0" tIns="0" rIns="0" bIns="0" rtlCol="0" anchor="ctr">
                  <a:noAutofit/>
                </a:bodyPr>
                <a:lstStyle/>
                <a:p>
                  <a:pPr marL="0" marR="0" lvl="0" indent="0" algn="ctr" defTabSz="4572635" rtl="0" eaLnBrk="1" fontAlgn="auto" latinLnBrk="0" hangingPunct="1">
                    <a:lnSpc>
                      <a:spcPct val="100000"/>
                    </a:lnSpc>
                    <a:spcBef>
                      <a:spcPts val="0"/>
                    </a:spcBef>
                    <a:spcAft>
                      <a:spcPts val="0"/>
                    </a:spcAft>
                    <a:buClrTx/>
                    <a:buSzTx/>
                    <a:buFontTx/>
                    <a:buNone/>
                    <a:defRPr/>
                  </a:pPr>
                  <a:r>
                    <a:rPr kumimoji="0" lang="en-US" altLang="zh-CN" sz="7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2</a:t>
                  </a:r>
                  <a:endParaRPr kumimoji="0" lang="zh-CN" altLang="en-US" sz="7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44" name="文本框 152"/>
                <p:cNvSpPr txBox="1"/>
                <p:nvPr/>
              </p:nvSpPr>
              <p:spPr>
                <a:xfrm>
                  <a:off x="7202251" y="4437112"/>
                  <a:ext cx="190277" cy="169642"/>
                </a:xfrm>
                <a:prstGeom prst="rect">
                  <a:avLst/>
                </a:prstGeom>
                <a:noFill/>
              </p:spPr>
              <p:txBody>
                <a:bodyPr wrap="square" lIns="0" tIns="0" rIns="0" bIns="0" rtlCol="0" anchor="ctr">
                  <a:noAutofit/>
                </a:bodyPr>
                <a:lstStyle/>
                <a:p>
                  <a:pPr marL="0" marR="0" lvl="0" indent="0" algn="ctr" defTabSz="4572635" rtl="0" eaLnBrk="1" fontAlgn="auto" latinLnBrk="0" hangingPunct="1">
                    <a:lnSpc>
                      <a:spcPct val="100000"/>
                    </a:lnSpc>
                    <a:spcBef>
                      <a:spcPts val="0"/>
                    </a:spcBef>
                    <a:spcAft>
                      <a:spcPts val="0"/>
                    </a:spcAft>
                    <a:buClrTx/>
                    <a:buSzTx/>
                    <a:buFontTx/>
                    <a:buNone/>
                    <a:defRPr/>
                  </a:pPr>
                  <a:r>
                    <a:rPr kumimoji="0" lang="en-US" altLang="zh-CN" sz="7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0</a:t>
                  </a:r>
                  <a:endParaRPr kumimoji="0" lang="zh-CN" altLang="en-US" sz="7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grpSp>
          <p:sp>
            <p:nvSpPr>
              <p:cNvPr id="25" name="文本框 133"/>
              <p:cNvSpPr txBox="1"/>
              <p:nvPr/>
            </p:nvSpPr>
            <p:spPr>
              <a:xfrm>
                <a:off x="10060229" y="1834832"/>
                <a:ext cx="1532305" cy="245410"/>
              </a:xfrm>
              <a:prstGeom prst="rect">
                <a:avLst/>
              </a:prstGeom>
              <a:noFill/>
            </p:spPr>
            <p:txBody>
              <a:bodyPr wrap="square" lIns="0" tIns="0" rIns="0" bIns="0" rtlCol="0">
                <a:spAutoFit/>
              </a:bodyPr>
              <a:lstStyle/>
              <a:p>
                <a:pPr marL="0" marR="0" lvl="0" indent="0" algn="l" defTabSz="4572635" rtl="0" eaLnBrk="1" fontAlgn="auto" latinLnBrk="0" hangingPunct="1">
                  <a:lnSpc>
                    <a:spcPct val="100000"/>
                  </a:lnSpc>
                  <a:spcBef>
                    <a:spcPts val="0"/>
                  </a:spcBef>
                  <a:spcAft>
                    <a:spcPts val="0"/>
                  </a:spcAft>
                  <a:buClrTx/>
                  <a:buSzTx/>
                  <a:buFontTx/>
                  <a:buNone/>
                  <a:defRPr/>
                </a:pPr>
                <a:r>
                  <a:rPr kumimoji="0" lang="en-US" altLang="zh-CN" sz="7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KIT 11 </a:t>
                </a:r>
                <a:r>
                  <a:rPr kumimoji="0" lang="zh-CN" altLang="en-US" sz="7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人群中三线治疗的</a:t>
                </a:r>
                <a:r>
                  <a:rPr kumimoji="0" lang="en-US" altLang="zh-CN" sz="7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mPFS</a:t>
                </a:r>
                <a:endParaRPr kumimoji="0" lang="en-US" altLang="zh-CN" sz="7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a:p>
                <a:pPr marL="0" marR="0" lvl="0" indent="0" algn="l" defTabSz="4572635" rtl="0" eaLnBrk="1" fontAlgn="auto" latinLnBrk="0" hangingPunct="1">
                  <a:lnSpc>
                    <a:spcPct val="100000"/>
                  </a:lnSpc>
                  <a:spcBef>
                    <a:spcPts val="0"/>
                  </a:spcBef>
                  <a:spcAft>
                    <a:spcPts val="0"/>
                  </a:spcAft>
                  <a:buClrTx/>
                  <a:buSzTx/>
                  <a:buFontTx/>
                  <a:buNone/>
                  <a:defRPr/>
                </a:pPr>
                <a:r>
                  <a:rPr kumimoji="0" lang="zh-CN" altLang="en-US" sz="7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瑞派替尼组，使用舒尼替尼作为三线治疗</a:t>
                </a:r>
                <a:r>
                  <a:rPr kumimoji="0" lang="en-US" altLang="zh-CN" sz="7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 5.1 </a:t>
                </a:r>
                <a:r>
                  <a:rPr kumimoji="0" lang="zh-CN" altLang="en-US" sz="7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个月</a:t>
                </a:r>
                <a:endParaRPr kumimoji="0" lang="en-US" altLang="zh-CN" sz="7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a:p>
                <a:pPr marL="0" marR="0" lvl="0" indent="0" algn="l" defTabSz="4572635" rtl="0" eaLnBrk="1" fontAlgn="auto" latinLnBrk="0" hangingPunct="1">
                  <a:lnSpc>
                    <a:spcPct val="100000"/>
                  </a:lnSpc>
                  <a:spcBef>
                    <a:spcPts val="0"/>
                  </a:spcBef>
                  <a:spcAft>
                    <a:spcPts val="0"/>
                  </a:spcAft>
                  <a:buClrTx/>
                  <a:buSzTx/>
                  <a:buFontTx/>
                  <a:buNone/>
                  <a:defRPr/>
                </a:pPr>
                <a:r>
                  <a:rPr kumimoji="0" lang="zh-CN" altLang="en-US" sz="7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舒尼替尼组，使用瑞戈非尼作为三线治疗</a:t>
                </a:r>
                <a:r>
                  <a:rPr kumimoji="0" lang="en-US" altLang="zh-CN" sz="7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 7.8 </a:t>
                </a:r>
                <a:r>
                  <a:rPr kumimoji="0" lang="zh-CN" altLang="en-US" sz="7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个月</a:t>
                </a:r>
                <a:endParaRPr kumimoji="0" lang="en-US" altLang="zh-CN" sz="7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a:p>
                <a:pPr marL="0" marR="0" lvl="0" indent="0" algn="l" defTabSz="4572635" rtl="0" eaLnBrk="1" fontAlgn="auto" latinLnBrk="0" hangingPunct="1">
                  <a:lnSpc>
                    <a:spcPct val="100000"/>
                  </a:lnSpc>
                  <a:spcBef>
                    <a:spcPts val="0"/>
                  </a:spcBef>
                  <a:spcAft>
                    <a:spcPts val="0"/>
                  </a:spcAft>
                  <a:buClrTx/>
                  <a:buSzTx/>
                  <a:buFontTx/>
                  <a:buNone/>
                  <a:defRPr/>
                </a:pPr>
                <a:r>
                  <a:rPr kumimoji="0" lang="en-US" altLang="zh-CN" sz="7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HR 0.90; 95%Cl, 0.44-1.86</a:t>
                </a:r>
                <a:endParaRPr kumimoji="0" lang="en-US" altLang="zh-CN" sz="7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a:p>
                <a:pPr marL="0" marR="0" lvl="0" indent="0" algn="l" defTabSz="4572635" rtl="0" eaLnBrk="1" fontAlgn="auto" latinLnBrk="0" hangingPunct="1">
                  <a:lnSpc>
                    <a:spcPct val="100000"/>
                  </a:lnSpc>
                  <a:spcBef>
                    <a:spcPts val="0"/>
                  </a:spcBef>
                  <a:spcAft>
                    <a:spcPts val="0"/>
                  </a:spcAft>
                  <a:buClrTx/>
                  <a:buSzTx/>
                  <a:buFontTx/>
                  <a:buNone/>
                  <a:defRPr/>
                </a:pPr>
                <a:endParaRPr kumimoji="0" lang="zh-CN" altLang="en-US" sz="7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26" name="文本框 134"/>
              <p:cNvSpPr txBox="1"/>
              <p:nvPr/>
            </p:nvSpPr>
            <p:spPr>
              <a:xfrm>
                <a:off x="9537155" y="2317067"/>
                <a:ext cx="305687" cy="219932"/>
              </a:xfrm>
              <a:prstGeom prst="rect">
                <a:avLst/>
              </a:prstGeom>
              <a:noFill/>
            </p:spPr>
            <p:txBody>
              <a:bodyPr wrap="square" lIns="0" tIns="0" rIns="0" bIns="0" rtlCol="0">
                <a:noAutofit/>
              </a:bodyPr>
              <a:lstStyle/>
              <a:p>
                <a:pPr marL="0" marR="0" lvl="0" indent="0" algn="l" defTabSz="4572635" rtl="0" eaLnBrk="1" fontAlgn="auto" latinLnBrk="0" hangingPunct="1">
                  <a:lnSpc>
                    <a:spcPct val="100000"/>
                  </a:lnSpc>
                  <a:spcBef>
                    <a:spcPts val="0"/>
                  </a:spcBef>
                  <a:spcAft>
                    <a:spcPts val="0"/>
                  </a:spcAft>
                  <a:buClrTx/>
                  <a:buSzTx/>
                  <a:buFontTx/>
                  <a:buNone/>
                  <a:defRPr/>
                </a:pPr>
                <a:r>
                  <a:rPr kumimoji="0" lang="zh-CN" altLang="en-US" sz="7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对数秩</a:t>
                </a:r>
                <a:endParaRPr kumimoji="0" lang="en-US" altLang="zh-CN" sz="7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a:p>
                <a:pPr marL="0" marR="0" lvl="0" indent="0" algn="l" defTabSz="4572635" rtl="0" eaLnBrk="1" fontAlgn="auto" latinLnBrk="0" hangingPunct="1">
                  <a:lnSpc>
                    <a:spcPct val="100000"/>
                  </a:lnSpc>
                  <a:spcBef>
                    <a:spcPts val="0"/>
                  </a:spcBef>
                  <a:spcAft>
                    <a:spcPts val="0"/>
                  </a:spcAft>
                  <a:buClrTx/>
                  <a:buSzTx/>
                  <a:buFontTx/>
                  <a:buNone/>
                  <a:defRPr/>
                </a:pPr>
                <a:r>
                  <a:rPr kumimoji="0" lang="en-US" altLang="zh-CN" sz="700" b="0" i="1"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P=0.27</a:t>
                </a:r>
                <a:endParaRPr kumimoji="0" lang="zh-CN" altLang="en-US" sz="700" b="0" i="1"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27" name="文本框 135"/>
              <p:cNvSpPr txBox="1"/>
              <p:nvPr/>
            </p:nvSpPr>
            <p:spPr>
              <a:xfrm>
                <a:off x="10340232" y="2716213"/>
                <a:ext cx="269546" cy="86859"/>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7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时间（月）</a:t>
                </a:r>
                <a:endParaRPr kumimoji="0" lang="zh-CN" altLang="en-US" sz="7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28" name="文本框 136"/>
              <p:cNvSpPr txBox="1"/>
              <p:nvPr/>
            </p:nvSpPr>
            <p:spPr>
              <a:xfrm>
                <a:off x="10340232" y="3075636"/>
                <a:ext cx="269546" cy="86859"/>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7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时间（月）</a:t>
                </a:r>
                <a:endParaRPr kumimoji="0" lang="zh-CN" altLang="en-US" sz="7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29" name="文本框 137"/>
              <p:cNvSpPr txBox="1"/>
              <p:nvPr/>
            </p:nvSpPr>
            <p:spPr>
              <a:xfrm rot="16200000">
                <a:off x="8978804" y="2196827"/>
                <a:ext cx="531961" cy="81677"/>
              </a:xfrm>
              <a:prstGeom prst="rect">
                <a:avLst/>
              </a:prstGeom>
              <a:noFill/>
            </p:spPr>
            <p:txBody>
              <a:bodyPr wrap="square" lIns="0" tIns="0" rIns="0" bIns="0" rtlCol="0">
                <a:noAutofit/>
              </a:bodyPr>
              <a:lstStyle/>
              <a:p>
                <a:pPr marL="0" marR="0" lvl="0" indent="0" algn="ctr" defTabSz="4572635" rtl="0" eaLnBrk="1" fontAlgn="auto" latinLnBrk="0" hangingPunct="1">
                  <a:lnSpc>
                    <a:spcPct val="100000"/>
                  </a:lnSpc>
                  <a:spcBef>
                    <a:spcPts val="0"/>
                  </a:spcBef>
                  <a:spcAft>
                    <a:spcPts val="0"/>
                  </a:spcAft>
                  <a:buClrTx/>
                  <a:buSzTx/>
                  <a:buFontTx/>
                  <a:buNone/>
                  <a:defRPr/>
                </a:pPr>
                <a:r>
                  <a:rPr kumimoji="0" lang="zh-CN" altLang="en-US" sz="7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生存率</a:t>
                </a:r>
                <a:r>
                  <a:rPr kumimoji="0" lang="en-US" altLang="zh-CN" sz="7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a:t>
                </a:r>
                <a:endParaRPr kumimoji="0" lang="zh-CN" altLang="en-US" sz="7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30" name="文本框 138"/>
              <p:cNvSpPr txBox="1"/>
              <p:nvPr/>
            </p:nvSpPr>
            <p:spPr>
              <a:xfrm>
                <a:off x="8976512" y="2736071"/>
                <a:ext cx="441806" cy="92094"/>
              </a:xfrm>
              <a:prstGeom prst="rect">
                <a:avLst/>
              </a:prstGeom>
              <a:noFill/>
            </p:spPr>
            <p:txBody>
              <a:bodyPr wrap="square" lIns="0" tIns="0" rIns="0" bIns="0" rtlCol="0">
                <a:noAutofit/>
              </a:bodyPr>
              <a:lstStyle/>
              <a:p>
                <a:pPr marL="0" marR="0" lvl="0" indent="0" algn="r" defTabSz="4572635" rtl="0" eaLnBrk="1" fontAlgn="auto" latinLnBrk="0" hangingPunct="1">
                  <a:lnSpc>
                    <a:spcPct val="100000"/>
                  </a:lnSpc>
                  <a:spcBef>
                    <a:spcPts val="0"/>
                  </a:spcBef>
                  <a:spcAft>
                    <a:spcPts val="0"/>
                  </a:spcAft>
                  <a:buClrTx/>
                  <a:buSzTx/>
                  <a:buFontTx/>
                  <a:buNone/>
                  <a:defRPr/>
                </a:pPr>
                <a:r>
                  <a:rPr kumimoji="0" lang="zh-CN" altLang="en-US" sz="7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风险患者数</a:t>
                </a:r>
                <a:endParaRPr kumimoji="0" lang="zh-CN" altLang="en-US" sz="7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31" name="文本框 139"/>
              <p:cNvSpPr txBox="1"/>
              <p:nvPr/>
            </p:nvSpPr>
            <p:spPr>
              <a:xfrm>
                <a:off x="8860347" y="2829882"/>
                <a:ext cx="557973" cy="68064"/>
              </a:xfrm>
              <a:prstGeom prst="rect">
                <a:avLst/>
              </a:prstGeom>
              <a:noFill/>
            </p:spPr>
            <p:txBody>
              <a:bodyPr wrap="square" lIns="0" tIns="0" rIns="0" bIns="0" rtlCol="0">
                <a:noAutofit/>
              </a:bodyPr>
              <a:lstStyle/>
              <a:p>
                <a:pPr marL="0" marR="0" lvl="0" indent="0" algn="r" defTabSz="4572635" rtl="0" eaLnBrk="1" fontAlgn="auto" latinLnBrk="0" hangingPunct="1">
                  <a:lnSpc>
                    <a:spcPct val="100000"/>
                  </a:lnSpc>
                  <a:spcBef>
                    <a:spcPts val="0"/>
                  </a:spcBef>
                  <a:spcAft>
                    <a:spcPts val="0"/>
                  </a:spcAft>
                  <a:buClrTx/>
                  <a:buSzTx/>
                  <a:buFontTx/>
                  <a:buNone/>
                  <a:defRPr/>
                </a:pPr>
                <a:r>
                  <a:rPr kumimoji="0" lang="zh-CN" altLang="en-US" sz="7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瑞派替尼后使用舒尼替尼</a:t>
                </a:r>
                <a:endParaRPr kumimoji="0" lang="zh-CN" altLang="en-US" sz="7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32" name="文本框 140"/>
              <p:cNvSpPr txBox="1"/>
              <p:nvPr/>
            </p:nvSpPr>
            <p:spPr>
              <a:xfrm>
                <a:off x="8889511" y="2936710"/>
                <a:ext cx="531968" cy="92094"/>
              </a:xfrm>
              <a:prstGeom prst="rect">
                <a:avLst/>
              </a:prstGeom>
              <a:noFill/>
            </p:spPr>
            <p:txBody>
              <a:bodyPr wrap="square" lIns="0" tIns="0" rIns="0" bIns="0" rtlCol="0">
                <a:noAutofit/>
              </a:bodyPr>
              <a:lstStyle/>
              <a:p>
                <a:pPr marL="0" marR="0" lvl="0" indent="0" algn="r" defTabSz="4572635" rtl="0" eaLnBrk="1" fontAlgn="auto" latinLnBrk="0" hangingPunct="1">
                  <a:lnSpc>
                    <a:spcPct val="100000"/>
                  </a:lnSpc>
                  <a:spcBef>
                    <a:spcPts val="0"/>
                  </a:spcBef>
                  <a:spcAft>
                    <a:spcPts val="0"/>
                  </a:spcAft>
                  <a:buClrTx/>
                  <a:buSzTx/>
                  <a:buFontTx/>
                  <a:buNone/>
                  <a:defRPr/>
                </a:pPr>
                <a:r>
                  <a:rPr kumimoji="0" lang="zh-CN" altLang="en-US" sz="7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舒尼替尼后使用瑞戈非尼</a:t>
                </a:r>
                <a:endParaRPr kumimoji="0" lang="zh-CN" altLang="en-US" sz="7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grpSp>
            <p:nvGrpSpPr>
              <p:cNvPr id="33" name="组合 141"/>
              <p:cNvGrpSpPr/>
              <p:nvPr/>
            </p:nvGrpSpPr>
            <p:grpSpPr>
              <a:xfrm>
                <a:off x="9945010" y="1897249"/>
                <a:ext cx="90909" cy="21882"/>
                <a:chOff x="3481326" y="1446053"/>
                <a:chExt cx="237589" cy="79681"/>
              </a:xfrm>
            </p:grpSpPr>
            <p:cxnSp>
              <p:nvCxnSpPr>
                <p:cNvPr id="37" name="直接连接符 145"/>
                <p:cNvCxnSpPr/>
                <p:nvPr/>
              </p:nvCxnSpPr>
              <p:spPr>
                <a:xfrm>
                  <a:off x="3481326" y="1482755"/>
                  <a:ext cx="237589" cy="0"/>
                </a:xfrm>
                <a:prstGeom prst="line">
                  <a:avLst/>
                </a:prstGeom>
                <a:ln w="3175">
                  <a:solidFill>
                    <a:srgbClr val="EEC72B"/>
                  </a:solidFill>
                </a:ln>
              </p:spPr>
              <p:style>
                <a:lnRef idx="1">
                  <a:schemeClr val="accent2"/>
                </a:lnRef>
                <a:fillRef idx="0">
                  <a:schemeClr val="accent2"/>
                </a:fillRef>
                <a:effectRef idx="0">
                  <a:schemeClr val="accent2"/>
                </a:effectRef>
                <a:fontRef idx="minor">
                  <a:schemeClr val="tx1"/>
                </a:fontRef>
              </p:style>
            </p:cxnSp>
            <p:cxnSp>
              <p:nvCxnSpPr>
                <p:cNvPr id="38" name="直接连接符 146"/>
                <p:cNvCxnSpPr/>
                <p:nvPr/>
              </p:nvCxnSpPr>
              <p:spPr>
                <a:xfrm>
                  <a:off x="3600119" y="1446053"/>
                  <a:ext cx="0" cy="79681"/>
                </a:xfrm>
                <a:prstGeom prst="line">
                  <a:avLst/>
                </a:prstGeom>
                <a:ln w="3175">
                  <a:solidFill>
                    <a:srgbClr val="EEC72B"/>
                  </a:solidFill>
                </a:ln>
              </p:spPr>
              <p:style>
                <a:lnRef idx="1">
                  <a:schemeClr val="accent1"/>
                </a:lnRef>
                <a:fillRef idx="0">
                  <a:schemeClr val="accent1"/>
                </a:fillRef>
                <a:effectRef idx="0">
                  <a:schemeClr val="accent1"/>
                </a:effectRef>
                <a:fontRef idx="minor">
                  <a:schemeClr val="tx1"/>
                </a:fontRef>
              </p:style>
            </p:cxnSp>
          </p:grpSp>
          <p:grpSp>
            <p:nvGrpSpPr>
              <p:cNvPr id="34" name="组合 142"/>
              <p:cNvGrpSpPr/>
              <p:nvPr/>
            </p:nvGrpSpPr>
            <p:grpSpPr>
              <a:xfrm>
                <a:off x="9945010" y="1940838"/>
                <a:ext cx="90909" cy="21882"/>
                <a:chOff x="3481326" y="1446053"/>
                <a:chExt cx="237589" cy="79681"/>
              </a:xfrm>
            </p:grpSpPr>
            <p:cxnSp>
              <p:nvCxnSpPr>
                <p:cNvPr id="35" name="直接连接符 143"/>
                <p:cNvCxnSpPr/>
                <p:nvPr/>
              </p:nvCxnSpPr>
              <p:spPr>
                <a:xfrm>
                  <a:off x="3481326" y="1482755"/>
                  <a:ext cx="237589" cy="0"/>
                </a:xfrm>
                <a:prstGeom prst="line">
                  <a:avLst/>
                </a:prstGeom>
                <a:ln w="3175">
                  <a:solidFill>
                    <a:srgbClr val="3BA6E2"/>
                  </a:solidFill>
                </a:ln>
              </p:spPr>
              <p:style>
                <a:lnRef idx="1">
                  <a:schemeClr val="accent2"/>
                </a:lnRef>
                <a:fillRef idx="0">
                  <a:schemeClr val="accent2"/>
                </a:fillRef>
                <a:effectRef idx="0">
                  <a:schemeClr val="accent2"/>
                </a:effectRef>
                <a:fontRef idx="minor">
                  <a:schemeClr val="tx1"/>
                </a:fontRef>
              </p:style>
            </p:cxnSp>
            <p:cxnSp>
              <p:nvCxnSpPr>
                <p:cNvPr id="36" name="直接连接符 144"/>
                <p:cNvCxnSpPr/>
                <p:nvPr/>
              </p:nvCxnSpPr>
              <p:spPr>
                <a:xfrm>
                  <a:off x="3600119" y="1446053"/>
                  <a:ext cx="0" cy="79681"/>
                </a:xfrm>
                <a:prstGeom prst="line">
                  <a:avLst/>
                </a:prstGeom>
                <a:ln w="3175">
                  <a:solidFill>
                    <a:srgbClr val="3BA6E2"/>
                  </a:solidFill>
                </a:ln>
              </p:spPr>
              <p:style>
                <a:lnRef idx="1">
                  <a:schemeClr val="accent1"/>
                </a:lnRef>
                <a:fillRef idx="0">
                  <a:schemeClr val="accent1"/>
                </a:fillRef>
                <a:effectRef idx="0">
                  <a:schemeClr val="accent1"/>
                </a:effectRef>
                <a:fontRef idx="minor">
                  <a:schemeClr val="tx1"/>
                </a:fontRef>
              </p:style>
            </p:cxnSp>
          </p:grpSp>
        </p:grpSp>
        <p:cxnSp>
          <p:nvCxnSpPr>
            <p:cNvPr id="9" name="Straight Connector 10"/>
            <p:cNvCxnSpPr/>
            <p:nvPr/>
          </p:nvCxnSpPr>
          <p:spPr>
            <a:xfrm>
              <a:off x="5956192" y="2790777"/>
              <a:ext cx="0" cy="3274939"/>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222" name="标题 220"/>
          <p:cNvSpPr txBox="1"/>
          <p:nvPr/>
        </p:nvSpPr>
        <p:spPr>
          <a:xfrm>
            <a:off x="123825" y="0"/>
            <a:ext cx="11944350" cy="972355"/>
          </a:xfrm>
          <a:prstGeom prst="rect">
            <a:avLst/>
          </a:prstGeom>
        </p:spPr>
        <p:txBody>
          <a:bodyPr>
            <a:normAutofit/>
          </a:bodyPr>
          <a:lstStyle>
            <a:lvl1pPr algn="l" defTabSz="1219200" rtl="0" eaLnBrk="1" latinLnBrk="0" hangingPunct="1">
              <a:lnSpc>
                <a:spcPct val="90000"/>
              </a:lnSpc>
              <a:spcBef>
                <a:spcPct val="0"/>
              </a:spcBef>
              <a:buNone/>
              <a:defRPr sz="4800" kern="1200">
                <a:solidFill>
                  <a:schemeClr val="accent1">
                    <a:lumMod val="50000"/>
                  </a:schemeClr>
                </a:solidFill>
                <a:latin typeface="微软雅黑" panose="020B0503020204020204" pitchFamily="34" charset="-122"/>
                <a:ea typeface="+mj-ea"/>
                <a:cs typeface="+mj-cs"/>
              </a:defRPr>
            </a:lvl1pPr>
          </a:lstStyle>
          <a:p>
            <a:endParaRPr lang="zh-CN" altLang="en-US" sz="2400" b="1" dirty="0">
              <a:ea typeface="微软雅黑" panose="020B0503020204020204" pitchFamily="34" charset="-122"/>
              <a:sym typeface="微软雅黑" panose="020B0503020204020204" pitchFamily="34" charset="-122"/>
            </a:endParaRPr>
          </a:p>
        </p:txBody>
      </p:sp>
      <p:sp>
        <p:nvSpPr>
          <p:cNvPr id="223" name="Title 234"/>
          <p:cNvSpPr txBox="1"/>
          <p:nvPr/>
        </p:nvSpPr>
        <p:spPr>
          <a:xfrm>
            <a:off x="450582" y="2557921"/>
            <a:ext cx="10371459" cy="972355"/>
          </a:xfrm>
          <a:prstGeom prst="rect">
            <a:avLst/>
          </a:prstGeom>
        </p:spPr>
        <p:txBody>
          <a:bodyPr>
            <a:normAutofit/>
          </a:bodyPr>
          <a:lstStyle>
            <a:lvl1pPr algn="l" defTabSz="914400" rtl="0" eaLnBrk="1" latinLnBrk="0" hangingPunct="1">
              <a:lnSpc>
                <a:spcPct val="90000"/>
              </a:lnSpc>
              <a:spcBef>
                <a:spcPct val="0"/>
              </a:spcBef>
              <a:buNone/>
              <a:defRPr sz="4400" kern="1200" baseline="0">
                <a:solidFill>
                  <a:schemeClr val="tx1"/>
                </a:solidFill>
                <a:latin typeface="Arial" panose="020B0604020202020204" pitchFamily="34" charset="0"/>
                <a:ea typeface="微软雅黑" panose="020B0503020204020204" pitchFamily="34" charset="-122"/>
                <a:cs typeface="+mj-cs"/>
              </a:defRPr>
            </a:lvl1pPr>
          </a:lstStyle>
          <a:p>
            <a:endParaRPr lang="en-US" sz="2400" dirty="0">
              <a:latin typeface="微软雅黑" panose="020B0503020204020204" pitchFamily="34" charset="-122"/>
              <a:sym typeface="微软雅黑" panose="020B0503020204020204" pitchFamily="34" charset="-122"/>
            </a:endParaRPr>
          </a:p>
        </p:txBody>
      </p:sp>
      <p:grpSp>
        <p:nvGrpSpPr>
          <p:cNvPr id="224" name="Group 246"/>
          <p:cNvGrpSpPr/>
          <p:nvPr/>
        </p:nvGrpSpPr>
        <p:grpSpPr>
          <a:xfrm>
            <a:off x="882747" y="1417975"/>
            <a:ext cx="10497275" cy="1198587"/>
            <a:chOff x="616868" y="1417975"/>
            <a:chExt cx="10497275" cy="1198587"/>
          </a:xfrm>
        </p:grpSpPr>
        <p:sp>
          <p:nvSpPr>
            <p:cNvPr id="225" name="Text1"/>
            <p:cNvSpPr txBox="1"/>
            <p:nvPr/>
          </p:nvSpPr>
          <p:spPr>
            <a:xfrm>
              <a:off x="616868" y="1789915"/>
              <a:ext cx="4755452" cy="826647"/>
            </a:xfrm>
            <a:prstGeom prst="rect">
              <a:avLst/>
            </a:prstGeom>
            <a:noFill/>
          </p:spPr>
          <p:txBody>
            <a:bodyPr wrap="square" lIns="91440" tIns="45720" rIns="91440" bIns="45720" rtlCol="0">
              <a:noAutofit/>
            </a:bodyPr>
            <a:lstStyle/>
            <a:p>
              <a:pPr marL="0" lvl="1" indent="-285750" defTabSz="2501900">
                <a:spcBef>
                  <a:spcPts val="600"/>
                </a:spcBef>
                <a:buFont typeface="Wingdings" panose="05000000000000000000" pitchFamily="2" charset="2"/>
                <a:buChar char="v"/>
                <a:defRPr/>
              </a:pPr>
              <a:r>
                <a:rPr lang="zh-CN" altLang="en-US" sz="1200" kern="100" dirty="0">
                  <a:solidFill>
                    <a:prstClr val="black"/>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瑞派替尼组与舒尼替尼组的总体三线治疗的</a:t>
              </a:r>
              <a:r>
                <a:rPr lang="en-US" altLang="zh-CN" sz="1200" kern="100" dirty="0">
                  <a:solidFill>
                    <a:prstClr val="black"/>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PFS </a:t>
              </a:r>
              <a:r>
                <a:rPr lang="zh-CN" altLang="en-US" sz="1200" kern="100" dirty="0">
                  <a:solidFill>
                    <a:prstClr val="black"/>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相似： </a:t>
              </a:r>
              <a:endParaRPr lang="en-US" altLang="zh-CN" sz="1200" kern="100" dirty="0">
                <a:solidFill>
                  <a:prstClr val="black"/>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a:p>
              <a:pPr marL="360045" lvl="2" indent="-144145" defTabSz="2501900">
                <a:spcBef>
                  <a:spcPts val="600"/>
                </a:spcBef>
                <a:buFont typeface="Wingdings" panose="05000000000000000000" pitchFamily="2" charset="2"/>
                <a:buChar char="§"/>
                <a:defRPr/>
              </a:pPr>
              <a:r>
                <a:rPr lang="en-US" altLang="zh-CN" sz="1200" kern="100" dirty="0">
                  <a:solidFill>
                    <a:prstClr val="black"/>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AP ITT </a:t>
              </a:r>
              <a:r>
                <a:rPr lang="zh-CN" altLang="en-US" sz="1200" kern="100" dirty="0">
                  <a:solidFill>
                    <a:prstClr val="black"/>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人群：</a:t>
              </a:r>
              <a:r>
                <a:rPr lang="en-US" altLang="zh-CN" sz="1200" kern="100" dirty="0">
                  <a:solidFill>
                    <a:prstClr val="black"/>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6.8 vs 5.6</a:t>
              </a:r>
              <a:r>
                <a:rPr lang="zh-CN" altLang="en-US" sz="1200" kern="100" dirty="0">
                  <a:solidFill>
                    <a:prstClr val="black"/>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个月，</a:t>
              </a:r>
              <a:r>
                <a:rPr lang="en-US" altLang="zh-CN" sz="1200" kern="100" dirty="0">
                  <a:solidFill>
                    <a:prstClr val="black"/>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HR 0.81</a:t>
              </a:r>
              <a:r>
                <a:rPr lang="zh-CN" altLang="en-US" sz="1200" kern="100" dirty="0">
                  <a:solidFill>
                    <a:prstClr val="black"/>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a:t>
              </a:r>
              <a:r>
                <a:rPr lang="en-US" altLang="zh-CN" sz="1200" kern="100" dirty="0">
                  <a:solidFill>
                    <a:prstClr val="black"/>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95%CI</a:t>
              </a:r>
              <a:r>
                <a:rPr lang="zh-CN" altLang="en-US" sz="1200" kern="100" dirty="0">
                  <a:solidFill>
                    <a:prstClr val="black"/>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a:t>
              </a:r>
              <a:r>
                <a:rPr lang="en-US" altLang="zh-CN" sz="1200" kern="100" dirty="0">
                  <a:solidFill>
                    <a:prstClr val="black"/>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0.50-1.30</a:t>
              </a:r>
              <a:endParaRPr lang="en-US" altLang="zh-CN" sz="1200" kern="100" dirty="0">
                <a:solidFill>
                  <a:prstClr val="black"/>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a:p>
              <a:pPr marL="360045" lvl="2" indent="-144145" defTabSz="2501900">
                <a:spcBef>
                  <a:spcPts val="600"/>
                </a:spcBef>
                <a:buFont typeface="Wingdings" panose="05000000000000000000" pitchFamily="2" charset="2"/>
                <a:buChar char="§"/>
                <a:defRPr/>
              </a:pPr>
              <a:r>
                <a:rPr lang="en-US" altLang="zh-CN" sz="1200" kern="100" dirty="0">
                  <a:solidFill>
                    <a:prstClr val="black"/>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KIT 11 </a:t>
              </a:r>
              <a:r>
                <a:rPr lang="zh-CN" altLang="en-US" sz="1200" kern="100" dirty="0">
                  <a:solidFill>
                    <a:prstClr val="black"/>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人群：</a:t>
              </a:r>
              <a:r>
                <a:rPr lang="en-US" altLang="zh-CN" sz="1200" kern="100" dirty="0">
                  <a:solidFill>
                    <a:prstClr val="black"/>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6.4 vs 6.8</a:t>
              </a:r>
              <a:r>
                <a:rPr lang="zh-CN" altLang="en-US" sz="1200" kern="100" dirty="0">
                  <a:solidFill>
                    <a:prstClr val="black"/>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个月，</a:t>
              </a:r>
              <a:r>
                <a:rPr lang="en-US" altLang="zh-CN" sz="1200" kern="100" dirty="0">
                  <a:solidFill>
                    <a:prstClr val="black"/>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HR 1.01</a:t>
              </a:r>
              <a:r>
                <a:rPr lang="zh-CN" altLang="en-US" sz="1200" kern="100" dirty="0">
                  <a:solidFill>
                    <a:prstClr val="black"/>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a:t>
              </a:r>
              <a:r>
                <a:rPr lang="en-US" altLang="zh-CN" sz="1200" kern="100" dirty="0">
                  <a:solidFill>
                    <a:prstClr val="black"/>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95%CI</a:t>
              </a:r>
              <a:r>
                <a:rPr lang="zh-CN" altLang="en-US" sz="1200" kern="100" dirty="0">
                  <a:solidFill>
                    <a:prstClr val="black"/>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a:t>
              </a:r>
              <a:r>
                <a:rPr lang="en-US" altLang="zh-CN" sz="1200" kern="100" dirty="0">
                  <a:solidFill>
                    <a:prstClr val="black"/>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0.55-1.84</a:t>
              </a:r>
              <a:endParaRPr lang="en-US" altLang="zh-CN" sz="1200" kern="100" dirty="0">
                <a:solidFill>
                  <a:prstClr val="black"/>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p:txBody>
        </p:sp>
        <p:sp>
          <p:nvSpPr>
            <p:cNvPr id="226" name="Bullet1"/>
            <p:cNvSpPr txBox="1"/>
            <p:nvPr/>
          </p:nvSpPr>
          <p:spPr>
            <a:xfrm>
              <a:off x="1494113" y="1417975"/>
              <a:ext cx="3000962" cy="334800"/>
            </a:xfrm>
            <a:prstGeom prst="roundRect">
              <a:avLst>
                <a:gd name="adj" fmla="val 50000"/>
              </a:avLst>
            </a:prstGeom>
            <a:solidFill>
              <a:srgbClr val="0070C0"/>
            </a:solidFill>
          </p:spPr>
          <p:txBody>
            <a:bodyPr wrap="none" lIns="108000" tIns="108000" rIns="108000" bIns="108000" rtlCol="0" anchor="ctr" anchorCtr="0">
              <a:noAutofit/>
            </a:bodyPr>
            <a:lstStyle>
              <a:defPPr>
                <a:defRPr lang="en-US"/>
              </a:defPPr>
              <a:lvl1pPr algn="ctr">
                <a:defRPr kumimoji="1" sz="2000" b="1">
                  <a:solidFill>
                    <a:srgbClr val="FFFFFF"/>
                  </a:solidFill>
                  <a:latin typeface="Arial" panose="020B0604020202020204" pitchFamily="34" charset="0"/>
                  <a:ea typeface="微软雅黑" panose="020B0503020204020204" pitchFamily="34" charset="-122"/>
                </a:defRPr>
              </a:lvl1pPr>
            </a:lstStyle>
            <a:p>
              <a:r>
                <a:rPr lang="zh-CN" altLang="en-US" sz="1400" dirty="0">
                  <a:latin typeface="微软雅黑" panose="020B0503020204020204" pitchFamily="34" charset="-122"/>
                  <a:sym typeface="微软雅黑" panose="020B0503020204020204" pitchFamily="34" charset="-122"/>
                </a:rPr>
                <a:t>总体三线治疗的</a:t>
              </a:r>
              <a:r>
                <a:rPr lang="en-US" altLang="zh-CN" sz="1400" dirty="0">
                  <a:latin typeface="微软雅黑" panose="020B0503020204020204" pitchFamily="34" charset="-122"/>
                  <a:sym typeface="微软雅黑" panose="020B0503020204020204" pitchFamily="34" charset="-122"/>
                </a:rPr>
                <a:t>PFS </a:t>
              </a:r>
              <a:r>
                <a:rPr lang="zh-CN" altLang="en-US" sz="1400" dirty="0">
                  <a:latin typeface="微软雅黑" panose="020B0503020204020204" pitchFamily="34" charset="-122"/>
                  <a:sym typeface="微软雅黑" panose="020B0503020204020204" pitchFamily="34" charset="-122"/>
                </a:rPr>
                <a:t>相似</a:t>
              </a:r>
              <a:endParaRPr lang="zh-CN" altLang="en-US" sz="1400" dirty="0">
                <a:latin typeface="微软雅黑" panose="020B0503020204020204" pitchFamily="34" charset="-122"/>
                <a:sym typeface="微软雅黑" panose="020B0503020204020204" pitchFamily="34" charset="-122"/>
              </a:endParaRPr>
            </a:p>
          </p:txBody>
        </p:sp>
        <p:sp>
          <p:nvSpPr>
            <p:cNvPr id="227" name="Bullet2"/>
            <p:cNvSpPr txBox="1"/>
            <p:nvPr/>
          </p:nvSpPr>
          <p:spPr>
            <a:xfrm>
              <a:off x="7235936" y="1417975"/>
              <a:ext cx="3000962" cy="334800"/>
            </a:xfrm>
            <a:prstGeom prst="roundRect">
              <a:avLst>
                <a:gd name="adj" fmla="val 50000"/>
              </a:avLst>
            </a:prstGeom>
            <a:solidFill>
              <a:srgbClr val="8C0001"/>
            </a:solidFill>
          </p:spPr>
          <p:txBody>
            <a:bodyPr wrap="none" lIns="108000" tIns="108000" rIns="108000" bIns="108000" rtlCol="0" anchor="ctr" anchorCtr="0">
              <a:noAutofit/>
            </a:bodyPr>
            <a:lstStyle>
              <a:defPPr>
                <a:defRPr lang="en-US"/>
              </a:defPPr>
              <a:lvl1pPr algn="ctr">
                <a:defRPr kumimoji="1" sz="2000" b="1">
                  <a:solidFill>
                    <a:srgbClr val="FFFFFF"/>
                  </a:solidFill>
                  <a:latin typeface="Arial" panose="020B0604020202020204" pitchFamily="34" charset="0"/>
                  <a:ea typeface="微软雅黑" panose="020B0503020204020204" pitchFamily="34" charset="-122"/>
                </a:defRPr>
              </a:lvl1pPr>
            </a:lstStyle>
            <a:p>
              <a:r>
                <a:rPr lang="zh-CN" altLang="en-US" sz="1400" dirty="0">
                  <a:latin typeface="微软雅黑" panose="020B0503020204020204" pitchFamily="34" charset="-122"/>
                  <a:sym typeface="微软雅黑" panose="020B0503020204020204" pitchFamily="34" charset="-122"/>
                </a:rPr>
                <a:t>最常见三线治疗的</a:t>
              </a:r>
              <a:r>
                <a:rPr lang="en-US" altLang="zh-CN" sz="1400" dirty="0">
                  <a:latin typeface="微软雅黑" panose="020B0503020204020204" pitchFamily="34" charset="-122"/>
                  <a:sym typeface="微软雅黑" panose="020B0503020204020204" pitchFamily="34" charset="-122"/>
                </a:rPr>
                <a:t>PFS</a:t>
              </a:r>
              <a:r>
                <a:rPr lang="zh-CN" altLang="en-US" sz="1400" dirty="0">
                  <a:latin typeface="微软雅黑" panose="020B0503020204020204" pitchFamily="34" charset="-122"/>
                  <a:sym typeface="微软雅黑" panose="020B0503020204020204" pitchFamily="34" charset="-122"/>
                </a:rPr>
                <a:t>相似</a:t>
              </a:r>
              <a:endParaRPr lang="zh-CN" altLang="en-US" sz="1400" dirty="0">
                <a:latin typeface="微软雅黑" panose="020B0503020204020204" pitchFamily="34" charset="-122"/>
                <a:sym typeface="微软雅黑" panose="020B0503020204020204" pitchFamily="34" charset="-122"/>
              </a:endParaRPr>
            </a:p>
          </p:txBody>
        </p:sp>
        <p:sp>
          <p:nvSpPr>
            <p:cNvPr id="228" name="Text1"/>
            <p:cNvSpPr txBox="1"/>
            <p:nvPr/>
          </p:nvSpPr>
          <p:spPr>
            <a:xfrm>
              <a:off x="6358691" y="1775659"/>
              <a:ext cx="4755452" cy="840903"/>
            </a:xfrm>
            <a:prstGeom prst="rect">
              <a:avLst/>
            </a:prstGeom>
            <a:noFill/>
          </p:spPr>
          <p:txBody>
            <a:bodyPr wrap="square" lIns="91440" tIns="45720" rIns="91440" bIns="45720" rtlCol="0">
              <a:noAutofit/>
            </a:bodyPr>
            <a:lstStyle/>
            <a:p>
              <a:pPr marL="0" lvl="1" indent="-285750" defTabSz="2501900">
                <a:spcBef>
                  <a:spcPts val="600"/>
                </a:spcBef>
                <a:buFont typeface="Wingdings" panose="05000000000000000000" pitchFamily="2" charset="2"/>
                <a:buChar char="v"/>
                <a:defRPr/>
              </a:pPr>
              <a:r>
                <a:rPr lang="zh-CN" altLang="en-US" sz="1200" kern="100" dirty="0">
                  <a:solidFill>
                    <a:prstClr val="black"/>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瑞派替尼组与舒尼替尼组的最常见三线治疗的</a:t>
              </a:r>
              <a:r>
                <a:rPr lang="en-US" altLang="zh-CN" sz="1200" kern="100" dirty="0">
                  <a:solidFill>
                    <a:prstClr val="black"/>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PFS</a:t>
              </a:r>
              <a:r>
                <a:rPr lang="zh-CN" altLang="en-US" sz="1200" kern="100" dirty="0">
                  <a:solidFill>
                    <a:prstClr val="black"/>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也相近：</a:t>
              </a:r>
              <a:endParaRPr lang="zh-CN" altLang="en-US" sz="1200" kern="100" dirty="0">
                <a:solidFill>
                  <a:prstClr val="black"/>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a:p>
              <a:pPr marL="360045" lvl="2" indent="-144145" defTabSz="2501900">
                <a:spcBef>
                  <a:spcPts val="600"/>
                </a:spcBef>
                <a:buFont typeface="Wingdings" panose="05000000000000000000" pitchFamily="2" charset="2"/>
                <a:buChar char="§"/>
                <a:defRPr/>
              </a:pPr>
              <a:r>
                <a:rPr lang="en-US" altLang="zh-CN" sz="1200" kern="100" dirty="0">
                  <a:solidFill>
                    <a:prstClr val="black"/>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AP ITT</a:t>
              </a:r>
              <a:r>
                <a:rPr lang="zh-CN" altLang="en-US" sz="1200" kern="100" dirty="0">
                  <a:solidFill>
                    <a:prstClr val="black"/>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人群：</a:t>
              </a:r>
              <a:r>
                <a:rPr lang="en-US" altLang="zh-CN" sz="1200" kern="100" dirty="0">
                  <a:solidFill>
                    <a:prstClr val="black"/>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6.8 vs 5.1</a:t>
              </a:r>
              <a:r>
                <a:rPr lang="zh-CN" altLang="en-US" sz="1200" kern="100" dirty="0">
                  <a:solidFill>
                    <a:prstClr val="black"/>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个月，</a:t>
              </a:r>
              <a:r>
                <a:rPr lang="en-US" altLang="zh-CN" sz="1200" kern="100" dirty="0">
                  <a:solidFill>
                    <a:prstClr val="black"/>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HR 0.72</a:t>
              </a:r>
              <a:r>
                <a:rPr lang="zh-CN" altLang="en-US" sz="1200" kern="100" dirty="0">
                  <a:solidFill>
                    <a:prstClr val="black"/>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a:t>
              </a:r>
              <a:r>
                <a:rPr lang="en-US" altLang="zh-CN" sz="1200" kern="100" dirty="0">
                  <a:solidFill>
                    <a:prstClr val="black"/>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95%CI</a:t>
              </a:r>
              <a:r>
                <a:rPr lang="zh-CN" altLang="en-US" sz="1200" kern="100" dirty="0">
                  <a:solidFill>
                    <a:prstClr val="black"/>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a:t>
              </a:r>
              <a:r>
                <a:rPr lang="en-US" altLang="zh-CN" sz="1200" kern="100" dirty="0">
                  <a:solidFill>
                    <a:prstClr val="black"/>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0.41-1.29</a:t>
              </a:r>
              <a:endParaRPr lang="zh-CN" altLang="en-US" sz="1200" kern="100" dirty="0">
                <a:solidFill>
                  <a:prstClr val="black"/>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a:p>
              <a:pPr marL="360045" lvl="2" indent="-144145" defTabSz="2501900">
                <a:spcBef>
                  <a:spcPts val="600"/>
                </a:spcBef>
                <a:buFont typeface="Wingdings" panose="05000000000000000000" pitchFamily="2" charset="2"/>
                <a:buChar char="§"/>
                <a:defRPr/>
              </a:pPr>
              <a:r>
                <a:rPr lang="en-US" altLang="zh-CN" sz="1200" kern="100" dirty="0">
                  <a:solidFill>
                    <a:prstClr val="black"/>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KIT 11</a:t>
              </a:r>
              <a:r>
                <a:rPr lang="zh-CN" altLang="en-US" sz="1200" kern="100" dirty="0">
                  <a:solidFill>
                    <a:prstClr val="black"/>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人群：</a:t>
              </a:r>
              <a:r>
                <a:rPr lang="en-US" altLang="zh-CN" sz="1200" kern="100" dirty="0">
                  <a:solidFill>
                    <a:prstClr val="black"/>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5.1 vs 7.8</a:t>
              </a:r>
              <a:r>
                <a:rPr lang="zh-CN" altLang="en-US" sz="1200" kern="100" dirty="0">
                  <a:solidFill>
                    <a:prstClr val="black"/>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个月，</a:t>
              </a:r>
              <a:r>
                <a:rPr lang="en-US" altLang="zh-CN" sz="1200" kern="100" dirty="0">
                  <a:solidFill>
                    <a:prstClr val="black"/>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HR 0.90</a:t>
              </a:r>
              <a:r>
                <a:rPr lang="zh-CN" altLang="en-US" sz="1200" kern="100" dirty="0">
                  <a:solidFill>
                    <a:prstClr val="black"/>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a:t>
              </a:r>
              <a:r>
                <a:rPr lang="en-US" altLang="zh-CN" sz="1200" kern="100" dirty="0">
                  <a:solidFill>
                    <a:prstClr val="black"/>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95%CI</a:t>
              </a:r>
              <a:r>
                <a:rPr lang="zh-CN" altLang="en-US" sz="1200" kern="100" dirty="0">
                  <a:solidFill>
                    <a:prstClr val="black"/>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a:t>
              </a:r>
              <a:r>
                <a:rPr lang="en-US" altLang="zh-CN" sz="1200" kern="100" dirty="0">
                  <a:solidFill>
                    <a:prstClr val="black"/>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0.44-1.86</a:t>
              </a:r>
              <a:endParaRPr lang="zh-CN" altLang="en-US" sz="1200" kern="100" dirty="0">
                <a:solidFill>
                  <a:prstClr val="black"/>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p:txBody>
        </p:sp>
      </p:grpSp>
      <p:grpSp>
        <p:nvGrpSpPr>
          <p:cNvPr id="229" name="Group 239"/>
          <p:cNvGrpSpPr/>
          <p:nvPr/>
        </p:nvGrpSpPr>
        <p:grpSpPr>
          <a:xfrm>
            <a:off x="573111" y="895769"/>
            <a:ext cx="11272690" cy="344442"/>
            <a:chOff x="356093" y="887490"/>
            <a:chExt cx="11272690" cy="344442"/>
          </a:xfrm>
          <a:solidFill>
            <a:schemeClr val="accent1"/>
          </a:solidFill>
        </p:grpSpPr>
        <p:sp>
          <p:nvSpPr>
            <p:cNvPr id="230" name="矩形 7"/>
            <p:cNvSpPr/>
            <p:nvPr/>
          </p:nvSpPr>
          <p:spPr>
            <a:xfrm>
              <a:off x="766893" y="887490"/>
              <a:ext cx="10861890" cy="328551"/>
            </a:xfrm>
            <a:prstGeom prst="rect">
              <a:avLst/>
            </a:prstGeom>
            <a:noFill/>
          </p:spPr>
          <p:txBody>
            <a:bodyPr wrap="square">
              <a:spAutoFit/>
            </a:bodyPr>
            <a:lstStyle/>
            <a:p>
              <a:pPr algn="just">
                <a:lnSpc>
                  <a:spcPct val="120000"/>
                </a:lnSpc>
                <a:spcAft>
                  <a:spcPts val="600"/>
                </a:spcAft>
              </a:pPr>
              <a:endParaRPr lang="en-US" altLang="zh-CN" sz="1400" b="1" kern="100" dirty="0">
                <a:solidFill>
                  <a:prstClr val="black"/>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p:txBody>
        </p:sp>
        <p:sp>
          <p:nvSpPr>
            <p:cNvPr id="231" name="iconfont-10833-5194489"/>
            <p:cNvSpPr/>
            <p:nvPr/>
          </p:nvSpPr>
          <p:spPr>
            <a:xfrm>
              <a:off x="356093" y="896463"/>
              <a:ext cx="360000" cy="279155"/>
            </a:xfrm>
            <a:custGeom>
              <a:avLst/>
              <a:gdLst>
                <a:gd name="connsiteX0" fmla="*/ 420191 w 607933"/>
                <a:gd name="connsiteY0" fmla="*/ 297895 h 471412"/>
                <a:gd name="connsiteX1" fmla="*/ 401336 w 607933"/>
                <a:gd name="connsiteY1" fmla="*/ 315748 h 471412"/>
                <a:gd name="connsiteX2" fmla="*/ 427137 w 607933"/>
                <a:gd name="connsiteY2" fmla="*/ 324674 h 471412"/>
                <a:gd name="connsiteX3" fmla="*/ 420191 w 607933"/>
                <a:gd name="connsiteY3" fmla="*/ 297895 h 471412"/>
                <a:gd name="connsiteX4" fmla="*/ 424160 w 607933"/>
                <a:gd name="connsiteY4" fmla="*/ 279051 h 471412"/>
                <a:gd name="connsiteX5" fmla="*/ 430114 w 607933"/>
                <a:gd name="connsiteY5" fmla="*/ 283018 h 471412"/>
                <a:gd name="connsiteX6" fmla="*/ 443015 w 607933"/>
                <a:gd name="connsiteY6" fmla="*/ 333601 h 471412"/>
                <a:gd name="connsiteX7" fmla="*/ 435076 w 607933"/>
                <a:gd name="connsiteY7" fmla="*/ 341535 h 471412"/>
                <a:gd name="connsiteX8" fmla="*/ 387443 w 607933"/>
                <a:gd name="connsiteY8" fmla="*/ 325666 h 471412"/>
                <a:gd name="connsiteX9" fmla="*/ 384465 w 607933"/>
                <a:gd name="connsiteY9" fmla="*/ 313764 h 471412"/>
                <a:gd name="connsiteX10" fmla="*/ 419198 w 607933"/>
                <a:gd name="connsiteY10" fmla="*/ 280043 h 471412"/>
                <a:gd name="connsiteX11" fmla="*/ 424160 w 607933"/>
                <a:gd name="connsiteY11" fmla="*/ 279051 h 471412"/>
                <a:gd name="connsiteX12" fmla="*/ 230458 w 607933"/>
                <a:gd name="connsiteY12" fmla="*/ 84604 h 471412"/>
                <a:gd name="connsiteX13" fmla="*/ 201651 w 607933"/>
                <a:gd name="connsiteY13" fmla="*/ 112375 h 471412"/>
                <a:gd name="connsiteX14" fmla="*/ 214565 w 607933"/>
                <a:gd name="connsiteY14" fmla="*/ 126260 h 471412"/>
                <a:gd name="connsiteX15" fmla="*/ 377475 w 607933"/>
                <a:gd name="connsiteY15" fmla="*/ 299828 h 471412"/>
                <a:gd name="connsiteX16" fmla="*/ 404295 w 607933"/>
                <a:gd name="connsiteY16" fmla="*/ 270073 h 471412"/>
                <a:gd name="connsiteX17" fmla="*/ 394362 w 607933"/>
                <a:gd name="connsiteY17" fmla="*/ 259163 h 471412"/>
                <a:gd name="connsiteX18" fmla="*/ 230458 w 607933"/>
                <a:gd name="connsiteY18" fmla="*/ 84604 h 471412"/>
                <a:gd name="connsiteX19" fmla="*/ 565219 w 607933"/>
                <a:gd name="connsiteY19" fmla="*/ 75677 h 471412"/>
                <a:gd name="connsiteX20" fmla="*/ 568199 w 607933"/>
                <a:gd name="connsiteY20" fmla="*/ 83612 h 471412"/>
                <a:gd name="connsiteX21" fmla="*/ 569192 w 607933"/>
                <a:gd name="connsiteY21" fmla="*/ 109399 h 471412"/>
                <a:gd name="connsiteX22" fmla="*/ 569192 w 607933"/>
                <a:gd name="connsiteY22" fmla="*/ 168908 h 471412"/>
                <a:gd name="connsiteX23" fmla="*/ 569192 w 607933"/>
                <a:gd name="connsiteY23" fmla="*/ 413887 h 471412"/>
                <a:gd name="connsiteX24" fmla="*/ 560252 w 607933"/>
                <a:gd name="connsiteY24" fmla="*/ 420829 h 471412"/>
                <a:gd name="connsiteX25" fmla="*/ 462903 w 607933"/>
                <a:gd name="connsiteY25" fmla="*/ 401985 h 471412"/>
                <a:gd name="connsiteX26" fmla="*/ 320854 w 607933"/>
                <a:gd name="connsiteY26" fmla="*/ 433723 h 471412"/>
                <a:gd name="connsiteX27" fmla="*/ 398335 w 607933"/>
                <a:gd name="connsiteY27" fmla="*/ 433723 h 471412"/>
                <a:gd name="connsiteX28" fmla="*/ 587073 w 607933"/>
                <a:gd name="connsiteY28" fmla="*/ 433723 h 471412"/>
                <a:gd name="connsiteX29" fmla="*/ 588066 w 607933"/>
                <a:gd name="connsiteY29" fmla="*/ 433723 h 471412"/>
                <a:gd name="connsiteX30" fmla="*/ 588066 w 607933"/>
                <a:gd name="connsiteY30" fmla="*/ 296852 h 471412"/>
                <a:gd name="connsiteX31" fmla="*/ 588066 w 607933"/>
                <a:gd name="connsiteY31" fmla="*/ 75677 h 471412"/>
                <a:gd name="connsiteX32" fmla="*/ 19867 w 607933"/>
                <a:gd name="connsiteY32" fmla="*/ 75677 h 471412"/>
                <a:gd name="connsiteX33" fmla="*/ 19867 w 607933"/>
                <a:gd name="connsiteY33" fmla="*/ 229409 h 471412"/>
                <a:gd name="connsiteX34" fmla="*/ 19867 w 607933"/>
                <a:gd name="connsiteY34" fmla="*/ 433723 h 471412"/>
                <a:gd name="connsiteX35" fmla="*/ 91389 w 607933"/>
                <a:gd name="connsiteY35" fmla="*/ 433723 h 471412"/>
                <a:gd name="connsiteX36" fmla="*/ 294033 w 607933"/>
                <a:gd name="connsiteY36" fmla="*/ 433723 h 471412"/>
                <a:gd name="connsiteX37" fmla="*/ 150990 w 607933"/>
                <a:gd name="connsiteY37" fmla="*/ 397026 h 471412"/>
                <a:gd name="connsiteX38" fmla="*/ 54634 w 607933"/>
                <a:gd name="connsiteY38" fmla="*/ 420829 h 471412"/>
                <a:gd name="connsiteX39" fmla="*/ 46688 w 607933"/>
                <a:gd name="connsiteY39" fmla="*/ 413887 h 471412"/>
                <a:gd name="connsiteX40" fmla="*/ 46688 w 607933"/>
                <a:gd name="connsiteY40" fmla="*/ 387108 h 471412"/>
                <a:gd name="connsiteX41" fmla="*/ 46688 w 607933"/>
                <a:gd name="connsiteY41" fmla="*/ 107415 h 471412"/>
                <a:gd name="connsiteX42" fmla="*/ 48674 w 607933"/>
                <a:gd name="connsiteY42" fmla="*/ 81628 h 471412"/>
                <a:gd name="connsiteX43" fmla="*/ 50661 w 607933"/>
                <a:gd name="connsiteY43" fmla="*/ 75677 h 471412"/>
                <a:gd name="connsiteX44" fmla="*/ 212646 w 607933"/>
                <a:gd name="connsiteY44" fmla="*/ 55781 h 471412"/>
                <a:gd name="connsiteX45" fmla="*/ 222463 w 607933"/>
                <a:gd name="connsiteY45" fmla="*/ 55781 h 471412"/>
                <a:gd name="connsiteX46" fmla="*/ 222587 w 607933"/>
                <a:gd name="connsiteY46" fmla="*/ 64714 h 471412"/>
                <a:gd name="connsiteX47" fmla="*/ 182821 w 607933"/>
                <a:gd name="connsiteY47" fmla="*/ 99454 h 471412"/>
                <a:gd name="connsiteX48" fmla="*/ 172880 w 607933"/>
                <a:gd name="connsiteY48" fmla="*/ 90521 h 471412"/>
                <a:gd name="connsiteX49" fmla="*/ 212646 w 607933"/>
                <a:gd name="connsiteY49" fmla="*/ 55781 h 471412"/>
                <a:gd name="connsiteX50" fmla="*/ 427515 w 607933"/>
                <a:gd name="connsiteY50" fmla="*/ 14681 h 471412"/>
                <a:gd name="connsiteX51" fmla="*/ 385422 w 607933"/>
                <a:gd name="connsiteY51" fmla="*/ 15177 h 471412"/>
                <a:gd name="connsiteX52" fmla="*/ 318867 w 607933"/>
                <a:gd name="connsiteY52" fmla="*/ 51874 h 471412"/>
                <a:gd name="connsiteX53" fmla="*/ 312907 w 607933"/>
                <a:gd name="connsiteY53" fmla="*/ 61792 h 471412"/>
                <a:gd name="connsiteX54" fmla="*/ 311913 w 607933"/>
                <a:gd name="connsiteY54" fmla="*/ 62784 h 471412"/>
                <a:gd name="connsiteX55" fmla="*/ 311913 w 607933"/>
                <a:gd name="connsiteY55" fmla="*/ 64767 h 471412"/>
                <a:gd name="connsiteX56" fmla="*/ 311913 w 607933"/>
                <a:gd name="connsiteY56" fmla="*/ 77661 h 471412"/>
                <a:gd name="connsiteX57" fmla="*/ 311913 w 607933"/>
                <a:gd name="connsiteY57" fmla="*/ 152047 h 471412"/>
                <a:gd name="connsiteX58" fmla="*/ 418202 w 607933"/>
                <a:gd name="connsiteY58" fmla="*/ 265114 h 471412"/>
                <a:gd name="connsiteX59" fmla="*/ 418202 w 607933"/>
                <a:gd name="connsiteY59" fmla="*/ 275032 h 471412"/>
                <a:gd name="connsiteX60" fmla="*/ 382442 w 607933"/>
                <a:gd name="connsiteY60" fmla="*/ 314705 h 471412"/>
                <a:gd name="connsiteX61" fmla="*/ 373501 w 607933"/>
                <a:gd name="connsiteY61" fmla="*/ 314705 h 471412"/>
                <a:gd name="connsiteX62" fmla="*/ 355621 w 607933"/>
                <a:gd name="connsiteY62" fmla="*/ 295861 h 471412"/>
                <a:gd name="connsiteX63" fmla="*/ 311913 w 607933"/>
                <a:gd name="connsiteY63" fmla="*/ 249245 h 471412"/>
                <a:gd name="connsiteX64" fmla="*/ 312907 w 607933"/>
                <a:gd name="connsiteY64" fmla="*/ 422813 h 471412"/>
                <a:gd name="connsiteX65" fmla="*/ 460917 w 607933"/>
                <a:gd name="connsiteY65" fmla="*/ 389091 h 471412"/>
                <a:gd name="connsiteX66" fmla="*/ 555285 w 607933"/>
                <a:gd name="connsiteY66" fmla="*/ 404960 h 471412"/>
                <a:gd name="connsiteX67" fmla="*/ 555285 w 607933"/>
                <a:gd name="connsiteY67" fmla="*/ 130227 h 471412"/>
                <a:gd name="connsiteX68" fmla="*/ 555285 w 607933"/>
                <a:gd name="connsiteY68" fmla="*/ 91546 h 471412"/>
                <a:gd name="connsiteX69" fmla="*/ 555285 w 607933"/>
                <a:gd name="connsiteY69" fmla="*/ 89563 h 471412"/>
                <a:gd name="connsiteX70" fmla="*/ 555285 w 607933"/>
                <a:gd name="connsiteY70" fmla="*/ 86587 h 471412"/>
                <a:gd name="connsiteX71" fmla="*/ 553298 w 607933"/>
                <a:gd name="connsiteY71" fmla="*/ 80636 h 471412"/>
                <a:gd name="connsiteX72" fmla="*/ 535418 w 607933"/>
                <a:gd name="connsiteY72" fmla="*/ 58816 h 471412"/>
                <a:gd name="connsiteX73" fmla="*/ 468863 w 607933"/>
                <a:gd name="connsiteY73" fmla="*/ 23111 h 471412"/>
                <a:gd name="connsiteX74" fmla="*/ 427515 w 607933"/>
                <a:gd name="connsiteY74" fmla="*/ 14681 h 471412"/>
                <a:gd name="connsiteX75" fmla="*/ 222760 w 607933"/>
                <a:gd name="connsiteY75" fmla="*/ 14061 h 471412"/>
                <a:gd name="connsiteX76" fmla="*/ 181784 w 607933"/>
                <a:gd name="connsiteY76" fmla="*/ 15177 h 471412"/>
                <a:gd name="connsiteX77" fmla="*/ 104302 w 607933"/>
                <a:gd name="connsiteY77" fmla="*/ 41956 h 471412"/>
                <a:gd name="connsiteX78" fmla="*/ 60595 w 607933"/>
                <a:gd name="connsiteY78" fmla="*/ 84604 h 471412"/>
                <a:gd name="connsiteX79" fmla="*/ 59601 w 607933"/>
                <a:gd name="connsiteY79" fmla="*/ 93530 h 471412"/>
                <a:gd name="connsiteX80" fmla="*/ 59601 w 607933"/>
                <a:gd name="connsiteY80" fmla="*/ 109399 h 471412"/>
                <a:gd name="connsiteX81" fmla="*/ 59601 w 607933"/>
                <a:gd name="connsiteY81" fmla="*/ 168908 h 471412"/>
                <a:gd name="connsiteX82" fmla="*/ 59601 w 607933"/>
                <a:gd name="connsiteY82" fmla="*/ 404960 h 471412"/>
                <a:gd name="connsiteX83" fmla="*/ 157943 w 607933"/>
                <a:gd name="connsiteY83" fmla="*/ 383140 h 471412"/>
                <a:gd name="connsiteX84" fmla="*/ 299000 w 607933"/>
                <a:gd name="connsiteY84" fmla="*/ 419838 h 471412"/>
                <a:gd name="connsiteX85" fmla="*/ 299000 w 607933"/>
                <a:gd name="connsiteY85" fmla="*/ 413887 h 471412"/>
                <a:gd name="connsiteX86" fmla="*/ 299000 w 607933"/>
                <a:gd name="connsiteY86" fmla="*/ 234368 h 471412"/>
                <a:gd name="connsiteX87" fmla="*/ 187744 w 607933"/>
                <a:gd name="connsiteY87" fmla="*/ 116342 h 471412"/>
                <a:gd name="connsiteX88" fmla="*/ 186751 w 607933"/>
                <a:gd name="connsiteY88" fmla="*/ 113366 h 471412"/>
                <a:gd name="connsiteX89" fmla="*/ 187744 w 607933"/>
                <a:gd name="connsiteY89" fmla="*/ 107415 h 471412"/>
                <a:gd name="connsiteX90" fmla="*/ 226485 w 607933"/>
                <a:gd name="connsiteY90" fmla="*/ 70718 h 471412"/>
                <a:gd name="connsiteX91" fmla="*/ 235425 w 607933"/>
                <a:gd name="connsiteY91" fmla="*/ 70718 h 471412"/>
                <a:gd name="connsiteX92" fmla="*/ 250325 w 607933"/>
                <a:gd name="connsiteY92" fmla="*/ 86587 h 471412"/>
                <a:gd name="connsiteX93" fmla="*/ 299000 w 607933"/>
                <a:gd name="connsiteY93" fmla="*/ 138162 h 471412"/>
                <a:gd name="connsiteX94" fmla="*/ 299000 w 607933"/>
                <a:gd name="connsiteY94" fmla="*/ 126260 h 471412"/>
                <a:gd name="connsiteX95" fmla="*/ 298006 w 607933"/>
                <a:gd name="connsiteY95" fmla="*/ 75677 h 471412"/>
                <a:gd name="connsiteX96" fmla="*/ 298006 w 607933"/>
                <a:gd name="connsiteY96" fmla="*/ 64767 h 471412"/>
                <a:gd name="connsiteX97" fmla="*/ 299993 w 607933"/>
                <a:gd name="connsiteY97" fmla="*/ 57825 h 471412"/>
                <a:gd name="connsiteX98" fmla="*/ 293040 w 607933"/>
                <a:gd name="connsiteY98" fmla="*/ 46915 h 471412"/>
                <a:gd name="connsiteX99" fmla="*/ 262246 w 607933"/>
                <a:gd name="connsiteY99" fmla="*/ 24103 h 471412"/>
                <a:gd name="connsiteX100" fmla="*/ 222760 w 607933"/>
                <a:gd name="connsiteY100" fmla="*/ 14061 h 471412"/>
                <a:gd name="connsiteX101" fmla="*/ 207580 w 607933"/>
                <a:gd name="connsiteY101" fmla="*/ 5 h 471412"/>
                <a:gd name="connsiteX102" fmla="*/ 248339 w 607933"/>
                <a:gd name="connsiteY102" fmla="*/ 5258 h 471412"/>
                <a:gd name="connsiteX103" fmla="*/ 307940 w 607933"/>
                <a:gd name="connsiteY103" fmla="*/ 44931 h 471412"/>
                <a:gd name="connsiteX104" fmla="*/ 453963 w 607933"/>
                <a:gd name="connsiteY104" fmla="*/ 5258 h 471412"/>
                <a:gd name="connsiteX105" fmla="*/ 528465 w 607933"/>
                <a:gd name="connsiteY105" fmla="*/ 36005 h 471412"/>
                <a:gd name="connsiteX106" fmla="*/ 551312 w 607933"/>
                <a:gd name="connsiteY106" fmla="*/ 55841 h 471412"/>
                <a:gd name="connsiteX107" fmla="*/ 597999 w 607933"/>
                <a:gd name="connsiteY107" fmla="*/ 55841 h 471412"/>
                <a:gd name="connsiteX108" fmla="*/ 607933 w 607933"/>
                <a:gd name="connsiteY108" fmla="*/ 65759 h 471412"/>
                <a:gd name="connsiteX109" fmla="*/ 607933 w 607933"/>
                <a:gd name="connsiteY109" fmla="*/ 229409 h 471412"/>
                <a:gd name="connsiteX110" fmla="*/ 607933 w 607933"/>
                <a:gd name="connsiteY110" fmla="*/ 461494 h 471412"/>
                <a:gd name="connsiteX111" fmla="*/ 605946 w 607933"/>
                <a:gd name="connsiteY111" fmla="*/ 467445 h 471412"/>
                <a:gd name="connsiteX112" fmla="*/ 604953 w 607933"/>
                <a:gd name="connsiteY112" fmla="*/ 468437 h 471412"/>
                <a:gd name="connsiteX113" fmla="*/ 597999 w 607933"/>
                <a:gd name="connsiteY113" fmla="*/ 471412 h 471412"/>
                <a:gd name="connsiteX114" fmla="*/ 506611 w 607933"/>
                <a:gd name="connsiteY114" fmla="*/ 471412 h 471412"/>
                <a:gd name="connsiteX115" fmla="*/ 196684 w 607933"/>
                <a:gd name="connsiteY115" fmla="*/ 471412 h 471412"/>
                <a:gd name="connsiteX116" fmla="*/ 9934 w 607933"/>
                <a:gd name="connsiteY116" fmla="*/ 471412 h 471412"/>
                <a:gd name="connsiteX117" fmla="*/ 0 w 607933"/>
                <a:gd name="connsiteY117" fmla="*/ 461494 h 471412"/>
                <a:gd name="connsiteX118" fmla="*/ 0 w 607933"/>
                <a:gd name="connsiteY118" fmla="*/ 296852 h 471412"/>
                <a:gd name="connsiteX119" fmla="*/ 0 w 607933"/>
                <a:gd name="connsiteY119" fmla="*/ 65759 h 471412"/>
                <a:gd name="connsiteX120" fmla="*/ 9934 w 607933"/>
                <a:gd name="connsiteY120" fmla="*/ 55841 h 471412"/>
                <a:gd name="connsiteX121" fmla="*/ 63575 w 607933"/>
                <a:gd name="connsiteY121" fmla="*/ 55841 h 471412"/>
                <a:gd name="connsiteX122" fmla="*/ 89402 w 607933"/>
                <a:gd name="connsiteY122" fmla="*/ 35013 h 471412"/>
                <a:gd name="connsiteX123" fmla="*/ 207580 w 607933"/>
                <a:gd name="connsiteY123" fmla="*/ 5 h 471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607933" h="471412">
                  <a:moveTo>
                    <a:pt x="420191" y="297895"/>
                  </a:moveTo>
                  <a:cubicBezTo>
                    <a:pt x="414237" y="303846"/>
                    <a:pt x="407290" y="309797"/>
                    <a:pt x="401336" y="315748"/>
                  </a:cubicBezTo>
                  <a:cubicBezTo>
                    <a:pt x="410267" y="318724"/>
                    <a:pt x="419198" y="321699"/>
                    <a:pt x="427137" y="324674"/>
                  </a:cubicBezTo>
                  <a:cubicBezTo>
                    <a:pt x="425153" y="315748"/>
                    <a:pt x="423168" y="306822"/>
                    <a:pt x="420191" y="297895"/>
                  </a:cubicBezTo>
                  <a:close/>
                  <a:moveTo>
                    <a:pt x="424160" y="279051"/>
                  </a:moveTo>
                  <a:cubicBezTo>
                    <a:pt x="427137" y="279051"/>
                    <a:pt x="429122" y="280043"/>
                    <a:pt x="430114" y="283018"/>
                  </a:cubicBezTo>
                  <a:cubicBezTo>
                    <a:pt x="435076" y="299879"/>
                    <a:pt x="439046" y="316740"/>
                    <a:pt x="443015" y="333601"/>
                  </a:cubicBezTo>
                  <a:cubicBezTo>
                    <a:pt x="445000" y="338560"/>
                    <a:pt x="440038" y="343519"/>
                    <a:pt x="435076" y="341535"/>
                  </a:cubicBezTo>
                  <a:cubicBezTo>
                    <a:pt x="419198" y="336576"/>
                    <a:pt x="403320" y="330625"/>
                    <a:pt x="387443" y="325666"/>
                  </a:cubicBezTo>
                  <a:cubicBezTo>
                    <a:pt x="382481" y="323683"/>
                    <a:pt x="380496" y="317732"/>
                    <a:pt x="384465" y="313764"/>
                  </a:cubicBezTo>
                  <a:cubicBezTo>
                    <a:pt x="396374" y="302854"/>
                    <a:pt x="407290" y="291944"/>
                    <a:pt x="419198" y="280043"/>
                  </a:cubicBezTo>
                  <a:cubicBezTo>
                    <a:pt x="421183" y="279051"/>
                    <a:pt x="423168" y="278059"/>
                    <a:pt x="424160" y="279051"/>
                  </a:cubicBezTo>
                  <a:close/>
                  <a:moveTo>
                    <a:pt x="230458" y="84604"/>
                  </a:moveTo>
                  <a:cubicBezTo>
                    <a:pt x="221518" y="93530"/>
                    <a:pt x="211585" y="102456"/>
                    <a:pt x="201651" y="112375"/>
                  </a:cubicBezTo>
                  <a:cubicBezTo>
                    <a:pt x="206618" y="116342"/>
                    <a:pt x="210591" y="121301"/>
                    <a:pt x="214565" y="126260"/>
                  </a:cubicBezTo>
                  <a:cubicBezTo>
                    <a:pt x="269199" y="183785"/>
                    <a:pt x="323834" y="241311"/>
                    <a:pt x="377475" y="299828"/>
                  </a:cubicBezTo>
                  <a:cubicBezTo>
                    <a:pt x="386415" y="289910"/>
                    <a:pt x="395355" y="279991"/>
                    <a:pt x="404295" y="270073"/>
                  </a:cubicBezTo>
                  <a:cubicBezTo>
                    <a:pt x="401315" y="266106"/>
                    <a:pt x="397342" y="263131"/>
                    <a:pt x="394362" y="259163"/>
                  </a:cubicBezTo>
                  <a:cubicBezTo>
                    <a:pt x="339727" y="200646"/>
                    <a:pt x="285093" y="143121"/>
                    <a:pt x="230458" y="84604"/>
                  </a:cubicBezTo>
                  <a:close/>
                  <a:moveTo>
                    <a:pt x="565219" y="75677"/>
                  </a:moveTo>
                  <a:cubicBezTo>
                    <a:pt x="566212" y="77661"/>
                    <a:pt x="567205" y="80636"/>
                    <a:pt x="568199" y="83612"/>
                  </a:cubicBezTo>
                  <a:cubicBezTo>
                    <a:pt x="570186" y="91546"/>
                    <a:pt x="569192" y="100473"/>
                    <a:pt x="569192" y="109399"/>
                  </a:cubicBezTo>
                  <a:lnTo>
                    <a:pt x="569192" y="168908"/>
                  </a:lnTo>
                  <a:lnTo>
                    <a:pt x="569192" y="413887"/>
                  </a:lnTo>
                  <a:cubicBezTo>
                    <a:pt x="569192" y="417854"/>
                    <a:pt x="564225" y="421821"/>
                    <a:pt x="560252" y="420829"/>
                  </a:cubicBezTo>
                  <a:cubicBezTo>
                    <a:pt x="528465" y="410911"/>
                    <a:pt x="495684" y="404960"/>
                    <a:pt x="462903" y="401985"/>
                  </a:cubicBezTo>
                  <a:cubicBezTo>
                    <a:pt x="415222" y="399009"/>
                    <a:pt x="358601" y="400993"/>
                    <a:pt x="320854" y="433723"/>
                  </a:cubicBezTo>
                  <a:lnTo>
                    <a:pt x="398335" y="433723"/>
                  </a:lnTo>
                  <a:lnTo>
                    <a:pt x="587073" y="433723"/>
                  </a:lnTo>
                  <a:cubicBezTo>
                    <a:pt x="588066" y="433723"/>
                    <a:pt x="588066" y="433723"/>
                    <a:pt x="588066" y="433723"/>
                  </a:cubicBezTo>
                  <a:lnTo>
                    <a:pt x="588066" y="296852"/>
                  </a:lnTo>
                  <a:lnTo>
                    <a:pt x="588066" y="75677"/>
                  </a:lnTo>
                  <a:close/>
                  <a:moveTo>
                    <a:pt x="19867" y="75677"/>
                  </a:moveTo>
                  <a:lnTo>
                    <a:pt x="19867" y="229409"/>
                  </a:lnTo>
                  <a:lnTo>
                    <a:pt x="19867" y="433723"/>
                  </a:lnTo>
                  <a:lnTo>
                    <a:pt x="91389" y="433723"/>
                  </a:lnTo>
                  <a:lnTo>
                    <a:pt x="294033" y="433723"/>
                  </a:lnTo>
                  <a:cubicBezTo>
                    <a:pt x="259266" y="394050"/>
                    <a:pt x="200658" y="390083"/>
                    <a:pt x="150990" y="397026"/>
                  </a:cubicBezTo>
                  <a:cubicBezTo>
                    <a:pt x="118209" y="400993"/>
                    <a:pt x="85428" y="408928"/>
                    <a:pt x="54634" y="420829"/>
                  </a:cubicBezTo>
                  <a:cubicBezTo>
                    <a:pt x="50661" y="421821"/>
                    <a:pt x="46688" y="417854"/>
                    <a:pt x="46688" y="413887"/>
                  </a:cubicBezTo>
                  <a:lnTo>
                    <a:pt x="46688" y="387108"/>
                  </a:lnTo>
                  <a:lnTo>
                    <a:pt x="46688" y="107415"/>
                  </a:lnTo>
                  <a:cubicBezTo>
                    <a:pt x="46688" y="99481"/>
                    <a:pt x="45694" y="89563"/>
                    <a:pt x="48674" y="81628"/>
                  </a:cubicBezTo>
                  <a:cubicBezTo>
                    <a:pt x="48674" y="79645"/>
                    <a:pt x="49668" y="77661"/>
                    <a:pt x="50661" y="75677"/>
                  </a:cubicBezTo>
                  <a:close/>
                  <a:moveTo>
                    <a:pt x="212646" y="55781"/>
                  </a:moveTo>
                  <a:cubicBezTo>
                    <a:pt x="216126" y="52803"/>
                    <a:pt x="220102" y="53547"/>
                    <a:pt x="222463" y="55781"/>
                  </a:cubicBezTo>
                  <a:cubicBezTo>
                    <a:pt x="224824" y="58014"/>
                    <a:pt x="225570" y="61736"/>
                    <a:pt x="222587" y="64714"/>
                  </a:cubicBezTo>
                  <a:cubicBezTo>
                    <a:pt x="209663" y="76625"/>
                    <a:pt x="195745" y="88536"/>
                    <a:pt x="182821" y="99454"/>
                  </a:cubicBezTo>
                  <a:cubicBezTo>
                    <a:pt x="175862" y="105410"/>
                    <a:pt x="166915" y="95484"/>
                    <a:pt x="172880" y="90521"/>
                  </a:cubicBezTo>
                  <a:cubicBezTo>
                    <a:pt x="186798" y="78610"/>
                    <a:pt x="199722" y="66699"/>
                    <a:pt x="212646" y="55781"/>
                  </a:cubicBezTo>
                  <a:close/>
                  <a:moveTo>
                    <a:pt x="427515" y="14681"/>
                  </a:moveTo>
                  <a:cubicBezTo>
                    <a:pt x="413484" y="13193"/>
                    <a:pt x="399329" y="13193"/>
                    <a:pt x="385422" y="15177"/>
                  </a:cubicBezTo>
                  <a:cubicBezTo>
                    <a:pt x="359594" y="19144"/>
                    <a:pt x="333767" y="30054"/>
                    <a:pt x="318867" y="51874"/>
                  </a:cubicBezTo>
                  <a:cubicBezTo>
                    <a:pt x="316880" y="54849"/>
                    <a:pt x="314893" y="57825"/>
                    <a:pt x="312907" y="61792"/>
                  </a:cubicBezTo>
                  <a:cubicBezTo>
                    <a:pt x="311913" y="62784"/>
                    <a:pt x="311913" y="65759"/>
                    <a:pt x="311913" y="62784"/>
                  </a:cubicBezTo>
                  <a:lnTo>
                    <a:pt x="311913" y="64767"/>
                  </a:lnTo>
                  <a:cubicBezTo>
                    <a:pt x="311913" y="68735"/>
                    <a:pt x="311913" y="73694"/>
                    <a:pt x="311913" y="77661"/>
                  </a:cubicBezTo>
                  <a:cubicBezTo>
                    <a:pt x="311913" y="102456"/>
                    <a:pt x="311913" y="127252"/>
                    <a:pt x="311913" y="152047"/>
                  </a:cubicBezTo>
                  <a:cubicBezTo>
                    <a:pt x="347674" y="189736"/>
                    <a:pt x="382442" y="227425"/>
                    <a:pt x="418202" y="265114"/>
                  </a:cubicBezTo>
                  <a:cubicBezTo>
                    <a:pt x="421182" y="268090"/>
                    <a:pt x="421182" y="272057"/>
                    <a:pt x="418202" y="275032"/>
                  </a:cubicBezTo>
                  <a:cubicBezTo>
                    <a:pt x="406282" y="287926"/>
                    <a:pt x="394362" y="300820"/>
                    <a:pt x="382442" y="314705"/>
                  </a:cubicBezTo>
                  <a:cubicBezTo>
                    <a:pt x="380455" y="316689"/>
                    <a:pt x="375488" y="316689"/>
                    <a:pt x="373501" y="314705"/>
                  </a:cubicBezTo>
                  <a:cubicBezTo>
                    <a:pt x="367541" y="307762"/>
                    <a:pt x="361581" y="301811"/>
                    <a:pt x="355621" y="295861"/>
                  </a:cubicBezTo>
                  <a:cubicBezTo>
                    <a:pt x="341714" y="279991"/>
                    <a:pt x="326814" y="264122"/>
                    <a:pt x="311913" y="249245"/>
                  </a:cubicBezTo>
                  <a:cubicBezTo>
                    <a:pt x="311913" y="306771"/>
                    <a:pt x="311913" y="364296"/>
                    <a:pt x="312907" y="422813"/>
                  </a:cubicBezTo>
                  <a:cubicBezTo>
                    <a:pt x="352641" y="390083"/>
                    <a:pt x="411249" y="385124"/>
                    <a:pt x="460917" y="389091"/>
                  </a:cubicBezTo>
                  <a:cubicBezTo>
                    <a:pt x="492704" y="391075"/>
                    <a:pt x="524491" y="397026"/>
                    <a:pt x="555285" y="404960"/>
                  </a:cubicBezTo>
                  <a:lnTo>
                    <a:pt x="555285" y="130227"/>
                  </a:lnTo>
                  <a:lnTo>
                    <a:pt x="555285" y="91546"/>
                  </a:lnTo>
                  <a:lnTo>
                    <a:pt x="555285" y="89563"/>
                  </a:lnTo>
                  <a:cubicBezTo>
                    <a:pt x="555285" y="90555"/>
                    <a:pt x="555285" y="87579"/>
                    <a:pt x="555285" y="86587"/>
                  </a:cubicBezTo>
                  <a:cubicBezTo>
                    <a:pt x="554292" y="84604"/>
                    <a:pt x="554292" y="82620"/>
                    <a:pt x="553298" y="80636"/>
                  </a:cubicBezTo>
                  <a:cubicBezTo>
                    <a:pt x="549325" y="72702"/>
                    <a:pt x="542372" y="64767"/>
                    <a:pt x="535418" y="58816"/>
                  </a:cubicBezTo>
                  <a:cubicBezTo>
                    <a:pt x="516544" y="41956"/>
                    <a:pt x="492704" y="30054"/>
                    <a:pt x="468863" y="23111"/>
                  </a:cubicBezTo>
                  <a:cubicBezTo>
                    <a:pt x="455453" y="19144"/>
                    <a:pt x="441546" y="16169"/>
                    <a:pt x="427515" y="14681"/>
                  </a:cubicBezTo>
                  <a:close/>
                  <a:moveTo>
                    <a:pt x="222760" y="14061"/>
                  </a:moveTo>
                  <a:cubicBezTo>
                    <a:pt x="209101" y="12697"/>
                    <a:pt x="195194" y="13193"/>
                    <a:pt x="181784" y="15177"/>
                  </a:cubicBezTo>
                  <a:cubicBezTo>
                    <a:pt x="154963" y="19144"/>
                    <a:pt x="128143" y="28070"/>
                    <a:pt x="104302" y="41956"/>
                  </a:cubicBezTo>
                  <a:cubicBezTo>
                    <a:pt x="87415" y="50882"/>
                    <a:pt x="66555" y="64767"/>
                    <a:pt x="60595" y="84604"/>
                  </a:cubicBezTo>
                  <a:cubicBezTo>
                    <a:pt x="59601" y="89563"/>
                    <a:pt x="59601" y="88571"/>
                    <a:pt x="59601" y="93530"/>
                  </a:cubicBezTo>
                  <a:lnTo>
                    <a:pt x="59601" y="109399"/>
                  </a:lnTo>
                  <a:lnTo>
                    <a:pt x="59601" y="168908"/>
                  </a:lnTo>
                  <a:lnTo>
                    <a:pt x="59601" y="404960"/>
                  </a:lnTo>
                  <a:cubicBezTo>
                    <a:pt x="91389" y="393059"/>
                    <a:pt x="125163" y="386116"/>
                    <a:pt x="157943" y="383140"/>
                  </a:cubicBezTo>
                  <a:cubicBezTo>
                    <a:pt x="207611" y="378181"/>
                    <a:pt x="263239" y="384132"/>
                    <a:pt x="299000" y="419838"/>
                  </a:cubicBezTo>
                  <a:cubicBezTo>
                    <a:pt x="299000" y="417854"/>
                    <a:pt x="299000" y="415870"/>
                    <a:pt x="299000" y="413887"/>
                  </a:cubicBezTo>
                  <a:lnTo>
                    <a:pt x="299000" y="234368"/>
                  </a:lnTo>
                  <a:cubicBezTo>
                    <a:pt x="262246" y="195687"/>
                    <a:pt x="224498" y="156014"/>
                    <a:pt x="187744" y="116342"/>
                  </a:cubicBezTo>
                  <a:cubicBezTo>
                    <a:pt x="186751" y="115350"/>
                    <a:pt x="186751" y="114358"/>
                    <a:pt x="186751" y="113366"/>
                  </a:cubicBezTo>
                  <a:cubicBezTo>
                    <a:pt x="185757" y="111383"/>
                    <a:pt x="185757" y="109399"/>
                    <a:pt x="187744" y="107415"/>
                  </a:cubicBezTo>
                  <a:cubicBezTo>
                    <a:pt x="200658" y="94522"/>
                    <a:pt x="213571" y="82620"/>
                    <a:pt x="226485" y="70718"/>
                  </a:cubicBezTo>
                  <a:cubicBezTo>
                    <a:pt x="229465" y="68735"/>
                    <a:pt x="233438" y="67743"/>
                    <a:pt x="235425" y="70718"/>
                  </a:cubicBezTo>
                  <a:cubicBezTo>
                    <a:pt x="240392" y="75677"/>
                    <a:pt x="245359" y="81628"/>
                    <a:pt x="250325" y="86587"/>
                  </a:cubicBezTo>
                  <a:cubicBezTo>
                    <a:pt x="266219" y="103448"/>
                    <a:pt x="282113" y="120309"/>
                    <a:pt x="299000" y="138162"/>
                  </a:cubicBezTo>
                  <a:cubicBezTo>
                    <a:pt x="299000" y="134195"/>
                    <a:pt x="299000" y="130227"/>
                    <a:pt x="299000" y="126260"/>
                  </a:cubicBezTo>
                  <a:lnTo>
                    <a:pt x="298006" y="75677"/>
                  </a:lnTo>
                  <a:cubicBezTo>
                    <a:pt x="298006" y="72702"/>
                    <a:pt x="298006" y="68735"/>
                    <a:pt x="298006" y="64767"/>
                  </a:cubicBezTo>
                  <a:cubicBezTo>
                    <a:pt x="298006" y="61792"/>
                    <a:pt x="299000" y="59808"/>
                    <a:pt x="299993" y="57825"/>
                  </a:cubicBezTo>
                  <a:cubicBezTo>
                    <a:pt x="298006" y="53857"/>
                    <a:pt x="295026" y="49890"/>
                    <a:pt x="293040" y="46915"/>
                  </a:cubicBezTo>
                  <a:cubicBezTo>
                    <a:pt x="284099" y="36997"/>
                    <a:pt x="274166" y="29062"/>
                    <a:pt x="262246" y="24103"/>
                  </a:cubicBezTo>
                  <a:cubicBezTo>
                    <a:pt x="249829" y="18648"/>
                    <a:pt x="236419" y="15425"/>
                    <a:pt x="222760" y="14061"/>
                  </a:cubicBezTo>
                  <a:close/>
                  <a:moveTo>
                    <a:pt x="207580" y="5"/>
                  </a:moveTo>
                  <a:cubicBezTo>
                    <a:pt x="221456" y="113"/>
                    <a:pt x="235177" y="1787"/>
                    <a:pt x="248339" y="5258"/>
                  </a:cubicBezTo>
                  <a:cubicBezTo>
                    <a:pt x="271186" y="11209"/>
                    <a:pt x="294033" y="25095"/>
                    <a:pt x="307940" y="44931"/>
                  </a:cubicBezTo>
                  <a:cubicBezTo>
                    <a:pt x="340721" y="-692"/>
                    <a:pt x="402309" y="-5652"/>
                    <a:pt x="453963" y="5258"/>
                  </a:cubicBezTo>
                  <a:cubicBezTo>
                    <a:pt x="479790" y="11209"/>
                    <a:pt x="506611" y="21127"/>
                    <a:pt x="528465" y="36005"/>
                  </a:cubicBezTo>
                  <a:cubicBezTo>
                    <a:pt x="536412" y="41956"/>
                    <a:pt x="544358" y="47907"/>
                    <a:pt x="551312" y="55841"/>
                  </a:cubicBezTo>
                  <a:lnTo>
                    <a:pt x="597999" y="55841"/>
                  </a:lnTo>
                  <a:cubicBezTo>
                    <a:pt x="603960" y="55841"/>
                    <a:pt x="607933" y="59808"/>
                    <a:pt x="607933" y="65759"/>
                  </a:cubicBezTo>
                  <a:lnTo>
                    <a:pt x="607933" y="229409"/>
                  </a:lnTo>
                  <a:lnTo>
                    <a:pt x="607933" y="461494"/>
                  </a:lnTo>
                  <a:cubicBezTo>
                    <a:pt x="607933" y="463477"/>
                    <a:pt x="606940" y="465461"/>
                    <a:pt x="605946" y="467445"/>
                  </a:cubicBezTo>
                  <a:cubicBezTo>
                    <a:pt x="605946" y="467445"/>
                    <a:pt x="604953" y="467445"/>
                    <a:pt x="604953" y="468437"/>
                  </a:cubicBezTo>
                  <a:cubicBezTo>
                    <a:pt x="602966" y="470420"/>
                    <a:pt x="600980" y="471412"/>
                    <a:pt x="597999" y="471412"/>
                  </a:cubicBezTo>
                  <a:lnTo>
                    <a:pt x="506611" y="471412"/>
                  </a:lnTo>
                  <a:lnTo>
                    <a:pt x="196684" y="471412"/>
                  </a:lnTo>
                  <a:lnTo>
                    <a:pt x="9934" y="471412"/>
                  </a:lnTo>
                  <a:cubicBezTo>
                    <a:pt x="4967" y="471412"/>
                    <a:pt x="0" y="466453"/>
                    <a:pt x="0" y="461494"/>
                  </a:cubicBezTo>
                  <a:lnTo>
                    <a:pt x="0" y="296852"/>
                  </a:lnTo>
                  <a:lnTo>
                    <a:pt x="0" y="65759"/>
                  </a:lnTo>
                  <a:cubicBezTo>
                    <a:pt x="0" y="59808"/>
                    <a:pt x="4967" y="55841"/>
                    <a:pt x="9934" y="55841"/>
                  </a:cubicBezTo>
                  <a:lnTo>
                    <a:pt x="63575" y="55841"/>
                  </a:lnTo>
                  <a:cubicBezTo>
                    <a:pt x="71522" y="47907"/>
                    <a:pt x="80462" y="40964"/>
                    <a:pt x="89402" y="35013"/>
                  </a:cubicBezTo>
                  <a:cubicBezTo>
                    <a:pt x="122928" y="13441"/>
                    <a:pt x="165952" y="-321"/>
                    <a:pt x="207580" y="5"/>
                  </a:cubicBezTo>
                  <a:close/>
                </a:path>
              </a:pathLst>
            </a:custGeom>
            <a:solidFill>
              <a:srgbClr val="AC28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u="sng" dirty="0">
                <a:latin typeface="微软雅黑" panose="020B0503020204020204" pitchFamily="34" charset="-122"/>
                <a:ea typeface="微软雅黑" panose="020B0503020204020204" pitchFamily="34" charset="-122"/>
                <a:sym typeface="微软雅黑" panose="020B0503020204020204" pitchFamily="34" charset="-122"/>
              </a:endParaRPr>
            </a:p>
          </p:txBody>
        </p:sp>
        <p:cxnSp>
          <p:nvCxnSpPr>
            <p:cNvPr id="232" name="Straight Connector 242"/>
            <p:cNvCxnSpPr/>
            <p:nvPr/>
          </p:nvCxnSpPr>
          <p:spPr>
            <a:xfrm>
              <a:off x="766893" y="1216041"/>
              <a:ext cx="9720000" cy="0"/>
            </a:xfrm>
            <a:prstGeom prst="line">
              <a:avLst/>
            </a:prstGeom>
            <a:grpFill/>
            <a:ln w="9525">
              <a:solidFill>
                <a:srgbClr val="AC283F"/>
              </a:solidFill>
            </a:ln>
          </p:spPr>
          <p:style>
            <a:lnRef idx="1">
              <a:schemeClr val="accent1"/>
            </a:lnRef>
            <a:fillRef idx="0">
              <a:schemeClr val="accent1"/>
            </a:fillRef>
            <a:effectRef idx="0">
              <a:schemeClr val="accent1"/>
            </a:effectRef>
            <a:fontRef idx="minor">
              <a:schemeClr val="tx1"/>
            </a:fontRef>
          </p:style>
        </p:cxnSp>
        <p:cxnSp>
          <p:nvCxnSpPr>
            <p:cNvPr id="233" name="Straight Connector 243"/>
            <p:cNvCxnSpPr/>
            <p:nvPr/>
          </p:nvCxnSpPr>
          <p:spPr>
            <a:xfrm>
              <a:off x="766893" y="1231932"/>
              <a:ext cx="9720000" cy="0"/>
            </a:xfrm>
            <a:prstGeom prst="line">
              <a:avLst/>
            </a:prstGeom>
            <a:grpFill/>
            <a:ln w="9525">
              <a:solidFill>
                <a:srgbClr val="AC283F"/>
              </a:solidFill>
            </a:ln>
          </p:spPr>
          <p:style>
            <a:lnRef idx="1">
              <a:schemeClr val="accent1"/>
            </a:lnRef>
            <a:fillRef idx="0">
              <a:schemeClr val="accent1"/>
            </a:fillRef>
            <a:effectRef idx="0">
              <a:schemeClr val="accent1"/>
            </a:effectRef>
            <a:fontRef idx="minor">
              <a:schemeClr val="tx1"/>
            </a:fontRef>
          </p:style>
        </p:cxnSp>
      </p:grpSp>
      <p:sp>
        <p:nvSpPr>
          <p:cNvPr id="234" name="Title"/>
          <p:cNvSpPr/>
          <p:nvPr/>
        </p:nvSpPr>
        <p:spPr>
          <a:xfrm>
            <a:off x="972539" y="734273"/>
            <a:ext cx="10572045" cy="6040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chorCtr="0">
            <a:normAutofit/>
          </a:bodyPr>
          <a:lstStyle/>
          <a:p>
            <a:pPr>
              <a:buSzPct val="25000"/>
            </a:pPr>
            <a:r>
              <a:rPr lang="zh-CN" altLang="en-US" sz="1400" b="1"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无论是全人群还是</a:t>
            </a:r>
            <a:r>
              <a:rPr lang="en-US" altLang="zh-CN" sz="1400" b="1"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KIT 11</a:t>
            </a:r>
            <a:r>
              <a:rPr lang="zh-CN" altLang="en-US" sz="1400" b="1"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人群，两组后续三线治疗的</a:t>
            </a:r>
            <a:r>
              <a:rPr lang="en-US" altLang="zh-CN" sz="1400" b="1"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PFS</a:t>
            </a:r>
            <a:r>
              <a:rPr lang="zh-CN" altLang="en-US" sz="1400" b="1"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相当，提示瑞派替尼前线治疗不影响后续</a:t>
            </a:r>
            <a:r>
              <a:rPr lang="en-US" altLang="zh-CN" sz="1400" b="1"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TKI</a:t>
            </a:r>
            <a:r>
              <a:rPr lang="zh-CN" altLang="en-US" sz="1400" b="1"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的疗效</a:t>
            </a:r>
            <a:endParaRPr lang="zh-CN" altLang="en-US" sz="1400" b="1"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235" name="TextBox 245"/>
          <p:cNvSpPr txBox="1"/>
          <p:nvPr/>
        </p:nvSpPr>
        <p:spPr>
          <a:xfrm>
            <a:off x="4888032" y="5847206"/>
            <a:ext cx="2415935" cy="230832"/>
          </a:xfrm>
          <a:prstGeom prst="rect">
            <a:avLst/>
          </a:prstGeom>
          <a:noFill/>
        </p:spPr>
        <p:txBody>
          <a:bodyPr wrap="square">
            <a:spAutoFit/>
          </a:bodyPr>
          <a:lstStyle/>
          <a:p>
            <a:pPr algn="ctr"/>
            <a:r>
              <a:rPr lang="zh-CN" altLang="en-US" sz="900" kern="100" dirty="0">
                <a:solidFill>
                  <a:prstClr val="black"/>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数据截止日期为</a:t>
            </a:r>
            <a:r>
              <a:rPr kumimoji="0" lang="en-US" altLang="zh-CN" sz="9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2024</a:t>
            </a:r>
            <a:r>
              <a:rPr kumimoji="0" lang="zh-CN" altLang="en-US" sz="9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年</a:t>
            </a:r>
            <a:r>
              <a:rPr kumimoji="0" lang="en-US" altLang="zh-CN" sz="9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8</a:t>
            </a:r>
            <a:r>
              <a:rPr kumimoji="0" lang="zh-CN" altLang="en-US" sz="9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月</a:t>
            </a:r>
            <a:r>
              <a:rPr kumimoji="0" lang="en-US" altLang="zh-CN" sz="9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5</a:t>
            </a:r>
            <a:r>
              <a:rPr kumimoji="0" lang="zh-CN" altLang="en-US" sz="9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日</a:t>
            </a:r>
            <a:endParaRPr lang="en-US" sz="9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37" name="TextBox 16"/>
          <p:cNvSpPr txBox="1"/>
          <p:nvPr/>
        </p:nvSpPr>
        <p:spPr>
          <a:xfrm>
            <a:off x="450583" y="6613959"/>
            <a:ext cx="6096946" cy="244041"/>
          </a:xfrm>
          <a:prstGeom prst="rect">
            <a:avLst/>
          </a:prstGeom>
        </p:spPr>
        <p:txBody>
          <a:bodyPr>
            <a:noAutofit/>
          </a:bodyPr>
          <a:lstStyle>
            <a:defPPr>
              <a:defRPr lang="zh-CN"/>
            </a:defPPr>
            <a:lvl1pPr indent="0" defTabSz="1219200">
              <a:lnSpc>
                <a:spcPct val="120000"/>
              </a:lnSpc>
              <a:spcBef>
                <a:spcPts val="0"/>
              </a:spcBef>
              <a:buFont typeface="Arial" panose="020B0604020202020204" pitchFamily="34" charset="0"/>
              <a:buNone/>
              <a:defRPr sz="900">
                <a:solidFill>
                  <a:prstClr val="black"/>
                </a:solidFill>
                <a:cs typeface="+mn-ea"/>
              </a:defRPr>
            </a:lvl1pPr>
            <a:lvl2pPr marL="914400" indent="-304800" defTabSz="1219200">
              <a:lnSpc>
                <a:spcPct val="90000"/>
              </a:lnSpc>
              <a:spcBef>
                <a:spcPts val="665"/>
              </a:spcBef>
              <a:buFont typeface="Arial" panose="020B0604020202020204" pitchFamily="34" charset="0"/>
              <a:buChar char="•"/>
              <a:defRPr sz="3200">
                <a:latin typeface="微软雅黑" panose="020B0503020204020204" pitchFamily="34" charset="-122"/>
              </a:defRPr>
            </a:lvl2pPr>
            <a:lvl3pPr marL="1524000" indent="-304800" defTabSz="1219200">
              <a:lnSpc>
                <a:spcPct val="90000"/>
              </a:lnSpc>
              <a:spcBef>
                <a:spcPts val="665"/>
              </a:spcBef>
              <a:buFont typeface="Arial" panose="020B0604020202020204" pitchFamily="34" charset="0"/>
              <a:buChar char="•"/>
              <a:defRPr sz="2800">
                <a:latin typeface="微软雅黑" panose="020B0503020204020204" pitchFamily="34" charset="-122"/>
              </a:defRPr>
            </a:lvl3pPr>
            <a:lvl4pPr marL="2133600" indent="-304800" defTabSz="1219200">
              <a:lnSpc>
                <a:spcPct val="90000"/>
              </a:lnSpc>
              <a:spcBef>
                <a:spcPts val="665"/>
              </a:spcBef>
              <a:buFont typeface="Arial" panose="020B0604020202020204" pitchFamily="34" charset="0"/>
              <a:buChar char="•"/>
              <a:defRPr sz="2535">
                <a:latin typeface="微软雅黑" panose="020B0503020204020204" pitchFamily="34" charset="-122"/>
              </a:defRPr>
            </a:lvl4pPr>
            <a:lvl5pPr marL="2743200" indent="-304800" defTabSz="1219200">
              <a:lnSpc>
                <a:spcPct val="90000"/>
              </a:lnSpc>
              <a:spcBef>
                <a:spcPts val="665"/>
              </a:spcBef>
              <a:buFont typeface="Arial" panose="020B0604020202020204" pitchFamily="34" charset="0"/>
              <a:buChar char="•"/>
              <a:defRPr sz="2535">
                <a:latin typeface="微软雅黑" panose="020B0503020204020204" pitchFamily="34" charset="-122"/>
              </a:defRPr>
            </a:lvl5pPr>
            <a:lvl6pPr marL="3352800" indent="-304800" defTabSz="1219200">
              <a:lnSpc>
                <a:spcPct val="90000"/>
              </a:lnSpc>
              <a:spcBef>
                <a:spcPts val="665"/>
              </a:spcBef>
              <a:buFont typeface="Arial" panose="020B0604020202020204" pitchFamily="34" charset="0"/>
              <a:buChar char="•"/>
              <a:defRPr sz="2535"/>
            </a:lvl6pPr>
            <a:lvl7pPr marL="3961765" indent="-304800" defTabSz="1219200">
              <a:lnSpc>
                <a:spcPct val="90000"/>
              </a:lnSpc>
              <a:spcBef>
                <a:spcPts val="665"/>
              </a:spcBef>
              <a:buFont typeface="Arial" panose="020B0604020202020204" pitchFamily="34" charset="0"/>
              <a:buChar char="•"/>
              <a:defRPr sz="2535"/>
            </a:lvl7pPr>
            <a:lvl8pPr marL="4571365" indent="-304800" defTabSz="1219200">
              <a:lnSpc>
                <a:spcPct val="90000"/>
              </a:lnSpc>
              <a:spcBef>
                <a:spcPts val="665"/>
              </a:spcBef>
              <a:buFont typeface="Arial" panose="020B0604020202020204" pitchFamily="34" charset="0"/>
              <a:buChar char="•"/>
              <a:defRPr sz="2535"/>
            </a:lvl8pPr>
            <a:lvl9pPr marL="5180965" indent="-304800" defTabSz="1219200">
              <a:lnSpc>
                <a:spcPct val="90000"/>
              </a:lnSpc>
              <a:spcBef>
                <a:spcPts val="665"/>
              </a:spcBef>
              <a:buFont typeface="Arial" panose="020B0604020202020204" pitchFamily="34" charset="0"/>
              <a:buChar char="•"/>
              <a:defRPr sz="2535"/>
            </a:lvl9pPr>
          </a:lstStyle>
          <a:p>
            <a:r>
              <a:rPr lang="it-IT" altLang="zh-CN" dirty="0">
                <a:latin typeface="微软雅黑" panose="020B0503020204020204" pitchFamily="34" charset="-122"/>
                <a:ea typeface="微软雅黑" panose="020B0503020204020204" pitchFamily="34" charset="-122"/>
                <a:sym typeface="微软雅黑" panose="020B0503020204020204" pitchFamily="34" charset="-122"/>
              </a:rPr>
              <a:t>Zhang J, et al. Cancer. 2025 Dec 1;131 Suppl 3:e70150.</a:t>
            </a:r>
            <a:endParaRPr lang="it-IT" altLang="zh-CN"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38" name="内容占位符 4"/>
          <p:cNvSpPr txBox="1"/>
          <p:nvPr/>
        </p:nvSpPr>
        <p:spPr>
          <a:xfrm>
            <a:off x="258680" y="347305"/>
            <a:ext cx="11445809" cy="46166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1"/>
                </a:solidFill>
                <a:latin typeface="Arial" panose="020B0604020202020204" pitchFamily="34" charset="0"/>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Arial" panose="020B0604020202020204" pitchFamily="34" charset="0"/>
                <a:ea typeface="微软雅黑"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Arial" panose="020B0604020202020204" pitchFamily="34" charset="0"/>
                <a:ea typeface="微软雅黑" panose="020B0503020204020204"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Arial" panose="020B0604020202020204" pitchFamily="34" charset="0"/>
                <a:ea typeface="微软雅黑" panose="020B0503020204020204"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CN" altLang="en-US" sz="2000" b="1" dirty="0">
                <a:latin typeface="微软雅黑" panose="020B0503020204020204" pitchFamily="34" charset="-122"/>
                <a:cs typeface="+mn-ea"/>
                <a:sym typeface="微软雅黑" panose="020B0503020204020204" pitchFamily="34" charset="-122"/>
              </a:rPr>
              <a:t>瑞派替尼二线使用不影响后续</a:t>
            </a:r>
            <a:r>
              <a:rPr lang="en-US" altLang="zh-CN" sz="2000" b="1" dirty="0">
                <a:latin typeface="微软雅黑" panose="020B0503020204020204" pitchFamily="34" charset="-122"/>
                <a:cs typeface="+mn-ea"/>
                <a:sym typeface="微软雅黑" panose="020B0503020204020204" pitchFamily="34" charset="-122"/>
              </a:rPr>
              <a:t>TKI</a:t>
            </a:r>
            <a:r>
              <a:rPr lang="zh-CN" altLang="en-US" sz="2000" b="1" dirty="0">
                <a:latin typeface="微软雅黑" panose="020B0503020204020204" pitchFamily="34" charset="-122"/>
                <a:cs typeface="+mn-ea"/>
                <a:sym typeface="微软雅黑" panose="020B0503020204020204" pitchFamily="34" charset="-122"/>
              </a:rPr>
              <a:t>疗效</a:t>
            </a:r>
            <a:endParaRPr lang="zh-CN" altLang="en-US" sz="2000" b="1" dirty="0">
              <a:latin typeface="微软雅黑" panose="020B0503020204020204" pitchFamily="34" charset="-122"/>
              <a:cs typeface="+mn-ea"/>
              <a:sym typeface="微软雅黑" panose="020B0503020204020204" pitchFamily="34" charset="-122"/>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iṧlîḍê"/>
          <p:cNvSpPr/>
          <p:nvPr/>
        </p:nvSpPr>
        <p:spPr bwMode="auto">
          <a:xfrm>
            <a:off x="6439135" y="1342699"/>
            <a:ext cx="557792" cy="457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6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1" name="矩形: 圆角 88"/>
          <p:cNvSpPr/>
          <p:nvPr/>
        </p:nvSpPr>
        <p:spPr bwMode="auto">
          <a:xfrm>
            <a:off x="306804" y="3741269"/>
            <a:ext cx="11578391" cy="2700553"/>
          </a:xfrm>
          <a:prstGeom prst="roundRect">
            <a:avLst>
              <a:gd name="adj" fmla="val 1835"/>
            </a:avLst>
          </a:prstGeom>
          <a:solidFill>
            <a:sysClr val="window" lastClr="FFFFFF"/>
          </a:solidFill>
          <a:ln w="9525" cap="flat" cmpd="sng" algn="ctr">
            <a:gradFill>
              <a:gsLst>
                <a:gs pos="0">
                  <a:srgbClr val="AC283F"/>
                </a:gs>
                <a:gs pos="100000">
                  <a:schemeClr val="bg1"/>
                </a:gs>
              </a:gsLst>
              <a:lin ang="5400000" scaled="1"/>
            </a:gradFill>
            <a:prstDash val="solid"/>
            <a:round/>
            <a:headEnd type="none" w="med" len="med"/>
            <a:tailEnd type="none" w="med" len="med"/>
          </a:ln>
          <a:effectLst>
            <a:outerShdw blurRad="101600" dist="63500" dir="5400000" algn="t" rotWithShape="0">
              <a:schemeClr val="accent1">
                <a:alpha val="30000"/>
              </a:schemeClr>
            </a:outerShdw>
          </a:effectLst>
        </p:spPr>
        <p:txBody>
          <a:bodyPr vert="horz" wrap="none" lIns="37595" tIns="37595" rIns="37595" bIns="37595" numCol="1" rtlCol="0" anchor="ctr" anchorCtr="0" compatLnSpc="1"/>
          <a:lstStyle/>
          <a:p>
            <a:pPr algn="ctr" defTabSz="751840" eaLnBrk="0" fontAlgn="base" hangingPunct="0">
              <a:spcBef>
                <a:spcPct val="50000"/>
              </a:spcBef>
              <a:spcAft>
                <a:spcPct val="0"/>
              </a:spcAft>
            </a:pPr>
            <a:endParaRPr lang="zh-CN" altLang="en-US" sz="900" kern="0" dirty="0">
              <a:solidFill>
                <a:prstClr val="black"/>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grpSp>
        <p:nvGrpSpPr>
          <p:cNvPr id="2" name="组合 304"/>
          <p:cNvGrpSpPr/>
          <p:nvPr/>
        </p:nvGrpSpPr>
        <p:grpSpPr>
          <a:xfrm>
            <a:off x="118141" y="664923"/>
            <a:ext cx="11935325" cy="1703166"/>
            <a:chOff x="-1047839" y="3761897"/>
            <a:chExt cx="11935325" cy="1703166"/>
          </a:xfrm>
        </p:grpSpPr>
        <p:sp>
          <p:nvSpPr>
            <p:cNvPr id="3" name="文本框 11"/>
            <p:cNvSpPr txBox="1"/>
            <p:nvPr/>
          </p:nvSpPr>
          <p:spPr>
            <a:xfrm>
              <a:off x="-1047839" y="3761897"/>
              <a:ext cx="5133108" cy="336677"/>
            </a:xfrm>
            <a:prstGeom prst="rect">
              <a:avLst/>
            </a:prstGeom>
            <a:solidFill>
              <a:schemeClr val="tx2">
                <a:lumMod val="10000"/>
                <a:lumOff val="90000"/>
              </a:schemeClr>
            </a:solidFill>
            <a:ln w="12700">
              <a:noFill/>
              <a:prstDash val="lgDashDot"/>
            </a:ln>
          </p:spPr>
          <p:txBody>
            <a:bodyPr wrap="square" anchor="ctr">
              <a:spAutoFit/>
            </a:bodyPr>
            <a:lstStyle/>
            <a:p>
              <a:pPr marL="0" marR="0" lvl="0" indent="0" algn="ctr" defTabSz="914400" eaLnBrk="1" fontAlgn="auto" latinLnBrk="0" hangingPunct="1">
                <a:spcBef>
                  <a:spcPts val="0"/>
                </a:spcBef>
                <a:spcAft>
                  <a:spcPts val="0"/>
                </a:spcAft>
                <a:buClrTx/>
                <a:buSzTx/>
                <a:buFontTx/>
                <a:buNone/>
                <a:defRPr/>
              </a:pPr>
              <a:r>
                <a:rPr kumimoji="0" lang="zh-CN" altLang="en-US" sz="1600" b="1"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为何瑞派替尼在</a:t>
              </a:r>
              <a:r>
                <a:rPr kumimoji="0" lang="en-US" altLang="zh-CN" sz="1600" b="1"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KIT 11</a:t>
              </a:r>
              <a:r>
                <a:rPr kumimoji="0" lang="zh-CN" altLang="en-US" sz="1600" b="1"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人群中更有优趋势？</a:t>
              </a:r>
              <a:endParaRPr kumimoji="0" lang="en-US" altLang="zh-CN" sz="1600" b="1"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7" name="组合 222"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nvGrpSpPr>
          <p:grpSpPr>
            <a:xfrm>
              <a:off x="3992839" y="3931175"/>
              <a:ext cx="2584271" cy="1533888"/>
              <a:chOff x="4130150" y="1459872"/>
              <a:chExt cx="6635119" cy="3938256"/>
            </a:xfrm>
          </p:grpSpPr>
          <p:sp>
            <p:nvSpPr>
              <p:cNvPr id="8" name="íşľîdé"/>
              <p:cNvSpPr/>
              <p:nvPr/>
            </p:nvSpPr>
            <p:spPr bwMode="auto">
              <a:xfrm>
                <a:off x="5147641" y="1889670"/>
                <a:ext cx="1896717" cy="1892045"/>
              </a:xfrm>
              <a:prstGeom prst="ellipse">
                <a:avLst/>
              </a:prstGeom>
              <a:solidFill>
                <a:srgbClr val="1C6494"/>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6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 name="i$ľíḑè"/>
              <p:cNvSpPr/>
              <p:nvPr/>
            </p:nvSpPr>
            <p:spPr bwMode="auto">
              <a:xfrm>
                <a:off x="5778324" y="4846866"/>
                <a:ext cx="635353" cy="55126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6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 name="íşļíḋè"/>
              <p:cNvSpPr/>
              <p:nvPr/>
            </p:nvSpPr>
            <p:spPr bwMode="auto">
              <a:xfrm>
                <a:off x="5624156" y="4519846"/>
                <a:ext cx="943687" cy="812878"/>
              </a:xfrm>
              <a:prstGeom prst="rect">
                <a:avLst/>
              </a:prstGeom>
              <a:solidFill>
                <a:srgbClr val="BCEBDD"/>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6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 name="iṧlîḍê"/>
              <p:cNvSpPr/>
              <p:nvPr/>
            </p:nvSpPr>
            <p:spPr bwMode="auto">
              <a:xfrm>
                <a:off x="4290708" y="1491984"/>
                <a:ext cx="1811675" cy="11738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6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 name="iṧliḓé"/>
              <p:cNvSpPr/>
              <p:nvPr/>
            </p:nvSpPr>
            <p:spPr bwMode="auto">
              <a:xfrm>
                <a:off x="5465318" y="5117825"/>
                <a:ext cx="1261363" cy="6540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6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 name="îšliďé"/>
              <p:cNvSpPr/>
              <p:nvPr/>
            </p:nvSpPr>
            <p:spPr bwMode="auto">
              <a:xfrm>
                <a:off x="5465318" y="4907597"/>
                <a:ext cx="1261363" cy="6540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6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 name="îṡḻîďé"/>
              <p:cNvSpPr/>
              <p:nvPr/>
            </p:nvSpPr>
            <p:spPr bwMode="auto">
              <a:xfrm>
                <a:off x="5465318" y="4697371"/>
                <a:ext cx="1261363" cy="6540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6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 name="ïšľîḑe"/>
              <p:cNvSpPr/>
              <p:nvPr/>
            </p:nvSpPr>
            <p:spPr bwMode="auto">
              <a:xfrm>
                <a:off x="5465318" y="4487142"/>
                <a:ext cx="1261363" cy="6540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6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 name="íṥḻîḍê"/>
              <p:cNvSpPr/>
              <p:nvPr/>
            </p:nvSpPr>
            <p:spPr bwMode="auto">
              <a:xfrm>
                <a:off x="5988550" y="2525023"/>
                <a:ext cx="214899" cy="210229"/>
              </a:xfrm>
              <a:custGeom>
                <a:avLst/>
                <a:gdLst>
                  <a:gd name="T0" fmla="*/ 0 w 46"/>
                  <a:gd name="T1" fmla="*/ 45 h 45"/>
                  <a:gd name="T2" fmla="*/ 46 w 46"/>
                  <a:gd name="T3" fmla="*/ 45 h 45"/>
                  <a:gd name="T4" fmla="*/ 23 w 46"/>
                  <a:gd name="T5" fmla="*/ 0 h 45"/>
                  <a:gd name="T6" fmla="*/ 0 w 46"/>
                  <a:gd name="T7" fmla="*/ 45 h 45"/>
                </a:gdLst>
                <a:ahLst/>
                <a:cxnLst>
                  <a:cxn ang="0">
                    <a:pos x="T0" y="T1"/>
                  </a:cxn>
                  <a:cxn ang="0">
                    <a:pos x="T2" y="T3"/>
                  </a:cxn>
                  <a:cxn ang="0">
                    <a:pos x="T4" y="T5"/>
                  </a:cxn>
                  <a:cxn ang="0">
                    <a:pos x="T6" y="T7"/>
                  </a:cxn>
                </a:cxnLst>
                <a:rect l="0" t="0" r="r" b="b"/>
                <a:pathLst>
                  <a:path w="46" h="45">
                    <a:moveTo>
                      <a:pt x="0" y="45"/>
                    </a:moveTo>
                    <a:lnTo>
                      <a:pt x="46" y="45"/>
                    </a:lnTo>
                    <a:lnTo>
                      <a:pt x="23" y="0"/>
                    </a:lnTo>
                    <a:lnTo>
                      <a:pt x="0" y="45"/>
                    </a:lnTo>
                    <a:close/>
                  </a:path>
                </a:pathLst>
              </a:custGeom>
              <a:solidFill>
                <a:srgbClr val="BCEBDD"/>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6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 name="íṥľidé"/>
              <p:cNvSpPr/>
              <p:nvPr/>
            </p:nvSpPr>
            <p:spPr bwMode="auto">
              <a:xfrm>
                <a:off x="4801934" y="1543963"/>
                <a:ext cx="2588131" cy="2975883"/>
              </a:xfrm>
              <a:custGeom>
                <a:avLst/>
                <a:gdLst>
                  <a:gd name="T0" fmla="*/ 564 w 788"/>
                  <a:gd name="T1" fmla="*/ 906 h 906"/>
                  <a:gd name="T2" fmla="*/ 544 w 788"/>
                  <a:gd name="T3" fmla="*/ 906 h 906"/>
                  <a:gd name="T4" fmla="*/ 653 w 788"/>
                  <a:gd name="T5" fmla="*/ 662 h 906"/>
                  <a:gd name="T6" fmla="*/ 768 w 788"/>
                  <a:gd name="T7" fmla="*/ 394 h 906"/>
                  <a:gd name="T8" fmla="*/ 394 w 788"/>
                  <a:gd name="T9" fmla="*/ 20 h 906"/>
                  <a:gd name="T10" fmla="*/ 20 w 788"/>
                  <a:gd name="T11" fmla="*/ 394 h 906"/>
                  <a:gd name="T12" fmla="*/ 135 w 788"/>
                  <a:gd name="T13" fmla="*/ 662 h 906"/>
                  <a:gd name="T14" fmla="*/ 244 w 788"/>
                  <a:gd name="T15" fmla="*/ 906 h 906"/>
                  <a:gd name="T16" fmla="*/ 224 w 788"/>
                  <a:gd name="T17" fmla="*/ 906 h 906"/>
                  <a:gd name="T18" fmla="*/ 120 w 788"/>
                  <a:gd name="T19" fmla="*/ 675 h 906"/>
                  <a:gd name="T20" fmla="*/ 0 w 788"/>
                  <a:gd name="T21" fmla="*/ 394 h 906"/>
                  <a:gd name="T22" fmla="*/ 394 w 788"/>
                  <a:gd name="T23" fmla="*/ 0 h 906"/>
                  <a:gd name="T24" fmla="*/ 788 w 788"/>
                  <a:gd name="T25" fmla="*/ 394 h 906"/>
                  <a:gd name="T26" fmla="*/ 668 w 788"/>
                  <a:gd name="T27" fmla="*/ 675 h 906"/>
                  <a:gd name="T28" fmla="*/ 564 w 788"/>
                  <a:gd name="T29" fmla="*/ 906 h 9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88" h="906">
                    <a:moveTo>
                      <a:pt x="564" y="906"/>
                    </a:moveTo>
                    <a:cubicBezTo>
                      <a:pt x="544" y="906"/>
                      <a:pt x="544" y="906"/>
                      <a:pt x="544" y="906"/>
                    </a:cubicBezTo>
                    <a:cubicBezTo>
                      <a:pt x="544" y="794"/>
                      <a:pt x="599" y="727"/>
                      <a:pt x="653" y="662"/>
                    </a:cubicBezTo>
                    <a:cubicBezTo>
                      <a:pt x="709" y="594"/>
                      <a:pt x="768" y="523"/>
                      <a:pt x="768" y="394"/>
                    </a:cubicBezTo>
                    <a:cubicBezTo>
                      <a:pt x="768" y="188"/>
                      <a:pt x="600" y="20"/>
                      <a:pt x="394" y="20"/>
                    </a:cubicBezTo>
                    <a:cubicBezTo>
                      <a:pt x="188" y="20"/>
                      <a:pt x="20" y="188"/>
                      <a:pt x="20" y="394"/>
                    </a:cubicBezTo>
                    <a:cubicBezTo>
                      <a:pt x="20" y="523"/>
                      <a:pt x="79" y="594"/>
                      <a:pt x="135" y="662"/>
                    </a:cubicBezTo>
                    <a:cubicBezTo>
                      <a:pt x="189" y="727"/>
                      <a:pt x="244" y="794"/>
                      <a:pt x="244" y="906"/>
                    </a:cubicBezTo>
                    <a:cubicBezTo>
                      <a:pt x="224" y="906"/>
                      <a:pt x="224" y="906"/>
                      <a:pt x="224" y="906"/>
                    </a:cubicBezTo>
                    <a:cubicBezTo>
                      <a:pt x="224" y="801"/>
                      <a:pt x="173" y="740"/>
                      <a:pt x="120" y="675"/>
                    </a:cubicBezTo>
                    <a:cubicBezTo>
                      <a:pt x="61" y="604"/>
                      <a:pt x="0" y="530"/>
                      <a:pt x="0" y="394"/>
                    </a:cubicBezTo>
                    <a:cubicBezTo>
                      <a:pt x="0" y="177"/>
                      <a:pt x="177" y="0"/>
                      <a:pt x="394" y="0"/>
                    </a:cubicBezTo>
                    <a:cubicBezTo>
                      <a:pt x="611" y="0"/>
                      <a:pt x="788" y="177"/>
                      <a:pt x="788" y="394"/>
                    </a:cubicBezTo>
                    <a:cubicBezTo>
                      <a:pt x="788" y="530"/>
                      <a:pt x="727" y="604"/>
                      <a:pt x="668" y="675"/>
                    </a:cubicBezTo>
                    <a:cubicBezTo>
                      <a:pt x="615" y="740"/>
                      <a:pt x="564" y="801"/>
                      <a:pt x="564" y="90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6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8" name="islîďé"/>
              <p:cNvSpPr/>
              <p:nvPr/>
            </p:nvSpPr>
            <p:spPr bwMode="auto">
              <a:xfrm>
                <a:off x="5988550" y="2697878"/>
                <a:ext cx="214899" cy="7007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6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9" name="ísḷîďe"/>
              <p:cNvSpPr/>
              <p:nvPr/>
            </p:nvSpPr>
            <p:spPr bwMode="auto">
              <a:xfrm>
                <a:off x="5834385" y="3015554"/>
                <a:ext cx="523232" cy="6540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6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 name="ï$ļídê"/>
              <p:cNvSpPr/>
              <p:nvPr/>
            </p:nvSpPr>
            <p:spPr bwMode="auto">
              <a:xfrm>
                <a:off x="5974536" y="3048255"/>
                <a:ext cx="65404" cy="147159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6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 name="iṡlïďe"/>
              <p:cNvSpPr/>
              <p:nvPr/>
            </p:nvSpPr>
            <p:spPr bwMode="auto">
              <a:xfrm>
                <a:off x="6152062" y="3048255"/>
                <a:ext cx="65404" cy="147159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6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2" name="ïšľíḑè"/>
              <p:cNvSpPr/>
              <p:nvPr/>
            </p:nvSpPr>
            <p:spPr bwMode="auto">
              <a:xfrm>
                <a:off x="5801681" y="2450275"/>
                <a:ext cx="588636" cy="2069571"/>
              </a:xfrm>
              <a:custGeom>
                <a:avLst/>
                <a:gdLst>
                  <a:gd name="T0" fmla="*/ 126 w 126"/>
                  <a:gd name="T1" fmla="*/ 443 h 443"/>
                  <a:gd name="T2" fmla="*/ 112 w 126"/>
                  <a:gd name="T3" fmla="*/ 443 h 443"/>
                  <a:gd name="T4" fmla="*/ 112 w 126"/>
                  <a:gd name="T5" fmla="*/ 129 h 443"/>
                  <a:gd name="T6" fmla="*/ 63 w 126"/>
                  <a:gd name="T7" fmla="*/ 31 h 443"/>
                  <a:gd name="T8" fmla="*/ 14 w 126"/>
                  <a:gd name="T9" fmla="*/ 129 h 443"/>
                  <a:gd name="T10" fmla="*/ 14 w 126"/>
                  <a:gd name="T11" fmla="*/ 443 h 443"/>
                  <a:gd name="T12" fmla="*/ 0 w 126"/>
                  <a:gd name="T13" fmla="*/ 443 h 443"/>
                  <a:gd name="T14" fmla="*/ 0 w 126"/>
                  <a:gd name="T15" fmla="*/ 127 h 443"/>
                  <a:gd name="T16" fmla="*/ 63 w 126"/>
                  <a:gd name="T17" fmla="*/ 0 h 443"/>
                  <a:gd name="T18" fmla="*/ 126 w 126"/>
                  <a:gd name="T19" fmla="*/ 127 h 443"/>
                  <a:gd name="T20" fmla="*/ 126 w 126"/>
                  <a:gd name="T21" fmla="*/ 443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6" h="443">
                    <a:moveTo>
                      <a:pt x="126" y="443"/>
                    </a:moveTo>
                    <a:lnTo>
                      <a:pt x="112" y="443"/>
                    </a:lnTo>
                    <a:lnTo>
                      <a:pt x="112" y="129"/>
                    </a:lnTo>
                    <a:lnTo>
                      <a:pt x="63" y="31"/>
                    </a:lnTo>
                    <a:lnTo>
                      <a:pt x="14" y="129"/>
                    </a:lnTo>
                    <a:lnTo>
                      <a:pt x="14" y="443"/>
                    </a:lnTo>
                    <a:lnTo>
                      <a:pt x="0" y="443"/>
                    </a:lnTo>
                    <a:lnTo>
                      <a:pt x="0" y="127"/>
                    </a:lnTo>
                    <a:lnTo>
                      <a:pt x="63" y="0"/>
                    </a:lnTo>
                    <a:lnTo>
                      <a:pt x="126" y="127"/>
                    </a:lnTo>
                    <a:lnTo>
                      <a:pt x="126" y="44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6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3" name="iṣlíḑê"/>
              <p:cNvSpPr/>
              <p:nvPr/>
            </p:nvSpPr>
            <p:spPr bwMode="auto">
              <a:xfrm>
                <a:off x="7254587" y="2735251"/>
                <a:ext cx="210229" cy="210229"/>
              </a:xfrm>
              <a:prstGeom prst="ellipse">
                <a:avLst/>
              </a:prstGeom>
              <a:solidFill>
                <a:srgbClr val="BCEBDD"/>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6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4" name="í$ḻïḍè"/>
              <p:cNvSpPr/>
              <p:nvPr/>
            </p:nvSpPr>
            <p:spPr bwMode="auto">
              <a:xfrm>
                <a:off x="4727187" y="2735251"/>
                <a:ext cx="210229" cy="210229"/>
              </a:xfrm>
              <a:prstGeom prst="ellipse">
                <a:avLst/>
              </a:prstGeom>
              <a:solidFill>
                <a:srgbClr val="BCEBDD"/>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6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5" name="íṥļïḓe"/>
              <p:cNvSpPr/>
              <p:nvPr/>
            </p:nvSpPr>
            <p:spPr bwMode="auto">
              <a:xfrm>
                <a:off x="5988550" y="1473889"/>
                <a:ext cx="214899" cy="210229"/>
              </a:xfrm>
              <a:prstGeom prst="ellipse">
                <a:avLst/>
              </a:prstGeom>
              <a:solidFill>
                <a:srgbClr val="BCEBDD"/>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6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6" name="íSľîdê"/>
              <p:cNvSpPr/>
              <p:nvPr/>
            </p:nvSpPr>
            <p:spPr bwMode="auto">
              <a:xfrm>
                <a:off x="4130150" y="1484155"/>
                <a:ext cx="158838" cy="158838"/>
              </a:xfrm>
              <a:prstGeom prst="ellipse">
                <a:avLst/>
              </a:pr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6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8" name="iSļíḍè"/>
              <p:cNvSpPr/>
              <p:nvPr/>
            </p:nvSpPr>
            <p:spPr bwMode="auto">
              <a:xfrm>
                <a:off x="8830901" y="2755183"/>
                <a:ext cx="158838" cy="158838"/>
              </a:xfrm>
              <a:prstGeom prst="ellipse">
                <a:avLst/>
              </a:pr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6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9" name="ïṥḷîdê"/>
              <p:cNvSpPr/>
              <p:nvPr/>
            </p:nvSpPr>
            <p:spPr bwMode="auto">
              <a:xfrm>
                <a:off x="10592415" y="2751599"/>
                <a:ext cx="172854" cy="168181"/>
              </a:xfrm>
              <a:custGeom>
                <a:avLst/>
                <a:gdLst>
                  <a:gd name="T0" fmla="*/ 26 w 52"/>
                  <a:gd name="T1" fmla="*/ 52 h 52"/>
                  <a:gd name="T2" fmla="*/ 0 w 52"/>
                  <a:gd name="T3" fmla="*/ 26 h 52"/>
                  <a:gd name="T4" fmla="*/ 26 w 52"/>
                  <a:gd name="T5" fmla="*/ 0 h 52"/>
                  <a:gd name="T6" fmla="*/ 52 w 52"/>
                  <a:gd name="T7" fmla="*/ 26 h 52"/>
                  <a:gd name="T8" fmla="*/ 26 w 52"/>
                  <a:gd name="T9" fmla="*/ 52 h 52"/>
                  <a:gd name="T10" fmla="*/ 26 w 52"/>
                  <a:gd name="T11" fmla="*/ 4 h 52"/>
                  <a:gd name="T12" fmla="*/ 4 w 52"/>
                  <a:gd name="T13" fmla="*/ 26 h 52"/>
                  <a:gd name="T14" fmla="*/ 26 w 52"/>
                  <a:gd name="T15" fmla="*/ 48 h 52"/>
                  <a:gd name="T16" fmla="*/ 48 w 52"/>
                  <a:gd name="T17" fmla="*/ 26 h 52"/>
                  <a:gd name="T18" fmla="*/ 26 w 52"/>
                  <a:gd name="T19" fmla="*/ 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 h="52">
                    <a:moveTo>
                      <a:pt x="26" y="52"/>
                    </a:moveTo>
                    <a:cubicBezTo>
                      <a:pt x="12" y="52"/>
                      <a:pt x="0" y="40"/>
                      <a:pt x="0" y="26"/>
                    </a:cubicBezTo>
                    <a:cubicBezTo>
                      <a:pt x="0" y="12"/>
                      <a:pt x="12" y="0"/>
                      <a:pt x="26" y="0"/>
                    </a:cubicBezTo>
                    <a:cubicBezTo>
                      <a:pt x="40" y="0"/>
                      <a:pt x="52" y="12"/>
                      <a:pt x="52" y="26"/>
                    </a:cubicBezTo>
                    <a:cubicBezTo>
                      <a:pt x="52" y="40"/>
                      <a:pt x="40" y="52"/>
                      <a:pt x="26" y="52"/>
                    </a:cubicBezTo>
                    <a:close/>
                    <a:moveTo>
                      <a:pt x="26" y="4"/>
                    </a:moveTo>
                    <a:cubicBezTo>
                      <a:pt x="14" y="4"/>
                      <a:pt x="4" y="14"/>
                      <a:pt x="4" y="26"/>
                    </a:cubicBezTo>
                    <a:cubicBezTo>
                      <a:pt x="4" y="38"/>
                      <a:pt x="14" y="48"/>
                      <a:pt x="26" y="48"/>
                    </a:cubicBezTo>
                    <a:cubicBezTo>
                      <a:pt x="38" y="48"/>
                      <a:pt x="48" y="38"/>
                      <a:pt x="48" y="26"/>
                    </a:cubicBezTo>
                    <a:cubicBezTo>
                      <a:pt x="48" y="14"/>
                      <a:pt x="38" y="4"/>
                      <a:pt x="26" y="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6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0" name="ïṣļídè"/>
              <p:cNvSpPr/>
              <p:nvPr/>
            </p:nvSpPr>
            <p:spPr bwMode="auto">
              <a:xfrm>
                <a:off x="7240570" y="2721235"/>
                <a:ext cx="238259" cy="233586"/>
              </a:xfrm>
              <a:prstGeom prst="ellipse">
                <a:avLst/>
              </a:prstGeom>
              <a:solidFill>
                <a:srgbClr val="BCEBDD"/>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6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1" name="î$ļïḑè"/>
              <p:cNvSpPr/>
              <p:nvPr/>
            </p:nvSpPr>
            <p:spPr bwMode="auto">
              <a:xfrm>
                <a:off x="4713173" y="2721235"/>
                <a:ext cx="238259" cy="233586"/>
              </a:xfrm>
              <a:prstGeom prst="ellipse">
                <a:avLst/>
              </a:prstGeom>
              <a:solidFill>
                <a:srgbClr val="BCEBDD"/>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6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2" name="ïs1íďe"/>
              <p:cNvSpPr/>
              <p:nvPr/>
            </p:nvSpPr>
            <p:spPr bwMode="auto">
              <a:xfrm>
                <a:off x="5979207" y="1459872"/>
                <a:ext cx="233586" cy="233586"/>
              </a:xfrm>
              <a:prstGeom prst="ellipse">
                <a:avLst/>
              </a:prstGeom>
              <a:solidFill>
                <a:srgbClr val="BCEBDD"/>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6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5" name="文本框 300"/>
            <p:cNvSpPr txBox="1"/>
            <p:nvPr/>
          </p:nvSpPr>
          <p:spPr>
            <a:xfrm>
              <a:off x="5885569" y="4264281"/>
              <a:ext cx="5001917" cy="338554"/>
            </a:xfrm>
            <a:prstGeom prst="rect">
              <a:avLst/>
            </a:prstGeom>
            <a:solidFill>
              <a:schemeClr val="accent2">
                <a:lumMod val="20000"/>
                <a:lumOff val="80000"/>
              </a:schemeClr>
            </a:solidFill>
            <a:ln w="12700">
              <a:noFill/>
              <a:prstDash val="lgDashDotDot"/>
            </a:ln>
          </p:spPr>
          <p:txBody>
            <a:bodyPr wrap="square" anchor="ctr">
              <a:spAutoFit/>
            </a:bodyPr>
            <a:lstStyle/>
            <a:p>
              <a:pPr marL="0" marR="0" lvl="0" indent="0" algn="ctr" defTabSz="914400" eaLnBrk="1" fontAlgn="auto" latinLnBrk="0" hangingPunct="1">
                <a:spcBef>
                  <a:spcPts val="0"/>
                </a:spcBef>
                <a:spcAft>
                  <a:spcPts val="0"/>
                </a:spcAft>
                <a:buClrTx/>
                <a:buSzTx/>
                <a:buFontTx/>
                <a:buNone/>
                <a:defRPr/>
              </a:pPr>
              <a:r>
                <a:rPr kumimoji="0" lang="zh-CN" altLang="en-US" sz="1600" b="1"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为何瑞派替尼二线使用不影响后续</a:t>
              </a:r>
              <a:r>
                <a:rPr kumimoji="0" lang="en-US" altLang="zh-CN" sz="1600" b="1"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TKI</a:t>
              </a:r>
              <a:r>
                <a:rPr kumimoji="0" lang="zh-CN" altLang="en-US" sz="1600" b="1"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疗效？</a:t>
              </a:r>
              <a:endParaRPr kumimoji="0" lang="zh-CN" altLang="en-US" sz="1600" b="1"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33" name="标注: 线形 310"/>
          <p:cNvSpPr/>
          <p:nvPr/>
        </p:nvSpPr>
        <p:spPr>
          <a:xfrm>
            <a:off x="5189751" y="128786"/>
            <a:ext cx="1389974" cy="391600"/>
          </a:xfrm>
          <a:prstGeom prst="borderCallout1">
            <a:avLst>
              <a:gd name="adj1" fmla="val 48245"/>
              <a:gd name="adj2" fmla="val 252"/>
              <a:gd name="adj3" fmla="val 49501"/>
              <a:gd name="adj4" fmla="val -346"/>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lang="zh-CN" altLang="en-US" sz="2000" b="1" kern="0" dirty="0">
                <a:latin typeface="微软雅黑" panose="020B0503020204020204" pitchFamily="34" charset="-122"/>
                <a:ea typeface="微软雅黑" panose="020B0503020204020204" pitchFamily="34" charset="-122"/>
                <a:sym typeface="微软雅黑" panose="020B0503020204020204" pitchFamily="34" charset="-122"/>
              </a:rPr>
              <a:t>临床</a:t>
            </a:r>
            <a:r>
              <a:rPr kumimoji="0" lang="zh-CN" altLang="en-US" sz="20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sym typeface="微软雅黑" panose="020B0503020204020204" pitchFamily="34" charset="-122"/>
              </a:rPr>
              <a:t>思考</a:t>
            </a:r>
            <a:endParaRPr kumimoji="0" lang="zh-CN" altLang="en-US" sz="20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5" name="标题 17"/>
          <p:cNvSpPr txBox="1"/>
          <p:nvPr/>
        </p:nvSpPr>
        <p:spPr>
          <a:xfrm>
            <a:off x="257536" y="930662"/>
            <a:ext cx="5313955" cy="2466380"/>
          </a:xfrm>
        </p:spPr>
        <p:txBody>
          <a:bodyPr anchor="ctr">
            <a:noAutofit/>
          </a:bodyPr>
          <a:lstStyle>
            <a:lvl1pPr algn="ctr" defTabSz="609600" rtl="0" eaLnBrk="1" latinLnBrk="0" hangingPunct="1">
              <a:spcBef>
                <a:spcPct val="0"/>
              </a:spcBef>
              <a:buNone/>
              <a:defRPr lang="zh-CN" altLang="en-US" sz="2600" b="1" kern="1200" dirty="0">
                <a:solidFill>
                  <a:schemeClr val="accent1">
                    <a:lumMod val="50000"/>
                  </a:schemeClr>
                </a:solidFill>
                <a:latin typeface="微软雅黑" panose="020B0503020204020204" pitchFamily="34" charset="-122"/>
                <a:ea typeface="微软雅黑" panose="020B0503020204020204" pitchFamily="34" charset="-122"/>
                <a:cs typeface="+mj-cs"/>
              </a:defRPr>
            </a:lvl1pPr>
          </a:lstStyle>
          <a:p>
            <a:pPr marL="179705" marR="0" lvl="0" indent="-179705" algn="l" defTabSz="609600" rtl="0" eaLnBrk="1" fontAlgn="auto" latinLnBrk="0" hangingPunct="1">
              <a:lnSpc>
                <a:spcPct val="150000"/>
              </a:lnSpc>
              <a:spcBef>
                <a:spcPct val="0"/>
              </a:spcBef>
              <a:spcAft>
                <a:spcPts val="0"/>
              </a:spcAft>
              <a:buClrTx/>
              <a:buSzTx/>
              <a:buFont typeface="Wingdings" panose="05000000000000000000" pitchFamily="2" charset="2"/>
              <a:buChar char="Ø"/>
              <a:defRPr/>
            </a:pPr>
            <a:r>
              <a:rPr kumimoji="0" lang="zh-CN" altLang="en-US" sz="1200" i="0" u="none" strike="noStrike" kern="1200" cap="none" spc="0" normalizeH="0" baseline="0" noProof="0" dirty="0">
                <a:ln>
                  <a:noFill/>
                </a:ln>
                <a:solidFill>
                  <a:srgbClr val="AC283F"/>
                </a:solidFill>
                <a:effectLst/>
                <a:uLnTx/>
                <a:uFillTx/>
                <a:cs typeface="+mn-ea"/>
                <a:sym typeface="微软雅黑" panose="020B0503020204020204" pitchFamily="34" charset="-122"/>
              </a:rPr>
              <a:t>不同</a:t>
            </a:r>
            <a:r>
              <a:rPr kumimoji="0" lang="en-US" altLang="zh-CN" sz="1200" i="0" u="none" strike="noStrike" kern="1200" cap="none" spc="0" normalizeH="0" baseline="0" noProof="0" dirty="0">
                <a:ln>
                  <a:noFill/>
                </a:ln>
                <a:solidFill>
                  <a:srgbClr val="AC283F"/>
                </a:solidFill>
                <a:effectLst/>
                <a:uLnTx/>
                <a:uFillTx/>
                <a:cs typeface="+mn-ea"/>
                <a:sym typeface="微软雅黑" panose="020B0503020204020204" pitchFamily="34" charset="-122"/>
              </a:rPr>
              <a:t>KIT</a:t>
            </a:r>
            <a:r>
              <a:rPr kumimoji="0" lang="zh-CN" altLang="en-US" sz="1200" i="0" u="none" strike="noStrike" kern="1200" cap="none" spc="0" normalizeH="0" baseline="0" noProof="0" dirty="0">
                <a:ln>
                  <a:noFill/>
                </a:ln>
                <a:solidFill>
                  <a:srgbClr val="AC283F"/>
                </a:solidFill>
                <a:effectLst/>
                <a:uLnTx/>
                <a:uFillTx/>
                <a:cs typeface="+mn-ea"/>
                <a:sym typeface="微软雅黑" panose="020B0503020204020204" pitchFamily="34" charset="-122"/>
              </a:rPr>
              <a:t>原发突变的耐药机制存在差异：</a:t>
            </a:r>
            <a:endParaRPr kumimoji="0" lang="en-US" altLang="zh-CN" sz="1200" i="0" u="none" strike="noStrike" kern="1200" cap="none" spc="0" normalizeH="0" baseline="0" noProof="0" dirty="0">
              <a:ln>
                <a:noFill/>
              </a:ln>
              <a:solidFill>
                <a:srgbClr val="AC283F"/>
              </a:solidFill>
              <a:effectLst/>
              <a:uLnTx/>
              <a:uFillTx/>
              <a:cs typeface="+mn-ea"/>
              <a:sym typeface="微软雅黑" panose="020B0503020204020204" pitchFamily="34" charset="-122"/>
            </a:endParaRPr>
          </a:p>
          <a:p>
            <a:pPr marL="539750" lvl="1" indent="-179705" defTabSz="609600">
              <a:spcBef>
                <a:spcPct val="0"/>
              </a:spcBef>
              <a:buFont typeface="Arial" panose="020B0604020202020204" pitchFamily="34" charset="0"/>
              <a:buChar char="•"/>
            </a:pPr>
            <a:endParaRPr kumimoji="0" lang="en-US" altLang="zh-CN" sz="1000" b="0" i="0" u="none" strike="noStrike" kern="120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a:p>
            <a:pPr marL="539750" lvl="1" indent="-179705" defTabSz="609600">
              <a:spcBef>
                <a:spcPct val="0"/>
              </a:spcBef>
              <a:buFont typeface="Arial" panose="020B0604020202020204" pitchFamily="34" charset="0"/>
              <a:buChar char="•"/>
            </a:pPr>
            <a:r>
              <a:rPr kumimoji="0" lang="en-US" altLang="zh-CN" sz="1000" b="0" i="0" u="none" strike="noStrike" kern="120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KIT 11</a:t>
            </a:r>
            <a:r>
              <a:rPr kumimoji="0" lang="zh-CN" altLang="en-US" sz="1000" b="0" i="0" u="none" strike="noStrike" kern="120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原发突变以继发突变为主</a:t>
            </a:r>
            <a:endParaRPr lang="en-US" altLang="zh-CN" sz="1000" b="0" dirty="0">
              <a:solidFill>
                <a:sysClr val="windowText" lastClr="000000"/>
              </a:solidFill>
              <a:latin typeface="微软雅黑" panose="020B0503020204020204" pitchFamily="34" charset="-122"/>
              <a:ea typeface="微软雅黑" panose="020B0503020204020204" pitchFamily="34" charset="-122"/>
              <a:cs typeface="+mn-ea"/>
              <a:sym typeface="微软雅黑" panose="020B0503020204020204" pitchFamily="34" charset="-122"/>
            </a:endParaRPr>
          </a:p>
          <a:p>
            <a:pPr marL="539750" lvl="1" indent="-179705" defTabSz="609600">
              <a:spcBef>
                <a:spcPct val="0"/>
              </a:spcBef>
              <a:buFont typeface="Arial" panose="020B0604020202020204" pitchFamily="34" charset="0"/>
              <a:buChar char="•"/>
            </a:pPr>
            <a:r>
              <a:rPr kumimoji="0" lang="en-US" altLang="zh-CN" sz="1000" b="0" i="0" u="none" strike="noStrike" kern="120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KIT 9</a:t>
            </a:r>
            <a:r>
              <a:rPr kumimoji="0" lang="zh-CN" altLang="en-US" sz="1000" b="0" i="0" u="none" strike="noStrike" kern="120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原发突变耐药后继发突变发生率相对较低，其耐药机制主要与非</a:t>
            </a:r>
            <a:r>
              <a:rPr kumimoji="0" lang="en-US" altLang="zh-CN" sz="1000" b="0" i="0" u="none" strike="noStrike" kern="120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KIT</a:t>
            </a:r>
            <a:r>
              <a:rPr kumimoji="0" lang="zh-CN" altLang="en-US" sz="1000" b="0" i="0" u="none" strike="noStrike" kern="120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依赖的</a:t>
            </a:r>
            <a:r>
              <a:rPr kumimoji="0" lang="en-US" altLang="zh-CN" sz="1000" b="0" i="0" u="none" strike="noStrike" kern="120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KIT</a:t>
            </a:r>
            <a:r>
              <a:rPr kumimoji="0" lang="zh-CN" altLang="en-US" sz="1000" b="0" i="0" u="none" strike="noStrike" kern="120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磷酸化或者其他信号通路的激活有关</a:t>
            </a:r>
            <a:endParaRPr kumimoji="0" lang="en-US" altLang="zh-CN" sz="1200" b="0" i="0" u="none" strike="noStrike" kern="120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a:p>
            <a:pPr marL="179705" indent="-179705" algn="l">
              <a:buFont typeface="Wingdings" panose="05000000000000000000" pitchFamily="2" charset="2"/>
              <a:buChar char="Ø"/>
              <a:defRPr/>
            </a:pPr>
            <a:endParaRPr lang="en-US" altLang="zh-CN" sz="1200" dirty="0">
              <a:solidFill>
                <a:srgbClr val="1C6494"/>
              </a:solidFill>
              <a:cs typeface="+mn-ea"/>
              <a:sym typeface="微软雅黑" panose="020B0503020204020204" pitchFamily="34" charset="-122"/>
            </a:endParaRPr>
          </a:p>
          <a:p>
            <a:pPr marL="179705" indent="-179705" algn="l">
              <a:buFont typeface="Wingdings" panose="05000000000000000000" pitchFamily="2" charset="2"/>
              <a:buChar char="Ø"/>
              <a:defRPr/>
            </a:pPr>
            <a:r>
              <a:rPr lang="zh-CN" altLang="en-US" sz="1200" dirty="0">
                <a:solidFill>
                  <a:srgbClr val="AC283F"/>
                </a:solidFill>
                <a:cs typeface="+mn-ea"/>
                <a:sym typeface="微软雅黑" panose="020B0503020204020204" pitchFamily="34" charset="-122"/>
              </a:rPr>
              <a:t>不同原发突变</a:t>
            </a:r>
            <a:r>
              <a:rPr lang="en-US" altLang="zh-CN" sz="1200" dirty="0">
                <a:solidFill>
                  <a:srgbClr val="AC283F"/>
                </a:solidFill>
                <a:cs typeface="+mn-ea"/>
                <a:sym typeface="微软雅黑" panose="020B0503020204020204" pitchFamily="34" charset="-122"/>
              </a:rPr>
              <a:t>IM</a:t>
            </a:r>
            <a:r>
              <a:rPr lang="zh-CN" altLang="en-US" sz="1200" dirty="0">
                <a:solidFill>
                  <a:srgbClr val="AC283F"/>
                </a:solidFill>
                <a:cs typeface="+mn-ea"/>
                <a:sym typeface="微软雅黑" panose="020B0503020204020204" pitchFamily="34" charset="-122"/>
              </a:rPr>
              <a:t>耐药机制的差异对不同作用机制的后线药物的敏感性不同：</a:t>
            </a:r>
            <a:endParaRPr lang="en-US" altLang="zh-CN" sz="1200" dirty="0">
              <a:solidFill>
                <a:srgbClr val="AC283F"/>
              </a:solidFill>
              <a:cs typeface="+mn-ea"/>
              <a:sym typeface="微软雅黑" panose="020B0503020204020204" pitchFamily="34" charset="-122"/>
            </a:endParaRPr>
          </a:p>
          <a:p>
            <a:pPr marL="539750" marR="0" lvl="1" indent="-179705" defTabSz="609600" fontAlgn="auto">
              <a:spcBef>
                <a:spcPct val="0"/>
              </a:spcBef>
              <a:spcAft>
                <a:spcPts val="0"/>
              </a:spcAft>
              <a:buClrTx/>
              <a:buSzTx/>
              <a:buFont typeface="Arial" panose="020B0604020202020204" pitchFamily="34" charset="0"/>
              <a:buChar char="•"/>
              <a:defRPr/>
            </a:pPr>
            <a:endParaRPr lang="en-US" altLang="zh-CN" sz="1000" dirty="0">
              <a:solidFill>
                <a:sysClr val="windowText" lastClr="000000"/>
              </a:solidFill>
              <a:latin typeface="微软雅黑" panose="020B0503020204020204" pitchFamily="34" charset="-122"/>
              <a:ea typeface="微软雅黑" panose="020B0503020204020204" pitchFamily="34" charset="-122"/>
              <a:cs typeface="+mn-ea"/>
              <a:sym typeface="微软雅黑" panose="020B0503020204020204" pitchFamily="34" charset="-122"/>
            </a:endParaRPr>
          </a:p>
          <a:p>
            <a:pPr marL="539750" marR="0" lvl="1" indent="-179705" defTabSz="609600" fontAlgn="auto">
              <a:spcBef>
                <a:spcPct val="0"/>
              </a:spcBef>
              <a:spcAft>
                <a:spcPts val="0"/>
              </a:spcAft>
              <a:buClrTx/>
              <a:buSzTx/>
              <a:buFont typeface="Arial" panose="020B0604020202020204" pitchFamily="34" charset="0"/>
              <a:buChar char="•"/>
              <a:defRPr/>
            </a:pPr>
            <a:r>
              <a:rPr lang="zh-CN" altLang="en-US" sz="1000" dirty="0">
                <a:solidFill>
                  <a:sysClr val="windowText" lastClr="000000"/>
                </a:solidFill>
                <a:latin typeface="微软雅黑" panose="020B0503020204020204" pitchFamily="34" charset="-122"/>
                <a:ea typeface="微软雅黑" panose="020B0503020204020204" pitchFamily="34" charset="-122"/>
                <a:cs typeface="+mn-ea"/>
                <a:sym typeface="微软雅黑" panose="020B0503020204020204" pitchFamily="34" charset="-122"/>
              </a:rPr>
              <a:t>瑞派替尼是专为耐药</a:t>
            </a:r>
            <a:r>
              <a:rPr lang="en-US" altLang="zh-CN" sz="1000" dirty="0">
                <a:solidFill>
                  <a:sysClr val="windowText" lastClr="000000"/>
                </a:solidFill>
                <a:latin typeface="微软雅黑" panose="020B0503020204020204" pitchFamily="34" charset="-122"/>
                <a:ea typeface="微软雅黑" panose="020B0503020204020204" pitchFamily="34" charset="-122"/>
                <a:cs typeface="+mn-ea"/>
                <a:sym typeface="微软雅黑" panose="020B0503020204020204" pitchFamily="34" charset="-122"/>
              </a:rPr>
              <a:t>GIST</a:t>
            </a:r>
            <a:r>
              <a:rPr lang="zh-CN" altLang="en-US" sz="1000" dirty="0">
                <a:solidFill>
                  <a:sysClr val="windowText" lastClr="000000"/>
                </a:solidFill>
                <a:latin typeface="微软雅黑" panose="020B0503020204020204" pitchFamily="34" charset="-122"/>
                <a:ea typeface="微软雅黑" panose="020B0503020204020204" pitchFamily="34" charset="-122"/>
                <a:cs typeface="+mn-ea"/>
                <a:sym typeface="微软雅黑" panose="020B0503020204020204" pitchFamily="34" charset="-122"/>
              </a:rPr>
              <a:t>而研的</a:t>
            </a:r>
            <a:r>
              <a:rPr lang="en-US" altLang="zh-CN" sz="1000" dirty="0">
                <a:solidFill>
                  <a:sysClr val="windowText" lastClr="000000"/>
                </a:solidFill>
                <a:latin typeface="微软雅黑" panose="020B0503020204020204" pitchFamily="34" charset="-122"/>
                <a:ea typeface="微软雅黑" panose="020B0503020204020204" pitchFamily="34" charset="-122"/>
                <a:cs typeface="+mn-ea"/>
                <a:sym typeface="微软雅黑" panose="020B0503020204020204" pitchFamily="34" charset="-122"/>
              </a:rPr>
              <a:t>TKI</a:t>
            </a:r>
            <a:r>
              <a:rPr lang="zh-CN" altLang="en-US" sz="1000" dirty="0">
                <a:solidFill>
                  <a:sysClr val="windowText" lastClr="000000"/>
                </a:solidFill>
                <a:latin typeface="微软雅黑" panose="020B0503020204020204" pitchFamily="34" charset="-122"/>
                <a:ea typeface="微软雅黑" panose="020B0503020204020204" pitchFamily="34" charset="-122"/>
                <a:cs typeface="+mn-ea"/>
                <a:sym typeface="微软雅黑" panose="020B0503020204020204" pitchFamily="34" charset="-122"/>
              </a:rPr>
              <a:t>，主要靶向</a:t>
            </a:r>
            <a:r>
              <a:rPr lang="en-US" altLang="zh-CN" sz="1000" dirty="0">
                <a:solidFill>
                  <a:sysClr val="windowText" lastClr="000000"/>
                </a:solidFill>
                <a:latin typeface="微软雅黑" panose="020B0503020204020204" pitchFamily="34" charset="-122"/>
                <a:ea typeface="微软雅黑" panose="020B0503020204020204" pitchFamily="34" charset="-122"/>
                <a:cs typeface="+mn-ea"/>
                <a:sym typeface="微软雅黑" panose="020B0503020204020204" pitchFamily="34" charset="-122"/>
              </a:rPr>
              <a:t>KIT/PDGFRA</a:t>
            </a:r>
            <a:r>
              <a:rPr lang="zh-CN" altLang="en-US" sz="1000" dirty="0">
                <a:solidFill>
                  <a:sysClr val="windowText" lastClr="000000"/>
                </a:solidFill>
                <a:latin typeface="微软雅黑" panose="020B0503020204020204" pitchFamily="34" charset="-122"/>
                <a:ea typeface="微软雅黑" panose="020B0503020204020204" pitchFamily="34" charset="-122"/>
                <a:cs typeface="+mn-ea"/>
                <a:sym typeface="微软雅黑" panose="020B0503020204020204" pitchFamily="34" charset="-122"/>
              </a:rPr>
              <a:t>激酶，广泛抑制各种原发及继发</a:t>
            </a:r>
            <a:r>
              <a:rPr lang="en-US" altLang="zh-CN" sz="1000" dirty="0">
                <a:solidFill>
                  <a:sysClr val="windowText" lastClr="000000"/>
                </a:solidFill>
                <a:latin typeface="微软雅黑" panose="020B0503020204020204" pitchFamily="34" charset="-122"/>
                <a:ea typeface="微软雅黑" panose="020B0503020204020204" pitchFamily="34" charset="-122"/>
                <a:cs typeface="+mn-ea"/>
                <a:sym typeface="微软雅黑" panose="020B0503020204020204" pitchFamily="34" charset="-122"/>
              </a:rPr>
              <a:t>KIT</a:t>
            </a:r>
            <a:r>
              <a:rPr lang="zh-CN" altLang="en-US" sz="1000" dirty="0">
                <a:solidFill>
                  <a:sysClr val="windowText" lastClr="000000"/>
                </a:solidFill>
                <a:latin typeface="微软雅黑" panose="020B0503020204020204" pitchFamily="34" charset="-122"/>
                <a:ea typeface="微软雅黑" panose="020B0503020204020204" pitchFamily="34" charset="-122"/>
                <a:cs typeface="+mn-ea"/>
                <a:sym typeface="微软雅黑" panose="020B0503020204020204" pitchFamily="34" charset="-122"/>
              </a:rPr>
              <a:t>突变类型。理论上，对主要由继发突变导致伊马替尼耐药的</a:t>
            </a:r>
            <a:r>
              <a:rPr lang="en-US" altLang="zh-CN" sz="1000" dirty="0">
                <a:solidFill>
                  <a:sysClr val="windowText" lastClr="000000"/>
                </a:solidFill>
                <a:latin typeface="微软雅黑" panose="020B0503020204020204" pitchFamily="34" charset="-122"/>
                <a:ea typeface="微软雅黑" panose="020B0503020204020204" pitchFamily="34" charset="-122"/>
                <a:cs typeface="+mn-ea"/>
                <a:sym typeface="微软雅黑" panose="020B0503020204020204" pitchFamily="34" charset="-122"/>
              </a:rPr>
              <a:t>KIT 11</a:t>
            </a:r>
            <a:r>
              <a:rPr lang="zh-CN" altLang="en-US" sz="1000" dirty="0">
                <a:solidFill>
                  <a:sysClr val="windowText" lastClr="000000"/>
                </a:solidFill>
                <a:latin typeface="微软雅黑" panose="020B0503020204020204" pitchFamily="34" charset="-122"/>
                <a:ea typeface="微软雅黑" panose="020B0503020204020204" pitchFamily="34" charset="-122"/>
                <a:cs typeface="+mn-ea"/>
                <a:sym typeface="微软雅黑" panose="020B0503020204020204" pitchFamily="34" charset="-122"/>
              </a:rPr>
              <a:t>突变</a:t>
            </a:r>
            <a:r>
              <a:rPr lang="en-US" altLang="zh-CN" sz="1000" dirty="0">
                <a:solidFill>
                  <a:sysClr val="windowText" lastClr="000000"/>
                </a:solidFill>
                <a:latin typeface="微软雅黑" panose="020B0503020204020204" pitchFamily="34" charset="-122"/>
                <a:ea typeface="微软雅黑" panose="020B0503020204020204" pitchFamily="34" charset="-122"/>
                <a:cs typeface="+mn-ea"/>
                <a:sym typeface="微软雅黑" panose="020B0503020204020204" pitchFamily="34" charset="-122"/>
              </a:rPr>
              <a:t>GIST</a:t>
            </a:r>
            <a:r>
              <a:rPr lang="zh-CN" altLang="en-US" sz="1000" dirty="0">
                <a:solidFill>
                  <a:sysClr val="windowText" lastClr="000000"/>
                </a:solidFill>
                <a:latin typeface="微软雅黑" panose="020B0503020204020204" pitchFamily="34" charset="-122"/>
                <a:ea typeface="微软雅黑" panose="020B0503020204020204" pitchFamily="34" charset="-122"/>
                <a:cs typeface="+mn-ea"/>
                <a:sym typeface="微软雅黑" panose="020B0503020204020204" pitchFamily="34" charset="-122"/>
              </a:rPr>
              <a:t>，瑞派替尼更有优势</a:t>
            </a:r>
            <a:endParaRPr lang="zh-CN" altLang="en-US" sz="1000" dirty="0">
              <a:solidFill>
                <a:sysClr val="windowText" lastClr="000000"/>
              </a:solidFill>
              <a:latin typeface="微软雅黑" panose="020B0503020204020204" pitchFamily="34" charset="-122"/>
              <a:ea typeface="微软雅黑" panose="020B0503020204020204" pitchFamily="34" charset="-122"/>
              <a:cs typeface="+mn-ea"/>
              <a:sym typeface="微软雅黑" panose="020B0503020204020204" pitchFamily="34" charset="-122"/>
            </a:endParaRPr>
          </a:p>
          <a:p>
            <a:pPr marL="342900" marR="0" lvl="0" indent="-342900" algn="l" defTabSz="609600" rtl="0" eaLnBrk="1" fontAlgn="auto" latinLnBrk="0" hangingPunct="1">
              <a:lnSpc>
                <a:spcPct val="150000"/>
              </a:lnSpc>
              <a:spcBef>
                <a:spcPct val="0"/>
              </a:spcBef>
              <a:spcAft>
                <a:spcPts val="0"/>
              </a:spcAft>
              <a:buClrTx/>
              <a:buSzTx/>
              <a:buFont typeface="Wingdings" panose="05000000000000000000" pitchFamily="2" charset="2"/>
              <a:buChar char="Ø"/>
              <a:defRPr/>
            </a:pPr>
            <a:endParaRPr kumimoji="0" lang="zh-CN" altLang="en-US" sz="1200" b="0" i="0" u="none" strike="noStrike" kern="1200" cap="none" spc="0" normalizeH="0" baseline="0" noProof="0" dirty="0">
              <a:ln>
                <a:noFill/>
              </a:ln>
              <a:solidFill>
                <a:srgbClr val="C00000"/>
              </a:solidFill>
              <a:effectLst/>
              <a:uLnTx/>
              <a:uFillTx/>
              <a:cs typeface="+mn-ea"/>
              <a:sym typeface="微软雅黑" panose="020B0503020204020204" pitchFamily="34" charset="-122"/>
            </a:endParaRPr>
          </a:p>
        </p:txBody>
      </p:sp>
      <p:sp>
        <p:nvSpPr>
          <p:cNvPr id="36" name="标题 17"/>
          <p:cNvSpPr txBox="1"/>
          <p:nvPr/>
        </p:nvSpPr>
        <p:spPr>
          <a:xfrm>
            <a:off x="7020617" y="1661340"/>
            <a:ext cx="5171383" cy="1995650"/>
          </a:xfrm>
        </p:spPr>
        <p:txBody>
          <a:bodyPr anchor="ctr">
            <a:noAutofit/>
          </a:bodyPr>
          <a:lstStyle>
            <a:lvl1pPr algn="ctr" defTabSz="609600" rtl="0" eaLnBrk="1" latinLnBrk="0" hangingPunct="1">
              <a:spcBef>
                <a:spcPct val="0"/>
              </a:spcBef>
              <a:buNone/>
              <a:defRPr lang="zh-CN" altLang="en-US" sz="2600" b="1" kern="1200" dirty="0">
                <a:solidFill>
                  <a:schemeClr val="accent1">
                    <a:lumMod val="50000"/>
                  </a:schemeClr>
                </a:solidFill>
                <a:latin typeface="微软雅黑" panose="020B0503020204020204" pitchFamily="34" charset="-122"/>
                <a:ea typeface="微软雅黑" panose="020B0503020204020204" pitchFamily="34" charset="-122"/>
                <a:cs typeface="+mj-cs"/>
              </a:defRPr>
            </a:lvl1pPr>
          </a:lstStyle>
          <a:p>
            <a:pPr marL="179705" marR="0" lvl="0" indent="-179705" algn="just" fontAlgn="auto">
              <a:lnSpc>
                <a:spcPct val="150000"/>
              </a:lnSpc>
              <a:spcAft>
                <a:spcPts val="0"/>
              </a:spcAft>
              <a:buClrTx/>
              <a:buSzTx/>
              <a:buFont typeface="Wingdings" panose="05000000000000000000" pitchFamily="2" charset="2"/>
              <a:buChar char="Ø"/>
              <a:defRPr/>
            </a:pPr>
            <a:r>
              <a:rPr lang="zh-CN" altLang="en-US" sz="1200" dirty="0">
                <a:solidFill>
                  <a:srgbClr val="AC283F"/>
                </a:solidFill>
                <a:cs typeface="+mn-ea"/>
                <a:sym typeface="微软雅黑" panose="020B0503020204020204" pitchFamily="34" charset="-122"/>
              </a:rPr>
              <a:t>药物作用机制的差异：</a:t>
            </a:r>
            <a:endParaRPr kumimoji="0" lang="en-US" altLang="zh-CN" sz="1000" b="0" i="0" u="none" strike="noStrike" kern="1200" cap="none" spc="0" normalizeH="0" baseline="0" noProof="0" dirty="0">
              <a:ln>
                <a:noFill/>
              </a:ln>
              <a:solidFill>
                <a:srgbClr val="AC283F"/>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a:p>
            <a:pPr marL="539750" lvl="1" indent="-179705" algn="just" defTabSz="609600">
              <a:spcBef>
                <a:spcPct val="0"/>
              </a:spcBef>
              <a:buFont typeface="Arial" panose="020B0604020202020204" pitchFamily="34" charset="0"/>
              <a:buChar char="•"/>
            </a:pPr>
            <a:r>
              <a:rPr kumimoji="0" lang="zh-CN" altLang="en-US" sz="1000" b="0" i="0" u="none" strike="noStrike" kern="120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瑞派替尼是高选择性</a:t>
            </a:r>
            <a:r>
              <a:rPr kumimoji="0" lang="en-US" altLang="zh-CN" sz="1000" b="0" i="0" u="none" strike="noStrike" kern="120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KIT</a:t>
            </a:r>
            <a:r>
              <a:rPr kumimoji="0" lang="zh-CN" altLang="en-US" sz="1000" b="0" i="0" u="none" strike="noStrike" kern="120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抑制剂，精准靶向</a:t>
            </a:r>
            <a:r>
              <a:rPr kumimoji="0" lang="en-US" altLang="zh-CN" sz="1000" b="0" i="0" u="none" strike="noStrike" kern="120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KIT/PDGFRA</a:t>
            </a:r>
            <a:r>
              <a:rPr kumimoji="0" lang="zh-CN" altLang="en-US" sz="1000" b="0" i="0" u="none" strike="noStrike" kern="120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突变激酶，高选择性，抑制效能强</a:t>
            </a:r>
            <a:endParaRPr kumimoji="0" lang="zh-CN" altLang="en-US" sz="1000" b="0" i="0" u="none" strike="noStrike" kern="120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a:p>
            <a:pPr marL="539750" lvl="1" indent="-179705" algn="just" defTabSz="609600">
              <a:spcBef>
                <a:spcPct val="0"/>
              </a:spcBef>
              <a:buFont typeface="Arial" panose="020B0604020202020204" pitchFamily="34" charset="0"/>
              <a:buChar char="•"/>
            </a:pPr>
            <a:r>
              <a:rPr kumimoji="0" lang="zh-CN" altLang="en-US" sz="1000" b="0" i="0" u="none" strike="noStrike" kern="120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舒尼替尼是多靶点</a:t>
            </a:r>
            <a:r>
              <a:rPr kumimoji="0" lang="en-US" altLang="zh-CN" sz="1000" b="0" i="0" u="none" strike="noStrike" kern="120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TKI</a:t>
            </a:r>
            <a:r>
              <a:rPr kumimoji="0" lang="zh-CN" altLang="en-US" sz="1000" b="0" i="0" u="none" strike="noStrike" kern="120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，靶向</a:t>
            </a:r>
            <a:r>
              <a:rPr kumimoji="0" lang="en-US" altLang="zh-CN" sz="1000" b="0" i="0" u="none" strike="noStrike" kern="120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KIT</a:t>
            </a:r>
            <a:r>
              <a:rPr kumimoji="0" lang="zh-CN" altLang="en-US" sz="1000" b="0" i="0" u="none" strike="noStrike" kern="120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a:t>
            </a:r>
            <a:r>
              <a:rPr kumimoji="0" lang="en-US" altLang="zh-CN" sz="1000" b="0" i="0" u="none" strike="noStrike" kern="120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VEGFR</a:t>
            </a:r>
            <a:r>
              <a:rPr kumimoji="0" lang="zh-CN" altLang="en-US" sz="1000" b="0" i="0" u="none" strike="noStrike" kern="120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a:t>
            </a:r>
            <a:r>
              <a:rPr kumimoji="0" lang="en-US" altLang="zh-CN" sz="1000" b="0" i="0" u="none" strike="noStrike" kern="120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PDGFR</a:t>
            </a:r>
            <a:r>
              <a:rPr kumimoji="0" lang="zh-CN" altLang="en-US" sz="1000" b="0" i="0" u="none" strike="noStrike" kern="120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等，具有抗血管生成作用，抑制肿瘤血管新生，达到“饿死”肿瘤的作用</a:t>
            </a:r>
            <a:endParaRPr kumimoji="0" lang="zh-CN" altLang="en-US" sz="1000" b="0" i="0" u="none" strike="noStrike" kern="120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a:p>
            <a:pPr marL="179705" indent="-179705" algn="just">
              <a:lnSpc>
                <a:spcPct val="150000"/>
              </a:lnSpc>
              <a:buFont typeface="Wingdings" panose="05000000000000000000" pitchFamily="2" charset="2"/>
              <a:buChar char="Ø"/>
              <a:defRPr/>
            </a:pPr>
            <a:r>
              <a:rPr lang="zh-CN" altLang="en-US" sz="1200" dirty="0">
                <a:solidFill>
                  <a:srgbClr val="AC283F"/>
                </a:solidFill>
                <a:cs typeface="+mn-ea"/>
                <a:sym typeface="微软雅黑" panose="020B0503020204020204" pitchFamily="34" charset="-122"/>
              </a:rPr>
              <a:t>多靶点</a:t>
            </a:r>
            <a:r>
              <a:rPr lang="en-US" altLang="zh-CN" sz="1200" dirty="0">
                <a:solidFill>
                  <a:srgbClr val="AC283F"/>
                </a:solidFill>
                <a:cs typeface="+mn-ea"/>
                <a:sym typeface="微软雅黑" panose="020B0503020204020204" pitchFamily="34" charset="-122"/>
              </a:rPr>
              <a:t>TKI</a:t>
            </a:r>
            <a:r>
              <a:rPr lang="zh-CN" altLang="en-US" sz="1200" dirty="0">
                <a:solidFill>
                  <a:srgbClr val="AC283F"/>
                </a:solidFill>
                <a:cs typeface="+mn-ea"/>
                <a:sym typeface="微软雅黑" panose="020B0503020204020204" pitchFamily="34" charset="-122"/>
              </a:rPr>
              <a:t>耐药机制复杂，减弱后续高选择性</a:t>
            </a:r>
            <a:r>
              <a:rPr lang="en-US" altLang="zh-CN" sz="1200" dirty="0">
                <a:solidFill>
                  <a:srgbClr val="AC283F"/>
                </a:solidFill>
                <a:cs typeface="+mn-ea"/>
                <a:sym typeface="微软雅黑" panose="020B0503020204020204" pitchFamily="34" charset="-122"/>
              </a:rPr>
              <a:t>KIT</a:t>
            </a:r>
            <a:r>
              <a:rPr lang="zh-CN" altLang="en-US" sz="1200" dirty="0">
                <a:solidFill>
                  <a:srgbClr val="AC283F"/>
                </a:solidFill>
                <a:cs typeface="+mn-ea"/>
                <a:sym typeface="微软雅黑" panose="020B0503020204020204" pitchFamily="34" charset="-122"/>
              </a:rPr>
              <a:t>抑制剂的疗效：</a:t>
            </a:r>
            <a:endParaRPr lang="en-US" altLang="zh-CN" sz="1000" dirty="0">
              <a:solidFill>
                <a:srgbClr val="AC283F"/>
              </a:solidFill>
              <a:latin typeface="微软雅黑" panose="020B0503020204020204" pitchFamily="34" charset="-122"/>
              <a:ea typeface="微软雅黑" panose="020B0503020204020204" pitchFamily="34" charset="-122"/>
              <a:cs typeface="+mn-ea"/>
              <a:sym typeface="微软雅黑" panose="020B0503020204020204" pitchFamily="34" charset="-122"/>
            </a:endParaRPr>
          </a:p>
          <a:p>
            <a:pPr marL="539750" marR="0" lvl="1" indent="-179705" algn="just" defTabSz="609600" fontAlgn="auto">
              <a:spcBef>
                <a:spcPct val="0"/>
              </a:spcBef>
              <a:spcAft>
                <a:spcPts val="0"/>
              </a:spcAft>
              <a:buClrTx/>
              <a:buSzTx/>
              <a:buFont typeface="Arial" panose="020B0604020202020204" pitchFamily="34" charset="0"/>
              <a:buChar char="•"/>
              <a:defRPr/>
            </a:pPr>
            <a:r>
              <a:rPr lang="zh-CN" altLang="en-US" sz="1000" dirty="0">
                <a:solidFill>
                  <a:sysClr val="windowText" lastClr="000000"/>
                </a:solidFill>
                <a:latin typeface="微软雅黑" panose="020B0503020204020204" pitchFamily="34" charset="-122"/>
                <a:ea typeface="微软雅黑" panose="020B0503020204020204" pitchFamily="34" charset="-122"/>
                <a:cs typeface="+mn-ea"/>
                <a:sym typeface="微软雅黑" panose="020B0503020204020204" pitchFamily="34" charset="-122"/>
              </a:rPr>
              <a:t>长期使用多靶点</a:t>
            </a:r>
            <a:r>
              <a:rPr lang="en-US" altLang="zh-CN" sz="1000" dirty="0">
                <a:solidFill>
                  <a:sysClr val="windowText" lastClr="000000"/>
                </a:solidFill>
                <a:latin typeface="微软雅黑" panose="020B0503020204020204" pitchFamily="34" charset="-122"/>
                <a:ea typeface="微软雅黑" panose="020B0503020204020204" pitchFamily="34" charset="-122"/>
                <a:cs typeface="+mn-ea"/>
                <a:sym typeface="微软雅黑" panose="020B0503020204020204" pitchFamily="34" charset="-122"/>
              </a:rPr>
              <a:t>TKI</a:t>
            </a:r>
            <a:r>
              <a:rPr lang="zh-CN" altLang="en-US" sz="1000" dirty="0">
                <a:solidFill>
                  <a:sysClr val="windowText" lastClr="000000"/>
                </a:solidFill>
                <a:latin typeface="微软雅黑" panose="020B0503020204020204" pitchFamily="34" charset="-122"/>
                <a:ea typeface="微软雅黑" panose="020B0503020204020204" pitchFamily="34" charset="-122"/>
                <a:cs typeface="+mn-ea"/>
                <a:sym typeface="微软雅黑" panose="020B0503020204020204" pitchFamily="34" charset="-122"/>
              </a:rPr>
              <a:t>可能导致</a:t>
            </a:r>
            <a:r>
              <a:rPr lang="en-US" altLang="zh-CN" sz="1000" dirty="0">
                <a:solidFill>
                  <a:sysClr val="windowText" lastClr="000000"/>
                </a:solidFill>
                <a:latin typeface="微软雅黑" panose="020B0503020204020204" pitchFamily="34" charset="-122"/>
                <a:ea typeface="微软雅黑" panose="020B0503020204020204" pitchFamily="34" charset="-122"/>
                <a:cs typeface="+mn-ea"/>
                <a:sym typeface="微软雅黑" panose="020B0503020204020204" pitchFamily="34" charset="-122"/>
              </a:rPr>
              <a:t>GIST</a:t>
            </a:r>
            <a:r>
              <a:rPr lang="zh-CN" altLang="en-US" sz="1000" dirty="0">
                <a:solidFill>
                  <a:sysClr val="windowText" lastClr="000000"/>
                </a:solidFill>
                <a:latin typeface="微软雅黑" panose="020B0503020204020204" pitchFamily="34" charset="-122"/>
                <a:ea typeface="微软雅黑" panose="020B0503020204020204" pitchFamily="34" charset="-122"/>
                <a:cs typeface="+mn-ea"/>
                <a:sym typeface="微软雅黑" panose="020B0503020204020204" pitchFamily="34" charset="-122"/>
              </a:rPr>
              <a:t>肿瘤微环境更为复杂：</a:t>
            </a:r>
            <a:endParaRPr lang="en-US" altLang="zh-CN" sz="1000" dirty="0">
              <a:solidFill>
                <a:sysClr val="windowText" lastClr="000000"/>
              </a:solidFill>
              <a:latin typeface="微软雅黑" panose="020B0503020204020204" pitchFamily="34" charset="-122"/>
              <a:ea typeface="微软雅黑" panose="020B0503020204020204" pitchFamily="34" charset="-122"/>
              <a:cs typeface="+mn-ea"/>
              <a:sym typeface="微软雅黑" panose="020B0503020204020204" pitchFamily="34" charset="-122"/>
            </a:endParaRPr>
          </a:p>
          <a:p>
            <a:pPr marL="925195" lvl="2" algn="just" defTabSz="609600">
              <a:spcBef>
                <a:spcPct val="0"/>
              </a:spcBef>
              <a:defRPr/>
            </a:pPr>
            <a:r>
              <a:rPr lang="zh-CN" altLang="en-US" sz="1000" dirty="0">
                <a:solidFill>
                  <a:sysClr val="windowText" lastClr="000000"/>
                </a:solidFill>
                <a:latin typeface="微软雅黑" panose="020B0503020204020204" pitchFamily="34" charset="-122"/>
                <a:ea typeface="微软雅黑" panose="020B0503020204020204" pitchFamily="34" charset="-122"/>
                <a:cs typeface="+mn-ea"/>
                <a:sym typeface="微软雅黑" panose="020B0503020204020204" pitchFamily="34" charset="-122"/>
              </a:rPr>
              <a:t>①对</a:t>
            </a:r>
            <a:r>
              <a:rPr lang="en-US" altLang="zh-CN" sz="1000" dirty="0">
                <a:solidFill>
                  <a:sysClr val="windowText" lastClr="000000"/>
                </a:solidFill>
                <a:latin typeface="微软雅黑" panose="020B0503020204020204" pitchFamily="34" charset="-122"/>
                <a:ea typeface="微软雅黑" panose="020B0503020204020204" pitchFamily="34" charset="-122"/>
                <a:cs typeface="+mn-ea"/>
                <a:sym typeface="微软雅黑" panose="020B0503020204020204" pitchFamily="34" charset="-122"/>
              </a:rPr>
              <a:t>KIT</a:t>
            </a:r>
            <a:r>
              <a:rPr lang="zh-CN" altLang="en-US" sz="1000" dirty="0">
                <a:solidFill>
                  <a:sysClr val="windowText" lastClr="000000"/>
                </a:solidFill>
                <a:latin typeface="微软雅黑" panose="020B0503020204020204" pitchFamily="34" charset="-122"/>
                <a:ea typeface="微软雅黑" panose="020B0503020204020204" pitchFamily="34" charset="-122"/>
                <a:cs typeface="+mn-ea"/>
                <a:sym typeface="微软雅黑" panose="020B0503020204020204" pitchFamily="34" charset="-122"/>
              </a:rPr>
              <a:t>激酶的抑制作用使得</a:t>
            </a:r>
            <a:r>
              <a:rPr lang="en-US" altLang="zh-CN" sz="1000" dirty="0">
                <a:solidFill>
                  <a:sysClr val="windowText" lastClr="000000"/>
                </a:solidFill>
                <a:latin typeface="微软雅黑" panose="020B0503020204020204" pitchFamily="34" charset="-122"/>
                <a:ea typeface="微软雅黑" panose="020B0503020204020204" pitchFamily="34" charset="-122"/>
                <a:cs typeface="+mn-ea"/>
                <a:sym typeface="微软雅黑" panose="020B0503020204020204" pitchFamily="34" charset="-122"/>
              </a:rPr>
              <a:t>KIT</a:t>
            </a:r>
            <a:r>
              <a:rPr lang="zh-CN" altLang="en-US" sz="1000" dirty="0">
                <a:solidFill>
                  <a:sysClr val="windowText" lastClr="000000"/>
                </a:solidFill>
                <a:latin typeface="微软雅黑" panose="020B0503020204020204" pitchFamily="34" charset="-122"/>
                <a:ea typeface="微软雅黑" panose="020B0503020204020204" pitchFamily="34" charset="-122"/>
                <a:cs typeface="+mn-ea"/>
                <a:sym typeface="微软雅黑" panose="020B0503020204020204" pitchFamily="34" charset="-122"/>
              </a:rPr>
              <a:t>突变类型复杂化 </a:t>
            </a:r>
            <a:endParaRPr lang="en-US" altLang="zh-CN" sz="1000" dirty="0">
              <a:solidFill>
                <a:sysClr val="windowText" lastClr="000000"/>
              </a:solidFill>
              <a:latin typeface="微软雅黑" panose="020B0503020204020204" pitchFamily="34" charset="-122"/>
              <a:ea typeface="微软雅黑" panose="020B0503020204020204" pitchFamily="34" charset="-122"/>
              <a:cs typeface="+mn-ea"/>
              <a:sym typeface="微软雅黑" panose="020B0503020204020204" pitchFamily="34" charset="-122"/>
            </a:endParaRPr>
          </a:p>
          <a:p>
            <a:pPr marL="925195" lvl="2" algn="just" defTabSz="609600">
              <a:spcBef>
                <a:spcPct val="0"/>
              </a:spcBef>
              <a:defRPr/>
            </a:pPr>
            <a:r>
              <a:rPr lang="zh-CN" altLang="en-US" sz="1000" dirty="0">
                <a:solidFill>
                  <a:sysClr val="windowText" lastClr="000000"/>
                </a:solidFill>
                <a:latin typeface="微软雅黑" panose="020B0503020204020204" pitchFamily="34" charset="-122"/>
                <a:ea typeface="微软雅黑" panose="020B0503020204020204" pitchFamily="34" charset="-122"/>
                <a:cs typeface="+mn-ea"/>
                <a:sym typeface="微软雅黑" panose="020B0503020204020204" pitchFamily="34" charset="-122"/>
              </a:rPr>
              <a:t>②抗血管生成作用导致肿瘤在长期缺氧压力下，上调</a:t>
            </a:r>
            <a:r>
              <a:rPr lang="en-US" altLang="zh-CN" sz="1000" dirty="0">
                <a:solidFill>
                  <a:sysClr val="windowText" lastClr="000000"/>
                </a:solidFill>
                <a:latin typeface="微软雅黑" panose="020B0503020204020204" pitchFamily="34" charset="-122"/>
                <a:ea typeface="微软雅黑" panose="020B0503020204020204" pitchFamily="34" charset="-122"/>
                <a:cs typeface="+mn-ea"/>
                <a:sym typeface="微软雅黑" panose="020B0503020204020204" pitchFamily="34" charset="-122"/>
              </a:rPr>
              <a:t>HIF/HGF/FGF</a:t>
            </a:r>
            <a:r>
              <a:rPr lang="zh-CN" altLang="en-US" sz="1000" dirty="0">
                <a:solidFill>
                  <a:sysClr val="windowText" lastClr="000000"/>
                </a:solidFill>
                <a:latin typeface="微软雅黑" panose="020B0503020204020204" pitchFamily="34" charset="-122"/>
                <a:ea typeface="微软雅黑" panose="020B0503020204020204" pitchFamily="34" charset="-122"/>
                <a:cs typeface="+mn-ea"/>
                <a:sym typeface="微软雅黑" panose="020B0503020204020204" pitchFamily="34" charset="-122"/>
              </a:rPr>
              <a:t>等各种转录因子和生长因子，启动细胞自噬、血管新生、增加侵袭性等作用，导致细胞凋亡逃逸、肿瘤细胞增殖和转移</a:t>
            </a:r>
            <a:endParaRPr lang="zh-CN" altLang="en-US" sz="1000" dirty="0">
              <a:solidFill>
                <a:sysClr val="windowText" lastClr="000000"/>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pic>
        <p:nvPicPr>
          <p:cNvPr id="37" name="Picture 7"/>
          <p:cNvPicPr/>
          <p:nvPr/>
        </p:nvPicPr>
        <p:blipFill rotWithShape="1">
          <a:blip r:embed="rId1"/>
          <a:srcRect r="5920"/>
          <a:stretch>
            <a:fillRect/>
          </a:stretch>
        </p:blipFill>
        <p:spPr>
          <a:xfrm>
            <a:off x="874337" y="4231160"/>
            <a:ext cx="2595608" cy="1984055"/>
          </a:xfrm>
          <a:prstGeom prst="rect">
            <a:avLst/>
          </a:prstGeom>
        </p:spPr>
      </p:pic>
      <p:sp>
        <p:nvSpPr>
          <p:cNvPr id="38" name="Text Placeholder 2"/>
          <p:cNvSpPr txBox="1"/>
          <p:nvPr/>
        </p:nvSpPr>
        <p:spPr>
          <a:xfrm>
            <a:off x="530559" y="3860604"/>
            <a:ext cx="2554405" cy="270422"/>
          </a:xfrm>
          <a:prstGeom prst="rect">
            <a:avLst/>
          </a:prstGeom>
          <a:noFill/>
        </p:spPr>
        <p:txBody>
          <a:bodyPr>
            <a:noAutofit/>
          </a:bodyPr>
          <a:lstStyle>
            <a:lvl1pPr marL="228600" indent="-228600" algn="l" defTabSz="914400" rtl="0" eaLnBrk="1" latinLnBrk="0" hangingPunct="1">
              <a:lnSpc>
                <a:spcPct val="100000"/>
              </a:lnSpc>
              <a:spcBef>
                <a:spcPts val="600"/>
              </a:spcBef>
              <a:buClr>
                <a:srgbClr val="C30F1E"/>
              </a:buClr>
              <a:buFont typeface="Arial" panose="020B0604020202020204" pitchFamily="34" charset="0"/>
              <a:buChar char="•"/>
              <a:defRPr sz="1600" kern="1200">
                <a:solidFill>
                  <a:schemeClr val="bg1">
                    <a:lumMod val="50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600"/>
              </a:spcBef>
              <a:buClr>
                <a:srgbClr val="C30F1E"/>
              </a:buClr>
              <a:buFont typeface="Arial" panose="020B0604020202020204" pitchFamily="34" charset="0"/>
              <a:buChar char="•"/>
              <a:defRPr sz="1600" kern="1200">
                <a:solidFill>
                  <a:schemeClr val="bg1">
                    <a:lumMod val="5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600"/>
              </a:spcBef>
              <a:buClr>
                <a:srgbClr val="C30F1E"/>
              </a:buClr>
              <a:buFont typeface="Arial" panose="020B0604020202020204" pitchFamily="34" charset="0"/>
              <a:buChar char="•"/>
              <a:defRPr sz="1600" kern="1200">
                <a:solidFill>
                  <a:schemeClr val="bg1">
                    <a:lumMod val="5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600"/>
              </a:spcBef>
              <a:buClr>
                <a:srgbClr val="C30F1E"/>
              </a:buClr>
              <a:buFont typeface="Arial" panose="020B0604020202020204" pitchFamily="34" charset="0"/>
              <a:buChar char="•"/>
              <a:defRPr sz="1600" kern="1200">
                <a:solidFill>
                  <a:schemeClr val="bg1">
                    <a:lumMod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600"/>
              </a:spcBef>
              <a:buClr>
                <a:srgbClr val="C30F1E"/>
              </a:buClr>
              <a:buFont typeface="Arial" panose="020B0604020202020204" pitchFamily="34" charset="0"/>
              <a:buChar char="•"/>
              <a:defRPr sz="1600" kern="1200">
                <a:solidFill>
                  <a:schemeClr val="bg1">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Clr>
                <a:prstClr val="black"/>
              </a:buClr>
              <a:buSzPct val="50000"/>
              <a:buFont typeface="Arial" panose="020B0604020202020204" pitchFamily="34" charset="0"/>
              <a:buNone/>
              <a:defRPr/>
            </a:pPr>
            <a:r>
              <a:rPr lang="zh-CN" altLang="en-US" sz="1000" b="1" kern="0" dirty="0">
                <a:solidFill>
                  <a:srgbClr val="AC283F"/>
                </a:solidFill>
                <a:latin typeface="微软雅黑" panose="020B0503020204020204" pitchFamily="34" charset="-122"/>
                <a:ea typeface="微软雅黑" panose="020B0503020204020204" pitchFamily="34" charset="-122"/>
                <a:cs typeface="+mn-ea"/>
                <a:sym typeface="微软雅黑" panose="020B0503020204020204" pitchFamily="34" charset="-122"/>
              </a:rPr>
              <a:t>瑞派替尼主要靶向</a:t>
            </a:r>
            <a:r>
              <a:rPr lang="en-US" altLang="zh-CN" sz="1000" b="1" kern="0" dirty="0">
                <a:solidFill>
                  <a:srgbClr val="AC283F"/>
                </a:solidFill>
                <a:latin typeface="微软雅黑" panose="020B0503020204020204" pitchFamily="34" charset="-122"/>
                <a:ea typeface="微软雅黑" panose="020B0503020204020204" pitchFamily="34" charset="-122"/>
                <a:cs typeface="+mn-ea"/>
                <a:sym typeface="微软雅黑" panose="020B0503020204020204" pitchFamily="34" charset="-122"/>
              </a:rPr>
              <a:t>KIT</a:t>
            </a:r>
            <a:r>
              <a:rPr lang="zh-CN" altLang="en-US" sz="1000" b="1" kern="0" dirty="0">
                <a:solidFill>
                  <a:srgbClr val="AC283F"/>
                </a:solidFill>
                <a:latin typeface="微软雅黑" panose="020B0503020204020204" pitchFamily="34" charset="-122"/>
                <a:ea typeface="微软雅黑" panose="020B0503020204020204" pitchFamily="34" charset="-122"/>
                <a:cs typeface="+mn-ea"/>
                <a:sym typeface="微软雅黑" panose="020B0503020204020204" pitchFamily="34" charset="-122"/>
              </a:rPr>
              <a:t>和</a:t>
            </a:r>
            <a:r>
              <a:rPr lang="en-US" altLang="zh-CN" sz="1000" b="1" kern="0" dirty="0">
                <a:solidFill>
                  <a:srgbClr val="AC283F"/>
                </a:solidFill>
                <a:latin typeface="微软雅黑" panose="020B0503020204020204" pitchFamily="34" charset="-122"/>
                <a:ea typeface="微软雅黑" panose="020B0503020204020204" pitchFamily="34" charset="-122"/>
                <a:cs typeface="+mn-ea"/>
                <a:sym typeface="微软雅黑" panose="020B0503020204020204" pitchFamily="34" charset="-122"/>
              </a:rPr>
              <a:t>PDGFRA</a:t>
            </a:r>
            <a:r>
              <a:rPr lang="zh-CN" altLang="en-US" sz="1000" b="1" kern="0" dirty="0">
                <a:solidFill>
                  <a:srgbClr val="AC283F"/>
                </a:solidFill>
                <a:latin typeface="微软雅黑" panose="020B0503020204020204" pitchFamily="34" charset="-122"/>
                <a:ea typeface="微软雅黑" panose="020B0503020204020204" pitchFamily="34" charset="-122"/>
                <a:cs typeface="+mn-ea"/>
                <a:sym typeface="微软雅黑" panose="020B0503020204020204" pitchFamily="34" charset="-122"/>
              </a:rPr>
              <a:t>激酶</a:t>
            </a:r>
            <a:endParaRPr lang="en-US" altLang="zh-CN" sz="1000" b="1" kern="0" dirty="0">
              <a:solidFill>
                <a:srgbClr val="AC283F"/>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pic>
        <p:nvPicPr>
          <p:cNvPr id="39" name="图片 38"/>
          <p:cNvPicPr/>
          <p:nvPr/>
        </p:nvPicPr>
        <p:blipFill>
          <a:blip r:embed="rId2"/>
          <a:stretch>
            <a:fillRect/>
          </a:stretch>
        </p:blipFill>
        <p:spPr>
          <a:xfrm>
            <a:off x="4413715" y="4267112"/>
            <a:ext cx="2113913" cy="2046977"/>
          </a:xfrm>
          <a:prstGeom prst="rect">
            <a:avLst/>
          </a:prstGeom>
        </p:spPr>
      </p:pic>
      <p:sp>
        <p:nvSpPr>
          <p:cNvPr id="40" name="文本框 39"/>
          <p:cNvSpPr txBox="1"/>
          <p:nvPr/>
        </p:nvSpPr>
        <p:spPr>
          <a:xfrm>
            <a:off x="4094858" y="3888934"/>
            <a:ext cx="2554406" cy="400110"/>
          </a:xfrm>
          <a:prstGeom prst="rect">
            <a:avLst/>
          </a:prstGeom>
          <a:noFill/>
        </p:spPr>
        <p:txBody>
          <a:bodyPr wrap="square">
            <a:spAutoFit/>
          </a:bodyPr>
          <a:lstStyle/>
          <a:p>
            <a:pPr defTabSz="609600"/>
            <a:r>
              <a:rPr lang="zh-CN" altLang="en-US" sz="1000" b="1" dirty="0">
                <a:solidFill>
                  <a:srgbClr val="AC283F"/>
                </a:solidFill>
                <a:latin typeface="微软雅黑" panose="020B0503020204020204" pitchFamily="34" charset="-122"/>
                <a:ea typeface="微软雅黑" panose="020B0503020204020204" pitchFamily="34" charset="-122"/>
                <a:cs typeface="+mn-ea"/>
                <a:sym typeface="微软雅黑" panose="020B0503020204020204" pitchFamily="34" charset="-122"/>
              </a:rPr>
              <a:t>舒尼替尼靶点包括</a:t>
            </a:r>
            <a:r>
              <a:rPr lang="en-US" altLang="zh-CN" sz="1000" b="1" dirty="0">
                <a:solidFill>
                  <a:srgbClr val="AC283F"/>
                </a:solidFill>
                <a:latin typeface="微软雅黑" panose="020B0503020204020204" pitchFamily="34" charset="-122"/>
                <a:ea typeface="微软雅黑" panose="020B0503020204020204" pitchFamily="34" charset="-122"/>
                <a:cs typeface="+mn-ea"/>
                <a:sym typeface="微软雅黑" panose="020B0503020204020204" pitchFamily="34" charset="-122"/>
              </a:rPr>
              <a:t>VEGFR1-3</a:t>
            </a:r>
            <a:r>
              <a:rPr lang="zh-CN" altLang="en-US" sz="1000" b="1" dirty="0">
                <a:solidFill>
                  <a:srgbClr val="AC283F"/>
                </a:solidFill>
                <a:latin typeface="微软雅黑" panose="020B0503020204020204" pitchFamily="34" charset="-122"/>
                <a:ea typeface="微软雅黑" panose="020B0503020204020204" pitchFamily="34" charset="-122"/>
                <a:cs typeface="+mn-ea"/>
                <a:sym typeface="微软雅黑" panose="020B0503020204020204" pitchFamily="34" charset="-122"/>
              </a:rPr>
              <a:t>，</a:t>
            </a:r>
            <a:r>
              <a:rPr lang="en-US" altLang="zh-CN" sz="1000" b="1" dirty="0">
                <a:solidFill>
                  <a:srgbClr val="AC283F"/>
                </a:solidFill>
                <a:latin typeface="微软雅黑" panose="020B0503020204020204" pitchFamily="34" charset="-122"/>
                <a:ea typeface="微软雅黑" panose="020B0503020204020204" pitchFamily="34" charset="-122"/>
                <a:cs typeface="+mn-ea"/>
                <a:sym typeface="微软雅黑" panose="020B0503020204020204" pitchFamily="34" charset="-122"/>
              </a:rPr>
              <a:t>PDGFR </a:t>
            </a:r>
            <a:r>
              <a:rPr lang="el-GR" altLang="zh-CN" sz="1000" b="1" dirty="0">
                <a:solidFill>
                  <a:srgbClr val="AC283F"/>
                </a:solidFill>
                <a:latin typeface="微软雅黑" panose="020B0503020204020204" pitchFamily="34" charset="-122"/>
                <a:ea typeface="微软雅黑" panose="020B0503020204020204" pitchFamily="34" charset="-122"/>
                <a:cs typeface="+mn-ea"/>
                <a:sym typeface="微软雅黑" panose="020B0503020204020204" pitchFamily="34" charset="-122"/>
              </a:rPr>
              <a:t>α/β</a:t>
            </a:r>
            <a:r>
              <a:rPr lang="zh-CN" altLang="el-GR" sz="1000" b="1" dirty="0">
                <a:solidFill>
                  <a:srgbClr val="AC283F"/>
                </a:solidFill>
                <a:latin typeface="微软雅黑" panose="020B0503020204020204" pitchFamily="34" charset="-122"/>
                <a:ea typeface="微软雅黑" panose="020B0503020204020204" pitchFamily="34" charset="-122"/>
                <a:cs typeface="+mn-ea"/>
                <a:sym typeface="微软雅黑" panose="020B0503020204020204" pitchFamily="34" charset="-122"/>
              </a:rPr>
              <a:t>、</a:t>
            </a:r>
            <a:r>
              <a:rPr lang="en-US" altLang="zh-CN" sz="1000" b="1" dirty="0">
                <a:solidFill>
                  <a:srgbClr val="AC283F"/>
                </a:solidFill>
                <a:latin typeface="微软雅黑" panose="020B0503020204020204" pitchFamily="34" charset="-122"/>
                <a:ea typeface="微软雅黑" panose="020B0503020204020204" pitchFamily="34" charset="-122"/>
                <a:cs typeface="+mn-ea"/>
                <a:sym typeface="微软雅黑" panose="020B0503020204020204" pitchFamily="34" charset="-122"/>
              </a:rPr>
              <a:t>KIT</a:t>
            </a:r>
            <a:r>
              <a:rPr lang="zh-CN" altLang="en-US" sz="1000" b="1" dirty="0">
                <a:solidFill>
                  <a:srgbClr val="AC283F"/>
                </a:solidFill>
                <a:latin typeface="微软雅黑" panose="020B0503020204020204" pitchFamily="34" charset="-122"/>
                <a:ea typeface="微软雅黑" panose="020B0503020204020204" pitchFamily="34" charset="-122"/>
                <a:cs typeface="+mn-ea"/>
                <a:sym typeface="微软雅黑" panose="020B0503020204020204" pitchFamily="34" charset="-122"/>
              </a:rPr>
              <a:t>、</a:t>
            </a:r>
            <a:r>
              <a:rPr lang="en-US" altLang="zh-CN" sz="1000" b="1" dirty="0">
                <a:solidFill>
                  <a:srgbClr val="AC283F"/>
                </a:solidFill>
                <a:latin typeface="微软雅黑" panose="020B0503020204020204" pitchFamily="34" charset="-122"/>
                <a:ea typeface="微软雅黑" panose="020B0503020204020204" pitchFamily="34" charset="-122"/>
                <a:cs typeface="+mn-ea"/>
                <a:sym typeface="微软雅黑" panose="020B0503020204020204" pitchFamily="34" charset="-122"/>
              </a:rPr>
              <a:t>FLT3</a:t>
            </a:r>
            <a:r>
              <a:rPr lang="zh-CN" altLang="en-US" sz="1000" b="1" dirty="0">
                <a:solidFill>
                  <a:srgbClr val="AC283F"/>
                </a:solidFill>
                <a:latin typeface="微软雅黑" panose="020B0503020204020204" pitchFamily="34" charset="-122"/>
                <a:ea typeface="微软雅黑" panose="020B0503020204020204" pitchFamily="34" charset="-122"/>
                <a:cs typeface="+mn-ea"/>
                <a:sym typeface="微软雅黑" panose="020B0503020204020204" pitchFamily="34" charset="-122"/>
              </a:rPr>
              <a:t>和</a:t>
            </a:r>
            <a:r>
              <a:rPr lang="en-US" altLang="zh-CN" sz="1000" b="1" dirty="0">
                <a:solidFill>
                  <a:srgbClr val="AC283F"/>
                </a:solidFill>
                <a:latin typeface="微软雅黑" panose="020B0503020204020204" pitchFamily="34" charset="-122"/>
                <a:ea typeface="微软雅黑" panose="020B0503020204020204" pitchFamily="34" charset="-122"/>
                <a:cs typeface="+mn-ea"/>
                <a:sym typeface="微软雅黑" panose="020B0503020204020204" pitchFamily="34" charset="-122"/>
              </a:rPr>
              <a:t>RET</a:t>
            </a:r>
            <a:r>
              <a:rPr lang="zh-CN" altLang="en-US" sz="1000" b="1" dirty="0">
                <a:solidFill>
                  <a:srgbClr val="AC283F"/>
                </a:solidFill>
                <a:latin typeface="微软雅黑" panose="020B0503020204020204" pitchFamily="34" charset="-122"/>
                <a:ea typeface="微软雅黑" panose="020B0503020204020204" pitchFamily="34" charset="-122"/>
                <a:cs typeface="+mn-ea"/>
                <a:sym typeface="微软雅黑" panose="020B0503020204020204" pitchFamily="34" charset="-122"/>
              </a:rPr>
              <a:t>等激酶</a:t>
            </a:r>
            <a:endParaRPr lang="zh-CN" altLang="en-US" sz="1000" b="1" dirty="0">
              <a:solidFill>
                <a:srgbClr val="AC283F"/>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42" name="文本占位符 2"/>
          <p:cNvSpPr txBox="1"/>
          <p:nvPr/>
        </p:nvSpPr>
        <p:spPr>
          <a:xfrm>
            <a:off x="221832" y="6612500"/>
            <a:ext cx="10525780" cy="175315"/>
          </a:xfrm>
          <a:prstGeom prst="rect">
            <a:avLst/>
          </a:prstGeom>
        </p:spPr>
        <p:txBody>
          <a:bodyPr>
            <a:noAutofit/>
          </a:bodyPr>
          <a:lstStyle>
            <a:defPPr>
              <a:defRPr lang="zh-CN"/>
            </a:defPPr>
            <a:lvl1pPr indent="0" defTabSz="1219200">
              <a:lnSpc>
                <a:spcPct val="120000"/>
              </a:lnSpc>
              <a:spcBef>
                <a:spcPts val="0"/>
              </a:spcBef>
              <a:buFont typeface="Arial" panose="020B0604020202020204" pitchFamily="34" charset="0"/>
              <a:buNone/>
              <a:defRPr sz="900">
                <a:solidFill>
                  <a:prstClr val="black"/>
                </a:solidFill>
                <a:latin typeface="微软雅黑" panose="020B0503020204020204" pitchFamily="34" charset="-122"/>
                <a:ea typeface="微软雅黑" panose="020B0503020204020204" pitchFamily="34" charset="-122"/>
                <a:cs typeface="+mn-ea"/>
              </a:defRPr>
            </a:lvl1pPr>
            <a:lvl2pPr marL="914400" indent="-304800" defTabSz="1219200">
              <a:lnSpc>
                <a:spcPct val="90000"/>
              </a:lnSpc>
              <a:spcBef>
                <a:spcPts val="665"/>
              </a:spcBef>
              <a:buFont typeface="Arial" panose="020B0604020202020204" pitchFamily="34" charset="0"/>
              <a:buChar char="•"/>
              <a:defRPr sz="3200">
                <a:latin typeface="微软雅黑" panose="020B0503020204020204" pitchFamily="34" charset="-122"/>
              </a:defRPr>
            </a:lvl2pPr>
            <a:lvl3pPr marL="1524000" indent="-304800" defTabSz="1219200">
              <a:lnSpc>
                <a:spcPct val="90000"/>
              </a:lnSpc>
              <a:spcBef>
                <a:spcPts val="665"/>
              </a:spcBef>
              <a:buFont typeface="Arial" panose="020B0604020202020204" pitchFamily="34" charset="0"/>
              <a:buChar char="•"/>
              <a:defRPr sz="2800">
                <a:latin typeface="微软雅黑" panose="020B0503020204020204" pitchFamily="34" charset="-122"/>
              </a:defRPr>
            </a:lvl3pPr>
            <a:lvl4pPr marL="2133600" indent="-304800" defTabSz="1219200">
              <a:lnSpc>
                <a:spcPct val="90000"/>
              </a:lnSpc>
              <a:spcBef>
                <a:spcPts val="665"/>
              </a:spcBef>
              <a:buFont typeface="Arial" panose="020B0604020202020204" pitchFamily="34" charset="0"/>
              <a:buChar char="•"/>
              <a:defRPr sz="2535">
                <a:latin typeface="微软雅黑" panose="020B0503020204020204" pitchFamily="34" charset="-122"/>
              </a:defRPr>
            </a:lvl4pPr>
            <a:lvl5pPr marL="2743200" indent="-304800" defTabSz="1219200">
              <a:lnSpc>
                <a:spcPct val="90000"/>
              </a:lnSpc>
              <a:spcBef>
                <a:spcPts val="665"/>
              </a:spcBef>
              <a:buFont typeface="Arial" panose="020B0604020202020204" pitchFamily="34" charset="0"/>
              <a:buChar char="•"/>
              <a:defRPr sz="2535">
                <a:latin typeface="微软雅黑" panose="020B0503020204020204" pitchFamily="34" charset="-122"/>
              </a:defRPr>
            </a:lvl5pPr>
            <a:lvl6pPr marL="3352800" indent="-304800" defTabSz="1219200">
              <a:lnSpc>
                <a:spcPct val="90000"/>
              </a:lnSpc>
              <a:spcBef>
                <a:spcPts val="665"/>
              </a:spcBef>
              <a:buFont typeface="Arial" panose="020B0604020202020204" pitchFamily="34" charset="0"/>
              <a:buChar char="•"/>
              <a:defRPr sz="2535"/>
            </a:lvl6pPr>
            <a:lvl7pPr marL="3961765" indent="-304800" defTabSz="1219200">
              <a:lnSpc>
                <a:spcPct val="90000"/>
              </a:lnSpc>
              <a:spcBef>
                <a:spcPts val="665"/>
              </a:spcBef>
              <a:buFont typeface="Arial" panose="020B0604020202020204" pitchFamily="34" charset="0"/>
              <a:buChar char="•"/>
              <a:defRPr sz="2535"/>
            </a:lvl7pPr>
            <a:lvl8pPr marL="4571365" indent="-304800" defTabSz="1219200">
              <a:lnSpc>
                <a:spcPct val="90000"/>
              </a:lnSpc>
              <a:spcBef>
                <a:spcPts val="665"/>
              </a:spcBef>
              <a:buFont typeface="Arial" panose="020B0604020202020204" pitchFamily="34" charset="0"/>
              <a:buChar char="•"/>
              <a:defRPr sz="2535"/>
            </a:lvl8pPr>
            <a:lvl9pPr marL="5180965" indent="-304800" defTabSz="1219200">
              <a:lnSpc>
                <a:spcPct val="90000"/>
              </a:lnSpc>
              <a:spcBef>
                <a:spcPts val="665"/>
              </a:spcBef>
              <a:buFont typeface="Arial" panose="020B0604020202020204" pitchFamily="34" charset="0"/>
              <a:buChar char="•"/>
              <a:defRPr sz="2535"/>
            </a:lvl9pPr>
          </a:lstStyle>
          <a:p>
            <a:r>
              <a:rPr lang="en-US" altLang="zh-CN" sz="800" dirty="0">
                <a:sym typeface="微软雅黑" panose="020B0503020204020204" pitchFamily="34" charset="-122"/>
              </a:rPr>
              <a:t>1.</a:t>
            </a:r>
            <a:r>
              <a:rPr lang="zh-CN" altLang="en-US" sz="800" dirty="0">
                <a:sym typeface="微软雅黑" panose="020B0503020204020204" pitchFamily="34" charset="-122"/>
              </a:rPr>
              <a:t> </a:t>
            </a:r>
            <a:r>
              <a:rPr lang="en-US" altLang="zh-CN" sz="800" dirty="0">
                <a:sym typeface="微软雅黑" panose="020B0503020204020204" pitchFamily="34" charset="-122"/>
              </a:rPr>
              <a:t>Smith et al., 2019, Cancer Cell 35, 738–751 . 2.Chartier M </a:t>
            </a:r>
            <a:r>
              <a:rPr lang="en-US" altLang="zh-CN" sz="800" dirty="0" err="1">
                <a:sym typeface="微软雅黑" panose="020B0503020204020204" pitchFamily="34" charset="-122"/>
              </a:rPr>
              <a:t>PeerJ</a:t>
            </a:r>
            <a:r>
              <a:rPr lang="en-US" altLang="zh-CN" sz="800" dirty="0">
                <a:sym typeface="微软雅黑" panose="020B0503020204020204" pitchFamily="34" charset="-122"/>
              </a:rPr>
              <a:t> 1:e126 https://doi.org/10.7717/peerj.126  3.Annu Rev </a:t>
            </a:r>
            <a:r>
              <a:rPr lang="en-US" altLang="zh-CN" sz="800" dirty="0" err="1">
                <a:sym typeface="微软雅黑" panose="020B0503020204020204" pitchFamily="34" charset="-122"/>
              </a:rPr>
              <a:t>Pathol</a:t>
            </a:r>
            <a:r>
              <a:rPr lang="en-US" altLang="zh-CN" sz="800" dirty="0">
                <a:sym typeface="微软雅黑" panose="020B0503020204020204" pitchFamily="34" charset="-122"/>
              </a:rPr>
              <a:t>. 2022 Jan 24;17:323-344</a:t>
            </a:r>
            <a:endParaRPr lang="en-US" altLang="zh-CN" sz="800" dirty="0">
              <a:sym typeface="微软雅黑" panose="020B0503020204020204" pitchFamily="34" charset="-122"/>
            </a:endParaRPr>
          </a:p>
        </p:txBody>
      </p:sp>
      <p:pic>
        <p:nvPicPr>
          <p:cNvPr id="34" name="图片 4"/>
          <p:cNvPicPr>
            <a:picLocks noChangeAspect="1"/>
          </p:cNvPicPr>
          <p:nvPr/>
        </p:nvPicPr>
        <p:blipFill rotWithShape="1">
          <a:blip r:embed="rId3">
            <a:extLst>
              <a:ext uri="{BEBA8EAE-BF5A-486C-A8C5-ECC9F3942E4B}">
                <a14:imgProps xmlns:a14="http://schemas.microsoft.com/office/drawing/2010/main">
                  <a14:imgLayer r:embed="rId4">
                    <a14:imgEffect>
                      <a14:colorTemperature colorTemp="4700"/>
                    </a14:imgEffect>
                    <a14:imgEffect>
                      <a14:saturation sat="400000"/>
                    </a14:imgEffect>
                    <a14:imgEffect>
                      <a14:sharpenSoften amount="50000"/>
                    </a14:imgEffect>
                  </a14:imgLayer>
                </a14:imgProps>
              </a:ext>
            </a:extLst>
          </a:blip>
          <a:srcRect t="11907"/>
          <a:stretch>
            <a:fillRect/>
          </a:stretch>
        </p:blipFill>
        <p:spPr>
          <a:xfrm>
            <a:off x="7020617" y="3946842"/>
            <a:ext cx="3226797" cy="2227800"/>
          </a:xfrm>
          <a:prstGeom prst="rect">
            <a:avLst/>
          </a:prstGeom>
        </p:spPr>
      </p:pic>
      <p:grpSp>
        <p:nvGrpSpPr>
          <p:cNvPr id="44" name="组合 25"/>
          <p:cNvGrpSpPr/>
          <p:nvPr/>
        </p:nvGrpSpPr>
        <p:grpSpPr>
          <a:xfrm>
            <a:off x="10247414" y="3940907"/>
            <a:ext cx="1367034" cy="2362173"/>
            <a:chOff x="5054816" y="2360254"/>
            <a:chExt cx="1841004" cy="4195468"/>
          </a:xfrm>
        </p:grpSpPr>
        <p:sp>
          <p:nvSpPr>
            <p:cNvPr id="45" name="箭头: 右 41"/>
            <p:cNvSpPr/>
            <p:nvPr/>
          </p:nvSpPr>
          <p:spPr>
            <a:xfrm rot="5400000">
              <a:off x="5573310" y="3297591"/>
              <a:ext cx="969386" cy="551444"/>
            </a:xfrm>
            <a:prstGeom prst="rightArrow">
              <a:avLst>
                <a:gd name="adj1" fmla="val 50000"/>
                <a:gd name="adj2" fmla="val 42569"/>
              </a:avLst>
            </a:prstGeom>
            <a:solidFill>
              <a:srgbClr val="C00000"/>
            </a:solidFill>
            <a:ln cap="rnd">
              <a:solidFill>
                <a:srgbClr val="C00000"/>
              </a:solidFill>
            </a:ln>
            <a:effectLst/>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zh-CN" altLang="en-US" sz="1050" b="1" dirty="0">
                  <a:solidFill>
                    <a:schemeClr val="bg1"/>
                  </a:solidFill>
                  <a:latin typeface="Arial" panose="020B0604020202020204" pitchFamily="34" charset="0"/>
                  <a:ea typeface="微软雅黑" panose="020B0503020204020204" pitchFamily="34" charset="-122"/>
                  <a:sym typeface="Arial" panose="020B0604020202020204" pitchFamily="34" charset="0"/>
                </a:rPr>
                <a:t>复杂化</a:t>
              </a:r>
              <a:endParaRPr lang="zh-CN" altLang="en-US" sz="105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46" name="组合 24"/>
            <p:cNvGrpSpPr/>
            <p:nvPr/>
          </p:nvGrpSpPr>
          <p:grpSpPr>
            <a:xfrm>
              <a:off x="5054816" y="2360254"/>
              <a:ext cx="1841004" cy="4195468"/>
              <a:chOff x="5054816" y="2360254"/>
              <a:chExt cx="1841004" cy="4195468"/>
            </a:xfrm>
          </p:grpSpPr>
          <p:grpSp>
            <p:nvGrpSpPr>
              <p:cNvPr id="47" name="组合 39"/>
              <p:cNvGrpSpPr/>
              <p:nvPr/>
            </p:nvGrpSpPr>
            <p:grpSpPr>
              <a:xfrm>
                <a:off x="5054816" y="2360254"/>
                <a:ext cx="1841003" cy="2425227"/>
                <a:chOff x="4154156" y="2629437"/>
                <a:chExt cx="1883771" cy="2425230"/>
              </a:xfrm>
            </p:grpSpPr>
            <p:sp>
              <p:nvSpPr>
                <p:cNvPr id="50" name="矩形: 圆角 37"/>
                <p:cNvSpPr/>
                <p:nvPr/>
              </p:nvSpPr>
              <p:spPr>
                <a:xfrm>
                  <a:off x="4154156" y="2629437"/>
                  <a:ext cx="1883771" cy="654987"/>
                </a:xfrm>
                <a:prstGeom prst="roundRect">
                  <a:avLst/>
                </a:prstGeom>
                <a:solidFill>
                  <a:schemeClr val="accent2">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sz="1050" b="1" dirty="0">
                      <a:solidFill>
                        <a:schemeClr val="tx1"/>
                      </a:solidFill>
                      <a:latin typeface="Arial" panose="020B0604020202020204" pitchFamily="34" charset="0"/>
                      <a:ea typeface="微软雅黑" panose="020B0503020204020204" pitchFamily="34" charset="-122"/>
                      <a:sym typeface="Arial" panose="020B0604020202020204" pitchFamily="34" charset="0"/>
                    </a:rPr>
                    <a:t>多靶点</a:t>
                  </a:r>
                  <a:r>
                    <a:rPr lang="en-US" altLang="zh-CN" sz="1050" b="1" dirty="0">
                      <a:solidFill>
                        <a:schemeClr val="tx1"/>
                      </a:solidFill>
                      <a:latin typeface="Arial" panose="020B0604020202020204" pitchFamily="34" charset="0"/>
                      <a:ea typeface="微软雅黑" panose="020B0503020204020204" pitchFamily="34" charset="-122"/>
                      <a:sym typeface="Arial" panose="020B0604020202020204" pitchFamily="34" charset="0"/>
                    </a:rPr>
                    <a:t>TKI</a:t>
                  </a:r>
                  <a:r>
                    <a:rPr lang="zh-CN" altLang="en-US" sz="1050" b="1" dirty="0">
                      <a:solidFill>
                        <a:schemeClr val="tx1"/>
                      </a:solidFill>
                      <a:latin typeface="Arial" panose="020B0604020202020204" pitchFamily="34" charset="0"/>
                      <a:ea typeface="微软雅黑" panose="020B0503020204020204" pitchFamily="34" charset="-122"/>
                      <a:sym typeface="Arial" panose="020B0604020202020204" pitchFamily="34" charset="0"/>
                    </a:rPr>
                    <a:t>的多重耐药机制</a:t>
                  </a:r>
                  <a:endParaRPr lang="zh-CN" altLang="en-US" sz="1050" b="1" dirty="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51" name="矩形: 圆角 38"/>
                <p:cNvSpPr/>
                <p:nvPr/>
              </p:nvSpPr>
              <p:spPr>
                <a:xfrm>
                  <a:off x="4154157" y="4399680"/>
                  <a:ext cx="1871164" cy="654987"/>
                </a:xfrm>
                <a:prstGeom prst="roundRect">
                  <a:avLst/>
                </a:prstGeom>
                <a:solidFill>
                  <a:schemeClr val="accent2">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sz="1050" b="1" dirty="0">
                      <a:solidFill>
                        <a:schemeClr val="tx1"/>
                      </a:solidFill>
                      <a:latin typeface="Arial" panose="020B0604020202020204" pitchFamily="34" charset="0"/>
                      <a:ea typeface="微软雅黑" panose="020B0503020204020204" pitchFamily="34" charset="-122"/>
                      <a:sym typeface="Arial" panose="020B0604020202020204" pitchFamily="34" charset="0"/>
                    </a:rPr>
                    <a:t>肿瘤微环境</a:t>
                  </a:r>
                  <a:endParaRPr lang="zh-CN" altLang="en-US" sz="1050" b="1" dirty="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48" name="箭头: 右 20"/>
              <p:cNvSpPr/>
              <p:nvPr/>
            </p:nvSpPr>
            <p:spPr>
              <a:xfrm rot="5400000">
                <a:off x="5573310" y="5065140"/>
                <a:ext cx="969386" cy="551444"/>
              </a:xfrm>
              <a:prstGeom prst="rightArrow">
                <a:avLst>
                  <a:gd name="adj1" fmla="val 50000"/>
                  <a:gd name="adj2" fmla="val 42569"/>
                </a:avLst>
              </a:prstGeom>
              <a:solidFill>
                <a:srgbClr val="C00000"/>
              </a:solidFill>
              <a:ln cap="rnd">
                <a:solidFill>
                  <a:srgbClr val="C00000"/>
                </a:solidFill>
              </a:ln>
              <a:effectLst/>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zh-CN" altLang="en-US" sz="1050" b="1" dirty="0">
                    <a:solidFill>
                      <a:schemeClr val="bg1"/>
                    </a:solidFill>
                    <a:latin typeface="Arial" panose="020B0604020202020204" pitchFamily="34" charset="0"/>
                    <a:ea typeface="微软雅黑" panose="020B0503020204020204" pitchFamily="34" charset="-122"/>
                    <a:sym typeface="Arial" panose="020B0604020202020204" pitchFamily="34" charset="0"/>
                  </a:rPr>
                  <a:t>减弱</a:t>
                </a:r>
                <a:endParaRPr lang="zh-CN" altLang="en-US" sz="105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49" name="矩形: 圆角 21"/>
              <p:cNvSpPr/>
              <p:nvPr/>
            </p:nvSpPr>
            <p:spPr>
              <a:xfrm>
                <a:off x="5054816" y="5900736"/>
                <a:ext cx="1841004" cy="654986"/>
              </a:xfrm>
              <a:prstGeom prst="roundRect">
                <a:avLst/>
              </a:prstGeom>
              <a:solidFill>
                <a:schemeClr val="accent2">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sz="1050" b="1" dirty="0">
                    <a:solidFill>
                      <a:schemeClr val="tx1"/>
                    </a:solidFill>
                    <a:latin typeface="Arial" panose="020B0604020202020204" pitchFamily="34" charset="0"/>
                    <a:ea typeface="微软雅黑" panose="020B0503020204020204" pitchFamily="34" charset="-122"/>
                    <a:sym typeface="Arial" panose="020B0604020202020204" pitchFamily="34" charset="0"/>
                  </a:rPr>
                  <a:t>高选择性</a:t>
                </a:r>
                <a:r>
                  <a:rPr lang="en-US" altLang="zh-CN" sz="1050" b="1" dirty="0">
                    <a:solidFill>
                      <a:schemeClr val="tx1"/>
                    </a:solidFill>
                    <a:latin typeface="Arial" panose="020B0604020202020204" pitchFamily="34" charset="0"/>
                    <a:ea typeface="微软雅黑" panose="020B0503020204020204" pitchFamily="34" charset="-122"/>
                    <a:sym typeface="Arial" panose="020B0604020202020204" pitchFamily="34" charset="0"/>
                  </a:rPr>
                  <a:t>TKI</a:t>
                </a:r>
                <a:r>
                  <a:rPr lang="zh-CN" altLang="en-US" sz="1050" b="1" dirty="0">
                    <a:solidFill>
                      <a:schemeClr val="tx1"/>
                    </a:solidFill>
                    <a:latin typeface="Arial" panose="020B0604020202020204" pitchFamily="34" charset="0"/>
                    <a:ea typeface="微软雅黑" panose="020B0503020204020204" pitchFamily="34" charset="-122"/>
                    <a:sym typeface="Arial" panose="020B0604020202020204" pitchFamily="34" charset="0"/>
                  </a:rPr>
                  <a:t>疗效</a:t>
                </a:r>
                <a:endParaRPr lang="zh-CN" altLang="en-US" sz="1050" b="1" dirty="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gr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圆角 88"/>
          <p:cNvSpPr/>
          <p:nvPr/>
        </p:nvSpPr>
        <p:spPr bwMode="auto">
          <a:xfrm>
            <a:off x="340892" y="1045029"/>
            <a:ext cx="6561556" cy="5362509"/>
          </a:xfrm>
          <a:prstGeom prst="roundRect">
            <a:avLst>
              <a:gd name="adj" fmla="val 1835"/>
            </a:avLst>
          </a:prstGeom>
          <a:solidFill>
            <a:sysClr val="window" lastClr="FFFFFF"/>
          </a:solidFill>
          <a:ln w="9525" cap="flat" cmpd="sng" algn="ctr">
            <a:gradFill>
              <a:gsLst>
                <a:gs pos="0">
                  <a:srgbClr val="AC283F"/>
                </a:gs>
                <a:gs pos="100000">
                  <a:schemeClr val="bg1"/>
                </a:gs>
              </a:gsLst>
              <a:lin ang="5400000" scaled="1"/>
            </a:gradFill>
            <a:prstDash val="solid"/>
            <a:round/>
            <a:headEnd type="none" w="med" len="med"/>
            <a:tailEnd type="none" w="med" len="med"/>
          </a:ln>
          <a:effectLst>
            <a:outerShdw blurRad="101600" dist="63500" dir="5400000" algn="t" rotWithShape="0">
              <a:schemeClr val="accent1">
                <a:alpha val="30000"/>
              </a:schemeClr>
            </a:outerShdw>
          </a:effectLst>
        </p:spPr>
        <p:txBody>
          <a:bodyPr vert="horz" wrap="none" lIns="37595" tIns="37595" rIns="37595" bIns="37595" numCol="1" rtlCol="0" anchor="ctr" anchorCtr="0" compatLnSpc="1"/>
          <a:lstStyle/>
          <a:p>
            <a:pPr algn="ctr" defTabSz="751840" eaLnBrk="0" fontAlgn="base" hangingPunct="0">
              <a:spcBef>
                <a:spcPct val="50000"/>
              </a:spcBef>
              <a:spcAft>
                <a:spcPct val="0"/>
              </a:spcAft>
            </a:pPr>
            <a:endParaRPr lang="zh-CN" altLang="en-US" sz="900" kern="0" dirty="0">
              <a:solidFill>
                <a:prstClr val="black"/>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5" name="文本框 4"/>
          <p:cNvSpPr txBox="1"/>
          <p:nvPr/>
        </p:nvSpPr>
        <p:spPr>
          <a:xfrm>
            <a:off x="521191" y="1425004"/>
            <a:ext cx="6246085" cy="461661"/>
          </a:xfrm>
          <a:prstGeom prst="rect">
            <a:avLst/>
          </a:prstGeom>
          <a:ln w="12700">
            <a:miter lim="400000"/>
          </a:ln>
        </p:spPr>
        <p:txBody>
          <a:bodyPr wrap="square" lIns="45718" tIns="45718" rIns="45718" bIns="45718">
            <a:sp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140335" indent="-140335">
              <a:lnSpc>
                <a:spcPct val="120000"/>
              </a:lnSpc>
              <a:buSzPct val="100000"/>
              <a:buChar char="•"/>
              <a:defRPr sz="1400">
                <a:latin typeface="微软雅黑" panose="020B0503020204020204" pitchFamily="34" charset="-122"/>
                <a:ea typeface="微软雅黑" panose="020B0503020204020204" pitchFamily="34" charset="-122"/>
                <a:cs typeface="微软雅黑" panose="020B0503020204020204" pitchFamily="34" charset="-122"/>
              </a:defRPr>
            </a:lvl1pPr>
          </a:lstStyle>
          <a:p>
            <a:pPr hangingPunct="0">
              <a:lnSpc>
                <a:spcPct val="100000"/>
              </a:lnSpc>
              <a:defRPr/>
            </a:pPr>
            <a:r>
              <a:rPr lang="zh-CN" altLang="en-US" sz="1200" b="1" kern="0" dirty="0">
                <a:cs typeface="+mn-ea"/>
                <a:sym typeface="微软雅黑" panose="020B0503020204020204" pitchFamily="34" charset="-122"/>
              </a:rPr>
              <a:t>一项</a:t>
            </a:r>
            <a:r>
              <a:rPr kumimoji="0" lang="zh-CN" altLang="en-US" sz="1200" b="1" i="0" u="none" strike="noStrike" kern="0" cap="none" spc="0" normalizeH="0" baseline="0" noProof="0" dirty="0">
                <a:ln>
                  <a:noFill/>
                </a:ln>
                <a:effectLst/>
                <a:uLnTx/>
                <a:uFillTx/>
                <a:cs typeface="+mn-ea"/>
                <a:sym typeface="微软雅黑" panose="020B0503020204020204" pitchFamily="34" charset="-122"/>
              </a:rPr>
              <a:t>前瞻性、多中心、观察性研究</a:t>
            </a:r>
            <a:r>
              <a:rPr kumimoji="0" lang="en-US" altLang="zh-CN" sz="1200" b="1" i="0" u="none" strike="noStrike" kern="0" cap="none" spc="0" normalizeH="0" baseline="0" noProof="0" dirty="0">
                <a:ln>
                  <a:noFill/>
                </a:ln>
                <a:effectLst/>
                <a:uLnTx/>
                <a:uFillTx/>
                <a:cs typeface="+mn-ea"/>
                <a:sym typeface="微软雅黑" panose="020B0503020204020204" pitchFamily="34" charset="-122"/>
              </a:rPr>
              <a:t>(NCT05440357</a:t>
            </a:r>
            <a:r>
              <a:rPr lang="en-US" altLang="zh-CN" sz="1200" b="1" kern="0" dirty="0">
                <a:cs typeface="+mn-ea"/>
                <a:sym typeface="微软雅黑" panose="020B0503020204020204" pitchFamily="34" charset="-122"/>
              </a:rPr>
              <a:t>)</a:t>
            </a:r>
            <a:r>
              <a:rPr kumimoji="0" lang="zh-CN" altLang="en-US" sz="1200" b="1" i="0" u="none" strike="noStrike" kern="0" cap="none" spc="0" normalizeH="0" baseline="0" noProof="0" dirty="0">
                <a:ln>
                  <a:noFill/>
                </a:ln>
                <a:effectLst/>
                <a:uLnTx/>
                <a:uFillTx/>
                <a:cs typeface="+mn-ea"/>
                <a:sym typeface="微软雅黑" panose="020B0503020204020204" pitchFamily="34" charset="-122"/>
              </a:rPr>
              <a:t>旨在评估真实世界中</a:t>
            </a:r>
            <a:r>
              <a:rPr kumimoji="0" lang="en-US" altLang="zh-CN" sz="1200" b="1" i="0" u="none" strike="noStrike" kern="0" cap="none" spc="0" normalizeH="0" baseline="0" noProof="0" dirty="0">
                <a:ln>
                  <a:noFill/>
                </a:ln>
                <a:effectLst/>
                <a:uLnTx/>
                <a:uFillTx/>
                <a:cs typeface="+mn-ea"/>
                <a:sym typeface="微软雅黑" panose="020B0503020204020204" pitchFamily="34" charset="-122"/>
              </a:rPr>
              <a:t>GIST</a:t>
            </a:r>
            <a:r>
              <a:rPr kumimoji="0" lang="zh-CN" altLang="en-US" sz="1200" b="1" i="0" u="none" strike="noStrike" kern="0" cap="none" spc="0" normalizeH="0" baseline="0" noProof="0" dirty="0">
                <a:ln>
                  <a:noFill/>
                </a:ln>
                <a:effectLst/>
                <a:uLnTx/>
                <a:uFillTx/>
                <a:cs typeface="+mn-ea"/>
                <a:sym typeface="微软雅黑" panose="020B0503020204020204" pitchFamily="34" charset="-122"/>
              </a:rPr>
              <a:t>患者的治疗模式和结局。</a:t>
            </a:r>
            <a:endParaRPr kumimoji="0" lang="zh-CN" altLang="en-US" sz="1200" b="1" i="0" u="none" strike="noStrike" kern="0" cap="none" spc="0" normalizeH="0" baseline="0" noProof="0" dirty="0">
              <a:ln>
                <a:noFill/>
              </a:ln>
              <a:effectLst/>
              <a:uLnTx/>
              <a:uFillTx/>
              <a:cs typeface="+mn-ea"/>
              <a:sym typeface="微软雅黑" panose="020B0503020204020204" pitchFamily="34" charset="-122"/>
            </a:endParaRPr>
          </a:p>
        </p:txBody>
      </p:sp>
      <p:sp>
        <p:nvSpPr>
          <p:cNvPr id="6" name="内容占位符 4"/>
          <p:cNvSpPr txBox="1"/>
          <p:nvPr/>
        </p:nvSpPr>
        <p:spPr>
          <a:xfrm>
            <a:off x="258680" y="347305"/>
            <a:ext cx="11592426" cy="46166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1"/>
                </a:solidFill>
                <a:latin typeface="Arial" panose="020B0604020202020204" pitchFamily="34" charset="0"/>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Arial" panose="020B0604020202020204" pitchFamily="34" charset="0"/>
                <a:ea typeface="微软雅黑"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Arial" panose="020B0604020202020204" pitchFamily="34" charset="0"/>
                <a:ea typeface="微软雅黑" panose="020B0503020204020204"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Arial" panose="020B0604020202020204" pitchFamily="34" charset="0"/>
                <a:ea typeface="微软雅黑" panose="020B0503020204020204"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CN" altLang="en-US" sz="2000" b="1" dirty="0">
                <a:latin typeface="微软雅黑" panose="020B0503020204020204" pitchFamily="34" charset="-122"/>
                <a:cs typeface="+mn-ea"/>
                <a:sym typeface="微软雅黑" panose="020B0503020204020204" pitchFamily="34" charset="-122"/>
              </a:rPr>
              <a:t>中国真实世界中</a:t>
            </a:r>
            <a:r>
              <a:rPr lang="en-US" altLang="zh-CN" sz="2000" b="1" dirty="0">
                <a:latin typeface="微软雅黑" panose="020B0503020204020204" pitchFamily="34" charset="-122"/>
                <a:cs typeface="+mn-ea"/>
                <a:sym typeface="微软雅黑" panose="020B0503020204020204" pitchFamily="34" charset="-122"/>
              </a:rPr>
              <a:t>GIST</a:t>
            </a:r>
            <a:r>
              <a:rPr lang="zh-CN" altLang="en-US" sz="2000" b="1" dirty="0">
                <a:latin typeface="微软雅黑" panose="020B0503020204020204" pitchFamily="34" charset="-122"/>
                <a:cs typeface="+mn-ea"/>
                <a:sym typeface="微软雅黑" panose="020B0503020204020204" pitchFamily="34" charset="-122"/>
              </a:rPr>
              <a:t>患者二线治疗的模式和结局是否与临床研究中保持一致？</a:t>
            </a:r>
            <a:endParaRPr lang="zh-CN" altLang="en-US" sz="2000" b="1" dirty="0">
              <a:latin typeface="微软雅黑" panose="020B0503020204020204" pitchFamily="34" charset="-122"/>
              <a:cs typeface="+mn-ea"/>
              <a:sym typeface="微软雅黑" panose="020B0503020204020204" pitchFamily="34" charset="-122"/>
            </a:endParaRPr>
          </a:p>
        </p:txBody>
      </p:sp>
      <p:grpSp>
        <p:nvGrpSpPr>
          <p:cNvPr id="8" name="组合 7"/>
          <p:cNvGrpSpPr/>
          <p:nvPr/>
        </p:nvGrpSpPr>
        <p:grpSpPr>
          <a:xfrm>
            <a:off x="455334" y="2095867"/>
            <a:ext cx="6332677" cy="2753287"/>
            <a:chOff x="184649" y="3248884"/>
            <a:chExt cx="5429729" cy="2335012"/>
          </a:xfrm>
        </p:grpSpPr>
        <p:sp>
          <p:nvSpPr>
            <p:cNvPr id="9" name="Rectangle 13"/>
            <p:cNvSpPr/>
            <p:nvPr/>
          </p:nvSpPr>
          <p:spPr>
            <a:xfrm>
              <a:off x="184649" y="3251219"/>
              <a:ext cx="1956325" cy="2332677"/>
            </a:xfrm>
            <a:prstGeom prst="rect">
              <a:avLst/>
            </a:prstGeom>
            <a:solidFill>
              <a:schemeClr val="accent2">
                <a:lumMod val="20000"/>
                <a:lumOff val="80000"/>
              </a:schemeClr>
            </a:solidFill>
            <a:ln w="19050">
              <a:noFill/>
            </a:ln>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12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入组标准</a:t>
              </a:r>
              <a:endParaRPr kumimoji="0" lang="en-US" altLang="zh-CN" sz="12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a:p>
              <a:pPr marL="228600" marR="0" lvl="0" indent="-228600" algn="l" defTabSz="914400" rtl="0" eaLnBrk="1" fontAlgn="auto" latinLnBrk="0" hangingPunct="1">
                <a:lnSpc>
                  <a:spcPct val="150000"/>
                </a:lnSpc>
                <a:spcBef>
                  <a:spcPts val="0"/>
                </a:spcBef>
                <a:spcAft>
                  <a:spcPts val="0"/>
                </a:spcAft>
                <a:buClrTx/>
                <a:buSzTx/>
                <a:buFont typeface="Arial" panose="020B0604020202020204" pitchFamily="34" charset="0"/>
                <a:buChar char="•"/>
                <a:defRPr/>
              </a:pPr>
              <a:r>
                <a:rPr kumimoji="0" lang="zh-CN" altLang="en-US"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转移或不可切除晚期</a:t>
              </a:r>
              <a:r>
                <a:rPr kumimoji="0" lang="en-US" altLang="zh-CN"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GIST</a:t>
              </a:r>
              <a:r>
                <a:rPr kumimoji="0" lang="zh-CN" altLang="en-US"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患者</a:t>
              </a:r>
              <a:endParaRPr kumimoji="0" lang="en-US" altLang="zh-CN"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a:p>
              <a:pPr marL="228600" marR="0" lvl="0" indent="-228600" algn="l" defTabSz="914400" rtl="0" eaLnBrk="1" fontAlgn="auto" latinLnBrk="0" hangingPunct="1">
                <a:lnSpc>
                  <a:spcPct val="150000"/>
                </a:lnSpc>
                <a:spcBef>
                  <a:spcPts val="0"/>
                </a:spcBef>
                <a:spcAft>
                  <a:spcPts val="0"/>
                </a:spcAft>
                <a:buClrTx/>
                <a:buSzTx/>
                <a:buFont typeface="Arial" panose="020B0604020202020204" pitchFamily="34" charset="0"/>
                <a:buChar char="•"/>
                <a:defRPr/>
              </a:pPr>
              <a:r>
                <a:rPr kumimoji="0" lang="zh-CN" altLang="en-US"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年龄≥</a:t>
              </a:r>
              <a:r>
                <a:rPr kumimoji="0" lang="en-US" altLang="zh-CN"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18</a:t>
              </a:r>
              <a:r>
                <a:rPr kumimoji="0" lang="zh-CN" altLang="en-US"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岁</a:t>
              </a:r>
              <a:endParaRPr kumimoji="0" lang="zh-CN" altLang="en-US"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a:p>
              <a:pPr marL="228600" marR="0" lvl="0" indent="-228600" algn="l" defTabSz="914400" rtl="0" eaLnBrk="1" fontAlgn="auto" latinLnBrk="0" hangingPunct="1">
                <a:lnSpc>
                  <a:spcPct val="150000"/>
                </a:lnSpc>
                <a:spcBef>
                  <a:spcPts val="0"/>
                </a:spcBef>
                <a:spcAft>
                  <a:spcPts val="0"/>
                </a:spcAft>
                <a:buClrTx/>
                <a:buSzTx/>
                <a:buFont typeface="Arial" panose="020B0604020202020204" pitchFamily="34" charset="0"/>
                <a:buChar char="•"/>
                <a:defRPr/>
              </a:pPr>
              <a:r>
                <a:rPr kumimoji="0" lang="zh-CN" altLang="en-US"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至少有一个可测量病灶（</a:t>
              </a:r>
              <a:r>
                <a:rPr kumimoji="0" lang="en-US" altLang="zh-CN"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RECIST v1.1</a:t>
              </a:r>
              <a:r>
                <a:rPr kumimoji="0" lang="zh-CN" altLang="en-US"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a:t>
              </a:r>
              <a:endParaRPr kumimoji="0" lang="zh-CN" altLang="en-US"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a:p>
              <a:pPr marL="228600" marR="0" lvl="0" indent="-228600" algn="l" defTabSz="914400" rtl="0" eaLnBrk="1" fontAlgn="auto" latinLnBrk="0" hangingPunct="1">
                <a:lnSpc>
                  <a:spcPct val="150000"/>
                </a:lnSpc>
                <a:spcBef>
                  <a:spcPts val="0"/>
                </a:spcBef>
                <a:spcAft>
                  <a:spcPts val="0"/>
                </a:spcAft>
                <a:buClrTx/>
                <a:buSzTx/>
                <a:buFont typeface="Arial" panose="020B0604020202020204" pitchFamily="34" charset="0"/>
                <a:buChar char="•"/>
                <a:defRPr/>
              </a:pPr>
              <a:r>
                <a:rPr kumimoji="0" lang="en-US" altLang="zh-CN"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ECOG PS 0-2</a:t>
              </a:r>
              <a:endParaRPr kumimoji="0" lang="en-US" altLang="zh-CN"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a:p>
              <a:pPr marL="228600" marR="0" lvl="0" indent="-228600" algn="l" defTabSz="914400" rtl="0" eaLnBrk="1" fontAlgn="auto" latinLnBrk="0" hangingPunct="1">
                <a:lnSpc>
                  <a:spcPct val="150000"/>
                </a:lnSpc>
                <a:spcBef>
                  <a:spcPts val="0"/>
                </a:spcBef>
                <a:spcAft>
                  <a:spcPts val="0"/>
                </a:spcAft>
                <a:buClrTx/>
                <a:buSzTx/>
                <a:buFont typeface="Arial" panose="020B0604020202020204" pitchFamily="34" charset="0"/>
                <a:buChar char="•"/>
                <a:defRPr/>
              </a:pPr>
              <a:r>
                <a:rPr kumimoji="0" lang="zh-CN" altLang="en-US"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接收过</a:t>
              </a:r>
              <a:r>
                <a:rPr kumimoji="0" lang="en-US" altLang="zh-CN"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1</a:t>
              </a:r>
              <a:r>
                <a:rPr kumimoji="0" lang="zh-CN" altLang="en-US"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种靶向药物治疗（伊马替尼标准剂量或阿伐替尼）出现进展或不耐受</a:t>
              </a:r>
              <a:endParaRPr kumimoji="0" lang="zh-CN" altLang="en-US"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cxnSp>
          <p:nvCxnSpPr>
            <p:cNvPr id="10" name="直接箭头连接符 9"/>
            <p:cNvCxnSpPr>
              <a:stCxn id="9" idx="3"/>
              <a:endCxn id="12" idx="1"/>
            </p:cNvCxnSpPr>
            <p:nvPr/>
          </p:nvCxnSpPr>
          <p:spPr>
            <a:xfrm flipV="1">
              <a:off x="2140974" y="4415223"/>
              <a:ext cx="367872" cy="23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2108267" y="4091126"/>
              <a:ext cx="561600" cy="268197"/>
            </a:xfrm>
            <a:prstGeom prst="rect">
              <a:avLst/>
            </a:prstGeom>
            <a:noFill/>
          </p:spPr>
          <p:txBody>
            <a:bodyPr wrap="square" rtlCol="0">
              <a:spAutoFit/>
            </a:bodyPr>
            <a:lstStyle/>
            <a:p>
              <a:pPr>
                <a:lnSpc>
                  <a:spcPct val="150000"/>
                </a:lnSpc>
              </a:pPr>
              <a:r>
                <a:rPr lang="zh-CN" altLang="en-US" sz="1100" dirty="0">
                  <a:latin typeface="微软雅黑" panose="020B0503020204020204" pitchFamily="34" charset="-122"/>
                  <a:ea typeface="微软雅黑" panose="020B0503020204020204" pitchFamily="34" charset="-122"/>
                  <a:sym typeface="微软雅黑" panose="020B0503020204020204" pitchFamily="34" charset="-122"/>
                </a:rPr>
                <a:t>入组</a:t>
              </a:r>
              <a:endParaRPr lang="zh-CN" altLang="en-US" sz="11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 name="Rectangle 13"/>
            <p:cNvSpPr/>
            <p:nvPr/>
          </p:nvSpPr>
          <p:spPr>
            <a:xfrm>
              <a:off x="2508846" y="3248884"/>
              <a:ext cx="1094324" cy="2332677"/>
            </a:xfrm>
            <a:prstGeom prst="rect">
              <a:avLst/>
            </a:prstGeom>
            <a:solidFill>
              <a:schemeClr val="accent2">
                <a:lumMod val="20000"/>
                <a:lumOff val="80000"/>
              </a:schemeClr>
            </a:solidFill>
            <a:ln w="19050">
              <a:noFill/>
            </a:ln>
          </p:spPr>
          <p:style>
            <a:lnRef idx="2">
              <a:schemeClr val="accent5"/>
            </a:lnRef>
            <a:fillRef idx="1">
              <a:schemeClr val="lt1"/>
            </a:fillRef>
            <a:effectRef idx="0">
              <a:schemeClr val="accent5"/>
            </a:effectRef>
            <a:fontRef idx="minor">
              <a:schemeClr val="dk1"/>
            </a:fontRef>
          </p:style>
          <p:txBody>
            <a:bodyPr rtlCol="0" anchor="ct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2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二线方案的选择由研究者</a:t>
              </a:r>
              <a:r>
                <a:rPr lang="zh-CN" altLang="en-US" sz="1200" b="1" dirty="0">
                  <a:solidFill>
                    <a:prstClr val="black"/>
                  </a:solidFill>
                  <a:latin typeface="微软雅黑" panose="020B0503020204020204" pitchFamily="34" charset="-122"/>
                  <a:ea typeface="微软雅黑" panose="020B0503020204020204" pitchFamily="34" charset="-122"/>
                  <a:sym typeface="微软雅黑" panose="020B0503020204020204" pitchFamily="34" charset="-122"/>
                </a:rPr>
                <a:t>决定</a:t>
              </a:r>
              <a:endParaRPr kumimoji="0" lang="en-US" altLang="zh-CN" sz="12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a:p>
              <a:pPr marL="171450" marR="0" lvl="0" indent="-171450" algn="l" defTabSz="914400" rtl="0" eaLnBrk="1" fontAlgn="auto" latinLnBrk="0" hangingPunct="1">
                <a:lnSpc>
                  <a:spcPct val="150000"/>
                </a:lnSpc>
                <a:spcBef>
                  <a:spcPts val="0"/>
                </a:spcBef>
                <a:spcAft>
                  <a:spcPts val="0"/>
                </a:spcAft>
                <a:buClrTx/>
                <a:buSzTx/>
                <a:buFont typeface="Wingdings" panose="05000000000000000000" pitchFamily="2" charset="2"/>
                <a:buChar char="Ø"/>
                <a:defRPr/>
              </a:pPr>
              <a:r>
                <a:rPr kumimoji="0" lang="zh-CN" altLang="en-US" sz="120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舒尼替尼</a:t>
              </a:r>
              <a:endParaRPr kumimoji="0" lang="en-US" altLang="zh-CN" sz="120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a:p>
              <a:pPr marL="171450" marR="0" lvl="0" indent="-171450" algn="l" defTabSz="914400" rtl="0" eaLnBrk="1" fontAlgn="auto" latinLnBrk="0" hangingPunct="1">
                <a:lnSpc>
                  <a:spcPct val="150000"/>
                </a:lnSpc>
                <a:spcBef>
                  <a:spcPts val="0"/>
                </a:spcBef>
                <a:spcAft>
                  <a:spcPts val="0"/>
                </a:spcAft>
                <a:buClrTx/>
                <a:buSzTx/>
                <a:buFont typeface="Wingdings" panose="05000000000000000000" pitchFamily="2" charset="2"/>
                <a:buChar char="Ø"/>
                <a:defRPr/>
              </a:pPr>
              <a:r>
                <a:rPr lang="zh-CN" altLang="en-US" sz="1200" dirty="0">
                  <a:solidFill>
                    <a:prstClr val="black"/>
                  </a:solidFill>
                  <a:latin typeface="微软雅黑" panose="020B0503020204020204" pitchFamily="34" charset="-122"/>
                  <a:ea typeface="微软雅黑" panose="020B0503020204020204" pitchFamily="34" charset="-122"/>
                  <a:sym typeface="微软雅黑" panose="020B0503020204020204" pitchFamily="34" charset="-122"/>
                </a:rPr>
                <a:t>瑞派替尼</a:t>
              </a:r>
              <a:endParaRPr lang="en-US" altLang="zh-CN" sz="1200" dirty="0">
                <a:solidFill>
                  <a:prstClr val="black"/>
                </a:solidFill>
                <a:latin typeface="微软雅黑" panose="020B0503020204020204" pitchFamily="34" charset="-122"/>
                <a:ea typeface="微软雅黑" panose="020B0503020204020204" pitchFamily="34" charset="-122"/>
                <a:sym typeface="微软雅黑" panose="020B0503020204020204" pitchFamily="34" charset="-122"/>
              </a:endParaRPr>
            </a:p>
            <a:p>
              <a:pPr marL="171450" marR="0" lvl="0" indent="-171450" algn="l" defTabSz="914400" rtl="0" eaLnBrk="1" fontAlgn="auto" latinLnBrk="0" hangingPunct="1">
                <a:lnSpc>
                  <a:spcPct val="150000"/>
                </a:lnSpc>
                <a:spcBef>
                  <a:spcPts val="0"/>
                </a:spcBef>
                <a:spcAft>
                  <a:spcPts val="0"/>
                </a:spcAft>
                <a:buClrTx/>
                <a:buSzTx/>
                <a:buFont typeface="Wingdings" panose="05000000000000000000" pitchFamily="2" charset="2"/>
                <a:buChar char="Ø"/>
                <a:defRPr/>
              </a:pPr>
              <a:r>
                <a:rPr lang="zh-CN" altLang="en-US" sz="1200" dirty="0">
                  <a:solidFill>
                    <a:prstClr val="black"/>
                  </a:solidFill>
                  <a:latin typeface="微软雅黑" panose="020B0503020204020204" pitchFamily="34" charset="-122"/>
                  <a:ea typeface="微软雅黑" panose="020B0503020204020204" pitchFamily="34" charset="-122"/>
                  <a:sym typeface="微软雅黑" panose="020B0503020204020204" pitchFamily="34" charset="-122"/>
                </a:rPr>
                <a:t>瑞戈非尼</a:t>
              </a:r>
              <a:endParaRPr kumimoji="0" lang="zh-CN" altLang="en-US" sz="120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 name="Rectangle 13"/>
            <p:cNvSpPr/>
            <p:nvPr/>
          </p:nvSpPr>
          <p:spPr>
            <a:xfrm>
              <a:off x="4520053" y="3248884"/>
              <a:ext cx="1094325" cy="2332677"/>
            </a:xfrm>
            <a:prstGeom prst="rect">
              <a:avLst/>
            </a:prstGeom>
            <a:solidFill>
              <a:schemeClr val="accent2">
                <a:lumMod val="20000"/>
                <a:lumOff val="80000"/>
              </a:schemeClr>
            </a:solidFill>
            <a:ln w="19050">
              <a:noFill/>
            </a:ln>
          </p:spPr>
          <p:style>
            <a:lnRef idx="2">
              <a:schemeClr val="accent5"/>
            </a:lnRef>
            <a:fillRef idx="1">
              <a:schemeClr val="lt1"/>
            </a:fillRef>
            <a:effectRef idx="0">
              <a:schemeClr val="accent5"/>
            </a:effectRef>
            <a:fontRef idx="minor">
              <a:schemeClr val="dk1"/>
            </a:fontRef>
          </p:style>
          <p:txBody>
            <a:bodyPr rtlCol="0" anchor="ct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2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主要研究终点</a:t>
              </a:r>
              <a:endParaRPr kumimoji="0" lang="en-US" altLang="zh-CN" sz="12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a:p>
              <a:pPr marL="171450" marR="0" lvl="0" indent="-171450" algn="l" defTabSz="914400" rtl="0" eaLnBrk="1" fontAlgn="auto" latinLnBrk="0" hangingPunct="1">
                <a:lnSpc>
                  <a:spcPct val="150000"/>
                </a:lnSpc>
                <a:spcBef>
                  <a:spcPts val="0"/>
                </a:spcBef>
                <a:spcAft>
                  <a:spcPts val="0"/>
                </a:spcAft>
                <a:buClrTx/>
                <a:buSzTx/>
                <a:buFont typeface="Wingdings" panose="05000000000000000000" pitchFamily="2" charset="2"/>
                <a:buChar char="Ø"/>
                <a:defRPr/>
              </a:pPr>
              <a:r>
                <a:rPr lang="en-US" altLang="zh-CN" sz="1200" dirty="0">
                  <a:solidFill>
                    <a:prstClr val="black"/>
                  </a:solidFill>
                  <a:latin typeface="微软雅黑" panose="020B0503020204020204" pitchFamily="34" charset="-122"/>
                  <a:ea typeface="微软雅黑" panose="020B0503020204020204" pitchFamily="34" charset="-122"/>
                  <a:sym typeface="微软雅黑" panose="020B0503020204020204" pitchFamily="34" charset="-122"/>
                </a:rPr>
                <a:t>PFS</a:t>
              </a:r>
              <a:endParaRPr lang="en-US" altLang="zh-CN" sz="1200" dirty="0">
                <a:solidFill>
                  <a:prstClr val="black"/>
                </a:solidFill>
                <a:latin typeface="微软雅黑" panose="020B0503020204020204" pitchFamily="34" charset="-122"/>
                <a:ea typeface="微软雅黑" panose="020B0503020204020204" pitchFamily="34" charset="-122"/>
                <a:sym typeface="微软雅黑" panose="020B0503020204020204" pitchFamily="34" charset="-122"/>
              </a:endParaRP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2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次要研究终点</a:t>
              </a:r>
              <a:endParaRPr kumimoji="0" lang="en-US" altLang="zh-CN" sz="12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a:p>
              <a:pPr marL="171450" marR="0" lvl="0" indent="-171450" algn="l" defTabSz="914400" rtl="0" eaLnBrk="1" fontAlgn="auto" latinLnBrk="0" hangingPunct="1">
                <a:lnSpc>
                  <a:spcPct val="150000"/>
                </a:lnSpc>
                <a:spcBef>
                  <a:spcPts val="0"/>
                </a:spcBef>
                <a:spcAft>
                  <a:spcPts val="0"/>
                </a:spcAft>
                <a:buClrTx/>
                <a:buSzTx/>
                <a:buFont typeface="Wingdings" panose="05000000000000000000" pitchFamily="2" charset="2"/>
                <a:buChar char="Ø"/>
                <a:defRPr/>
              </a:pPr>
              <a:r>
                <a:rPr lang="zh-CN" altLang="en-US" sz="1200" dirty="0">
                  <a:solidFill>
                    <a:prstClr val="black"/>
                  </a:solidFill>
                  <a:latin typeface="微软雅黑" panose="020B0503020204020204" pitchFamily="34" charset="-122"/>
                  <a:ea typeface="微软雅黑" panose="020B0503020204020204" pitchFamily="34" charset="-122"/>
                  <a:sym typeface="微软雅黑" panose="020B0503020204020204" pitchFamily="34" charset="-122"/>
                </a:rPr>
                <a:t>安全性</a:t>
              </a:r>
              <a:endParaRPr lang="en-US" altLang="zh-CN" sz="1200" dirty="0">
                <a:solidFill>
                  <a:prstClr val="black"/>
                </a:solidFill>
                <a:latin typeface="微软雅黑" panose="020B0503020204020204" pitchFamily="34" charset="-122"/>
                <a:ea typeface="微软雅黑" panose="020B0503020204020204" pitchFamily="34" charset="-122"/>
                <a:sym typeface="微软雅黑" panose="020B0503020204020204" pitchFamily="34" charset="-122"/>
              </a:endParaRPr>
            </a:p>
            <a:p>
              <a:pPr marL="171450" marR="0" lvl="0" indent="-171450" algn="l" defTabSz="914400" rtl="0" eaLnBrk="1" fontAlgn="auto" latinLnBrk="0" hangingPunct="1">
                <a:lnSpc>
                  <a:spcPct val="150000"/>
                </a:lnSpc>
                <a:spcBef>
                  <a:spcPts val="0"/>
                </a:spcBef>
                <a:spcAft>
                  <a:spcPts val="0"/>
                </a:spcAft>
                <a:buClrTx/>
                <a:buSzTx/>
                <a:buFont typeface="Wingdings" panose="05000000000000000000" pitchFamily="2" charset="2"/>
                <a:buChar char="Ø"/>
                <a:defRPr/>
              </a:pPr>
              <a:r>
                <a:rPr kumimoji="0" lang="en-US" altLang="zh-CN" sz="120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ORR</a:t>
              </a:r>
              <a:endParaRPr kumimoji="0" lang="en-US" altLang="zh-CN" sz="120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a:p>
              <a:pPr marL="171450" marR="0" lvl="0" indent="-171450" algn="l" defTabSz="914400" rtl="0" eaLnBrk="1" fontAlgn="auto" latinLnBrk="0" hangingPunct="1">
                <a:lnSpc>
                  <a:spcPct val="150000"/>
                </a:lnSpc>
                <a:spcBef>
                  <a:spcPts val="0"/>
                </a:spcBef>
                <a:spcAft>
                  <a:spcPts val="0"/>
                </a:spcAft>
                <a:buClrTx/>
                <a:buSzTx/>
                <a:buFont typeface="Wingdings" panose="05000000000000000000" pitchFamily="2" charset="2"/>
                <a:buChar char="Ø"/>
                <a:defRPr/>
              </a:pPr>
              <a:r>
                <a:rPr lang="en-US" altLang="zh-CN" sz="1200" dirty="0">
                  <a:solidFill>
                    <a:prstClr val="black"/>
                  </a:solidFill>
                  <a:latin typeface="微软雅黑" panose="020B0503020204020204" pitchFamily="34" charset="-122"/>
                  <a:ea typeface="微软雅黑" panose="020B0503020204020204" pitchFamily="34" charset="-122"/>
                  <a:sym typeface="微软雅黑" panose="020B0503020204020204" pitchFamily="34" charset="-122"/>
                </a:rPr>
                <a:t>OS</a:t>
              </a:r>
              <a:endParaRPr lang="en-US" altLang="zh-CN" sz="1200" dirty="0">
                <a:solidFill>
                  <a:prstClr val="black"/>
                </a:solidFill>
                <a:latin typeface="微软雅黑" panose="020B0503020204020204" pitchFamily="34" charset="-122"/>
                <a:ea typeface="微软雅黑" panose="020B0503020204020204" pitchFamily="34" charset="-122"/>
                <a:sym typeface="微软雅黑" panose="020B0503020204020204" pitchFamily="34" charset="-122"/>
              </a:endParaRPr>
            </a:p>
          </p:txBody>
        </p:sp>
        <p:cxnSp>
          <p:nvCxnSpPr>
            <p:cNvPr id="14" name="直接箭头连接符 13"/>
            <p:cNvCxnSpPr>
              <a:stCxn id="12" idx="3"/>
              <a:endCxn id="13" idx="1"/>
            </p:cNvCxnSpPr>
            <p:nvPr/>
          </p:nvCxnSpPr>
          <p:spPr>
            <a:xfrm>
              <a:off x="3603170" y="4415223"/>
              <a:ext cx="91688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文本框 14"/>
            <p:cNvSpPr txBox="1"/>
            <p:nvPr/>
          </p:nvSpPr>
          <p:spPr>
            <a:xfrm>
              <a:off x="3624076" y="3904851"/>
              <a:ext cx="895977" cy="483539"/>
            </a:xfrm>
            <a:prstGeom prst="rect">
              <a:avLst/>
            </a:prstGeom>
            <a:noFill/>
          </p:spPr>
          <p:txBody>
            <a:bodyPr wrap="square" rtlCol="0">
              <a:spAutoFit/>
            </a:bodyPr>
            <a:lstStyle/>
            <a:p>
              <a:pPr>
                <a:lnSpc>
                  <a:spcPct val="150000"/>
                </a:lnSpc>
              </a:pPr>
              <a:r>
                <a:rPr lang="zh-CN" altLang="en-US" sz="1100" dirty="0">
                  <a:latin typeface="微软雅黑" panose="020B0503020204020204" pitchFamily="34" charset="-122"/>
                  <a:ea typeface="微软雅黑" panose="020B0503020204020204" pitchFamily="34" charset="-122"/>
                  <a:sym typeface="微软雅黑" panose="020B0503020204020204" pitchFamily="34" charset="-122"/>
                </a:rPr>
                <a:t>疾病进展或不可耐受的毒性</a:t>
              </a:r>
              <a:endParaRPr lang="zh-CN" altLang="en-US" sz="1100" dirty="0">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23" name="矩形: 圆角 22"/>
          <p:cNvSpPr/>
          <p:nvPr/>
        </p:nvSpPr>
        <p:spPr>
          <a:xfrm>
            <a:off x="1984231" y="920417"/>
            <a:ext cx="3320003" cy="268528"/>
          </a:xfrm>
          <a:prstGeom prst="roundRect">
            <a:avLst/>
          </a:prstGeom>
          <a:solidFill>
            <a:srgbClr val="AC283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spcBef>
                <a:spcPts val="0"/>
              </a:spcBef>
              <a:spcAft>
                <a:spcPts val="0"/>
              </a:spcAft>
              <a:buClrTx/>
              <a:buSzTx/>
              <a:buFontTx/>
              <a:buNone/>
              <a:defRPr/>
            </a:pPr>
            <a:r>
              <a:rPr kumimoji="0" lang="zh-CN" altLang="en-US" sz="1400" b="1" i="0" u="non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研究设计</a:t>
            </a:r>
            <a:endParaRPr kumimoji="0" lang="zh-CN" altLang="en-US" sz="1400" b="1" i="0" u="non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graphicFrame>
        <p:nvGraphicFramePr>
          <p:cNvPr id="39" name="表格 38"/>
          <p:cNvGraphicFramePr>
            <a:graphicFrameLocks noGrp="1"/>
          </p:cNvGraphicFramePr>
          <p:nvPr/>
        </p:nvGraphicFramePr>
        <p:xfrm>
          <a:off x="7201116" y="1045028"/>
          <a:ext cx="4419599" cy="5362500"/>
        </p:xfrm>
        <a:graphic>
          <a:graphicData uri="http://schemas.openxmlformats.org/drawingml/2006/table">
            <a:tbl>
              <a:tblPr/>
              <a:tblGrid>
                <a:gridCol w="2085449"/>
                <a:gridCol w="778050"/>
                <a:gridCol w="778050"/>
                <a:gridCol w="778050"/>
              </a:tblGrid>
              <a:tr h="397225">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ctr">
                        <a:lnSpc>
                          <a:spcPts val="1200"/>
                        </a:lnSpc>
                        <a:spcBef>
                          <a:spcPts val="0"/>
                        </a:spcBef>
                        <a:spcAft>
                          <a:spcPts val="0"/>
                        </a:spcAft>
                      </a:pPr>
                      <a:r>
                        <a:rPr lang="zh-CN" altLang="en-US" sz="1000" b="1" dirty="0">
                          <a:solidFill>
                            <a:schemeClr val="bg1"/>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特征</a:t>
                      </a:r>
                      <a:endParaRPr lang="en-US" sz="1000" b="1" dirty="0">
                        <a:solidFill>
                          <a:schemeClr val="bg1"/>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C283F"/>
                    </a:solid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ctr">
                        <a:lnSpc>
                          <a:spcPts val="1200"/>
                        </a:lnSpc>
                        <a:spcBef>
                          <a:spcPts val="0"/>
                        </a:spcBef>
                        <a:spcAft>
                          <a:spcPts val="0"/>
                        </a:spcAft>
                      </a:pPr>
                      <a:r>
                        <a:rPr lang="zh-CN" altLang="en-US" sz="1000" b="1" dirty="0">
                          <a:solidFill>
                            <a:schemeClr val="bg1"/>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瑞派替尼</a:t>
                      </a:r>
                      <a:endParaRPr lang="en-US" altLang="zh-CN" sz="1000" b="1" dirty="0">
                        <a:solidFill>
                          <a:schemeClr val="bg1"/>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a:p>
                      <a:pPr algn="ctr">
                        <a:lnSpc>
                          <a:spcPts val="1200"/>
                        </a:lnSpc>
                        <a:spcBef>
                          <a:spcPts val="0"/>
                        </a:spcBef>
                        <a:spcAft>
                          <a:spcPts val="0"/>
                        </a:spcAft>
                      </a:pPr>
                      <a:r>
                        <a:rPr lang="en-US" altLang="zh-CN" sz="1000" b="1" dirty="0">
                          <a:solidFill>
                            <a:schemeClr val="bg1"/>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(n=49) </a:t>
                      </a:r>
                      <a:endParaRPr lang="en-US" altLang="zh-CN" sz="1000" b="1" dirty="0">
                        <a:solidFill>
                          <a:schemeClr val="bg1"/>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C283F"/>
                    </a:solid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ctr">
                        <a:lnSpc>
                          <a:spcPts val="1200"/>
                        </a:lnSpc>
                        <a:spcBef>
                          <a:spcPts val="0"/>
                        </a:spcBef>
                        <a:spcAft>
                          <a:spcPts val="0"/>
                        </a:spcAft>
                      </a:pPr>
                      <a:r>
                        <a:rPr lang="zh-CN" altLang="en-US" sz="1000" b="1" dirty="0">
                          <a:solidFill>
                            <a:schemeClr val="bg1"/>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舒尼替尼</a:t>
                      </a:r>
                      <a:endParaRPr lang="en-US" altLang="zh-CN" sz="1000" b="1" dirty="0">
                        <a:solidFill>
                          <a:schemeClr val="bg1"/>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a:p>
                      <a:pPr algn="ctr">
                        <a:lnSpc>
                          <a:spcPts val="1200"/>
                        </a:lnSpc>
                        <a:spcBef>
                          <a:spcPts val="0"/>
                        </a:spcBef>
                        <a:spcAft>
                          <a:spcPts val="0"/>
                        </a:spcAft>
                      </a:pPr>
                      <a:r>
                        <a:rPr lang="en-US" altLang="zh-CN" sz="1000" b="1" dirty="0">
                          <a:solidFill>
                            <a:schemeClr val="bg1"/>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(n=47) </a:t>
                      </a:r>
                      <a:endParaRPr lang="en-US" altLang="zh-CN" sz="1000" b="1" dirty="0">
                        <a:solidFill>
                          <a:schemeClr val="bg1"/>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C283F"/>
                    </a:solid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ctr">
                        <a:lnSpc>
                          <a:spcPts val="1200"/>
                        </a:lnSpc>
                        <a:spcBef>
                          <a:spcPts val="0"/>
                        </a:spcBef>
                        <a:spcAft>
                          <a:spcPts val="0"/>
                        </a:spcAft>
                      </a:pPr>
                      <a:r>
                        <a:rPr lang="zh-CN" altLang="en-US" sz="1000" b="1" dirty="0">
                          <a:solidFill>
                            <a:schemeClr val="bg1"/>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瑞戈非尼</a:t>
                      </a:r>
                      <a:endParaRPr lang="en-US" altLang="zh-CN" sz="1000" b="1" dirty="0">
                        <a:solidFill>
                          <a:schemeClr val="bg1"/>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a:p>
                      <a:pPr algn="ctr">
                        <a:lnSpc>
                          <a:spcPts val="1200"/>
                        </a:lnSpc>
                        <a:spcBef>
                          <a:spcPts val="0"/>
                        </a:spcBef>
                        <a:spcAft>
                          <a:spcPts val="0"/>
                        </a:spcAft>
                      </a:pPr>
                      <a:r>
                        <a:rPr lang="pt-BR" altLang="zh-CN" sz="1000" b="1" dirty="0">
                          <a:solidFill>
                            <a:schemeClr val="bg1"/>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(n=3)</a:t>
                      </a:r>
                      <a:endParaRPr lang="pt-BR" altLang="zh-CN" sz="1000" b="1" dirty="0">
                        <a:solidFill>
                          <a:schemeClr val="bg1"/>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C283F"/>
                    </a:solidFill>
                  </a:tcPr>
                </a:tc>
              </a:tr>
              <a:tr h="198611">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l">
                        <a:lnSpc>
                          <a:spcPts val="1200"/>
                        </a:lnSpc>
                        <a:spcBef>
                          <a:spcPts val="0"/>
                        </a:spcBef>
                        <a:spcAft>
                          <a:spcPts val="0"/>
                        </a:spcAft>
                      </a:pPr>
                      <a:r>
                        <a:rPr lang="zh-CN" altLang="en-US" sz="1000" b="0" dirty="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年龄</a:t>
                      </a:r>
                      <a:r>
                        <a:rPr lang="en-US" sz="1000" b="0" dirty="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 </a:t>
                      </a:r>
                      <a:r>
                        <a:rPr lang="zh-CN" altLang="en-US" sz="1000" b="0" dirty="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中位值</a:t>
                      </a:r>
                      <a:r>
                        <a:rPr lang="en-US" sz="1000" b="0" dirty="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a:t>
                      </a:r>
                      <a:r>
                        <a:rPr lang="zh-CN" altLang="en-US" sz="1000" b="0" dirty="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范围</a:t>
                      </a:r>
                      <a:r>
                        <a:rPr lang="en-US" sz="1000" b="0" dirty="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 </a:t>
                      </a:r>
                      <a:r>
                        <a:rPr lang="zh-CN" altLang="en-US" sz="1000" b="0" dirty="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岁</a:t>
                      </a:r>
                      <a:endParaRPr lang="en-US" sz="1000" b="0" dirty="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ctr">
                        <a:lnSpc>
                          <a:spcPts val="1200"/>
                        </a:lnSpc>
                        <a:spcBef>
                          <a:spcPts val="0"/>
                        </a:spcBef>
                        <a:spcAft>
                          <a:spcPts val="0"/>
                        </a:spcAft>
                      </a:pPr>
                      <a:r>
                        <a:rPr lang="en-US" altLang="zh-CN" sz="1000" b="0" dirty="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61(30-81)</a:t>
                      </a:r>
                      <a:endParaRPr lang="en-US" altLang="zh-CN" sz="1000" b="0" dirty="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ctr">
                        <a:lnSpc>
                          <a:spcPts val="1200"/>
                        </a:lnSpc>
                        <a:spcBef>
                          <a:spcPts val="0"/>
                        </a:spcBef>
                        <a:spcAft>
                          <a:spcPts val="0"/>
                        </a:spcAft>
                      </a:pPr>
                      <a:r>
                        <a:rPr lang="en-US" altLang="zh-CN" sz="1000" b="0" dirty="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56(31-85)</a:t>
                      </a:r>
                      <a:endParaRPr lang="en-US" altLang="zh-CN" sz="1000" b="0" dirty="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ctr">
                        <a:lnSpc>
                          <a:spcPts val="1200"/>
                        </a:lnSpc>
                        <a:spcBef>
                          <a:spcPts val="0"/>
                        </a:spcBef>
                        <a:spcAft>
                          <a:spcPts val="0"/>
                        </a:spcAft>
                      </a:pPr>
                      <a:r>
                        <a:rPr lang="en-US" altLang="zh-CN" sz="1000" b="0" dirty="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59(54-64)</a:t>
                      </a:r>
                      <a:endParaRPr lang="en-US" altLang="zh-CN" sz="1000" b="0" dirty="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8611">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l">
                        <a:lnSpc>
                          <a:spcPts val="1200"/>
                        </a:lnSpc>
                        <a:spcBef>
                          <a:spcPts val="0"/>
                        </a:spcBef>
                        <a:spcAft>
                          <a:spcPts val="0"/>
                        </a:spcAft>
                      </a:pPr>
                      <a:r>
                        <a:rPr lang="zh-CN" altLang="en-US" sz="1000" b="0" dirty="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男性</a:t>
                      </a:r>
                      <a:r>
                        <a:rPr lang="en-US" sz="1000" b="0" dirty="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 No.(%)</a:t>
                      </a:r>
                      <a:endParaRPr lang="en-US" sz="1000" b="0" dirty="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ctr">
                        <a:lnSpc>
                          <a:spcPts val="1200"/>
                        </a:lnSpc>
                        <a:spcBef>
                          <a:spcPts val="0"/>
                        </a:spcBef>
                        <a:spcAft>
                          <a:spcPts val="0"/>
                        </a:spcAft>
                      </a:pPr>
                      <a:r>
                        <a:rPr lang="en-US" altLang="zh-CN" sz="1000" b="0" dirty="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34(69%)</a:t>
                      </a:r>
                      <a:endParaRPr lang="en-US" altLang="zh-CN" sz="1000" b="0" dirty="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ctr">
                        <a:lnSpc>
                          <a:spcPts val="1200"/>
                        </a:lnSpc>
                        <a:spcBef>
                          <a:spcPts val="0"/>
                        </a:spcBef>
                        <a:spcAft>
                          <a:spcPts val="0"/>
                        </a:spcAft>
                      </a:pPr>
                      <a:r>
                        <a:rPr lang="en-US" altLang="zh-CN" sz="1000" b="0" dirty="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34(72%)</a:t>
                      </a:r>
                      <a:endParaRPr lang="en-US" altLang="zh-CN" sz="1000" b="0" dirty="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ctr">
                        <a:lnSpc>
                          <a:spcPts val="1200"/>
                        </a:lnSpc>
                        <a:spcBef>
                          <a:spcPts val="0"/>
                        </a:spcBef>
                        <a:spcAft>
                          <a:spcPts val="0"/>
                        </a:spcAft>
                      </a:pPr>
                      <a:r>
                        <a:rPr lang="en-US" altLang="zh-CN" sz="1000" b="0" dirty="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1(33%)</a:t>
                      </a:r>
                      <a:endParaRPr lang="en-US" altLang="zh-CN" sz="1000" b="0" dirty="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8611">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l">
                        <a:lnSpc>
                          <a:spcPts val="1200"/>
                        </a:lnSpc>
                        <a:spcBef>
                          <a:spcPts val="0"/>
                        </a:spcBef>
                        <a:spcAft>
                          <a:spcPts val="0"/>
                        </a:spcAft>
                      </a:pPr>
                      <a:r>
                        <a:rPr lang="en-US" sz="1000" b="0" dirty="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ECOG </a:t>
                      </a:r>
                      <a:r>
                        <a:rPr lang="zh-CN" altLang="en-US" sz="1000" b="0" dirty="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评分</a:t>
                      </a:r>
                      <a:r>
                        <a:rPr lang="en-US" sz="1000" b="0" dirty="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 No.(%)</a:t>
                      </a:r>
                      <a:endParaRPr lang="en-US" sz="1000" b="0" dirty="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ctr">
                        <a:lnSpc>
                          <a:spcPts val="1200"/>
                        </a:lnSpc>
                        <a:spcBef>
                          <a:spcPts val="0"/>
                        </a:spcBef>
                        <a:spcAft>
                          <a:spcPts val="0"/>
                        </a:spcAft>
                      </a:pPr>
                      <a:endParaRPr lang="zh-CN" altLang="en-US" sz="1000" dirty="0">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ctr">
                        <a:lnSpc>
                          <a:spcPts val="1200"/>
                        </a:lnSpc>
                        <a:spcBef>
                          <a:spcPts val="0"/>
                        </a:spcBef>
                        <a:spcAft>
                          <a:spcPts val="0"/>
                        </a:spcAft>
                      </a:pPr>
                      <a:endParaRPr lang="zh-CN" altLang="en-US" sz="1000" dirty="0">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ctr">
                        <a:lnSpc>
                          <a:spcPts val="1200"/>
                        </a:lnSpc>
                        <a:spcBef>
                          <a:spcPts val="0"/>
                        </a:spcBef>
                        <a:spcAft>
                          <a:spcPts val="0"/>
                        </a:spcAft>
                      </a:pPr>
                      <a:endParaRPr lang="zh-CN" altLang="en-US" sz="1000" dirty="0">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8611">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marL="179705" algn="l">
                        <a:lnSpc>
                          <a:spcPts val="1200"/>
                        </a:lnSpc>
                        <a:spcBef>
                          <a:spcPts val="0"/>
                        </a:spcBef>
                        <a:spcAft>
                          <a:spcPts val="0"/>
                        </a:spcAft>
                      </a:pPr>
                      <a:r>
                        <a:rPr lang="en-US" altLang="zh-CN" sz="1000" b="0" dirty="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0</a:t>
                      </a:r>
                      <a:endParaRPr lang="en-US" altLang="zh-CN" sz="1000" b="0" dirty="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ctr">
                        <a:lnSpc>
                          <a:spcPts val="1200"/>
                        </a:lnSpc>
                        <a:spcBef>
                          <a:spcPts val="0"/>
                        </a:spcBef>
                        <a:spcAft>
                          <a:spcPts val="0"/>
                        </a:spcAft>
                      </a:pPr>
                      <a:r>
                        <a:rPr lang="en-US" altLang="zh-CN" sz="1000" b="0" dirty="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24(49%)</a:t>
                      </a:r>
                      <a:endParaRPr lang="en-US" altLang="zh-CN" sz="1000" b="0" dirty="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ctr">
                        <a:lnSpc>
                          <a:spcPts val="1200"/>
                        </a:lnSpc>
                        <a:spcBef>
                          <a:spcPts val="0"/>
                        </a:spcBef>
                        <a:spcAft>
                          <a:spcPts val="0"/>
                        </a:spcAft>
                      </a:pPr>
                      <a:r>
                        <a:rPr lang="en-US" altLang="zh-CN" sz="1000" b="0" dirty="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16(34%)</a:t>
                      </a:r>
                      <a:endParaRPr lang="en-US" altLang="zh-CN" sz="1000" b="0" dirty="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ctr">
                        <a:lnSpc>
                          <a:spcPts val="1200"/>
                        </a:lnSpc>
                        <a:spcBef>
                          <a:spcPts val="0"/>
                        </a:spcBef>
                        <a:spcAft>
                          <a:spcPts val="0"/>
                        </a:spcAft>
                      </a:pPr>
                      <a:r>
                        <a:rPr lang="en-US" altLang="zh-CN" sz="1000" b="0" dirty="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0</a:t>
                      </a:r>
                      <a:endParaRPr lang="en-US" altLang="zh-CN" sz="1000" b="0" dirty="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8611">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marL="179705" algn="l">
                        <a:lnSpc>
                          <a:spcPts val="1200"/>
                        </a:lnSpc>
                        <a:spcBef>
                          <a:spcPts val="0"/>
                        </a:spcBef>
                        <a:spcAft>
                          <a:spcPts val="0"/>
                        </a:spcAft>
                      </a:pPr>
                      <a:r>
                        <a:rPr lang="en-US" altLang="zh-CN" sz="1000" b="0" dirty="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1</a:t>
                      </a:r>
                      <a:endParaRPr lang="en-US" altLang="zh-CN" sz="1000" b="0" dirty="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ctr">
                        <a:lnSpc>
                          <a:spcPts val="1200"/>
                        </a:lnSpc>
                        <a:spcBef>
                          <a:spcPts val="0"/>
                        </a:spcBef>
                        <a:spcAft>
                          <a:spcPts val="0"/>
                        </a:spcAft>
                      </a:pPr>
                      <a:r>
                        <a:rPr lang="en-US" altLang="zh-CN" sz="1000" b="0" dirty="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13(27%)</a:t>
                      </a:r>
                      <a:endParaRPr lang="en-US" altLang="zh-CN" sz="1000" b="0" dirty="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ctr">
                        <a:lnSpc>
                          <a:spcPts val="1200"/>
                        </a:lnSpc>
                        <a:spcBef>
                          <a:spcPts val="0"/>
                        </a:spcBef>
                        <a:spcAft>
                          <a:spcPts val="0"/>
                        </a:spcAft>
                      </a:pPr>
                      <a:r>
                        <a:rPr lang="en-US" altLang="zh-CN" sz="1000" b="0" dirty="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27(57%)</a:t>
                      </a:r>
                      <a:endParaRPr lang="en-US" altLang="zh-CN" sz="1000" b="0" dirty="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ctr">
                        <a:lnSpc>
                          <a:spcPts val="1200"/>
                        </a:lnSpc>
                        <a:spcBef>
                          <a:spcPts val="0"/>
                        </a:spcBef>
                        <a:spcAft>
                          <a:spcPts val="0"/>
                        </a:spcAft>
                      </a:pPr>
                      <a:r>
                        <a:rPr lang="en-US" altLang="zh-CN" sz="1000" b="0" dirty="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3(100%)</a:t>
                      </a:r>
                      <a:endParaRPr lang="en-US" altLang="zh-CN" sz="1000" b="0" dirty="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8611">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marL="179705" algn="l">
                        <a:lnSpc>
                          <a:spcPts val="1200"/>
                        </a:lnSpc>
                        <a:spcBef>
                          <a:spcPts val="0"/>
                        </a:spcBef>
                        <a:spcAft>
                          <a:spcPts val="0"/>
                        </a:spcAft>
                      </a:pPr>
                      <a:r>
                        <a:rPr lang="en-US" altLang="zh-CN" sz="1000" b="0" dirty="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2</a:t>
                      </a:r>
                      <a:endParaRPr lang="en-US" altLang="zh-CN" sz="1000" b="0" dirty="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ctr">
                        <a:lnSpc>
                          <a:spcPts val="1200"/>
                        </a:lnSpc>
                        <a:spcBef>
                          <a:spcPts val="0"/>
                        </a:spcBef>
                        <a:spcAft>
                          <a:spcPts val="0"/>
                        </a:spcAft>
                      </a:pPr>
                      <a:r>
                        <a:rPr lang="en-US" altLang="zh-CN" sz="1000" b="0" dirty="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12(24%)</a:t>
                      </a:r>
                      <a:endParaRPr lang="en-US" altLang="zh-CN" sz="1000" b="0" dirty="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ctr">
                        <a:lnSpc>
                          <a:spcPts val="1200"/>
                        </a:lnSpc>
                        <a:spcBef>
                          <a:spcPts val="0"/>
                        </a:spcBef>
                        <a:spcAft>
                          <a:spcPts val="0"/>
                        </a:spcAft>
                      </a:pPr>
                      <a:r>
                        <a:rPr lang="en-US" altLang="zh-CN" sz="1000" b="0" dirty="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4(9%)</a:t>
                      </a:r>
                      <a:endParaRPr lang="en-US" altLang="zh-CN" sz="1000" b="0" dirty="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ctr">
                        <a:lnSpc>
                          <a:spcPts val="1200"/>
                        </a:lnSpc>
                        <a:spcBef>
                          <a:spcPts val="0"/>
                        </a:spcBef>
                        <a:spcAft>
                          <a:spcPts val="0"/>
                        </a:spcAft>
                      </a:pPr>
                      <a:r>
                        <a:rPr lang="en-US" altLang="zh-CN" sz="1000" b="0" dirty="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0</a:t>
                      </a:r>
                      <a:endParaRPr lang="en-US" altLang="zh-CN" sz="1000" b="0" dirty="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8611">
                <a:tc>
                  <a:txBody>
                    <a:bodyPr/>
                    <a:lstStyle/>
                    <a:p>
                      <a:pPr algn="l">
                        <a:lnSpc>
                          <a:spcPts val="1200"/>
                        </a:lnSpc>
                        <a:spcBef>
                          <a:spcPts val="0"/>
                        </a:spcBef>
                        <a:spcAft>
                          <a:spcPts val="0"/>
                        </a:spcAft>
                      </a:pPr>
                      <a:r>
                        <a:rPr lang="zh-CN" altLang="en-US" sz="1000" b="0" dirty="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原发肿瘤部位， </a:t>
                      </a:r>
                      <a:r>
                        <a:rPr lang="en-US" sz="1000" b="0" dirty="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No.(%)</a:t>
                      </a:r>
                      <a:endParaRPr lang="en-US" sz="1000" b="0" dirty="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ts val="1200"/>
                        </a:lnSpc>
                        <a:spcBef>
                          <a:spcPts val="0"/>
                        </a:spcBef>
                        <a:spcAft>
                          <a:spcPts val="0"/>
                        </a:spcAft>
                      </a:pPr>
                      <a:endParaRPr lang="en-US" altLang="zh-CN" sz="1000" b="0" dirty="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ts val="1200"/>
                        </a:lnSpc>
                        <a:spcBef>
                          <a:spcPts val="0"/>
                        </a:spcBef>
                        <a:spcAft>
                          <a:spcPts val="0"/>
                        </a:spcAft>
                      </a:pPr>
                      <a:endParaRPr lang="en-US" altLang="zh-CN" sz="1000" b="0" dirty="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ts val="1200"/>
                        </a:lnSpc>
                        <a:spcBef>
                          <a:spcPts val="0"/>
                        </a:spcBef>
                        <a:spcAft>
                          <a:spcPts val="0"/>
                        </a:spcAft>
                      </a:pPr>
                      <a:endParaRPr lang="en-US" altLang="zh-CN" sz="1000" b="0" dirty="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8611">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marL="179705" algn="l">
                        <a:lnSpc>
                          <a:spcPts val="1200"/>
                        </a:lnSpc>
                        <a:spcBef>
                          <a:spcPts val="0"/>
                        </a:spcBef>
                        <a:spcAft>
                          <a:spcPts val="0"/>
                        </a:spcAft>
                      </a:pPr>
                      <a:r>
                        <a:rPr lang="zh-CN" altLang="en-US" sz="1000" b="0" dirty="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胃</a:t>
                      </a:r>
                      <a:endParaRPr lang="en-US" sz="1000" b="0" dirty="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ctr">
                        <a:lnSpc>
                          <a:spcPts val="1200"/>
                        </a:lnSpc>
                        <a:spcBef>
                          <a:spcPts val="0"/>
                        </a:spcBef>
                        <a:spcAft>
                          <a:spcPts val="0"/>
                        </a:spcAft>
                      </a:pPr>
                      <a:r>
                        <a:rPr lang="en-US" altLang="zh-CN" sz="1000" b="0" dirty="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17(35%)</a:t>
                      </a:r>
                      <a:endParaRPr lang="en-US" altLang="zh-CN" sz="1000" b="0" dirty="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ctr">
                        <a:lnSpc>
                          <a:spcPts val="1200"/>
                        </a:lnSpc>
                        <a:spcBef>
                          <a:spcPts val="0"/>
                        </a:spcBef>
                        <a:spcAft>
                          <a:spcPts val="0"/>
                        </a:spcAft>
                      </a:pPr>
                      <a:r>
                        <a:rPr lang="en-US" altLang="zh-CN" sz="1000" b="0" dirty="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6(13%)</a:t>
                      </a:r>
                      <a:endParaRPr lang="en-US" altLang="zh-CN" sz="1000" b="0" dirty="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ctr">
                        <a:lnSpc>
                          <a:spcPts val="1200"/>
                        </a:lnSpc>
                        <a:spcBef>
                          <a:spcPts val="0"/>
                        </a:spcBef>
                        <a:spcAft>
                          <a:spcPts val="0"/>
                        </a:spcAft>
                      </a:pPr>
                      <a:r>
                        <a:rPr lang="en-US" altLang="zh-CN" sz="1000" b="0" dirty="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1(33%)</a:t>
                      </a:r>
                      <a:endParaRPr lang="en-US" altLang="zh-CN" sz="1000" b="0" dirty="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8611">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marL="179705" algn="l">
                        <a:lnSpc>
                          <a:spcPts val="1200"/>
                        </a:lnSpc>
                        <a:spcBef>
                          <a:spcPts val="0"/>
                        </a:spcBef>
                        <a:spcAft>
                          <a:spcPts val="0"/>
                        </a:spcAft>
                      </a:pPr>
                      <a:r>
                        <a:rPr lang="zh-CN" altLang="en-US" sz="1000" b="0" dirty="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小肠</a:t>
                      </a:r>
                      <a:endParaRPr lang="en-US" sz="1000" b="0" dirty="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ctr">
                        <a:lnSpc>
                          <a:spcPts val="1200"/>
                        </a:lnSpc>
                        <a:spcBef>
                          <a:spcPts val="0"/>
                        </a:spcBef>
                        <a:spcAft>
                          <a:spcPts val="0"/>
                        </a:spcAft>
                      </a:pPr>
                      <a:r>
                        <a:rPr lang="en-US" altLang="zh-CN" sz="1000" b="0" dirty="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26(53%)</a:t>
                      </a:r>
                      <a:endParaRPr lang="en-US" altLang="zh-CN" sz="1000" b="0" dirty="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ctr">
                        <a:lnSpc>
                          <a:spcPts val="1200"/>
                        </a:lnSpc>
                        <a:spcBef>
                          <a:spcPts val="0"/>
                        </a:spcBef>
                        <a:spcAft>
                          <a:spcPts val="0"/>
                        </a:spcAft>
                      </a:pPr>
                      <a:r>
                        <a:rPr lang="en-US" altLang="zh-CN" sz="1000" b="0" dirty="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33(70%)</a:t>
                      </a:r>
                      <a:endParaRPr lang="en-US" altLang="zh-CN" sz="1000" b="0" dirty="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ctr">
                        <a:lnSpc>
                          <a:spcPts val="1200"/>
                        </a:lnSpc>
                        <a:spcBef>
                          <a:spcPts val="0"/>
                        </a:spcBef>
                        <a:spcAft>
                          <a:spcPts val="0"/>
                        </a:spcAft>
                      </a:pPr>
                      <a:r>
                        <a:rPr lang="en-US" altLang="zh-CN" sz="1000" b="0" dirty="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2(67%)</a:t>
                      </a:r>
                      <a:endParaRPr lang="en-US" altLang="zh-CN" sz="1000" b="0" dirty="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8611">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marL="179705" algn="l">
                        <a:lnSpc>
                          <a:spcPts val="1200"/>
                        </a:lnSpc>
                        <a:spcBef>
                          <a:spcPts val="0"/>
                        </a:spcBef>
                        <a:spcAft>
                          <a:spcPts val="0"/>
                        </a:spcAft>
                      </a:pPr>
                      <a:r>
                        <a:rPr lang="zh-CN" altLang="en-US" sz="1000" b="0" dirty="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其他</a:t>
                      </a:r>
                      <a:endParaRPr lang="en-US" sz="1000" b="0" dirty="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ctr">
                        <a:lnSpc>
                          <a:spcPts val="1200"/>
                        </a:lnSpc>
                        <a:spcBef>
                          <a:spcPts val="0"/>
                        </a:spcBef>
                        <a:spcAft>
                          <a:spcPts val="0"/>
                        </a:spcAft>
                      </a:pPr>
                      <a:r>
                        <a:rPr lang="en-US" altLang="zh-CN" sz="1000" b="0" dirty="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6(12%)</a:t>
                      </a:r>
                      <a:endParaRPr lang="en-US" altLang="zh-CN" sz="1000" b="0" dirty="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ctr">
                        <a:lnSpc>
                          <a:spcPts val="1200"/>
                        </a:lnSpc>
                        <a:spcBef>
                          <a:spcPts val="0"/>
                        </a:spcBef>
                        <a:spcAft>
                          <a:spcPts val="0"/>
                        </a:spcAft>
                      </a:pPr>
                      <a:r>
                        <a:rPr lang="en-US" altLang="zh-CN" sz="1000" b="0" dirty="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8(17%)</a:t>
                      </a:r>
                      <a:endParaRPr lang="en-US" altLang="zh-CN" sz="1000" b="0" dirty="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ctr">
                        <a:lnSpc>
                          <a:spcPts val="1200"/>
                        </a:lnSpc>
                        <a:spcBef>
                          <a:spcPts val="0"/>
                        </a:spcBef>
                        <a:spcAft>
                          <a:spcPts val="0"/>
                        </a:spcAft>
                      </a:pPr>
                      <a:r>
                        <a:rPr lang="en-US" altLang="zh-CN" sz="1000" b="0" dirty="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0</a:t>
                      </a:r>
                      <a:endParaRPr lang="en-US" altLang="zh-CN" sz="1000" b="0" dirty="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8611">
                <a:tc>
                  <a:txBody>
                    <a:bodyPr/>
                    <a:lstStyle/>
                    <a:p>
                      <a:pPr algn="l">
                        <a:lnSpc>
                          <a:spcPts val="1200"/>
                        </a:lnSpc>
                        <a:spcBef>
                          <a:spcPts val="0"/>
                        </a:spcBef>
                        <a:spcAft>
                          <a:spcPts val="0"/>
                        </a:spcAft>
                      </a:pPr>
                      <a:r>
                        <a:rPr lang="zh-CN" altLang="en-US" sz="1000" b="0" dirty="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转移部位， </a:t>
                      </a:r>
                      <a:r>
                        <a:rPr lang="en-US" sz="1000" b="0" dirty="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No.(%)</a:t>
                      </a:r>
                      <a:endParaRPr lang="en-US" sz="1000" b="0" dirty="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ts val="1200"/>
                        </a:lnSpc>
                        <a:spcBef>
                          <a:spcPts val="0"/>
                        </a:spcBef>
                        <a:spcAft>
                          <a:spcPts val="0"/>
                        </a:spcAft>
                      </a:pPr>
                      <a:endParaRPr lang="en-US" altLang="zh-CN" sz="1000" b="0" dirty="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ts val="1200"/>
                        </a:lnSpc>
                        <a:spcBef>
                          <a:spcPts val="0"/>
                        </a:spcBef>
                        <a:spcAft>
                          <a:spcPts val="0"/>
                        </a:spcAft>
                      </a:pPr>
                      <a:endParaRPr lang="en-US" altLang="zh-CN" sz="1000" b="0" dirty="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ts val="1200"/>
                        </a:lnSpc>
                        <a:spcBef>
                          <a:spcPts val="0"/>
                        </a:spcBef>
                        <a:spcAft>
                          <a:spcPts val="0"/>
                        </a:spcAft>
                      </a:pPr>
                      <a:endParaRPr lang="en-US" altLang="zh-CN" sz="1000" b="0" dirty="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8611">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marL="179705" algn="l">
                        <a:lnSpc>
                          <a:spcPts val="1200"/>
                        </a:lnSpc>
                        <a:spcBef>
                          <a:spcPts val="0"/>
                        </a:spcBef>
                        <a:spcAft>
                          <a:spcPts val="0"/>
                        </a:spcAft>
                      </a:pPr>
                      <a:r>
                        <a:rPr lang="zh-CN" altLang="en-US" sz="1000" b="0" dirty="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腹腔</a:t>
                      </a:r>
                      <a:endParaRPr lang="en-US" sz="1000" b="0" dirty="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ctr">
                        <a:lnSpc>
                          <a:spcPts val="1200"/>
                        </a:lnSpc>
                        <a:spcBef>
                          <a:spcPts val="0"/>
                        </a:spcBef>
                        <a:spcAft>
                          <a:spcPts val="0"/>
                        </a:spcAft>
                      </a:pPr>
                      <a:r>
                        <a:rPr lang="en-US" altLang="zh-CN" sz="1000" b="0" dirty="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39(80%)</a:t>
                      </a:r>
                      <a:endParaRPr lang="en-US" altLang="zh-CN" sz="1000" b="0" dirty="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ctr">
                        <a:lnSpc>
                          <a:spcPts val="1200"/>
                        </a:lnSpc>
                        <a:spcBef>
                          <a:spcPts val="0"/>
                        </a:spcBef>
                        <a:spcAft>
                          <a:spcPts val="0"/>
                        </a:spcAft>
                      </a:pPr>
                      <a:r>
                        <a:rPr lang="en-US" altLang="zh-CN" sz="1000" b="0" dirty="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35(74%)</a:t>
                      </a:r>
                      <a:endParaRPr lang="en-US" altLang="zh-CN" sz="1000" b="0" dirty="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ctr">
                        <a:lnSpc>
                          <a:spcPts val="1200"/>
                        </a:lnSpc>
                        <a:spcBef>
                          <a:spcPts val="0"/>
                        </a:spcBef>
                        <a:spcAft>
                          <a:spcPts val="0"/>
                        </a:spcAft>
                      </a:pPr>
                      <a:r>
                        <a:rPr lang="en-US" altLang="zh-CN" sz="1000" b="0" dirty="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3(100%)</a:t>
                      </a:r>
                      <a:endParaRPr lang="en-US" altLang="zh-CN" sz="1000" b="0" dirty="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8611">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marL="179705" algn="l">
                        <a:lnSpc>
                          <a:spcPts val="1200"/>
                        </a:lnSpc>
                        <a:spcBef>
                          <a:spcPts val="0"/>
                        </a:spcBef>
                        <a:spcAft>
                          <a:spcPts val="0"/>
                        </a:spcAft>
                      </a:pPr>
                      <a:r>
                        <a:rPr lang="zh-CN" altLang="en-US" sz="1000" b="0" dirty="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肝脏</a:t>
                      </a:r>
                      <a:endParaRPr lang="en-US" sz="1000" b="0" dirty="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ctr">
                        <a:lnSpc>
                          <a:spcPts val="1200"/>
                        </a:lnSpc>
                        <a:spcBef>
                          <a:spcPts val="0"/>
                        </a:spcBef>
                        <a:spcAft>
                          <a:spcPts val="0"/>
                        </a:spcAft>
                      </a:pPr>
                      <a:r>
                        <a:rPr lang="en-US" altLang="zh-CN" sz="1000" b="0" dirty="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23(47%)</a:t>
                      </a:r>
                      <a:endParaRPr lang="en-US" altLang="zh-CN" sz="1000" b="0" dirty="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ctr">
                        <a:lnSpc>
                          <a:spcPts val="1200"/>
                        </a:lnSpc>
                        <a:spcBef>
                          <a:spcPts val="0"/>
                        </a:spcBef>
                        <a:spcAft>
                          <a:spcPts val="0"/>
                        </a:spcAft>
                      </a:pPr>
                      <a:r>
                        <a:rPr lang="en-US" altLang="zh-CN" sz="1000" b="0" dirty="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25(53%)</a:t>
                      </a:r>
                      <a:endParaRPr lang="en-US" altLang="zh-CN" sz="1000" b="0" dirty="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ctr">
                        <a:lnSpc>
                          <a:spcPts val="1200"/>
                        </a:lnSpc>
                        <a:spcBef>
                          <a:spcPts val="0"/>
                        </a:spcBef>
                        <a:spcAft>
                          <a:spcPts val="0"/>
                        </a:spcAft>
                      </a:pPr>
                      <a:r>
                        <a:rPr lang="en-US" altLang="zh-CN" sz="1000" b="0" dirty="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0</a:t>
                      </a:r>
                      <a:endParaRPr lang="en-US" altLang="zh-CN" sz="1000" b="0" dirty="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8611">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marL="179705" algn="l">
                        <a:lnSpc>
                          <a:spcPts val="1200"/>
                        </a:lnSpc>
                        <a:spcBef>
                          <a:spcPts val="0"/>
                        </a:spcBef>
                        <a:spcAft>
                          <a:spcPts val="0"/>
                        </a:spcAft>
                      </a:pPr>
                      <a:r>
                        <a:rPr lang="zh-CN" altLang="en-US" sz="1000" b="0" dirty="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其他</a:t>
                      </a:r>
                      <a:endParaRPr lang="en-US" sz="1000" b="0" dirty="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ctr">
                        <a:lnSpc>
                          <a:spcPts val="1200"/>
                        </a:lnSpc>
                        <a:spcBef>
                          <a:spcPts val="0"/>
                        </a:spcBef>
                        <a:spcAft>
                          <a:spcPts val="0"/>
                        </a:spcAft>
                      </a:pPr>
                      <a:r>
                        <a:rPr lang="en-US" altLang="zh-CN" sz="1000" b="0" dirty="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3(6%)</a:t>
                      </a:r>
                      <a:endParaRPr lang="en-US" altLang="zh-CN" sz="1000" b="0" dirty="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ctr">
                        <a:lnSpc>
                          <a:spcPts val="1200"/>
                        </a:lnSpc>
                        <a:spcBef>
                          <a:spcPts val="0"/>
                        </a:spcBef>
                        <a:spcAft>
                          <a:spcPts val="0"/>
                        </a:spcAft>
                      </a:pPr>
                      <a:r>
                        <a:rPr lang="en-US" altLang="zh-CN" sz="1000" b="0" dirty="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5(11%)</a:t>
                      </a:r>
                      <a:endParaRPr lang="en-US" altLang="zh-CN" sz="1000" b="0" dirty="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ctr">
                        <a:lnSpc>
                          <a:spcPts val="1200"/>
                        </a:lnSpc>
                        <a:spcBef>
                          <a:spcPts val="0"/>
                        </a:spcBef>
                        <a:spcAft>
                          <a:spcPts val="0"/>
                        </a:spcAft>
                      </a:pPr>
                      <a:r>
                        <a:rPr lang="en-US" altLang="zh-CN" sz="1000" b="0" dirty="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2(67%)</a:t>
                      </a:r>
                      <a:endParaRPr lang="en-US" altLang="zh-CN" sz="1000" b="0" dirty="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8611">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l">
                        <a:lnSpc>
                          <a:spcPts val="1200"/>
                        </a:lnSpc>
                        <a:spcBef>
                          <a:spcPts val="0"/>
                        </a:spcBef>
                        <a:spcAft>
                          <a:spcPts val="0"/>
                        </a:spcAft>
                      </a:pPr>
                      <a:r>
                        <a:rPr lang="zh-CN" altLang="en-US" sz="1000" b="0" dirty="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原发突变</a:t>
                      </a:r>
                      <a:r>
                        <a:rPr lang="en-US" sz="1000" b="0" dirty="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 No.(%)</a:t>
                      </a:r>
                      <a:endParaRPr lang="en-US" sz="1000" b="0" dirty="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ctr">
                        <a:lnSpc>
                          <a:spcPts val="1200"/>
                        </a:lnSpc>
                        <a:spcBef>
                          <a:spcPts val="0"/>
                        </a:spcBef>
                        <a:spcAft>
                          <a:spcPts val="0"/>
                        </a:spcAft>
                      </a:pPr>
                      <a:endParaRPr lang="zh-CN" altLang="en-US" sz="1000">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ctr">
                        <a:lnSpc>
                          <a:spcPts val="1200"/>
                        </a:lnSpc>
                        <a:spcBef>
                          <a:spcPts val="0"/>
                        </a:spcBef>
                        <a:spcAft>
                          <a:spcPts val="0"/>
                        </a:spcAft>
                      </a:pPr>
                      <a:endParaRPr lang="zh-CN" altLang="en-US" sz="1000">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ctr">
                        <a:lnSpc>
                          <a:spcPts val="1200"/>
                        </a:lnSpc>
                        <a:spcBef>
                          <a:spcPts val="0"/>
                        </a:spcBef>
                        <a:spcAft>
                          <a:spcPts val="0"/>
                        </a:spcAft>
                      </a:pPr>
                      <a:endParaRPr lang="zh-CN" altLang="en-US" sz="1000" dirty="0">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8611">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marL="179705" algn="l">
                        <a:lnSpc>
                          <a:spcPts val="1200"/>
                        </a:lnSpc>
                        <a:spcBef>
                          <a:spcPts val="0"/>
                        </a:spcBef>
                        <a:spcAft>
                          <a:spcPts val="0"/>
                        </a:spcAft>
                      </a:pPr>
                      <a:r>
                        <a:rPr lang="en-US" sz="1000" b="0" i="0" dirty="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KIT </a:t>
                      </a:r>
                      <a:r>
                        <a:rPr lang="zh-CN" altLang="en-US" sz="1000" b="0" i="0" dirty="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外显子</a:t>
                      </a:r>
                      <a:r>
                        <a:rPr lang="en-US" sz="1000" b="0" i="0" dirty="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 9</a:t>
                      </a:r>
                      <a:endParaRPr lang="en-US" sz="1000" b="0" i="0" dirty="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ctr">
                        <a:lnSpc>
                          <a:spcPts val="1200"/>
                        </a:lnSpc>
                        <a:spcBef>
                          <a:spcPts val="0"/>
                        </a:spcBef>
                        <a:spcAft>
                          <a:spcPts val="0"/>
                        </a:spcAft>
                      </a:pPr>
                      <a:r>
                        <a:rPr lang="en-US" altLang="zh-CN" sz="1000" b="0" dirty="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5(10%)</a:t>
                      </a:r>
                      <a:endParaRPr lang="en-US" altLang="zh-CN" sz="1000" b="0" dirty="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ctr">
                        <a:lnSpc>
                          <a:spcPts val="1200"/>
                        </a:lnSpc>
                        <a:spcBef>
                          <a:spcPts val="0"/>
                        </a:spcBef>
                        <a:spcAft>
                          <a:spcPts val="0"/>
                        </a:spcAft>
                      </a:pPr>
                      <a:r>
                        <a:rPr lang="en-US" altLang="zh-CN" sz="1000" b="1" dirty="0">
                          <a:solidFill>
                            <a:srgbClr val="156082"/>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22(47%)</a:t>
                      </a:r>
                      <a:endParaRPr lang="en-US" altLang="zh-CN" sz="1000" b="1" dirty="0">
                        <a:solidFill>
                          <a:srgbClr val="156082"/>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ctr">
                        <a:lnSpc>
                          <a:spcPts val="1200"/>
                        </a:lnSpc>
                        <a:spcBef>
                          <a:spcPts val="0"/>
                        </a:spcBef>
                        <a:spcAft>
                          <a:spcPts val="0"/>
                        </a:spcAft>
                      </a:pPr>
                      <a:r>
                        <a:rPr lang="en-US" altLang="zh-CN" sz="1000" b="0" dirty="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1(33%)</a:t>
                      </a:r>
                      <a:endParaRPr lang="en-US" altLang="zh-CN" sz="1000" b="0" dirty="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8611">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marL="179705" algn="l">
                        <a:lnSpc>
                          <a:spcPts val="1200"/>
                        </a:lnSpc>
                        <a:spcBef>
                          <a:spcPts val="0"/>
                        </a:spcBef>
                        <a:spcAft>
                          <a:spcPts val="0"/>
                        </a:spcAft>
                      </a:pPr>
                      <a:r>
                        <a:rPr lang="en-US" sz="1000" b="0" i="0" dirty="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KIT </a:t>
                      </a:r>
                      <a:r>
                        <a:rPr lang="zh-CN" altLang="en-US" sz="1000" b="0" i="0" dirty="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外显子</a:t>
                      </a:r>
                      <a:r>
                        <a:rPr lang="en-US" sz="1000" b="0" i="0" dirty="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 11</a:t>
                      </a:r>
                      <a:endParaRPr lang="en-US" sz="1000" b="0" i="0" dirty="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ctr">
                        <a:lnSpc>
                          <a:spcPts val="1200"/>
                        </a:lnSpc>
                        <a:spcBef>
                          <a:spcPts val="0"/>
                        </a:spcBef>
                        <a:spcAft>
                          <a:spcPts val="0"/>
                        </a:spcAft>
                      </a:pPr>
                      <a:r>
                        <a:rPr lang="en-US" altLang="zh-CN" sz="1000" b="1" dirty="0">
                          <a:solidFill>
                            <a:srgbClr val="156082"/>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34(70%)</a:t>
                      </a:r>
                      <a:endParaRPr lang="en-US" altLang="zh-CN" sz="1000" b="1" dirty="0">
                        <a:solidFill>
                          <a:srgbClr val="156082"/>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ctr">
                        <a:lnSpc>
                          <a:spcPts val="1200"/>
                        </a:lnSpc>
                        <a:spcBef>
                          <a:spcPts val="0"/>
                        </a:spcBef>
                        <a:spcAft>
                          <a:spcPts val="0"/>
                        </a:spcAft>
                      </a:pPr>
                      <a:r>
                        <a:rPr lang="en-US" altLang="zh-CN" sz="1000" b="1" dirty="0">
                          <a:solidFill>
                            <a:srgbClr val="156082"/>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19(40%)</a:t>
                      </a:r>
                      <a:endParaRPr lang="en-US" altLang="zh-CN" sz="1000" b="1" dirty="0">
                        <a:solidFill>
                          <a:srgbClr val="156082"/>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ctr">
                        <a:lnSpc>
                          <a:spcPts val="1200"/>
                        </a:lnSpc>
                        <a:spcBef>
                          <a:spcPts val="0"/>
                        </a:spcBef>
                        <a:spcAft>
                          <a:spcPts val="0"/>
                        </a:spcAft>
                      </a:pPr>
                      <a:r>
                        <a:rPr lang="en-US" altLang="zh-CN" sz="1000" b="0" dirty="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2(67%)</a:t>
                      </a:r>
                      <a:endParaRPr lang="en-US" altLang="zh-CN" sz="1000" b="0" dirty="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8611">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marL="179705" algn="l">
                        <a:lnSpc>
                          <a:spcPts val="1200"/>
                        </a:lnSpc>
                        <a:spcBef>
                          <a:spcPts val="0"/>
                        </a:spcBef>
                        <a:spcAft>
                          <a:spcPts val="0"/>
                        </a:spcAft>
                      </a:pPr>
                      <a:r>
                        <a:rPr lang="en-US" sz="1000" b="0" i="0" dirty="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PDGFRA</a:t>
                      </a:r>
                      <a:endParaRPr lang="en-US" sz="1000" b="0" i="0" dirty="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ctr">
                        <a:lnSpc>
                          <a:spcPts val="1200"/>
                        </a:lnSpc>
                        <a:spcBef>
                          <a:spcPts val="0"/>
                        </a:spcBef>
                        <a:spcAft>
                          <a:spcPts val="0"/>
                        </a:spcAft>
                      </a:pPr>
                      <a:r>
                        <a:rPr lang="en-US" altLang="zh-CN" sz="1000" b="0" dirty="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2(4%)</a:t>
                      </a:r>
                      <a:endParaRPr lang="en-US" altLang="zh-CN" sz="1000" b="0" dirty="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ctr">
                        <a:lnSpc>
                          <a:spcPts val="1200"/>
                        </a:lnSpc>
                        <a:spcBef>
                          <a:spcPts val="0"/>
                        </a:spcBef>
                        <a:spcAft>
                          <a:spcPts val="0"/>
                        </a:spcAft>
                      </a:pPr>
                      <a:r>
                        <a:rPr lang="en-US" altLang="zh-CN" sz="1000" b="0" dirty="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0</a:t>
                      </a:r>
                      <a:endParaRPr lang="en-US" altLang="zh-CN" sz="1000" b="0" dirty="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ctr">
                        <a:lnSpc>
                          <a:spcPts val="1200"/>
                        </a:lnSpc>
                        <a:spcBef>
                          <a:spcPts val="0"/>
                        </a:spcBef>
                        <a:spcAft>
                          <a:spcPts val="0"/>
                        </a:spcAft>
                      </a:pPr>
                      <a:r>
                        <a:rPr lang="en-US" altLang="zh-CN" sz="1000" b="0" dirty="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0</a:t>
                      </a:r>
                      <a:endParaRPr lang="en-US" altLang="zh-CN" sz="1000" b="0" dirty="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8611">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marL="179705" algn="l">
                        <a:lnSpc>
                          <a:spcPts val="1200"/>
                        </a:lnSpc>
                        <a:spcBef>
                          <a:spcPts val="0"/>
                        </a:spcBef>
                        <a:spcAft>
                          <a:spcPts val="0"/>
                        </a:spcAft>
                      </a:pPr>
                      <a:r>
                        <a:rPr lang="en-US" sz="1000" b="0" i="0" dirty="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KIT/PDGFRA </a:t>
                      </a:r>
                      <a:r>
                        <a:rPr lang="zh-CN" altLang="en-US" sz="1000" b="0" i="0" dirty="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野生型</a:t>
                      </a:r>
                      <a:endParaRPr lang="en-US" sz="1000" b="0" i="0" dirty="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ctr">
                        <a:lnSpc>
                          <a:spcPts val="1200"/>
                        </a:lnSpc>
                        <a:spcBef>
                          <a:spcPts val="0"/>
                        </a:spcBef>
                        <a:spcAft>
                          <a:spcPts val="0"/>
                        </a:spcAft>
                      </a:pPr>
                      <a:r>
                        <a:rPr lang="en-US" altLang="zh-CN" sz="1000" b="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0</a:t>
                      </a:r>
                      <a:endParaRPr lang="en-US" altLang="zh-CN" sz="1000" b="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ctr">
                        <a:lnSpc>
                          <a:spcPts val="1200"/>
                        </a:lnSpc>
                        <a:spcBef>
                          <a:spcPts val="0"/>
                        </a:spcBef>
                        <a:spcAft>
                          <a:spcPts val="0"/>
                        </a:spcAft>
                      </a:pPr>
                      <a:r>
                        <a:rPr lang="en-US" altLang="zh-CN" sz="1000" b="0" dirty="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3(6%)</a:t>
                      </a:r>
                      <a:endParaRPr lang="en-US" altLang="zh-CN" sz="1000" b="0" dirty="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ctr">
                        <a:lnSpc>
                          <a:spcPts val="1200"/>
                        </a:lnSpc>
                        <a:spcBef>
                          <a:spcPts val="0"/>
                        </a:spcBef>
                        <a:spcAft>
                          <a:spcPts val="0"/>
                        </a:spcAft>
                      </a:pPr>
                      <a:r>
                        <a:rPr lang="en-US" altLang="zh-CN" sz="1000" b="0" dirty="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0</a:t>
                      </a:r>
                      <a:endParaRPr lang="en-US" altLang="zh-CN" sz="1000" b="0" dirty="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8611">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marL="179705" algn="l">
                        <a:lnSpc>
                          <a:spcPts val="1200"/>
                        </a:lnSpc>
                        <a:spcBef>
                          <a:spcPts val="0"/>
                        </a:spcBef>
                        <a:spcAft>
                          <a:spcPts val="0"/>
                        </a:spcAft>
                      </a:pPr>
                      <a:r>
                        <a:rPr lang="zh-CN" altLang="en-US" sz="1000" b="0" i="0" dirty="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其他</a:t>
                      </a:r>
                      <a:r>
                        <a:rPr lang="en-US" sz="1000" b="0" i="0" dirty="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 KIT/</a:t>
                      </a:r>
                      <a:r>
                        <a:rPr lang="zh-CN" altLang="en-US" sz="1000" b="0" i="0" dirty="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未知</a:t>
                      </a:r>
                      <a:endParaRPr lang="en-US" sz="1000" b="0" i="0" dirty="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ctr">
                        <a:lnSpc>
                          <a:spcPts val="1200"/>
                        </a:lnSpc>
                        <a:spcBef>
                          <a:spcPts val="0"/>
                        </a:spcBef>
                        <a:spcAft>
                          <a:spcPts val="0"/>
                        </a:spcAft>
                      </a:pPr>
                      <a:r>
                        <a:rPr lang="en-US" altLang="zh-CN" sz="1000" b="0" dirty="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8(16%)</a:t>
                      </a:r>
                      <a:endParaRPr lang="en-US" altLang="zh-CN" sz="1000" b="0" dirty="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ctr">
                        <a:lnSpc>
                          <a:spcPts val="1200"/>
                        </a:lnSpc>
                        <a:spcBef>
                          <a:spcPts val="0"/>
                        </a:spcBef>
                        <a:spcAft>
                          <a:spcPts val="0"/>
                        </a:spcAft>
                      </a:pPr>
                      <a:r>
                        <a:rPr lang="en-US" altLang="zh-CN" sz="1000" b="0" dirty="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3(6%)</a:t>
                      </a:r>
                      <a:endParaRPr lang="en-US" altLang="zh-CN" sz="1000" b="0" dirty="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ctr">
                        <a:lnSpc>
                          <a:spcPts val="1200"/>
                        </a:lnSpc>
                        <a:spcBef>
                          <a:spcPts val="0"/>
                        </a:spcBef>
                        <a:spcAft>
                          <a:spcPts val="0"/>
                        </a:spcAft>
                      </a:pPr>
                      <a:r>
                        <a:rPr lang="en-US" altLang="zh-CN" sz="1000" b="0" dirty="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0</a:t>
                      </a:r>
                      <a:endParaRPr lang="en-US" altLang="zh-CN" sz="1000" b="0" dirty="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8611">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l">
                        <a:lnSpc>
                          <a:spcPts val="1200"/>
                        </a:lnSpc>
                        <a:spcBef>
                          <a:spcPts val="0"/>
                        </a:spcBef>
                        <a:spcAft>
                          <a:spcPts val="0"/>
                        </a:spcAft>
                      </a:pPr>
                      <a:r>
                        <a:rPr lang="zh-CN" altLang="en-US" sz="1000" b="0" dirty="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治疗后手术</a:t>
                      </a:r>
                      <a:r>
                        <a:rPr lang="en-US" sz="1000" b="0" dirty="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 No.(%)</a:t>
                      </a:r>
                      <a:endParaRPr lang="en-US" sz="1000" b="0" dirty="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ctr">
                        <a:lnSpc>
                          <a:spcPts val="1200"/>
                        </a:lnSpc>
                        <a:spcBef>
                          <a:spcPts val="0"/>
                        </a:spcBef>
                        <a:spcAft>
                          <a:spcPts val="0"/>
                        </a:spcAft>
                      </a:pPr>
                      <a:r>
                        <a:rPr lang="en-US" altLang="zh-CN" sz="1000" b="0" dirty="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13(27%)</a:t>
                      </a:r>
                      <a:endParaRPr lang="en-US" altLang="zh-CN" sz="1000" b="0" dirty="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ctr">
                        <a:lnSpc>
                          <a:spcPts val="1200"/>
                        </a:lnSpc>
                        <a:spcBef>
                          <a:spcPts val="0"/>
                        </a:spcBef>
                        <a:spcAft>
                          <a:spcPts val="0"/>
                        </a:spcAft>
                      </a:pPr>
                      <a:r>
                        <a:rPr lang="en-US" altLang="zh-CN" sz="1000" b="0" dirty="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9(19%)</a:t>
                      </a:r>
                      <a:endParaRPr lang="en-US" altLang="zh-CN" sz="1000" b="0" dirty="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ctr">
                        <a:lnSpc>
                          <a:spcPts val="1200"/>
                        </a:lnSpc>
                        <a:spcBef>
                          <a:spcPts val="0"/>
                        </a:spcBef>
                        <a:spcAft>
                          <a:spcPts val="0"/>
                        </a:spcAft>
                      </a:pPr>
                      <a:r>
                        <a:rPr lang="en-US" altLang="zh-CN" sz="1000" b="0" dirty="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0</a:t>
                      </a:r>
                      <a:endParaRPr lang="en-US" altLang="zh-CN" sz="1000" b="0" dirty="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8611">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l">
                        <a:lnSpc>
                          <a:spcPts val="1200"/>
                        </a:lnSpc>
                        <a:spcBef>
                          <a:spcPts val="0"/>
                        </a:spcBef>
                        <a:spcAft>
                          <a:spcPts val="0"/>
                        </a:spcAft>
                      </a:pPr>
                      <a:r>
                        <a:rPr lang="zh-CN" altLang="en-US" sz="1000" b="0" dirty="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最佳缓解</a:t>
                      </a:r>
                      <a:r>
                        <a:rPr lang="en-US" sz="1000" b="0" dirty="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 No.(%)</a:t>
                      </a:r>
                      <a:endParaRPr lang="en-US" sz="1000" b="0" dirty="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ctr">
                        <a:lnSpc>
                          <a:spcPts val="1200"/>
                        </a:lnSpc>
                        <a:spcBef>
                          <a:spcPts val="0"/>
                        </a:spcBef>
                        <a:spcAft>
                          <a:spcPts val="0"/>
                        </a:spcAft>
                      </a:pPr>
                      <a:endParaRPr lang="zh-CN" altLang="en-US" sz="1000" dirty="0">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ctr">
                        <a:lnSpc>
                          <a:spcPts val="1200"/>
                        </a:lnSpc>
                        <a:spcBef>
                          <a:spcPts val="0"/>
                        </a:spcBef>
                        <a:spcAft>
                          <a:spcPts val="0"/>
                        </a:spcAft>
                      </a:pPr>
                      <a:endParaRPr lang="zh-CN" altLang="en-US" sz="1000" dirty="0">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ctr">
                        <a:lnSpc>
                          <a:spcPts val="1200"/>
                        </a:lnSpc>
                        <a:spcBef>
                          <a:spcPts val="0"/>
                        </a:spcBef>
                        <a:spcAft>
                          <a:spcPts val="0"/>
                        </a:spcAft>
                      </a:pPr>
                      <a:endParaRPr lang="zh-CN" altLang="en-US" sz="1000" dirty="0">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8611">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marL="179705" algn="l">
                        <a:lnSpc>
                          <a:spcPts val="1200"/>
                        </a:lnSpc>
                        <a:spcBef>
                          <a:spcPts val="0"/>
                        </a:spcBef>
                        <a:spcAft>
                          <a:spcPts val="0"/>
                        </a:spcAft>
                      </a:pPr>
                      <a:r>
                        <a:rPr lang="zh-CN" altLang="en-US" sz="1000" b="0" dirty="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部分缓解</a:t>
                      </a:r>
                      <a:endParaRPr lang="zh-CN" altLang="en-US" sz="1000" dirty="0">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ctr">
                        <a:lnSpc>
                          <a:spcPts val="1200"/>
                        </a:lnSpc>
                        <a:spcBef>
                          <a:spcPts val="0"/>
                        </a:spcBef>
                        <a:spcAft>
                          <a:spcPts val="0"/>
                        </a:spcAft>
                      </a:pPr>
                      <a:r>
                        <a:rPr lang="en-US" altLang="zh-CN" sz="1000" b="0" dirty="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10(20%)</a:t>
                      </a:r>
                      <a:endParaRPr lang="en-US" altLang="zh-CN" sz="1000" b="0" dirty="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ctr">
                        <a:lnSpc>
                          <a:spcPts val="1200"/>
                        </a:lnSpc>
                        <a:spcBef>
                          <a:spcPts val="0"/>
                        </a:spcBef>
                        <a:spcAft>
                          <a:spcPts val="0"/>
                        </a:spcAft>
                      </a:pPr>
                      <a:r>
                        <a:rPr lang="en-US" altLang="zh-CN" sz="1000" b="0" dirty="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4(9%)</a:t>
                      </a:r>
                      <a:endParaRPr lang="en-US" altLang="zh-CN" sz="1000" b="0" dirty="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ctr">
                        <a:lnSpc>
                          <a:spcPts val="1200"/>
                        </a:lnSpc>
                        <a:spcBef>
                          <a:spcPts val="0"/>
                        </a:spcBef>
                        <a:spcAft>
                          <a:spcPts val="0"/>
                        </a:spcAft>
                      </a:pPr>
                      <a:r>
                        <a:rPr lang="en-US" altLang="zh-CN" sz="1000" b="0" dirty="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0</a:t>
                      </a:r>
                      <a:endParaRPr lang="en-US" altLang="zh-CN" sz="1000" b="0" dirty="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8611">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marL="179705" algn="l">
                        <a:lnSpc>
                          <a:spcPts val="1200"/>
                        </a:lnSpc>
                        <a:spcBef>
                          <a:spcPts val="0"/>
                        </a:spcBef>
                        <a:spcAft>
                          <a:spcPts val="0"/>
                        </a:spcAft>
                      </a:pPr>
                      <a:r>
                        <a:rPr lang="zh-CN" altLang="en-US" sz="1000" b="0" dirty="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疾病稳定</a:t>
                      </a:r>
                      <a:endParaRPr lang="zh-CN" altLang="en-US" sz="1000" dirty="0">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ctr">
                        <a:lnSpc>
                          <a:spcPts val="1200"/>
                        </a:lnSpc>
                        <a:spcBef>
                          <a:spcPts val="0"/>
                        </a:spcBef>
                        <a:spcAft>
                          <a:spcPts val="0"/>
                        </a:spcAft>
                      </a:pPr>
                      <a:r>
                        <a:rPr lang="en-US" altLang="zh-CN" sz="1000" b="0" dirty="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31(63%)</a:t>
                      </a:r>
                      <a:endParaRPr lang="en-US" altLang="zh-CN" sz="1000" b="0" dirty="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ctr">
                        <a:lnSpc>
                          <a:spcPts val="1200"/>
                        </a:lnSpc>
                        <a:spcBef>
                          <a:spcPts val="0"/>
                        </a:spcBef>
                        <a:spcAft>
                          <a:spcPts val="0"/>
                        </a:spcAft>
                      </a:pPr>
                      <a:r>
                        <a:rPr lang="en-US" altLang="zh-CN" sz="1000" b="0" dirty="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34(72%)</a:t>
                      </a:r>
                      <a:endParaRPr lang="en-US" altLang="zh-CN" sz="1000" b="0" dirty="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ctr">
                        <a:lnSpc>
                          <a:spcPts val="1200"/>
                        </a:lnSpc>
                        <a:spcBef>
                          <a:spcPts val="0"/>
                        </a:spcBef>
                        <a:spcAft>
                          <a:spcPts val="0"/>
                        </a:spcAft>
                      </a:pPr>
                      <a:r>
                        <a:rPr lang="en-US" altLang="zh-CN" sz="1000" b="0" dirty="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1(33%)</a:t>
                      </a:r>
                      <a:endParaRPr lang="en-US" altLang="zh-CN" sz="1000" b="0" dirty="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8611">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marL="179705" algn="l">
                        <a:lnSpc>
                          <a:spcPts val="1200"/>
                        </a:lnSpc>
                        <a:spcBef>
                          <a:spcPts val="0"/>
                        </a:spcBef>
                        <a:spcAft>
                          <a:spcPts val="0"/>
                        </a:spcAft>
                      </a:pPr>
                      <a:r>
                        <a:rPr lang="zh-CN" altLang="en-US" sz="1000" b="0" dirty="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疾病进展</a:t>
                      </a:r>
                      <a:endParaRPr lang="zh-CN" altLang="en-US" sz="1000" dirty="0">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ctr">
                        <a:lnSpc>
                          <a:spcPts val="1200"/>
                        </a:lnSpc>
                        <a:spcBef>
                          <a:spcPts val="0"/>
                        </a:spcBef>
                        <a:spcAft>
                          <a:spcPts val="0"/>
                        </a:spcAft>
                      </a:pPr>
                      <a:r>
                        <a:rPr lang="en-US" altLang="zh-CN" sz="1000" b="0" dirty="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8(16%)</a:t>
                      </a:r>
                      <a:endParaRPr lang="en-US" altLang="zh-CN" sz="1000" b="0" dirty="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ctr">
                        <a:lnSpc>
                          <a:spcPts val="1200"/>
                        </a:lnSpc>
                        <a:spcBef>
                          <a:spcPts val="0"/>
                        </a:spcBef>
                        <a:spcAft>
                          <a:spcPts val="0"/>
                        </a:spcAft>
                      </a:pPr>
                      <a:r>
                        <a:rPr lang="en-US" altLang="zh-CN" sz="1000" b="0" dirty="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9(20%)</a:t>
                      </a:r>
                      <a:endParaRPr lang="en-US" altLang="zh-CN" sz="1000" b="0" dirty="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ctr">
                        <a:lnSpc>
                          <a:spcPts val="1200"/>
                        </a:lnSpc>
                        <a:spcBef>
                          <a:spcPts val="0"/>
                        </a:spcBef>
                        <a:spcAft>
                          <a:spcPts val="0"/>
                        </a:spcAft>
                      </a:pPr>
                      <a:r>
                        <a:rPr lang="en-US" altLang="zh-CN" sz="1000" b="0" dirty="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2(67%)</a:t>
                      </a:r>
                      <a:endParaRPr lang="en-US" altLang="zh-CN" sz="1000" b="0" dirty="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40" name="Text Placeholder 2"/>
          <p:cNvSpPr txBox="1"/>
          <p:nvPr/>
        </p:nvSpPr>
        <p:spPr>
          <a:xfrm>
            <a:off x="425973" y="5029617"/>
            <a:ext cx="6391397" cy="1238775"/>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1"/>
                </a:solidFill>
                <a:latin typeface="Arial" panose="020B0604020202020204" pitchFamily="34" charset="0"/>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Arial" panose="020B0604020202020204" pitchFamily="34" charset="0"/>
                <a:ea typeface="微软雅黑"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Arial" panose="020B0604020202020204" pitchFamily="34" charset="0"/>
                <a:ea typeface="微软雅黑" panose="020B0503020204020204"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Arial" panose="020B0604020202020204" pitchFamily="34" charset="0"/>
                <a:ea typeface="微软雅黑" panose="020B0503020204020204"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179705" algn="just">
              <a:lnSpc>
                <a:spcPct val="150000"/>
              </a:lnSpc>
              <a:spcBef>
                <a:spcPts val="0"/>
              </a:spcBef>
              <a:defRPr/>
            </a:pPr>
            <a:r>
              <a:rPr lang="zh-CN" altLang="en-US" sz="1200" kern="100" dirty="0">
                <a:solidFill>
                  <a:prstClr val="black"/>
                </a:solidFill>
                <a:latin typeface="微软雅黑" panose="020B0503020204020204" pitchFamily="34" charset="-122"/>
                <a:cs typeface="Times New Roman" panose="02020603050405020304" pitchFamily="18" charset="0"/>
                <a:sym typeface="微软雅黑" panose="020B0503020204020204" pitchFamily="34" charset="-122"/>
              </a:rPr>
              <a:t>从</a:t>
            </a:r>
            <a:r>
              <a:rPr lang="en-US" altLang="zh-CN" sz="1200" kern="100" dirty="0">
                <a:solidFill>
                  <a:prstClr val="black"/>
                </a:solidFill>
                <a:latin typeface="微软雅黑" panose="020B0503020204020204" pitchFamily="34" charset="-122"/>
                <a:cs typeface="Times New Roman" panose="02020603050405020304" pitchFamily="18" charset="0"/>
                <a:sym typeface="微软雅黑" panose="020B0503020204020204" pitchFamily="34" charset="-122"/>
              </a:rPr>
              <a:t>2022</a:t>
            </a:r>
            <a:r>
              <a:rPr lang="zh-CN" altLang="en-US" sz="1200" kern="100" dirty="0">
                <a:solidFill>
                  <a:prstClr val="black"/>
                </a:solidFill>
                <a:latin typeface="微软雅黑" panose="020B0503020204020204" pitchFamily="34" charset="-122"/>
                <a:cs typeface="Times New Roman" panose="02020603050405020304" pitchFamily="18" charset="0"/>
                <a:sym typeface="微软雅黑" panose="020B0503020204020204" pitchFamily="34" charset="-122"/>
              </a:rPr>
              <a:t>年</a:t>
            </a:r>
            <a:r>
              <a:rPr lang="en-US" altLang="zh-CN" sz="1200" kern="100" dirty="0">
                <a:solidFill>
                  <a:prstClr val="black"/>
                </a:solidFill>
                <a:latin typeface="微软雅黑" panose="020B0503020204020204" pitchFamily="34" charset="-122"/>
                <a:cs typeface="Times New Roman" panose="02020603050405020304" pitchFamily="18" charset="0"/>
                <a:sym typeface="微软雅黑" panose="020B0503020204020204" pitchFamily="34" charset="-122"/>
              </a:rPr>
              <a:t>10</a:t>
            </a:r>
            <a:r>
              <a:rPr lang="zh-CN" altLang="en-US" sz="1200" kern="100" dirty="0">
                <a:solidFill>
                  <a:prstClr val="black"/>
                </a:solidFill>
                <a:latin typeface="微软雅黑" panose="020B0503020204020204" pitchFamily="34" charset="-122"/>
                <a:cs typeface="Times New Roman" panose="02020603050405020304" pitchFamily="18" charset="0"/>
                <a:sym typeface="微软雅黑" panose="020B0503020204020204" pitchFamily="34" charset="-122"/>
              </a:rPr>
              <a:t>月至</a:t>
            </a:r>
            <a:r>
              <a:rPr lang="en-US" altLang="zh-CN" sz="1200" kern="100" dirty="0">
                <a:solidFill>
                  <a:prstClr val="black"/>
                </a:solidFill>
                <a:latin typeface="微软雅黑" panose="020B0503020204020204" pitchFamily="34" charset="-122"/>
                <a:cs typeface="Times New Roman" panose="02020603050405020304" pitchFamily="18" charset="0"/>
                <a:sym typeface="微软雅黑" panose="020B0503020204020204" pitchFamily="34" charset="-122"/>
              </a:rPr>
              <a:t>2024</a:t>
            </a:r>
            <a:r>
              <a:rPr lang="zh-CN" altLang="en-US" sz="1200" kern="100" dirty="0">
                <a:solidFill>
                  <a:prstClr val="black"/>
                </a:solidFill>
                <a:latin typeface="微软雅黑" panose="020B0503020204020204" pitchFamily="34" charset="-122"/>
                <a:cs typeface="Times New Roman" panose="02020603050405020304" pitchFamily="18" charset="0"/>
                <a:sym typeface="微软雅黑" panose="020B0503020204020204" pitchFamily="34" charset="-122"/>
              </a:rPr>
              <a:t>年</a:t>
            </a:r>
            <a:r>
              <a:rPr lang="en-US" altLang="zh-CN" sz="1200" kern="100" dirty="0">
                <a:solidFill>
                  <a:prstClr val="black"/>
                </a:solidFill>
                <a:latin typeface="微软雅黑" panose="020B0503020204020204" pitchFamily="34" charset="-122"/>
                <a:cs typeface="Times New Roman" panose="02020603050405020304" pitchFamily="18" charset="0"/>
                <a:sym typeface="微软雅黑" panose="020B0503020204020204" pitchFamily="34" charset="-122"/>
              </a:rPr>
              <a:t>11</a:t>
            </a:r>
            <a:r>
              <a:rPr lang="zh-CN" altLang="en-US" sz="1200" kern="100" dirty="0">
                <a:solidFill>
                  <a:prstClr val="black"/>
                </a:solidFill>
                <a:latin typeface="微软雅黑" panose="020B0503020204020204" pitchFamily="34" charset="-122"/>
                <a:cs typeface="Times New Roman" panose="02020603050405020304" pitchFamily="18" charset="0"/>
                <a:sym typeface="微软雅黑" panose="020B0503020204020204" pitchFamily="34" charset="-122"/>
              </a:rPr>
              <a:t>月，共纳入</a:t>
            </a:r>
            <a:r>
              <a:rPr lang="en-US" altLang="zh-CN" sz="1200" kern="100" dirty="0">
                <a:solidFill>
                  <a:prstClr val="black"/>
                </a:solidFill>
                <a:latin typeface="微软雅黑" panose="020B0503020204020204" pitchFamily="34" charset="-122"/>
                <a:cs typeface="Times New Roman" panose="02020603050405020304" pitchFamily="18" charset="0"/>
                <a:sym typeface="微软雅黑" panose="020B0503020204020204" pitchFamily="34" charset="-122"/>
              </a:rPr>
              <a:t>99</a:t>
            </a:r>
            <a:r>
              <a:rPr lang="zh-CN" altLang="en-US" sz="1200" kern="100" dirty="0">
                <a:solidFill>
                  <a:prstClr val="black"/>
                </a:solidFill>
                <a:latin typeface="微软雅黑" panose="020B0503020204020204" pitchFamily="34" charset="-122"/>
                <a:cs typeface="Times New Roman" panose="02020603050405020304" pitchFamily="18" charset="0"/>
                <a:sym typeface="微软雅黑" panose="020B0503020204020204" pitchFamily="34" charset="-122"/>
              </a:rPr>
              <a:t>例患者（瑞派替尼组</a:t>
            </a:r>
            <a:r>
              <a:rPr lang="en-US" altLang="zh-CN" sz="1200" kern="100" dirty="0">
                <a:solidFill>
                  <a:prstClr val="black"/>
                </a:solidFill>
                <a:latin typeface="微软雅黑" panose="020B0503020204020204" pitchFamily="34" charset="-122"/>
                <a:cs typeface="Times New Roman" panose="02020603050405020304" pitchFamily="18" charset="0"/>
                <a:sym typeface="微软雅黑" panose="020B0503020204020204" pitchFamily="34" charset="-122"/>
              </a:rPr>
              <a:t>49</a:t>
            </a:r>
            <a:r>
              <a:rPr lang="zh-CN" altLang="en-US" sz="1200" kern="100" dirty="0">
                <a:solidFill>
                  <a:prstClr val="black"/>
                </a:solidFill>
                <a:latin typeface="微软雅黑" panose="020B0503020204020204" pitchFamily="34" charset="-122"/>
                <a:cs typeface="Times New Roman" panose="02020603050405020304" pitchFamily="18" charset="0"/>
                <a:sym typeface="微软雅黑" panose="020B0503020204020204" pitchFamily="34" charset="-122"/>
              </a:rPr>
              <a:t>例；舒尼替尼组</a:t>
            </a:r>
            <a:r>
              <a:rPr lang="en-US" altLang="zh-CN" sz="1200" kern="100" dirty="0">
                <a:solidFill>
                  <a:prstClr val="black"/>
                </a:solidFill>
                <a:latin typeface="微软雅黑" panose="020B0503020204020204" pitchFamily="34" charset="-122"/>
                <a:cs typeface="Times New Roman" panose="02020603050405020304" pitchFamily="18" charset="0"/>
                <a:sym typeface="微软雅黑" panose="020B0503020204020204" pitchFamily="34" charset="-122"/>
              </a:rPr>
              <a:t>47</a:t>
            </a:r>
            <a:r>
              <a:rPr lang="zh-CN" altLang="en-US" sz="1200" kern="100" dirty="0">
                <a:solidFill>
                  <a:prstClr val="black"/>
                </a:solidFill>
                <a:latin typeface="微软雅黑" panose="020B0503020204020204" pitchFamily="34" charset="-122"/>
                <a:cs typeface="Times New Roman" panose="02020603050405020304" pitchFamily="18" charset="0"/>
                <a:sym typeface="微软雅黑" panose="020B0503020204020204" pitchFamily="34" charset="-122"/>
              </a:rPr>
              <a:t>例；瑞戈非尼组</a:t>
            </a:r>
            <a:r>
              <a:rPr lang="en-US" altLang="zh-CN" sz="1200" kern="100" dirty="0">
                <a:solidFill>
                  <a:prstClr val="black"/>
                </a:solidFill>
                <a:latin typeface="微软雅黑" panose="020B0503020204020204" pitchFamily="34" charset="-122"/>
                <a:cs typeface="Times New Roman" panose="02020603050405020304" pitchFamily="18" charset="0"/>
                <a:sym typeface="微软雅黑" panose="020B0503020204020204" pitchFamily="34" charset="-122"/>
              </a:rPr>
              <a:t>3</a:t>
            </a:r>
            <a:r>
              <a:rPr lang="zh-CN" altLang="en-US" sz="1200" kern="100" dirty="0">
                <a:solidFill>
                  <a:prstClr val="black"/>
                </a:solidFill>
                <a:latin typeface="微软雅黑" panose="020B0503020204020204" pitchFamily="34" charset="-122"/>
                <a:cs typeface="Times New Roman" panose="02020603050405020304" pitchFamily="18" charset="0"/>
                <a:sym typeface="微软雅黑" panose="020B0503020204020204" pitchFamily="34" charset="-122"/>
              </a:rPr>
              <a:t>例），瑞派替尼组中</a:t>
            </a:r>
            <a:r>
              <a:rPr lang="en-US" altLang="zh-CN" sz="1200" kern="100" dirty="0">
                <a:solidFill>
                  <a:prstClr val="black"/>
                </a:solidFill>
                <a:latin typeface="微软雅黑" panose="020B0503020204020204" pitchFamily="34" charset="-122"/>
                <a:cs typeface="Times New Roman" panose="02020603050405020304" pitchFamily="18" charset="0"/>
                <a:sym typeface="微软雅黑" panose="020B0503020204020204" pitchFamily="34" charset="-122"/>
              </a:rPr>
              <a:t>70%</a:t>
            </a:r>
            <a:r>
              <a:rPr lang="zh-CN" altLang="en-US" sz="1200" kern="100" dirty="0">
                <a:solidFill>
                  <a:prstClr val="black"/>
                </a:solidFill>
                <a:latin typeface="微软雅黑" panose="020B0503020204020204" pitchFamily="34" charset="-122"/>
                <a:cs typeface="Times New Roman" panose="02020603050405020304" pitchFamily="18" charset="0"/>
                <a:sym typeface="微软雅黑" panose="020B0503020204020204" pitchFamily="34" charset="-122"/>
              </a:rPr>
              <a:t>（</a:t>
            </a:r>
            <a:r>
              <a:rPr lang="en-US" altLang="zh-CN" sz="1200" kern="100" dirty="0">
                <a:solidFill>
                  <a:prstClr val="black"/>
                </a:solidFill>
                <a:latin typeface="微软雅黑" panose="020B0503020204020204" pitchFamily="34" charset="-122"/>
                <a:cs typeface="Times New Roman" panose="02020603050405020304" pitchFamily="18" charset="0"/>
                <a:sym typeface="微软雅黑" panose="020B0503020204020204" pitchFamily="34" charset="-122"/>
              </a:rPr>
              <a:t>34/49</a:t>
            </a:r>
            <a:r>
              <a:rPr lang="zh-CN" altLang="en-US" sz="1200" kern="100" dirty="0">
                <a:solidFill>
                  <a:prstClr val="black"/>
                </a:solidFill>
                <a:latin typeface="微软雅黑" panose="020B0503020204020204" pitchFamily="34" charset="-122"/>
                <a:cs typeface="Times New Roman" panose="02020603050405020304" pitchFamily="18" charset="0"/>
                <a:sym typeface="微软雅黑" panose="020B0503020204020204" pitchFamily="34" charset="-122"/>
              </a:rPr>
              <a:t>）患者携带原发</a:t>
            </a:r>
            <a:r>
              <a:rPr lang="en-US" altLang="zh-CN" sz="1200" kern="100" dirty="0">
                <a:solidFill>
                  <a:prstClr val="black"/>
                </a:solidFill>
                <a:latin typeface="微软雅黑" panose="020B0503020204020204" pitchFamily="34" charset="-122"/>
                <a:cs typeface="Times New Roman" panose="02020603050405020304" pitchFamily="18" charset="0"/>
                <a:sym typeface="微软雅黑" panose="020B0503020204020204" pitchFamily="34" charset="-122"/>
              </a:rPr>
              <a:t>KIT</a:t>
            </a:r>
            <a:r>
              <a:rPr lang="zh-CN" altLang="en-US" sz="1200" kern="100" dirty="0">
                <a:solidFill>
                  <a:prstClr val="black"/>
                </a:solidFill>
                <a:latin typeface="微软雅黑" panose="020B0503020204020204" pitchFamily="34" charset="-122"/>
                <a:cs typeface="Times New Roman" panose="02020603050405020304" pitchFamily="18" charset="0"/>
                <a:sym typeface="微软雅黑" panose="020B0503020204020204" pitchFamily="34" charset="-122"/>
              </a:rPr>
              <a:t>外显子</a:t>
            </a:r>
            <a:r>
              <a:rPr lang="en-US" altLang="zh-CN" sz="1200" kern="100" dirty="0">
                <a:solidFill>
                  <a:prstClr val="black"/>
                </a:solidFill>
                <a:latin typeface="微软雅黑" panose="020B0503020204020204" pitchFamily="34" charset="-122"/>
                <a:cs typeface="Times New Roman" panose="02020603050405020304" pitchFamily="18" charset="0"/>
                <a:sym typeface="微软雅黑" panose="020B0503020204020204" pitchFamily="34" charset="-122"/>
              </a:rPr>
              <a:t>11</a:t>
            </a:r>
            <a:r>
              <a:rPr lang="zh-CN" altLang="en-US" sz="1200" kern="100" dirty="0">
                <a:solidFill>
                  <a:prstClr val="black"/>
                </a:solidFill>
                <a:latin typeface="微软雅黑" panose="020B0503020204020204" pitchFamily="34" charset="-122"/>
                <a:cs typeface="Times New Roman" panose="02020603050405020304" pitchFamily="18" charset="0"/>
                <a:sym typeface="微软雅黑" panose="020B0503020204020204" pitchFamily="34" charset="-122"/>
              </a:rPr>
              <a:t>突变，舒尼替尼组中</a:t>
            </a:r>
            <a:r>
              <a:rPr lang="en-US" altLang="zh-CN" sz="1200" kern="100" dirty="0">
                <a:solidFill>
                  <a:prstClr val="black"/>
                </a:solidFill>
                <a:latin typeface="微软雅黑" panose="020B0503020204020204" pitchFamily="34" charset="-122"/>
                <a:cs typeface="Times New Roman" panose="02020603050405020304" pitchFamily="18" charset="0"/>
                <a:sym typeface="微软雅黑" panose="020B0503020204020204" pitchFamily="34" charset="-122"/>
              </a:rPr>
              <a:t>47%</a:t>
            </a:r>
            <a:r>
              <a:rPr lang="zh-CN" altLang="en-US" sz="1200" kern="100" dirty="0">
                <a:solidFill>
                  <a:prstClr val="black"/>
                </a:solidFill>
                <a:latin typeface="微软雅黑" panose="020B0503020204020204" pitchFamily="34" charset="-122"/>
                <a:cs typeface="Times New Roman" panose="02020603050405020304" pitchFamily="18" charset="0"/>
                <a:sym typeface="微软雅黑" panose="020B0503020204020204" pitchFamily="34" charset="-122"/>
              </a:rPr>
              <a:t>（</a:t>
            </a:r>
            <a:r>
              <a:rPr lang="en-US" altLang="zh-CN" sz="1200" kern="100" dirty="0">
                <a:solidFill>
                  <a:prstClr val="black"/>
                </a:solidFill>
                <a:latin typeface="微软雅黑" panose="020B0503020204020204" pitchFamily="34" charset="-122"/>
                <a:cs typeface="Times New Roman" panose="02020603050405020304" pitchFamily="18" charset="0"/>
                <a:sym typeface="微软雅黑" panose="020B0503020204020204" pitchFamily="34" charset="-122"/>
              </a:rPr>
              <a:t>22/47</a:t>
            </a:r>
            <a:r>
              <a:rPr lang="zh-CN" altLang="en-US" sz="1200" kern="100" dirty="0">
                <a:solidFill>
                  <a:prstClr val="black"/>
                </a:solidFill>
                <a:latin typeface="微软雅黑" panose="020B0503020204020204" pitchFamily="34" charset="-122"/>
                <a:cs typeface="Times New Roman" panose="02020603050405020304" pitchFamily="18" charset="0"/>
                <a:sym typeface="微软雅黑" panose="020B0503020204020204" pitchFamily="34" charset="-122"/>
              </a:rPr>
              <a:t>）患者携带原发</a:t>
            </a:r>
            <a:r>
              <a:rPr lang="en-US" altLang="zh-CN" sz="1200" kern="100" dirty="0">
                <a:solidFill>
                  <a:prstClr val="black"/>
                </a:solidFill>
                <a:latin typeface="微软雅黑" panose="020B0503020204020204" pitchFamily="34" charset="-122"/>
                <a:cs typeface="Times New Roman" panose="02020603050405020304" pitchFamily="18" charset="0"/>
                <a:sym typeface="微软雅黑" panose="020B0503020204020204" pitchFamily="34" charset="-122"/>
              </a:rPr>
              <a:t>KIT</a:t>
            </a:r>
            <a:r>
              <a:rPr lang="zh-CN" altLang="en-US" sz="1200" kern="100" dirty="0">
                <a:solidFill>
                  <a:prstClr val="black"/>
                </a:solidFill>
                <a:latin typeface="微软雅黑" panose="020B0503020204020204" pitchFamily="34" charset="-122"/>
                <a:cs typeface="Times New Roman" panose="02020603050405020304" pitchFamily="18" charset="0"/>
                <a:sym typeface="微软雅黑" panose="020B0503020204020204" pitchFamily="34" charset="-122"/>
              </a:rPr>
              <a:t>外显子</a:t>
            </a:r>
            <a:r>
              <a:rPr lang="en-US" altLang="zh-CN" sz="1200" kern="100" dirty="0">
                <a:solidFill>
                  <a:prstClr val="black"/>
                </a:solidFill>
                <a:latin typeface="微软雅黑" panose="020B0503020204020204" pitchFamily="34" charset="-122"/>
                <a:cs typeface="Times New Roman" panose="02020603050405020304" pitchFamily="18" charset="0"/>
                <a:sym typeface="微软雅黑" panose="020B0503020204020204" pitchFamily="34" charset="-122"/>
              </a:rPr>
              <a:t>9</a:t>
            </a:r>
            <a:r>
              <a:rPr lang="zh-CN" altLang="en-US" sz="1200" kern="100" dirty="0">
                <a:solidFill>
                  <a:prstClr val="black"/>
                </a:solidFill>
                <a:latin typeface="微软雅黑" panose="020B0503020204020204" pitchFamily="34" charset="-122"/>
                <a:cs typeface="Times New Roman" panose="02020603050405020304" pitchFamily="18" charset="0"/>
                <a:sym typeface="微软雅黑" panose="020B0503020204020204" pitchFamily="34" charset="-122"/>
              </a:rPr>
              <a:t>突变；</a:t>
            </a:r>
            <a:endParaRPr lang="en-US" altLang="zh-CN" sz="1200" kern="100" dirty="0">
              <a:solidFill>
                <a:prstClr val="black"/>
              </a:solidFill>
              <a:latin typeface="微软雅黑" panose="020B0503020204020204" pitchFamily="34" charset="-122"/>
              <a:cs typeface="Times New Roman" panose="02020603050405020304" pitchFamily="18" charset="0"/>
              <a:sym typeface="微软雅黑" panose="020B0503020204020204" pitchFamily="34" charset="-122"/>
            </a:endParaRPr>
          </a:p>
          <a:p>
            <a:pPr marL="0" indent="-179705" algn="just">
              <a:lnSpc>
                <a:spcPct val="150000"/>
              </a:lnSpc>
              <a:spcBef>
                <a:spcPts val="0"/>
              </a:spcBef>
              <a:defRPr/>
            </a:pPr>
            <a:r>
              <a:rPr lang="zh-CN" altLang="en-US" sz="1200" kern="100" dirty="0">
                <a:solidFill>
                  <a:prstClr val="black"/>
                </a:solidFill>
                <a:latin typeface="微软雅黑" panose="020B0503020204020204" pitchFamily="34" charset="-122"/>
                <a:cs typeface="Times New Roman" panose="02020603050405020304" pitchFamily="18" charset="0"/>
                <a:sym typeface="微软雅黑" panose="020B0503020204020204" pitchFamily="34" charset="-122"/>
              </a:rPr>
              <a:t>数据截止至</a:t>
            </a:r>
            <a:r>
              <a:rPr lang="en-US" altLang="zh-CN" sz="1200" kern="100" dirty="0">
                <a:solidFill>
                  <a:prstClr val="black"/>
                </a:solidFill>
                <a:latin typeface="微软雅黑" panose="020B0503020204020204" pitchFamily="34" charset="-122"/>
                <a:cs typeface="Times New Roman" panose="02020603050405020304" pitchFamily="18" charset="0"/>
                <a:sym typeface="微软雅黑" panose="020B0503020204020204" pitchFamily="34" charset="-122"/>
              </a:rPr>
              <a:t>2025</a:t>
            </a:r>
            <a:r>
              <a:rPr lang="zh-CN" altLang="en-US" sz="1200" kern="100" dirty="0">
                <a:solidFill>
                  <a:prstClr val="black"/>
                </a:solidFill>
                <a:latin typeface="微软雅黑" panose="020B0503020204020204" pitchFamily="34" charset="-122"/>
                <a:cs typeface="Times New Roman" panose="02020603050405020304" pitchFamily="18" charset="0"/>
                <a:sym typeface="微软雅黑" panose="020B0503020204020204" pitchFamily="34" charset="-122"/>
              </a:rPr>
              <a:t>年</a:t>
            </a:r>
            <a:r>
              <a:rPr lang="en-US" altLang="zh-CN" sz="1200" kern="100" dirty="0">
                <a:solidFill>
                  <a:prstClr val="black"/>
                </a:solidFill>
                <a:latin typeface="微软雅黑" panose="020B0503020204020204" pitchFamily="34" charset="-122"/>
                <a:cs typeface="Times New Roman" panose="02020603050405020304" pitchFamily="18" charset="0"/>
                <a:sym typeface="微软雅黑" panose="020B0503020204020204" pitchFamily="34" charset="-122"/>
              </a:rPr>
              <a:t>5</a:t>
            </a:r>
            <a:r>
              <a:rPr lang="zh-CN" altLang="en-US" sz="1200" kern="100" dirty="0">
                <a:solidFill>
                  <a:prstClr val="black"/>
                </a:solidFill>
                <a:latin typeface="微软雅黑" panose="020B0503020204020204" pitchFamily="34" charset="-122"/>
                <a:cs typeface="Times New Roman" panose="02020603050405020304" pitchFamily="18" charset="0"/>
                <a:sym typeface="微软雅黑" panose="020B0503020204020204" pitchFamily="34" charset="-122"/>
              </a:rPr>
              <a:t>月</a:t>
            </a:r>
            <a:r>
              <a:rPr lang="en-US" altLang="zh-CN" sz="1200" kern="100" dirty="0">
                <a:solidFill>
                  <a:prstClr val="black"/>
                </a:solidFill>
                <a:latin typeface="微软雅黑" panose="020B0503020204020204" pitchFamily="34" charset="-122"/>
                <a:cs typeface="Times New Roman" panose="02020603050405020304" pitchFamily="18" charset="0"/>
                <a:sym typeface="微软雅黑" panose="020B0503020204020204" pitchFamily="34" charset="-122"/>
              </a:rPr>
              <a:t>8</a:t>
            </a:r>
            <a:r>
              <a:rPr lang="zh-CN" altLang="en-US" sz="1200" kern="100" dirty="0">
                <a:solidFill>
                  <a:prstClr val="black"/>
                </a:solidFill>
                <a:latin typeface="微软雅黑" panose="020B0503020204020204" pitchFamily="34" charset="-122"/>
                <a:cs typeface="Times New Roman" panose="02020603050405020304" pitchFamily="18" charset="0"/>
                <a:sym typeface="微软雅黑" panose="020B0503020204020204" pitchFamily="34" charset="-122"/>
              </a:rPr>
              <a:t>日，中位随访时间为</a:t>
            </a:r>
            <a:r>
              <a:rPr lang="en-US" altLang="zh-CN" sz="1200" kern="100" dirty="0">
                <a:solidFill>
                  <a:prstClr val="black"/>
                </a:solidFill>
                <a:latin typeface="微软雅黑" panose="020B0503020204020204" pitchFamily="34" charset="-122"/>
                <a:cs typeface="Times New Roman" panose="02020603050405020304" pitchFamily="18" charset="0"/>
                <a:sym typeface="微软雅黑" panose="020B0503020204020204" pitchFamily="34" charset="-122"/>
              </a:rPr>
              <a:t>12.8</a:t>
            </a:r>
            <a:r>
              <a:rPr lang="zh-CN" altLang="en-US" sz="1200" kern="100" dirty="0">
                <a:solidFill>
                  <a:prstClr val="black"/>
                </a:solidFill>
                <a:latin typeface="微软雅黑" panose="020B0503020204020204" pitchFamily="34" charset="-122"/>
                <a:cs typeface="Times New Roman" panose="02020603050405020304" pitchFamily="18" charset="0"/>
                <a:sym typeface="微软雅黑" panose="020B0503020204020204" pitchFamily="34" charset="-122"/>
              </a:rPr>
              <a:t>个月。</a:t>
            </a:r>
            <a:endParaRPr lang="en-US" altLang="zh-CN" sz="1200" kern="100" dirty="0">
              <a:solidFill>
                <a:prstClr val="black"/>
              </a:solidFill>
              <a:latin typeface="微软雅黑" panose="020B0503020204020204" pitchFamily="34" charset="-122"/>
              <a:cs typeface="Times New Roman" panose="02020603050405020304" pitchFamily="18" charset="0"/>
              <a:sym typeface="微软雅黑" panose="020B0503020204020204" pitchFamily="34" charset="-122"/>
            </a:endParaRPr>
          </a:p>
        </p:txBody>
      </p:sp>
      <p:sp>
        <p:nvSpPr>
          <p:cNvPr id="44" name="文本占位符 1"/>
          <p:cNvSpPr txBox="1"/>
          <p:nvPr/>
        </p:nvSpPr>
        <p:spPr>
          <a:xfrm>
            <a:off x="214066" y="6641018"/>
            <a:ext cx="3348000" cy="216982"/>
          </a:xfrm>
          <a:prstGeom prst="rect">
            <a:avLst/>
          </a:prstGeom>
        </p:spPr>
        <p:txBody>
          <a:bodyPr>
            <a:noAutofit/>
          </a:bodyPr>
          <a:lstStyle>
            <a:defPPr>
              <a:defRPr lang="zh-CN"/>
            </a:defPPr>
            <a:lvl1pPr indent="0" defTabSz="1219200">
              <a:lnSpc>
                <a:spcPct val="120000"/>
              </a:lnSpc>
              <a:spcBef>
                <a:spcPts val="0"/>
              </a:spcBef>
              <a:buFont typeface="Arial" panose="020B0604020202020204" pitchFamily="34" charset="0"/>
              <a:buNone/>
              <a:defRPr sz="900">
                <a:solidFill>
                  <a:prstClr val="black"/>
                </a:solidFill>
                <a:cs typeface="+mn-ea"/>
              </a:defRPr>
            </a:lvl1pPr>
            <a:lvl2pPr marL="914400" indent="-304800" defTabSz="1219200">
              <a:lnSpc>
                <a:spcPct val="90000"/>
              </a:lnSpc>
              <a:spcBef>
                <a:spcPts val="665"/>
              </a:spcBef>
              <a:buFont typeface="Arial" panose="020B0604020202020204" pitchFamily="34" charset="0"/>
              <a:buChar char="•"/>
              <a:defRPr sz="3200">
                <a:latin typeface="微软雅黑" panose="020B0503020204020204" pitchFamily="34" charset="-122"/>
              </a:defRPr>
            </a:lvl2pPr>
            <a:lvl3pPr marL="1524000" indent="-304800" defTabSz="1219200">
              <a:lnSpc>
                <a:spcPct val="90000"/>
              </a:lnSpc>
              <a:spcBef>
                <a:spcPts val="665"/>
              </a:spcBef>
              <a:buFont typeface="Arial" panose="020B0604020202020204" pitchFamily="34" charset="0"/>
              <a:buChar char="•"/>
              <a:defRPr sz="2800">
                <a:latin typeface="微软雅黑" panose="020B0503020204020204" pitchFamily="34" charset="-122"/>
              </a:defRPr>
            </a:lvl3pPr>
            <a:lvl4pPr marL="2133600" indent="-304800" defTabSz="1219200">
              <a:lnSpc>
                <a:spcPct val="90000"/>
              </a:lnSpc>
              <a:spcBef>
                <a:spcPts val="665"/>
              </a:spcBef>
              <a:buFont typeface="Arial" panose="020B0604020202020204" pitchFamily="34" charset="0"/>
              <a:buChar char="•"/>
              <a:defRPr sz="2535">
                <a:latin typeface="微软雅黑" panose="020B0503020204020204" pitchFamily="34" charset="-122"/>
              </a:defRPr>
            </a:lvl4pPr>
            <a:lvl5pPr marL="2743200" indent="-304800" defTabSz="1219200">
              <a:lnSpc>
                <a:spcPct val="90000"/>
              </a:lnSpc>
              <a:spcBef>
                <a:spcPts val="665"/>
              </a:spcBef>
              <a:buFont typeface="Arial" panose="020B0604020202020204" pitchFamily="34" charset="0"/>
              <a:buChar char="•"/>
              <a:defRPr sz="2535">
                <a:latin typeface="微软雅黑" panose="020B0503020204020204" pitchFamily="34" charset="-122"/>
              </a:defRPr>
            </a:lvl5pPr>
            <a:lvl6pPr marL="3352800" indent="-304800" defTabSz="1219200">
              <a:lnSpc>
                <a:spcPct val="90000"/>
              </a:lnSpc>
              <a:spcBef>
                <a:spcPts val="665"/>
              </a:spcBef>
              <a:buFont typeface="Arial" panose="020B0604020202020204" pitchFamily="34" charset="0"/>
              <a:buChar char="•"/>
              <a:defRPr sz="2535"/>
            </a:lvl6pPr>
            <a:lvl7pPr marL="3961765" indent="-304800" defTabSz="1219200">
              <a:lnSpc>
                <a:spcPct val="90000"/>
              </a:lnSpc>
              <a:spcBef>
                <a:spcPts val="665"/>
              </a:spcBef>
              <a:buFont typeface="Arial" panose="020B0604020202020204" pitchFamily="34" charset="0"/>
              <a:buChar char="•"/>
              <a:defRPr sz="2535"/>
            </a:lvl7pPr>
            <a:lvl8pPr marL="4571365" indent="-304800" defTabSz="1219200">
              <a:lnSpc>
                <a:spcPct val="90000"/>
              </a:lnSpc>
              <a:spcBef>
                <a:spcPts val="665"/>
              </a:spcBef>
              <a:buFont typeface="Arial" panose="020B0604020202020204" pitchFamily="34" charset="0"/>
              <a:buChar char="•"/>
              <a:defRPr sz="2535"/>
            </a:lvl8pPr>
            <a:lvl9pPr marL="5180965" indent="-304800" defTabSz="1219200">
              <a:lnSpc>
                <a:spcPct val="90000"/>
              </a:lnSpc>
              <a:spcBef>
                <a:spcPts val="665"/>
              </a:spcBef>
              <a:buFont typeface="Arial" panose="020B0604020202020204" pitchFamily="34" charset="0"/>
              <a:buChar char="•"/>
              <a:defRPr sz="2535"/>
            </a:lvl9pPr>
          </a:lstStyle>
          <a:p>
            <a:r>
              <a:rPr lang="en-US" altLang="zh-CN" dirty="0">
                <a:latin typeface="微软雅黑" panose="020B0503020204020204" pitchFamily="34" charset="-122"/>
                <a:ea typeface="微软雅黑" panose="020B0503020204020204" pitchFamily="34" charset="-122"/>
                <a:sym typeface="微软雅黑" panose="020B0503020204020204" pitchFamily="34" charset="-122"/>
              </a:rPr>
              <a:t>Zhang </a:t>
            </a:r>
            <a:r>
              <a:rPr lang="en-US" altLang="zh-CN" dirty="0" err="1">
                <a:latin typeface="微软雅黑" panose="020B0503020204020204" pitchFamily="34" charset="-122"/>
                <a:ea typeface="微软雅黑" panose="020B0503020204020204" pitchFamily="34" charset="-122"/>
                <a:sym typeface="微软雅黑" panose="020B0503020204020204" pitchFamily="34" charset="-122"/>
              </a:rPr>
              <a:t>xinhua</a:t>
            </a:r>
            <a:r>
              <a:rPr lang="es-ES" altLang="zh-CN" dirty="0">
                <a:latin typeface="微软雅黑" panose="020B0503020204020204" pitchFamily="34" charset="-122"/>
                <a:ea typeface="微软雅黑" panose="020B0503020204020204" pitchFamily="34" charset="-122"/>
                <a:sym typeface="微软雅黑" panose="020B0503020204020204" pitchFamily="34" charset="-122"/>
              </a:rPr>
              <a:t>, et al. 2025 ASCO </a:t>
            </a:r>
            <a:r>
              <a:rPr lang="es-ES" altLang="zh-CN" dirty="0" err="1">
                <a:latin typeface="微软雅黑" panose="020B0503020204020204" pitchFamily="34" charset="-122"/>
                <a:ea typeface="微软雅黑" panose="020B0503020204020204" pitchFamily="34" charset="-122"/>
                <a:sym typeface="微软雅黑" panose="020B0503020204020204" pitchFamily="34" charset="-122"/>
              </a:rPr>
              <a:t>Abstract</a:t>
            </a:r>
            <a:r>
              <a:rPr lang="es-ES" altLang="zh-CN" dirty="0">
                <a:latin typeface="微软雅黑" panose="020B0503020204020204" pitchFamily="34" charset="-122"/>
                <a:ea typeface="微软雅黑" panose="020B0503020204020204" pitchFamily="34" charset="-122"/>
                <a:sym typeface="微软雅黑" panose="020B0503020204020204" pitchFamily="34" charset="-122"/>
              </a:rPr>
              <a:t> #11526.</a:t>
            </a:r>
            <a:endParaRPr lang="es-ES" altLang="zh-CN" dirty="0">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27906" y="1903317"/>
            <a:ext cx="3960229" cy="2585234"/>
            <a:chOff x="181428" y="2038846"/>
            <a:chExt cx="4908072" cy="3186709"/>
          </a:xfrm>
        </p:grpSpPr>
        <p:sp>
          <p:nvSpPr>
            <p:cNvPr id="13" name="图形1"/>
            <p:cNvSpPr/>
            <p:nvPr/>
          </p:nvSpPr>
          <p:spPr bwMode="auto">
            <a:xfrm>
              <a:off x="3728687" y="4085111"/>
              <a:ext cx="1140444" cy="1140444"/>
            </a:xfrm>
            <a:prstGeom prst="ellipse">
              <a:avLst/>
            </a:prstGeom>
            <a:solidFill>
              <a:schemeClr val="accent2">
                <a:lumMod val="60000"/>
                <a:lumOff val="40000"/>
                <a:alpha val="15000"/>
              </a:schemeClr>
            </a:solidFill>
            <a:ln w="19050">
              <a:noFill/>
              <a:round/>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 name="图形2"/>
            <p:cNvSpPr/>
            <p:nvPr/>
          </p:nvSpPr>
          <p:spPr bwMode="auto">
            <a:xfrm>
              <a:off x="181428" y="2516260"/>
              <a:ext cx="1588038" cy="1588039"/>
            </a:xfrm>
            <a:prstGeom prst="ellipse">
              <a:avLst/>
            </a:prstGeom>
            <a:solidFill>
              <a:schemeClr val="accent2">
                <a:lumMod val="60000"/>
                <a:lumOff val="40000"/>
                <a:alpha val="15000"/>
              </a:schemeClr>
            </a:solidFill>
            <a:ln w="19050">
              <a:noFill/>
              <a:round/>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 name="Title"/>
            <p:cNvSpPr/>
            <p:nvPr/>
          </p:nvSpPr>
          <p:spPr bwMode="auto">
            <a:xfrm>
              <a:off x="1158777" y="2038846"/>
              <a:ext cx="3156254" cy="3156255"/>
            </a:xfrm>
            <a:prstGeom prst="ellipse">
              <a:avLst/>
            </a:prstGeom>
            <a:solidFill>
              <a:srgbClr val="AC283F"/>
            </a:solidFill>
            <a:ln w="25400" cap="flat">
              <a:noFill/>
              <a:prstDash val="solid"/>
              <a:miter/>
            </a:ln>
            <a:effectLst>
              <a:glow rad="63500">
                <a:schemeClr val="accent2">
                  <a:satMod val="175000"/>
                  <a:alpha val="40000"/>
                </a:schemeClr>
              </a:glow>
              <a:outerShdw blurRad="127000" dist="63500" dir="2700000" algn="tl" rotWithShape="0">
                <a:srgbClr val="5B9BD5">
                  <a:alpha val="40000"/>
                </a:srgbClr>
              </a:outerShdw>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44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目录</a:t>
              </a:r>
              <a:endParaRPr kumimoji="0" lang="en-US" altLang="zh-CN" sz="44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 name="图形3"/>
            <p:cNvSpPr/>
            <p:nvPr/>
          </p:nvSpPr>
          <p:spPr bwMode="auto">
            <a:xfrm>
              <a:off x="4497033" y="2717811"/>
              <a:ext cx="592467" cy="592468"/>
            </a:xfrm>
            <a:prstGeom prst="ellipse">
              <a:avLst/>
            </a:prstGeom>
            <a:solidFill>
              <a:schemeClr val="accent2">
                <a:lumMod val="60000"/>
                <a:lumOff val="40000"/>
                <a:alpha val="15000"/>
              </a:schemeClr>
            </a:solidFill>
            <a:ln w="19050">
              <a:noFill/>
              <a:round/>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5" name="组合 4"/>
          <p:cNvGrpSpPr/>
          <p:nvPr/>
        </p:nvGrpSpPr>
        <p:grpSpPr>
          <a:xfrm>
            <a:off x="3722807" y="2259075"/>
            <a:ext cx="8027917" cy="742852"/>
            <a:chOff x="6197598" y="1860391"/>
            <a:chExt cx="4833273" cy="742852"/>
          </a:xfrm>
        </p:grpSpPr>
        <p:sp>
          <p:nvSpPr>
            <p:cNvPr id="10" name="Bullet1"/>
            <p:cNvSpPr/>
            <p:nvPr/>
          </p:nvSpPr>
          <p:spPr>
            <a:xfrm>
              <a:off x="6863002" y="1860391"/>
              <a:ext cx="4167869" cy="742851"/>
            </a:xfrm>
            <a:prstGeom prst="roundRect">
              <a:avLst>
                <a:gd name="adj" fmla="val 50000"/>
              </a:avLst>
            </a:prstGeom>
            <a:solidFill>
              <a:schemeClr val="accent2">
                <a:lumMod val="20000"/>
                <a:lumOff val="80000"/>
              </a:schemeClr>
            </a:solidFill>
            <a:ln w="25400" cap="flat">
              <a:noFill/>
              <a:prstDash val="solid"/>
              <a:miter/>
            </a:ln>
            <a:effectLst>
              <a:glow rad="63500">
                <a:schemeClr val="accent2">
                  <a:satMod val="175000"/>
                  <a:alpha val="40000"/>
                </a:schemeClr>
              </a:glow>
              <a:outerShdw blurRad="50800" dist="38100" dir="2700000" algn="tl" rotWithShape="0">
                <a:prstClr val="black">
                  <a:alpha val="40000"/>
                </a:prstClr>
              </a:outerShdw>
            </a:effectLst>
          </p:spPr>
          <p:txBody>
            <a:bodyPr wrap="none" rtlCol="0" anchor="ctr"/>
            <a:lstStyle/>
            <a:p>
              <a:r>
                <a:rPr lang="zh-CN" altLang="en-US" sz="2400" b="1" kern="0" dirty="0">
                  <a:latin typeface="微软雅黑" panose="020B0503020204020204" pitchFamily="34" charset="-122"/>
                  <a:ea typeface="微软雅黑" panose="020B0503020204020204" pitchFamily="34" charset="-122"/>
                  <a:sym typeface="微软雅黑" panose="020B0503020204020204" pitchFamily="34" charset="-122"/>
                </a:rPr>
                <a:t>稳固基石</a:t>
              </a:r>
              <a:r>
                <a:rPr lang="en-US" altLang="zh-CN" sz="2400" b="1" dirty="0">
                  <a:latin typeface="微软雅黑" panose="020B0503020204020204" pitchFamily="34" charset="-122"/>
                  <a:ea typeface="微软雅黑" panose="020B0503020204020204" pitchFamily="34" charset="-122"/>
                  <a:cs typeface="+mn-ea"/>
                  <a:sym typeface="微软雅黑" panose="020B0503020204020204" pitchFamily="34" charset="-122"/>
                </a:rPr>
                <a:t>•</a:t>
              </a:r>
              <a:r>
                <a:rPr lang="zh-CN" altLang="en-US" sz="2400" b="1" kern="0" dirty="0">
                  <a:latin typeface="微软雅黑" panose="020B0503020204020204" pitchFamily="34" charset="-122"/>
                  <a:ea typeface="微软雅黑" panose="020B0503020204020204" pitchFamily="34" charset="-122"/>
                  <a:sym typeface="微软雅黑" panose="020B0503020204020204" pitchFamily="34" charset="-122"/>
                </a:rPr>
                <a:t>创新前行：</a:t>
              </a:r>
              <a:r>
                <a:rPr lang="en-US" altLang="zh-CN" sz="2400" b="1" kern="0" dirty="0">
                  <a:latin typeface="微软雅黑" panose="020B0503020204020204" pitchFamily="34" charset="-122"/>
                  <a:ea typeface="微软雅黑" panose="020B0503020204020204" pitchFamily="34" charset="-122"/>
                  <a:sym typeface="微软雅黑" panose="020B0503020204020204" pitchFamily="34" charset="-122"/>
                </a:rPr>
                <a:t>GIST</a:t>
              </a:r>
              <a:r>
                <a:rPr lang="zh-CN" altLang="en-US" sz="2400" b="1" kern="0" dirty="0">
                  <a:latin typeface="微软雅黑" panose="020B0503020204020204" pitchFamily="34" charset="-122"/>
                  <a:ea typeface="微软雅黑" panose="020B0503020204020204" pitchFamily="34" charset="-122"/>
                  <a:sym typeface="微软雅黑" panose="020B0503020204020204" pitchFamily="34" charset="-122"/>
                </a:rPr>
                <a:t>标准治疗研究新进展</a:t>
              </a:r>
              <a:endParaRPr lang="zh-CN" altLang="en-US" sz="2400" b="1" kern="0" dirty="0">
                <a:latin typeface="微软雅黑" panose="020B0503020204020204" pitchFamily="34" charset="-122"/>
                <a:ea typeface="微软雅黑" panose="020B0503020204020204" pitchFamily="34" charset="-122"/>
                <a:sym typeface="微软雅黑" panose="020B0503020204020204" pitchFamily="34" charset="-122"/>
              </a:endParaRPr>
            </a:p>
          </p:txBody>
        </p:sp>
        <p:cxnSp>
          <p:nvCxnSpPr>
            <p:cNvPr id="11" name="Line1"/>
            <p:cNvCxnSpPr>
              <a:endCxn id="10" idx="1"/>
            </p:cNvCxnSpPr>
            <p:nvPr/>
          </p:nvCxnSpPr>
          <p:spPr>
            <a:xfrm flipH="1" flipV="1">
              <a:off x="6863002" y="2231817"/>
              <a:ext cx="77446" cy="1"/>
            </a:xfrm>
            <a:prstGeom prst="line">
              <a:avLst/>
            </a:prstGeom>
            <a:solidFill>
              <a:srgbClr val="5B9BD5"/>
            </a:solidFill>
            <a:ln w="25400" cap="flat">
              <a:noFill/>
              <a:prstDash val="solid"/>
              <a:miter/>
            </a:ln>
            <a:effectLst>
              <a:glow rad="63500">
                <a:srgbClr val="5B9BD5">
                  <a:satMod val="175000"/>
                  <a:alpha val="40000"/>
                </a:srgbClr>
              </a:glow>
              <a:outerShdw blurRad="50800" dist="38100" dir="2700000" algn="tl" rotWithShape="0">
                <a:prstClr val="black">
                  <a:alpha val="40000"/>
                </a:prstClr>
              </a:outerShdw>
            </a:effectLst>
          </p:spPr>
        </p:cxnSp>
        <p:sp>
          <p:nvSpPr>
            <p:cNvPr id="12" name="Number1"/>
            <p:cNvSpPr txBox="1"/>
            <p:nvPr/>
          </p:nvSpPr>
          <p:spPr>
            <a:xfrm>
              <a:off x="6197598" y="1860392"/>
              <a:ext cx="597540" cy="742851"/>
            </a:xfrm>
            <a:prstGeom prst="roundRect">
              <a:avLst>
                <a:gd name="adj" fmla="val 50000"/>
              </a:avLst>
            </a:prstGeom>
            <a:solidFill>
              <a:srgbClr val="AC283F"/>
            </a:solidFill>
            <a:ln w="25400" cap="flat">
              <a:noFill/>
              <a:prstDash val="solid"/>
              <a:miter/>
            </a:ln>
            <a:effectLst>
              <a:glow rad="63500">
                <a:schemeClr val="accent2">
                  <a:satMod val="175000"/>
                  <a:alpha val="40000"/>
                </a:schemeClr>
              </a:glow>
              <a:outerShdw blurRad="50800" dist="38100" dir="2700000" algn="tl" rotWithShape="0">
                <a:prstClr val="black">
                  <a:alpha val="40000"/>
                </a:prstClr>
              </a:outerShdw>
            </a:effectLst>
          </p:spPr>
          <p:txBody>
            <a:bodyPr wrap="none" rtlCol="0" anchor="ctr"/>
            <a:lstStyle>
              <a:defPPr>
                <a:defRPr lang="zh-CN"/>
              </a:defPPr>
              <a:lvl1pPr marR="0" lvl="0" indent="0" algn="ctr" fontAlgn="auto">
                <a:lnSpc>
                  <a:spcPct val="100000"/>
                </a:lnSpc>
                <a:spcBef>
                  <a:spcPts val="0"/>
                </a:spcBef>
                <a:spcAft>
                  <a:spcPts val="0"/>
                </a:spcAft>
                <a:buClrTx/>
                <a:buSzTx/>
                <a:buFontTx/>
                <a:buNone/>
                <a:defRPr kumimoji="0" sz="2800" b="1" i="0" u="none" strike="noStrike" kern="0" cap="none" spc="0" normalizeH="0" baseline="0">
                  <a:ln>
                    <a:noFill/>
                  </a:ln>
                  <a:solidFill>
                    <a:srgbClr val="FFFFFF"/>
                  </a:solidFill>
                  <a:effectLst/>
                  <a:uLnTx/>
                  <a:uFillTx/>
                  <a:latin typeface="Arial" panose="020B0604020202020204" pitchFamily="34" charset="0"/>
                  <a:ea typeface="微软雅黑" panose="020B0503020204020204" pitchFamily="34" charset="-122"/>
                </a:defRPr>
              </a:lvl1pPr>
            </a:lstStyle>
            <a:p>
              <a:r>
                <a:rPr lang="en-US" altLang="zh-CN" dirty="0">
                  <a:latin typeface="微软雅黑" panose="020B0503020204020204" pitchFamily="34" charset="-122"/>
                  <a:sym typeface="微软雅黑" panose="020B0503020204020204" pitchFamily="34" charset="-122"/>
                </a:rPr>
                <a:t>1</a:t>
              </a:r>
              <a:endParaRPr lang="zh-CN" altLang="en-US" dirty="0">
                <a:latin typeface="微软雅黑" panose="020B0503020204020204" pitchFamily="34" charset="-122"/>
                <a:sym typeface="微软雅黑" panose="020B0503020204020204" pitchFamily="34" charset="-122"/>
              </a:endParaRPr>
            </a:p>
          </p:txBody>
        </p:sp>
      </p:grpSp>
      <p:grpSp>
        <p:nvGrpSpPr>
          <p:cNvPr id="6" name="组合 5"/>
          <p:cNvGrpSpPr/>
          <p:nvPr/>
        </p:nvGrpSpPr>
        <p:grpSpPr>
          <a:xfrm>
            <a:off x="3722802" y="3659458"/>
            <a:ext cx="8056799" cy="742851"/>
            <a:chOff x="6197598" y="3260774"/>
            <a:chExt cx="4924558" cy="742851"/>
          </a:xfrm>
        </p:grpSpPr>
        <p:sp>
          <p:nvSpPr>
            <p:cNvPr id="7" name="Bullet2"/>
            <p:cNvSpPr/>
            <p:nvPr/>
          </p:nvSpPr>
          <p:spPr>
            <a:xfrm>
              <a:off x="6890792" y="3260774"/>
              <a:ext cx="4231364" cy="742851"/>
            </a:xfrm>
            <a:prstGeom prst="roundRect">
              <a:avLst>
                <a:gd name="adj" fmla="val 50000"/>
              </a:avLst>
            </a:prstGeom>
            <a:solidFill>
              <a:schemeClr val="accent2">
                <a:lumMod val="20000"/>
                <a:lumOff val="80000"/>
              </a:schemeClr>
            </a:solidFill>
            <a:ln w="25400" cap="flat">
              <a:noFill/>
              <a:prstDash val="solid"/>
              <a:miter/>
            </a:ln>
            <a:effectLst>
              <a:glow rad="63500">
                <a:schemeClr val="accent2">
                  <a:satMod val="175000"/>
                  <a:alpha val="40000"/>
                </a:schemeClr>
              </a:glow>
              <a:outerShdw blurRad="50800" dist="38100" dir="2700000" algn="tl" rotWithShape="0">
                <a:prstClr val="black">
                  <a:alpha val="40000"/>
                </a:prstClr>
              </a:outerShdw>
            </a:effectLst>
          </p:spPr>
          <p:txBody>
            <a:bodyPr wrap="none" rtlCol="0" anchor="ctr"/>
            <a:lstStyle/>
            <a:p>
              <a:r>
                <a:rPr lang="zh-CN" altLang="en-US" sz="2400" b="1" kern="0" dirty="0">
                  <a:latin typeface="微软雅黑" panose="020B0503020204020204" pitchFamily="34" charset="-122"/>
                  <a:ea typeface="微软雅黑" panose="020B0503020204020204" pitchFamily="34" charset="-122"/>
                  <a:sym typeface="微软雅黑" panose="020B0503020204020204" pitchFamily="34" charset="-122"/>
                </a:rPr>
                <a:t>突破瓶颈</a:t>
              </a:r>
              <a:r>
                <a:rPr lang="en-US" altLang="zh-CN" sz="2400" b="1" dirty="0">
                  <a:latin typeface="微软雅黑" panose="020B0503020204020204" pitchFamily="34" charset="-122"/>
                  <a:ea typeface="微软雅黑" panose="020B0503020204020204" pitchFamily="34" charset="-122"/>
                  <a:cs typeface="+mn-ea"/>
                  <a:sym typeface="微软雅黑" panose="020B0503020204020204" pitchFamily="34" charset="-122"/>
                </a:rPr>
                <a:t>•</a:t>
              </a:r>
              <a:r>
                <a:rPr lang="zh-CN" altLang="en-US" sz="2400" b="1" kern="0" dirty="0">
                  <a:latin typeface="微软雅黑" panose="020B0503020204020204" pitchFamily="34" charset="-122"/>
                  <a:ea typeface="微软雅黑" panose="020B0503020204020204" pitchFamily="34" charset="-122"/>
                  <a:sym typeface="微软雅黑" panose="020B0503020204020204" pitchFamily="34" charset="-122"/>
                </a:rPr>
                <a:t>前沿探索：</a:t>
              </a:r>
              <a:r>
                <a:rPr lang="en-US" altLang="zh-CN" sz="2400" b="1" kern="0" dirty="0">
                  <a:latin typeface="微软雅黑" panose="020B0503020204020204" pitchFamily="34" charset="-122"/>
                  <a:ea typeface="微软雅黑" panose="020B0503020204020204" pitchFamily="34" charset="-122"/>
                  <a:sym typeface="微软雅黑" panose="020B0503020204020204" pitchFamily="34" charset="-122"/>
                </a:rPr>
                <a:t>GIST</a:t>
              </a:r>
              <a:r>
                <a:rPr lang="zh-CN" altLang="en-US" sz="2400" b="1" kern="0" dirty="0">
                  <a:latin typeface="微软雅黑" panose="020B0503020204020204" pitchFamily="34" charset="-122"/>
                  <a:ea typeface="微软雅黑" panose="020B0503020204020204" pitchFamily="34" charset="-122"/>
                  <a:sym typeface="微软雅黑" panose="020B0503020204020204" pitchFamily="34" charset="-122"/>
                </a:rPr>
                <a:t>新药及免疫治疗探索</a:t>
              </a:r>
              <a:endParaRPr lang="zh-CN" altLang="en-US" sz="2400" b="1" kern="0" dirty="0">
                <a:latin typeface="微软雅黑" panose="020B0503020204020204" pitchFamily="34" charset="-122"/>
                <a:ea typeface="微软雅黑" panose="020B0503020204020204" pitchFamily="34" charset="-122"/>
                <a:sym typeface="微软雅黑" panose="020B0503020204020204" pitchFamily="34" charset="-122"/>
              </a:endParaRPr>
            </a:p>
          </p:txBody>
        </p:sp>
        <p:cxnSp>
          <p:nvCxnSpPr>
            <p:cNvPr id="8" name="Line2"/>
            <p:cNvCxnSpPr>
              <a:endCxn id="7" idx="1"/>
            </p:cNvCxnSpPr>
            <p:nvPr/>
          </p:nvCxnSpPr>
          <p:spPr>
            <a:xfrm flipH="1">
              <a:off x="6890792" y="3632200"/>
              <a:ext cx="49657" cy="0"/>
            </a:xfrm>
            <a:prstGeom prst="line">
              <a:avLst/>
            </a:prstGeom>
            <a:solidFill>
              <a:srgbClr val="5B9BD5"/>
            </a:solidFill>
            <a:ln w="15875" cap="flat" cmpd="sng" algn="ctr">
              <a:noFill/>
              <a:prstDash val="solid"/>
              <a:miter lim="800000"/>
              <a:tailEnd type="oval"/>
            </a:ln>
            <a:effectLst/>
          </p:spPr>
        </p:cxnSp>
        <p:sp>
          <p:nvSpPr>
            <p:cNvPr id="9" name="Number2"/>
            <p:cNvSpPr txBox="1"/>
            <p:nvPr/>
          </p:nvSpPr>
          <p:spPr>
            <a:xfrm>
              <a:off x="6197598" y="3260774"/>
              <a:ext cx="622496" cy="742851"/>
            </a:xfrm>
            <a:prstGeom prst="roundRect">
              <a:avLst>
                <a:gd name="adj" fmla="val 50000"/>
              </a:avLst>
            </a:prstGeom>
            <a:solidFill>
              <a:srgbClr val="AC283F"/>
            </a:solidFill>
            <a:ln w="25400" cap="flat">
              <a:noFill/>
              <a:prstDash val="solid"/>
              <a:miter/>
            </a:ln>
            <a:effectLst>
              <a:glow rad="63500">
                <a:schemeClr val="accent2">
                  <a:satMod val="175000"/>
                  <a:alpha val="40000"/>
                </a:schemeClr>
              </a:glow>
              <a:outerShdw blurRad="50800" dist="38100" dir="2700000" algn="tl" rotWithShape="0">
                <a:prstClr val="black">
                  <a:alpha val="40000"/>
                </a:prstClr>
              </a:outerShdw>
            </a:effectLst>
          </p:spPr>
          <p:txBody>
            <a:bodyPr wrap="none" rtlCol="0" anchor="ctr"/>
            <a:lstStyle>
              <a:defPPr>
                <a:defRPr lang="zh-CN"/>
              </a:defPPr>
              <a:lvl1pPr algn="ctr">
                <a:defRPr b="1">
                  <a:solidFill>
                    <a:srgbClr val="FFFFFF"/>
                  </a:solidFill>
                  <a:latin typeface="Arial" panose="020B0604020202020204" pitchFamily="34" charset="0"/>
                  <a:ea typeface="微软雅黑" panose="020B0503020204020204" pitchFamily="34" charset="-122"/>
                </a:defRPr>
              </a:lvl1p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800" b="1" i="0" u="none" strike="noStrike" kern="0" cap="none" spc="0" normalizeH="0" baseline="0" noProof="0" dirty="0">
                  <a:ln>
                    <a:noFill/>
                  </a:ln>
                  <a:solidFill>
                    <a:srgbClr val="FFFFFF"/>
                  </a:solidFill>
                  <a:effectLst/>
                  <a:uLnTx/>
                  <a:uFillTx/>
                  <a:latin typeface="微软雅黑" panose="020B0503020204020204" pitchFamily="34" charset="-122"/>
                  <a:sym typeface="微软雅黑" panose="020B0503020204020204" pitchFamily="34" charset="-122"/>
                </a:rPr>
                <a:t>2</a:t>
              </a:r>
              <a:endParaRPr kumimoji="0" lang="zh-CN" altLang="en-US" sz="2800" b="1" i="0" u="none" strike="noStrike" kern="0" cap="none" spc="0" normalizeH="0" baseline="0" noProof="0" dirty="0">
                <a:ln>
                  <a:noFill/>
                </a:ln>
                <a:solidFill>
                  <a:srgbClr val="FFFFFF"/>
                </a:solidFill>
                <a:effectLst/>
                <a:uLnTx/>
                <a:uFillTx/>
                <a:latin typeface="微软雅黑" panose="020B0503020204020204" pitchFamily="34" charset="-122"/>
                <a:sym typeface="微软雅黑" panose="020B0503020204020204" pitchFamily="34" charset="-122"/>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矩形: 圆角 88"/>
          <p:cNvSpPr/>
          <p:nvPr/>
        </p:nvSpPr>
        <p:spPr bwMode="auto">
          <a:xfrm>
            <a:off x="340894" y="5780690"/>
            <a:ext cx="11510212" cy="425215"/>
          </a:xfrm>
          <a:prstGeom prst="roundRect">
            <a:avLst>
              <a:gd name="adj" fmla="val 1835"/>
            </a:avLst>
          </a:prstGeom>
          <a:solidFill>
            <a:sysClr val="window" lastClr="FFFFFF"/>
          </a:solidFill>
          <a:ln w="9525" cap="flat" cmpd="sng" algn="ctr">
            <a:noFill/>
            <a:prstDash val="solid"/>
            <a:round/>
            <a:headEnd type="none" w="med" len="med"/>
            <a:tailEnd type="none" w="med" len="med"/>
          </a:ln>
          <a:effectLst>
            <a:outerShdw blurRad="101600" dist="63500" dir="5400000" algn="t" rotWithShape="0">
              <a:schemeClr val="accent1">
                <a:alpha val="30000"/>
              </a:schemeClr>
            </a:outerShdw>
          </a:effectLst>
        </p:spPr>
        <p:txBody>
          <a:bodyPr vert="horz" wrap="none" lIns="37595" tIns="37595" rIns="37595" bIns="37595" numCol="1" rtlCol="0" anchor="ctr" anchorCtr="0" compatLnSpc="1"/>
          <a:lstStyle/>
          <a:p>
            <a:pPr algn="ctr" defTabSz="751840" eaLnBrk="0" fontAlgn="base" hangingPunct="0">
              <a:spcBef>
                <a:spcPct val="50000"/>
              </a:spcBef>
              <a:spcAft>
                <a:spcPct val="0"/>
              </a:spcAft>
              <a:defRPr/>
            </a:pPr>
            <a:endParaRPr lang="zh-CN" altLang="en-US" sz="900" kern="0" dirty="0">
              <a:solidFill>
                <a:prstClr val="black"/>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2" name="矩形: 圆角 88"/>
          <p:cNvSpPr/>
          <p:nvPr/>
        </p:nvSpPr>
        <p:spPr bwMode="auto">
          <a:xfrm>
            <a:off x="340894" y="1399967"/>
            <a:ext cx="6172239" cy="4159097"/>
          </a:xfrm>
          <a:prstGeom prst="roundRect">
            <a:avLst>
              <a:gd name="adj" fmla="val 1835"/>
            </a:avLst>
          </a:prstGeom>
          <a:solidFill>
            <a:sysClr val="window" lastClr="FFFFFF"/>
          </a:solidFill>
          <a:ln w="9525" cap="flat" cmpd="sng" algn="ctr">
            <a:gradFill>
              <a:gsLst>
                <a:gs pos="0">
                  <a:srgbClr val="AC283F"/>
                </a:gs>
                <a:gs pos="100000">
                  <a:schemeClr val="bg1"/>
                </a:gs>
              </a:gsLst>
              <a:lin ang="5400000" scaled="1"/>
            </a:gradFill>
            <a:prstDash val="solid"/>
            <a:round/>
            <a:headEnd type="none" w="med" len="med"/>
            <a:tailEnd type="none" w="med" len="med"/>
          </a:ln>
          <a:effectLst>
            <a:outerShdw blurRad="101600" dist="63500" dir="5400000" algn="t" rotWithShape="0">
              <a:schemeClr val="accent1">
                <a:alpha val="30000"/>
              </a:schemeClr>
            </a:outerShdw>
          </a:effectLst>
        </p:spPr>
        <p:txBody>
          <a:bodyPr vert="horz" wrap="none" lIns="37595" tIns="37595" rIns="37595" bIns="37595" numCol="1" rtlCol="0" anchor="ctr" anchorCtr="0" compatLnSpc="1"/>
          <a:lstStyle/>
          <a:p>
            <a:pPr algn="ctr" defTabSz="751840" eaLnBrk="0" fontAlgn="base" hangingPunct="0">
              <a:spcBef>
                <a:spcPct val="50000"/>
              </a:spcBef>
              <a:spcAft>
                <a:spcPct val="0"/>
              </a:spcAft>
            </a:pPr>
            <a:endParaRPr lang="zh-CN" altLang="en-US" sz="900" kern="0" dirty="0">
              <a:solidFill>
                <a:prstClr val="black"/>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3" name="矩形: 圆角 2"/>
          <p:cNvSpPr/>
          <p:nvPr/>
        </p:nvSpPr>
        <p:spPr>
          <a:xfrm>
            <a:off x="652090" y="1285081"/>
            <a:ext cx="5424859" cy="229771"/>
          </a:xfrm>
          <a:prstGeom prst="roundRect">
            <a:avLst/>
          </a:prstGeom>
          <a:solidFill>
            <a:srgbClr val="AC283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spcBef>
                <a:spcPts val="0"/>
              </a:spcBef>
              <a:spcAft>
                <a:spcPts val="0"/>
              </a:spcAft>
              <a:buClrTx/>
              <a:buSzTx/>
              <a:buFontTx/>
              <a:buNone/>
              <a:defRPr/>
            </a:pPr>
            <a:r>
              <a:rPr kumimoji="0" lang="zh-CN" altLang="en-US" sz="1400" b="1" i="0" u="non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a:t>
            </a:r>
            <a:r>
              <a:rPr kumimoji="0" lang="en-US" altLang="zh-CN" sz="1400" b="1" i="0" u="non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A</a:t>
            </a:r>
            <a:r>
              <a:rPr kumimoji="0" lang="zh-CN" altLang="en-US" sz="1400" b="1" i="0" u="non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）全人群和（</a:t>
            </a:r>
            <a:r>
              <a:rPr kumimoji="0" lang="en-US" altLang="zh-CN" sz="1400" b="1" i="0" u="non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B</a:t>
            </a:r>
            <a:r>
              <a:rPr kumimoji="0" lang="zh-CN" altLang="en-US" sz="1400" b="1" i="0" u="non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）原发</a:t>
            </a:r>
            <a:r>
              <a:rPr kumimoji="0" lang="en-US" altLang="zh-CN" sz="1400" b="1" i="0" u="non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KIT</a:t>
            </a:r>
            <a:r>
              <a:rPr kumimoji="0" lang="zh-CN" altLang="en-US" sz="1400" b="1" i="0" u="non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外显子</a:t>
            </a:r>
            <a:r>
              <a:rPr kumimoji="0" lang="en-US" altLang="zh-CN" sz="1400" b="1" i="0" u="non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11</a:t>
            </a:r>
            <a:r>
              <a:rPr kumimoji="0" lang="zh-CN" altLang="en-US" sz="1400" b="1" i="0" u="non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突变人群</a:t>
            </a:r>
            <a:r>
              <a:rPr kumimoji="0" lang="en-US" altLang="zh-CN" sz="1400" b="1" i="0" u="non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PFS KM</a:t>
            </a:r>
            <a:r>
              <a:rPr kumimoji="0" lang="zh-CN" altLang="en-US" sz="1400" b="1" i="0" u="non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曲线</a:t>
            </a:r>
            <a:endParaRPr kumimoji="0" lang="zh-CN" altLang="en-US" sz="1400" b="1" i="0" u="non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5" name="TextBox 8"/>
          <p:cNvSpPr txBox="1"/>
          <p:nvPr/>
        </p:nvSpPr>
        <p:spPr>
          <a:xfrm>
            <a:off x="431702" y="3815400"/>
            <a:ext cx="5746848" cy="1444691"/>
          </a:xfrm>
          <a:prstGeom prst="rect">
            <a:avLst/>
          </a:prstGeom>
          <a:noFill/>
        </p:spPr>
        <p:txBody>
          <a:bodyPr wrap="square">
            <a:spAutoFit/>
          </a:bodyPr>
          <a:lstStyle/>
          <a:p>
            <a:pPr marL="171450" indent="-171450" algn="just">
              <a:lnSpc>
                <a:spcPct val="150000"/>
              </a:lnSpc>
              <a:buFont typeface="Arial" panose="020B0604020202020204" pitchFamily="34" charset="0"/>
              <a:buChar char="•"/>
              <a:defRPr/>
            </a:pPr>
            <a:r>
              <a:rPr lang="zh-CN" altLang="en-US" sz="1200"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sym typeface="微软雅黑" panose="020B0503020204020204" pitchFamily="34" charset="-122"/>
              </a:rPr>
              <a:t>瑞派替尼、舒尼替尼和瑞戈非尼组的中位无进展生存期（</a:t>
            </a:r>
            <a:r>
              <a:rPr lang="en-US" altLang="zh-CN" sz="1200" kern="100" dirty="0" err="1">
                <a:solidFill>
                  <a:prstClr val="black"/>
                </a:solidFill>
                <a:latin typeface="微软雅黑" panose="020B0503020204020204" pitchFamily="34" charset="-122"/>
                <a:ea typeface="微软雅黑" panose="020B0503020204020204" pitchFamily="34" charset="-122"/>
                <a:cs typeface="Times New Roman" panose="02020603050405020304" pitchFamily="18" charset="0"/>
                <a:sym typeface="微软雅黑" panose="020B0503020204020204" pitchFamily="34" charset="-122"/>
              </a:rPr>
              <a:t>mPFS</a:t>
            </a:r>
            <a:r>
              <a:rPr lang="zh-CN" altLang="en-US" sz="1200"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sym typeface="微软雅黑" panose="020B0503020204020204" pitchFamily="34" charset="-122"/>
              </a:rPr>
              <a:t>）分别为</a:t>
            </a:r>
            <a:r>
              <a:rPr lang="en-US" altLang="zh-CN" sz="1200"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sym typeface="微软雅黑" panose="020B0503020204020204" pitchFamily="34" charset="-122"/>
              </a:rPr>
              <a:t>12.8</a:t>
            </a:r>
            <a:r>
              <a:rPr lang="zh-CN" altLang="en-US" sz="1200"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sym typeface="微软雅黑" panose="020B0503020204020204" pitchFamily="34" charset="-122"/>
              </a:rPr>
              <a:t>个月、</a:t>
            </a:r>
            <a:r>
              <a:rPr lang="en-US" altLang="zh-CN" sz="1200"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sym typeface="微软雅黑" panose="020B0503020204020204" pitchFamily="34" charset="-122"/>
              </a:rPr>
              <a:t>11.1</a:t>
            </a:r>
            <a:r>
              <a:rPr lang="zh-CN" altLang="en-US" sz="1200"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sym typeface="微软雅黑" panose="020B0503020204020204" pitchFamily="34" charset="-122"/>
              </a:rPr>
              <a:t>个月和</a:t>
            </a:r>
            <a:r>
              <a:rPr lang="en-US" altLang="zh-CN" sz="1200"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sym typeface="微软雅黑" panose="020B0503020204020204" pitchFamily="34" charset="-122"/>
              </a:rPr>
              <a:t>2.8</a:t>
            </a:r>
            <a:r>
              <a:rPr lang="zh-CN" altLang="en-US" sz="1200"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sym typeface="微软雅黑" panose="020B0503020204020204" pitchFamily="34" charset="-122"/>
              </a:rPr>
              <a:t>个月（</a:t>
            </a:r>
            <a:r>
              <a:rPr lang="en-US" altLang="zh-CN" sz="1200" i="1"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sym typeface="微软雅黑" panose="020B0503020204020204" pitchFamily="34" charset="-122"/>
              </a:rPr>
              <a:t>p</a:t>
            </a:r>
            <a:r>
              <a:rPr lang="en-US" altLang="zh-CN" sz="1200"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sym typeface="微软雅黑" panose="020B0503020204020204" pitchFamily="34" charset="-122"/>
              </a:rPr>
              <a:t>=0.17</a:t>
            </a:r>
            <a:r>
              <a:rPr lang="zh-CN" altLang="en-US" sz="1200"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sym typeface="微软雅黑" panose="020B0503020204020204" pitchFamily="34" charset="-122"/>
              </a:rPr>
              <a:t>）。</a:t>
            </a:r>
            <a:endParaRPr lang="en-US" altLang="zh-CN" sz="1200"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sym typeface="微软雅黑" panose="020B0503020204020204" pitchFamily="34" charset="-122"/>
            </a:endParaRPr>
          </a:p>
          <a:p>
            <a:pPr marL="171450" indent="-171450" algn="just">
              <a:lnSpc>
                <a:spcPct val="150000"/>
              </a:lnSpc>
              <a:buFont typeface="Arial" panose="020B0604020202020204" pitchFamily="34" charset="0"/>
              <a:buChar char="•"/>
              <a:defRPr/>
            </a:pPr>
            <a:r>
              <a:rPr lang="zh-CN" altLang="en-US" sz="1200" b="1"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sym typeface="微软雅黑" panose="020B0503020204020204" pitchFamily="34" charset="-122"/>
              </a:rPr>
              <a:t>与舒尼替尼相比，瑞派替尼在原发性</a:t>
            </a:r>
            <a:r>
              <a:rPr lang="en-US" altLang="zh-CN" sz="1200" b="1"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sym typeface="微软雅黑" panose="020B0503020204020204" pitchFamily="34" charset="-122"/>
              </a:rPr>
              <a:t>KIT</a:t>
            </a:r>
            <a:r>
              <a:rPr lang="zh-CN" altLang="en-US" sz="1200" b="1"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sym typeface="微软雅黑" panose="020B0503020204020204" pitchFamily="34" charset="-122"/>
              </a:rPr>
              <a:t> </a:t>
            </a:r>
            <a:r>
              <a:rPr lang="en-US" altLang="zh-CN" sz="1200" b="1"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sym typeface="微软雅黑" panose="020B0503020204020204" pitchFamily="34" charset="-122"/>
              </a:rPr>
              <a:t>11</a:t>
            </a:r>
            <a:r>
              <a:rPr lang="zh-CN" altLang="en-US" sz="1200" b="1"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sym typeface="微软雅黑" panose="020B0503020204020204" pitchFamily="34" charset="-122"/>
              </a:rPr>
              <a:t>突变患者中显示出更长的</a:t>
            </a:r>
            <a:r>
              <a:rPr lang="en-US" altLang="zh-CN" sz="1200" b="1" kern="100" dirty="0" err="1">
                <a:solidFill>
                  <a:prstClr val="black"/>
                </a:solidFill>
                <a:latin typeface="微软雅黑" panose="020B0503020204020204" pitchFamily="34" charset="-122"/>
                <a:ea typeface="微软雅黑" panose="020B0503020204020204" pitchFamily="34" charset="-122"/>
                <a:cs typeface="Times New Roman" panose="02020603050405020304" pitchFamily="18" charset="0"/>
                <a:sym typeface="微软雅黑" panose="020B0503020204020204" pitchFamily="34" charset="-122"/>
              </a:rPr>
              <a:t>mPFS</a:t>
            </a:r>
            <a:r>
              <a:rPr lang="zh-CN" altLang="en-US" sz="1200" b="1"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sym typeface="微软雅黑" panose="020B0503020204020204" pitchFamily="34" charset="-122"/>
              </a:rPr>
              <a:t>（</a:t>
            </a:r>
            <a:r>
              <a:rPr lang="en-US" altLang="zh-CN" sz="1200" b="1"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sym typeface="微软雅黑" panose="020B0503020204020204" pitchFamily="34" charset="-122"/>
              </a:rPr>
              <a:t>12.8</a:t>
            </a:r>
            <a:r>
              <a:rPr lang="zh-CN" altLang="en-US" sz="1200" b="1"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sym typeface="微软雅黑" panose="020B0503020204020204" pitchFamily="34" charset="-122"/>
              </a:rPr>
              <a:t>个月 </a:t>
            </a:r>
            <a:r>
              <a:rPr lang="en-US" altLang="zh-CN" sz="1200" b="1"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sym typeface="微软雅黑" panose="020B0503020204020204" pitchFamily="34" charset="-122"/>
              </a:rPr>
              <a:t>vs 9.6</a:t>
            </a:r>
            <a:r>
              <a:rPr lang="zh-CN" altLang="en-US" sz="1200" b="1"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sym typeface="微软雅黑" panose="020B0503020204020204" pitchFamily="34" charset="-122"/>
              </a:rPr>
              <a:t>个月，</a:t>
            </a:r>
            <a:r>
              <a:rPr lang="en-US" altLang="zh-CN" sz="1200" b="1" i="1"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sym typeface="微软雅黑" panose="020B0503020204020204" pitchFamily="34" charset="-122"/>
              </a:rPr>
              <a:t>p</a:t>
            </a:r>
            <a:r>
              <a:rPr lang="en-US" altLang="zh-CN" sz="1200" b="1"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sym typeface="微软雅黑" panose="020B0503020204020204" pitchFamily="34" charset="-122"/>
              </a:rPr>
              <a:t>=0.03</a:t>
            </a:r>
            <a:r>
              <a:rPr lang="zh-CN" altLang="en-US" sz="1200" b="1"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sym typeface="微软雅黑" panose="020B0503020204020204" pitchFamily="34" charset="-122"/>
              </a:rPr>
              <a:t>）。</a:t>
            </a:r>
            <a:endParaRPr lang="en-US" altLang="zh-CN" sz="1200" b="1"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sym typeface="微软雅黑" panose="020B0503020204020204" pitchFamily="34" charset="-122"/>
            </a:endParaRPr>
          </a:p>
          <a:p>
            <a:pPr marL="171450" indent="-171450" algn="just">
              <a:lnSpc>
                <a:spcPct val="150000"/>
              </a:lnSpc>
              <a:buFont typeface="Arial" panose="020B0604020202020204" pitchFamily="34" charset="0"/>
              <a:buChar char="•"/>
              <a:defRPr/>
            </a:pPr>
            <a:r>
              <a:rPr lang="zh-CN" altLang="en-US" sz="1200"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sym typeface="微软雅黑" panose="020B0503020204020204" pitchFamily="34" charset="-122"/>
              </a:rPr>
              <a:t>在</a:t>
            </a:r>
            <a:r>
              <a:rPr lang="en-US" altLang="zh-CN" sz="1200"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sym typeface="微软雅黑" panose="020B0503020204020204" pitchFamily="34" charset="-122"/>
              </a:rPr>
              <a:t>KIT</a:t>
            </a:r>
            <a:r>
              <a:rPr lang="zh-CN" altLang="en-US" sz="1200"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sym typeface="微软雅黑" panose="020B0503020204020204" pitchFamily="34" charset="-122"/>
              </a:rPr>
              <a:t> </a:t>
            </a:r>
            <a:r>
              <a:rPr lang="en-US" altLang="zh-CN" sz="1200"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sym typeface="微软雅黑" panose="020B0503020204020204" pitchFamily="34" charset="-122"/>
              </a:rPr>
              <a:t>9</a:t>
            </a:r>
            <a:r>
              <a:rPr lang="zh-CN" altLang="en-US" sz="1200"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sym typeface="微软雅黑" panose="020B0503020204020204" pitchFamily="34" charset="-122"/>
              </a:rPr>
              <a:t>突变患者中，舒尼替尼组的</a:t>
            </a:r>
            <a:r>
              <a:rPr lang="en-US" altLang="zh-CN" sz="1200" kern="100" dirty="0" err="1">
                <a:solidFill>
                  <a:prstClr val="black"/>
                </a:solidFill>
                <a:latin typeface="微软雅黑" panose="020B0503020204020204" pitchFamily="34" charset="-122"/>
                <a:ea typeface="微软雅黑" panose="020B0503020204020204" pitchFamily="34" charset="-122"/>
                <a:cs typeface="Times New Roman" panose="02020603050405020304" pitchFamily="18" charset="0"/>
                <a:sym typeface="微软雅黑" panose="020B0503020204020204" pitchFamily="34" charset="-122"/>
              </a:rPr>
              <a:t>mPFS</a:t>
            </a:r>
            <a:r>
              <a:rPr lang="zh-CN" altLang="en-US" sz="1200"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sym typeface="微软雅黑" panose="020B0503020204020204" pitchFamily="34" charset="-122"/>
              </a:rPr>
              <a:t>为</a:t>
            </a:r>
            <a:r>
              <a:rPr lang="en-US" altLang="zh-CN" sz="1200"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sym typeface="微软雅黑" panose="020B0503020204020204" pitchFamily="34" charset="-122"/>
              </a:rPr>
              <a:t>15.2</a:t>
            </a:r>
            <a:r>
              <a:rPr lang="zh-CN" altLang="en-US" sz="1200"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sym typeface="微软雅黑" panose="020B0503020204020204" pitchFamily="34" charset="-122"/>
              </a:rPr>
              <a:t>个月。</a:t>
            </a:r>
            <a:endParaRPr lang="zh-CN" altLang="en-US" sz="1200" dirty="0">
              <a:solidFill>
                <a:prstClr val="black"/>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 name="矩形: 圆角 88"/>
          <p:cNvSpPr/>
          <p:nvPr/>
        </p:nvSpPr>
        <p:spPr bwMode="auto">
          <a:xfrm>
            <a:off x="6603941" y="1399968"/>
            <a:ext cx="5247165" cy="4159096"/>
          </a:xfrm>
          <a:prstGeom prst="roundRect">
            <a:avLst>
              <a:gd name="adj" fmla="val 1835"/>
            </a:avLst>
          </a:prstGeom>
          <a:solidFill>
            <a:sysClr val="window" lastClr="FFFFFF"/>
          </a:solidFill>
          <a:ln w="9525" cap="flat" cmpd="sng" algn="ctr">
            <a:gradFill>
              <a:gsLst>
                <a:gs pos="0">
                  <a:srgbClr val="AC283F"/>
                </a:gs>
                <a:gs pos="100000">
                  <a:schemeClr val="bg1"/>
                </a:gs>
              </a:gsLst>
              <a:lin ang="5400000" scaled="1"/>
            </a:gradFill>
            <a:prstDash val="solid"/>
            <a:round/>
            <a:headEnd type="none" w="med" len="med"/>
            <a:tailEnd type="none" w="med" len="med"/>
          </a:ln>
          <a:effectLst>
            <a:outerShdw blurRad="101600" dist="63500" dir="5400000" algn="t" rotWithShape="0">
              <a:schemeClr val="accent1">
                <a:alpha val="30000"/>
              </a:schemeClr>
            </a:outerShdw>
          </a:effectLst>
        </p:spPr>
        <p:txBody>
          <a:bodyPr vert="horz" wrap="none" lIns="37595" tIns="37595" rIns="37595" bIns="37595" numCol="1" rtlCol="0" anchor="ctr" anchorCtr="0" compatLnSpc="1"/>
          <a:lstStyle/>
          <a:p>
            <a:pPr algn="ctr" defTabSz="751840" eaLnBrk="0" fontAlgn="base" hangingPunct="0">
              <a:spcBef>
                <a:spcPct val="50000"/>
              </a:spcBef>
              <a:spcAft>
                <a:spcPct val="0"/>
              </a:spcAft>
            </a:pPr>
            <a:endParaRPr lang="zh-CN" altLang="en-US" sz="900" kern="0" dirty="0">
              <a:solidFill>
                <a:prstClr val="black"/>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8" name="矩形: 圆角 7"/>
          <p:cNvSpPr/>
          <p:nvPr/>
        </p:nvSpPr>
        <p:spPr>
          <a:xfrm>
            <a:off x="7329449" y="1280010"/>
            <a:ext cx="4142540" cy="229771"/>
          </a:xfrm>
          <a:prstGeom prst="roundRect">
            <a:avLst/>
          </a:prstGeom>
          <a:solidFill>
            <a:srgbClr val="AC283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spcBef>
                <a:spcPts val="0"/>
              </a:spcBef>
              <a:spcAft>
                <a:spcPts val="0"/>
              </a:spcAft>
              <a:buClrTx/>
              <a:buSzTx/>
              <a:buFontTx/>
              <a:buNone/>
              <a:defRPr/>
            </a:pPr>
            <a:r>
              <a:rPr kumimoji="0" lang="zh-CN" altLang="en-US" sz="1400" b="1" i="0" u="non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手术后</a:t>
            </a:r>
            <a:r>
              <a:rPr kumimoji="0" lang="en-US" altLang="zh-CN" sz="1400" b="1" i="0" u="non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PFS KM</a:t>
            </a:r>
            <a:r>
              <a:rPr kumimoji="0" lang="zh-CN" altLang="en-US" sz="1400" b="1" i="0" u="non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曲线</a:t>
            </a:r>
            <a:endParaRPr kumimoji="0" lang="zh-CN" altLang="en-US" sz="1400" b="1" i="0" u="non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0" name="TextBox 8"/>
          <p:cNvSpPr txBox="1"/>
          <p:nvPr/>
        </p:nvSpPr>
        <p:spPr>
          <a:xfrm>
            <a:off x="6603941" y="3676901"/>
            <a:ext cx="5247165" cy="1721690"/>
          </a:xfrm>
          <a:prstGeom prst="rect">
            <a:avLst/>
          </a:prstGeom>
          <a:noFill/>
        </p:spPr>
        <p:txBody>
          <a:bodyPr wrap="square">
            <a:spAutoFit/>
          </a:bodyPr>
          <a:lstStyle/>
          <a:p>
            <a:pPr marL="171450" indent="-171450" algn="just">
              <a:lnSpc>
                <a:spcPct val="150000"/>
              </a:lnSpc>
              <a:buFont typeface="Arial" panose="020B0604020202020204" pitchFamily="34" charset="0"/>
              <a:buChar char="•"/>
              <a:defRPr/>
            </a:pPr>
            <a:r>
              <a:rPr lang="zh-CN" altLang="en-US" sz="1200" b="1"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sym typeface="微软雅黑" panose="020B0503020204020204" pitchFamily="34" charset="-122"/>
              </a:rPr>
              <a:t>客观缓解率</a:t>
            </a:r>
            <a:r>
              <a:rPr lang="en-US" altLang="zh-CN" sz="1200" b="1"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sym typeface="微软雅黑" panose="020B0503020204020204" pitchFamily="34" charset="-122"/>
              </a:rPr>
              <a:t>ORR</a:t>
            </a:r>
            <a:r>
              <a:rPr lang="zh-CN" altLang="en-US" sz="1200" b="1"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sym typeface="微软雅黑" panose="020B0503020204020204" pitchFamily="34" charset="-122"/>
              </a:rPr>
              <a:t>：</a:t>
            </a:r>
            <a:r>
              <a:rPr lang="zh-CN" altLang="en-US" sz="1200" b="1" kern="100"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sym typeface="微软雅黑" panose="020B0503020204020204" pitchFamily="34" charset="-122"/>
              </a:rPr>
              <a:t>瑞派替尼组为</a:t>
            </a:r>
            <a:r>
              <a:rPr lang="en-US" altLang="zh-CN" sz="1200" b="1" kern="100"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sym typeface="微软雅黑" panose="020B0503020204020204" pitchFamily="34" charset="-122"/>
              </a:rPr>
              <a:t>22%</a:t>
            </a:r>
            <a:r>
              <a:rPr lang="zh-CN" altLang="en-US" sz="1200"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sym typeface="微软雅黑" panose="020B0503020204020204" pitchFamily="34" charset="-122"/>
              </a:rPr>
              <a:t>（</a:t>
            </a:r>
            <a:r>
              <a:rPr lang="en-US" altLang="zh-CN" sz="1200"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sym typeface="微软雅黑" panose="020B0503020204020204" pitchFamily="34" charset="-122"/>
              </a:rPr>
              <a:t>11/49</a:t>
            </a:r>
            <a:r>
              <a:rPr lang="zh-CN" altLang="en-US" sz="1200"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sym typeface="微软雅黑" panose="020B0503020204020204" pitchFamily="34" charset="-122"/>
              </a:rPr>
              <a:t>）；舒尼替尼组为</a:t>
            </a:r>
            <a:r>
              <a:rPr lang="en-US" altLang="zh-CN" sz="1200"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sym typeface="微软雅黑" panose="020B0503020204020204" pitchFamily="34" charset="-122"/>
              </a:rPr>
              <a:t>9%</a:t>
            </a:r>
            <a:r>
              <a:rPr lang="zh-CN" altLang="en-US" sz="1200"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sym typeface="微软雅黑" panose="020B0503020204020204" pitchFamily="34" charset="-122"/>
              </a:rPr>
              <a:t>（</a:t>
            </a:r>
            <a:r>
              <a:rPr lang="en-US" altLang="zh-CN" sz="1200"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sym typeface="微软雅黑" panose="020B0503020204020204" pitchFamily="34" charset="-122"/>
              </a:rPr>
              <a:t>4/47)</a:t>
            </a:r>
            <a:r>
              <a:rPr lang="zh-CN" altLang="en-US" sz="1200"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sym typeface="微软雅黑" panose="020B0503020204020204" pitchFamily="34" charset="-122"/>
              </a:rPr>
              <a:t>；瑞戈非尼组</a:t>
            </a:r>
            <a:r>
              <a:rPr lang="en-US" altLang="zh-CN" sz="1200"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sym typeface="微软雅黑" panose="020B0503020204020204" pitchFamily="34" charset="-122"/>
              </a:rPr>
              <a:t>0%</a:t>
            </a:r>
            <a:r>
              <a:rPr lang="zh-CN" altLang="en-US" sz="1200"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sym typeface="微软雅黑" panose="020B0503020204020204" pitchFamily="34" charset="-122"/>
              </a:rPr>
              <a:t>；</a:t>
            </a:r>
            <a:endParaRPr lang="en-US" altLang="zh-CN" sz="1200"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sym typeface="微软雅黑" panose="020B0503020204020204" pitchFamily="34" charset="-122"/>
            </a:endParaRPr>
          </a:p>
          <a:p>
            <a:pPr marL="171450" indent="-171450" algn="just">
              <a:lnSpc>
                <a:spcPct val="150000"/>
              </a:lnSpc>
              <a:buFont typeface="Arial" panose="020B0604020202020204" pitchFamily="34" charset="0"/>
              <a:buChar char="•"/>
              <a:defRPr/>
            </a:pPr>
            <a:r>
              <a:rPr lang="zh-CN" altLang="en-US" sz="1200" b="1"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sym typeface="微软雅黑" panose="020B0503020204020204" pitchFamily="34" charset="-122"/>
              </a:rPr>
              <a:t>接受手术的比例：</a:t>
            </a:r>
            <a:r>
              <a:rPr lang="zh-CN" altLang="en-US" sz="1200" b="1" kern="100"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sym typeface="微软雅黑" panose="020B0503020204020204" pitchFamily="34" charset="-122"/>
              </a:rPr>
              <a:t>瑞派替尼组高于舒尼替尼组，</a:t>
            </a:r>
            <a:r>
              <a:rPr lang="en-US" altLang="zh-CN" sz="1200" b="1" kern="100"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sym typeface="微软雅黑" panose="020B0503020204020204" pitchFamily="34" charset="-122"/>
              </a:rPr>
              <a:t>27%[13/49]vs19% [9/47]</a:t>
            </a:r>
            <a:r>
              <a:rPr lang="zh-CN" altLang="en-US" sz="1200"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sym typeface="微软雅黑" panose="020B0503020204020204" pitchFamily="34" charset="-122"/>
              </a:rPr>
              <a:t>；瑞派替尼组的</a:t>
            </a:r>
            <a:r>
              <a:rPr lang="en-US" altLang="zh-CN" sz="1200"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sym typeface="微软雅黑" panose="020B0503020204020204" pitchFamily="34" charset="-122"/>
              </a:rPr>
              <a:t>R0/R1</a:t>
            </a:r>
            <a:r>
              <a:rPr lang="zh-CN" altLang="en-US" sz="1200"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sym typeface="微软雅黑" panose="020B0503020204020204" pitchFamily="34" charset="-122"/>
              </a:rPr>
              <a:t>切除率为 </a:t>
            </a:r>
            <a:r>
              <a:rPr lang="en-US" altLang="zh-CN" sz="1200"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sym typeface="微软雅黑" panose="020B0503020204020204" pitchFamily="34" charset="-122"/>
              </a:rPr>
              <a:t>85%</a:t>
            </a:r>
            <a:r>
              <a:rPr lang="zh-CN" altLang="en-US" sz="1200"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sym typeface="微软雅黑" panose="020B0503020204020204" pitchFamily="34" charset="-122"/>
              </a:rPr>
              <a:t>（</a:t>
            </a:r>
            <a:r>
              <a:rPr lang="en-US" altLang="zh-CN" sz="1200"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sym typeface="微软雅黑" panose="020B0503020204020204" pitchFamily="34" charset="-122"/>
              </a:rPr>
              <a:t>11/13</a:t>
            </a:r>
            <a:r>
              <a:rPr lang="zh-CN" altLang="en-US" sz="1200"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sym typeface="微软雅黑" panose="020B0503020204020204" pitchFamily="34" charset="-122"/>
              </a:rPr>
              <a:t>），其中</a:t>
            </a:r>
            <a:r>
              <a:rPr lang="en-US" altLang="zh-CN" sz="1200"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sym typeface="微软雅黑" panose="020B0503020204020204" pitchFamily="34" charset="-122"/>
              </a:rPr>
              <a:t>2</a:t>
            </a:r>
            <a:r>
              <a:rPr lang="zh-CN" altLang="en-US" sz="1200"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sym typeface="微软雅黑" panose="020B0503020204020204" pitchFamily="34" charset="-122"/>
              </a:rPr>
              <a:t>例</a:t>
            </a:r>
            <a:r>
              <a:rPr lang="en-US" altLang="zh-CN" sz="1200"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sym typeface="微软雅黑" panose="020B0503020204020204" pitchFamily="34" charset="-122"/>
              </a:rPr>
              <a:t>R2</a:t>
            </a:r>
            <a:r>
              <a:rPr lang="zh-CN" altLang="en-US" sz="1200"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sym typeface="微软雅黑" panose="020B0503020204020204" pitchFamily="34" charset="-122"/>
              </a:rPr>
              <a:t>切除与肿瘤负荷过重有关；舒尼替尼组的</a:t>
            </a:r>
            <a:r>
              <a:rPr lang="en-US" altLang="zh-CN" sz="1200"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sym typeface="微软雅黑" panose="020B0503020204020204" pitchFamily="34" charset="-122"/>
              </a:rPr>
              <a:t>9</a:t>
            </a:r>
            <a:r>
              <a:rPr lang="zh-CN" altLang="en-US" sz="1200"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sym typeface="微软雅黑" panose="020B0503020204020204" pitchFamily="34" charset="-122"/>
              </a:rPr>
              <a:t>例患者均实现了</a:t>
            </a:r>
            <a:r>
              <a:rPr lang="en-US" altLang="zh-CN" sz="1200"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sym typeface="微软雅黑" panose="020B0503020204020204" pitchFamily="34" charset="-122"/>
              </a:rPr>
              <a:t>R0/R1</a:t>
            </a:r>
            <a:r>
              <a:rPr lang="zh-CN" altLang="en-US" sz="1200"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sym typeface="微软雅黑" panose="020B0503020204020204" pitchFamily="34" charset="-122"/>
              </a:rPr>
              <a:t>切除；</a:t>
            </a:r>
            <a:endParaRPr lang="zh-CN" altLang="en-US" sz="1200"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sym typeface="微软雅黑" panose="020B0503020204020204" pitchFamily="34" charset="-122"/>
            </a:endParaRPr>
          </a:p>
          <a:p>
            <a:pPr marL="171450" indent="-171450" algn="just">
              <a:lnSpc>
                <a:spcPct val="150000"/>
              </a:lnSpc>
              <a:buFont typeface="Arial" panose="020B0604020202020204" pitchFamily="34" charset="0"/>
              <a:buChar char="•"/>
              <a:defRPr/>
            </a:pPr>
            <a:r>
              <a:rPr lang="zh-CN" altLang="en-US" sz="1200"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sym typeface="微软雅黑" panose="020B0503020204020204" pitchFamily="34" charset="-122"/>
              </a:rPr>
              <a:t>目前总生存期（</a:t>
            </a:r>
            <a:r>
              <a:rPr lang="en-US" altLang="zh-CN" sz="1200"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sym typeface="微软雅黑" panose="020B0503020204020204" pitchFamily="34" charset="-122"/>
              </a:rPr>
              <a:t>OS</a:t>
            </a:r>
            <a:r>
              <a:rPr lang="zh-CN" altLang="en-US" sz="1200"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sym typeface="微软雅黑" panose="020B0503020204020204" pitchFamily="34" charset="-122"/>
              </a:rPr>
              <a:t>）数据尚不成熟</a:t>
            </a:r>
            <a:r>
              <a:rPr lang="zh-CN" altLang="en-US" sz="1200" dirty="0">
                <a:solidFill>
                  <a:srgbClr val="060607"/>
                </a:solidFill>
                <a:latin typeface="微软雅黑" panose="020B0503020204020204" pitchFamily="34" charset="-122"/>
                <a:ea typeface="微软雅黑" panose="020B0503020204020204" pitchFamily="34" charset="-122"/>
                <a:sym typeface="微软雅黑" panose="020B0503020204020204" pitchFamily="34" charset="-122"/>
              </a:rPr>
              <a:t>。</a:t>
            </a:r>
            <a:endParaRPr lang="zh-CN" altLang="en-US" sz="1200" dirty="0">
              <a:solidFill>
                <a:prstClr val="black"/>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16" name="图片 15"/>
          <p:cNvPicPr>
            <a:picLocks noChangeAspect="1"/>
          </p:cNvPicPr>
          <p:nvPr/>
        </p:nvPicPr>
        <p:blipFill>
          <a:blip r:embed="rId1"/>
          <a:stretch>
            <a:fillRect/>
          </a:stretch>
        </p:blipFill>
        <p:spPr>
          <a:xfrm>
            <a:off x="431702" y="1744057"/>
            <a:ext cx="3095819" cy="2072318"/>
          </a:xfrm>
          <a:prstGeom prst="rect">
            <a:avLst/>
          </a:prstGeom>
        </p:spPr>
      </p:pic>
      <p:pic>
        <p:nvPicPr>
          <p:cNvPr id="17" name="图片 16"/>
          <p:cNvPicPr>
            <a:picLocks noChangeAspect="1"/>
          </p:cNvPicPr>
          <p:nvPr/>
        </p:nvPicPr>
        <p:blipFill>
          <a:blip r:embed="rId2"/>
          <a:stretch>
            <a:fillRect/>
          </a:stretch>
        </p:blipFill>
        <p:spPr>
          <a:xfrm>
            <a:off x="3364519" y="1744057"/>
            <a:ext cx="3051812" cy="2002320"/>
          </a:xfrm>
          <a:prstGeom prst="rect">
            <a:avLst/>
          </a:prstGeom>
        </p:spPr>
      </p:pic>
      <p:pic>
        <p:nvPicPr>
          <p:cNvPr id="18" name="图片 17"/>
          <p:cNvPicPr>
            <a:picLocks noChangeAspect="1"/>
          </p:cNvPicPr>
          <p:nvPr/>
        </p:nvPicPr>
        <p:blipFill>
          <a:blip r:embed="rId3"/>
          <a:stretch>
            <a:fillRect/>
          </a:stretch>
        </p:blipFill>
        <p:spPr>
          <a:xfrm>
            <a:off x="7491057" y="1532775"/>
            <a:ext cx="3606338" cy="2214124"/>
          </a:xfrm>
          <a:prstGeom prst="rect">
            <a:avLst/>
          </a:prstGeom>
        </p:spPr>
      </p:pic>
      <p:sp>
        <p:nvSpPr>
          <p:cNvPr id="21" name="内容占位符 2"/>
          <p:cNvSpPr txBox="1"/>
          <p:nvPr/>
        </p:nvSpPr>
        <p:spPr>
          <a:xfrm>
            <a:off x="455703" y="5815201"/>
            <a:ext cx="11242492" cy="35619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1"/>
                </a:solidFill>
                <a:latin typeface="Arial" panose="020B0604020202020204" pitchFamily="34" charset="0"/>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Arial" panose="020B0604020202020204" pitchFamily="34" charset="0"/>
                <a:ea typeface="微软雅黑"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Arial" panose="020B0604020202020204" pitchFamily="34" charset="0"/>
                <a:ea typeface="微软雅黑" panose="020B0503020204020204"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Arial" panose="020B0604020202020204" pitchFamily="34" charset="0"/>
                <a:ea typeface="微软雅黑" panose="020B0503020204020204"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50000"/>
              </a:lnSpc>
              <a:spcBef>
                <a:spcPts val="0"/>
              </a:spcBef>
              <a:spcAft>
                <a:spcPts val="0"/>
              </a:spcAft>
              <a:buClrTx/>
              <a:buSzTx/>
              <a:buFont typeface="Arial" panose="020B0604020202020204" pitchFamily="34" charset="0"/>
              <a:buChar char="•"/>
              <a:defRPr/>
            </a:pPr>
            <a:r>
              <a:rPr kumimoji="0" lang="zh-CN" altLang="en-US" sz="1200" b="0" i="0" u="none" strike="noStrike" kern="1200" cap="none" spc="0" normalizeH="0" baseline="0" noProof="0" dirty="0">
                <a:ln>
                  <a:noFill/>
                </a:ln>
                <a:solidFill>
                  <a:prstClr val="black"/>
                </a:solidFill>
                <a:effectLst/>
                <a:uLnTx/>
                <a:uFillTx/>
                <a:latin typeface="微软雅黑" panose="020B0503020204020204" pitchFamily="34" charset="-122"/>
                <a:sym typeface="微软雅黑" panose="020B0503020204020204" pitchFamily="34" charset="-122"/>
              </a:rPr>
              <a:t>与舒尼替尼相比，瑞派替尼安全性更好；</a:t>
            </a:r>
            <a:r>
              <a:rPr kumimoji="0" lang="zh-CN" altLang="en-US" sz="1200" b="1" i="0" u="none" strike="noStrike" kern="1200" cap="none" spc="0" normalizeH="0" baseline="0" noProof="0" dirty="0">
                <a:ln>
                  <a:noFill/>
                </a:ln>
                <a:solidFill>
                  <a:prstClr val="black"/>
                </a:solidFill>
                <a:effectLst/>
                <a:uLnTx/>
                <a:uFillTx/>
                <a:latin typeface="微软雅黑" panose="020B0503020204020204" pitchFamily="34" charset="-122"/>
                <a:sym typeface="微软雅黑" panose="020B0503020204020204" pitchFamily="34" charset="-122"/>
              </a:rPr>
              <a:t>瑞派替尼</a:t>
            </a:r>
            <a:r>
              <a:rPr kumimoji="0" lang="en-US" altLang="zh-CN" sz="1200" b="1" i="0" u="none" strike="noStrike" kern="1200" cap="none" spc="0" normalizeH="0" baseline="0" noProof="0" dirty="0">
                <a:ln>
                  <a:noFill/>
                </a:ln>
                <a:solidFill>
                  <a:prstClr val="black"/>
                </a:solidFill>
                <a:effectLst/>
                <a:uLnTx/>
                <a:uFillTx/>
                <a:latin typeface="微软雅黑" panose="020B0503020204020204" pitchFamily="34" charset="-122"/>
                <a:sym typeface="微软雅黑" panose="020B0503020204020204" pitchFamily="34" charset="-122"/>
              </a:rPr>
              <a:t>3/4</a:t>
            </a:r>
            <a:r>
              <a:rPr kumimoji="0" lang="zh-CN" altLang="en-US" sz="1200" b="1" i="0" u="none" strike="noStrike" kern="1200" cap="none" spc="0" normalizeH="0" baseline="0" noProof="0" dirty="0">
                <a:ln>
                  <a:noFill/>
                </a:ln>
                <a:solidFill>
                  <a:prstClr val="black"/>
                </a:solidFill>
                <a:effectLst/>
                <a:uLnTx/>
                <a:uFillTx/>
                <a:latin typeface="微软雅黑" panose="020B0503020204020204" pitchFamily="34" charset="-122"/>
                <a:sym typeface="微软雅黑" panose="020B0503020204020204" pitchFamily="34" charset="-122"/>
              </a:rPr>
              <a:t>级 </a:t>
            </a:r>
            <a:r>
              <a:rPr kumimoji="0" lang="en-US" altLang="zh-CN" sz="1200" b="1" i="0" u="none" strike="noStrike" kern="1200" cap="none" spc="0" normalizeH="0" baseline="0" noProof="0" dirty="0">
                <a:ln>
                  <a:noFill/>
                </a:ln>
                <a:solidFill>
                  <a:prstClr val="black"/>
                </a:solidFill>
                <a:effectLst/>
                <a:uLnTx/>
                <a:uFillTx/>
                <a:latin typeface="微软雅黑" panose="020B0503020204020204" pitchFamily="34" charset="-122"/>
                <a:sym typeface="微软雅黑" panose="020B0503020204020204" pitchFamily="34" charset="-122"/>
              </a:rPr>
              <a:t>TEAEs </a:t>
            </a:r>
            <a:r>
              <a:rPr kumimoji="0" lang="zh-CN" altLang="en-US" sz="1200" b="1" i="0" u="none" strike="noStrike" kern="1200" cap="none" spc="0" normalizeH="0" baseline="0" noProof="0" dirty="0">
                <a:ln>
                  <a:noFill/>
                </a:ln>
                <a:solidFill>
                  <a:prstClr val="black"/>
                </a:solidFill>
                <a:effectLst/>
                <a:uLnTx/>
                <a:uFillTx/>
                <a:latin typeface="微软雅黑" panose="020B0503020204020204" pitchFamily="34" charset="-122"/>
                <a:sym typeface="微软雅黑" panose="020B0503020204020204" pitchFamily="34" charset="-122"/>
              </a:rPr>
              <a:t>发生率低于舒尼替尼组 </a:t>
            </a:r>
            <a:r>
              <a:rPr kumimoji="0" lang="en-US" altLang="zh-CN" sz="1200" b="1" i="0" u="none" strike="noStrike" kern="1200" cap="none" spc="0" normalizeH="0" baseline="0" noProof="0" dirty="0">
                <a:ln>
                  <a:noFill/>
                </a:ln>
                <a:solidFill>
                  <a:prstClr val="black"/>
                </a:solidFill>
                <a:effectLst/>
                <a:uLnTx/>
                <a:uFillTx/>
                <a:latin typeface="微软雅黑" panose="020B0503020204020204" pitchFamily="34" charset="-122"/>
                <a:sym typeface="微软雅黑" panose="020B0503020204020204" pitchFamily="34" charset="-122"/>
              </a:rPr>
              <a:t>(10% vs 30%,</a:t>
            </a:r>
            <a:r>
              <a:rPr kumimoji="0" lang="zh-CN" altLang="en-US" sz="1200" b="1" i="0" u="none" strike="noStrike" kern="1200" cap="none" spc="0" normalizeH="0" baseline="0" noProof="0" dirty="0">
                <a:ln>
                  <a:noFill/>
                </a:ln>
                <a:solidFill>
                  <a:prstClr val="black"/>
                </a:solidFill>
                <a:effectLst/>
                <a:uLnTx/>
                <a:uFillTx/>
                <a:latin typeface="微软雅黑" panose="020B0503020204020204" pitchFamily="34" charset="-122"/>
                <a:sym typeface="微软雅黑" panose="020B0503020204020204" pitchFamily="34" charset="-122"/>
              </a:rPr>
              <a:t> </a:t>
            </a:r>
            <a:r>
              <a:rPr kumimoji="0" lang="en-US" altLang="zh-CN" sz="1200" b="1" i="1" u="none" strike="noStrike" kern="1200" cap="none" spc="0" normalizeH="0" baseline="0" noProof="0" dirty="0">
                <a:ln>
                  <a:noFill/>
                </a:ln>
                <a:solidFill>
                  <a:prstClr val="black"/>
                </a:solidFill>
                <a:effectLst/>
                <a:uLnTx/>
                <a:uFillTx/>
                <a:latin typeface="微软雅黑" panose="020B0503020204020204" pitchFamily="34" charset="-122"/>
                <a:sym typeface="微软雅黑" panose="020B0503020204020204" pitchFamily="34" charset="-122"/>
              </a:rPr>
              <a:t>p</a:t>
            </a:r>
            <a:r>
              <a:rPr kumimoji="0" lang="en-US" altLang="zh-CN" sz="1200" b="1" i="0" u="none" strike="noStrike" kern="1200" cap="none" spc="0" normalizeH="0" baseline="0" noProof="0" dirty="0">
                <a:ln>
                  <a:noFill/>
                </a:ln>
                <a:solidFill>
                  <a:prstClr val="black"/>
                </a:solidFill>
                <a:effectLst/>
                <a:uLnTx/>
                <a:uFillTx/>
                <a:latin typeface="微软雅黑" panose="020B0503020204020204" pitchFamily="34" charset="-122"/>
                <a:sym typeface="微软雅黑" panose="020B0503020204020204" pitchFamily="34" charset="-122"/>
              </a:rPr>
              <a:t>=0.02)</a:t>
            </a:r>
            <a:r>
              <a:rPr kumimoji="0" lang="zh-CN" altLang="en-US" sz="1200" b="1" i="0" u="none" strike="noStrike" kern="1200" cap="none" spc="0" normalizeH="0" baseline="0" noProof="0" dirty="0">
                <a:ln>
                  <a:noFill/>
                </a:ln>
                <a:solidFill>
                  <a:prstClr val="black"/>
                </a:solidFill>
                <a:effectLst/>
                <a:uLnTx/>
                <a:uFillTx/>
                <a:latin typeface="微软雅黑" panose="020B0503020204020204" pitchFamily="34" charset="-122"/>
                <a:sym typeface="微软雅黑" panose="020B0503020204020204" pitchFamily="34" charset="-122"/>
              </a:rPr>
              <a:t>。</a:t>
            </a:r>
            <a:endParaRPr kumimoji="0" lang="zh-CN" altLang="en-US" sz="1200" b="1" i="0" u="none" strike="noStrike" kern="1200" cap="none" spc="0" normalizeH="0" baseline="0" noProof="0" dirty="0">
              <a:ln>
                <a:noFill/>
              </a:ln>
              <a:solidFill>
                <a:prstClr val="black"/>
              </a:solidFill>
              <a:effectLst/>
              <a:uLnTx/>
              <a:uFillTx/>
              <a:latin typeface="微软雅黑" panose="020B0503020204020204" pitchFamily="34" charset="-122"/>
              <a:sym typeface="微软雅黑" panose="020B0503020204020204" pitchFamily="34" charset="-122"/>
            </a:endParaRPr>
          </a:p>
        </p:txBody>
      </p:sp>
      <p:graphicFrame>
        <p:nvGraphicFramePr>
          <p:cNvPr id="25" name="表格 24"/>
          <p:cNvGraphicFramePr>
            <a:graphicFrameLocks noGrp="1"/>
          </p:cNvGraphicFramePr>
          <p:nvPr/>
        </p:nvGraphicFramePr>
        <p:xfrm>
          <a:off x="13507682" y="802996"/>
          <a:ext cx="6986981" cy="5108823"/>
        </p:xfrm>
        <a:graphic>
          <a:graphicData uri="http://schemas.openxmlformats.org/drawingml/2006/table">
            <a:tbl>
              <a:tblPr/>
              <a:tblGrid>
                <a:gridCol w="3043534"/>
                <a:gridCol w="672511"/>
                <a:gridCol w="616080"/>
                <a:gridCol w="750185"/>
                <a:gridCol w="616080"/>
                <a:gridCol w="672511"/>
                <a:gridCol w="616080"/>
              </a:tblGrid>
              <a:tr h="339050">
                <a:tc rowSpan="2">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l"/>
                      <a:r>
                        <a:rPr lang="en-US" sz="1050" b="1" dirty="0">
                          <a:solidFill>
                            <a:schemeClr val="bg1"/>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TEAEs, n(%)</a:t>
                      </a:r>
                      <a:endParaRPr lang="en-US" sz="1050" b="1" dirty="0">
                        <a:solidFill>
                          <a:schemeClr val="bg1"/>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a:txBody>
                  <a:tcPr marL="0" marR="0" marT="0" marB="0" anchor="ctr">
                    <a:lnL w="6350" cap="flat" cmpd="sng" algn="ctr">
                      <a:no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E2841">
                        <a:lumMod val="75000"/>
                        <a:lumOff val="25000"/>
                      </a:srgbClr>
                    </a:solidFill>
                  </a:tcPr>
                </a:tc>
                <a:tc gridSpan="2">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ctr"/>
                      <a:r>
                        <a:rPr lang="zh-CN" altLang="en-US" sz="1050" b="1">
                          <a:solidFill>
                            <a:schemeClr val="bg1"/>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瑞派替尼</a:t>
                      </a:r>
                      <a:endParaRPr lang="en-US" altLang="zh-CN" sz="1050" b="1">
                        <a:solidFill>
                          <a:schemeClr val="bg1"/>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a:p>
                      <a:pPr algn="ctr"/>
                      <a:r>
                        <a:rPr lang="en-US" sz="1050" b="1">
                          <a:solidFill>
                            <a:schemeClr val="bg1"/>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a:t>
                      </a:r>
                      <a:r>
                        <a:rPr lang="en-US" sz="1050" b="1" dirty="0">
                          <a:solidFill>
                            <a:schemeClr val="bg1"/>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n=49)</a:t>
                      </a:r>
                      <a:endParaRPr lang="en-US" sz="1050" b="1" dirty="0">
                        <a:solidFill>
                          <a:schemeClr val="bg1"/>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6350" cap="flat" cmpd="sng" algn="ctr">
                      <a:no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E2841">
                        <a:lumMod val="75000"/>
                        <a:lumOff val="25000"/>
                      </a:srgbClr>
                    </a:solidFill>
                  </a:tcPr>
                </a:tc>
                <a:tc hMerge="1">
                  <a:tcPr/>
                </a:tc>
                <a:tc gridSpan="2">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ctr"/>
                      <a:r>
                        <a:rPr lang="zh-CN" altLang="en-US" sz="1050" b="1">
                          <a:solidFill>
                            <a:schemeClr val="bg1"/>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舒尼替尼</a:t>
                      </a:r>
                      <a:endParaRPr lang="en-US" altLang="zh-CN" sz="1050" b="1">
                        <a:solidFill>
                          <a:schemeClr val="bg1"/>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a:p>
                      <a:pPr algn="ctr"/>
                      <a:r>
                        <a:rPr lang="en-US" sz="1050" b="1">
                          <a:solidFill>
                            <a:schemeClr val="bg1"/>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a:t>
                      </a:r>
                      <a:r>
                        <a:rPr lang="en-US" sz="1050" b="1" dirty="0">
                          <a:solidFill>
                            <a:schemeClr val="bg1"/>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n=47)</a:t>
                      </a:r>
                      <a:endParaRPr lang="en-US" sz="1050" b="1" dirty="0">
                        <a:solidFill>
                          <a:schemeClr val="bg1"/>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6350" cap="flat" cmpd="sng" algn="ctr">
                      <a:no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E2841">
                        <a:lumMod val="75000"/>
                        <a:lumOff val="25000"/>
                      </a:srgbClr>
                    </a:solidFill>
                  </a:tcPr>
                </a:tc>
                <a:tc hMerge="1">
                  <a:tcPr/>
                </a:tc>
                <a:tc gridSpan="2">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ctr"/>
                      <a:r>
                        <a:rPr lang="zh-CN" altLang="en-US" sz="1050" b="1">
                          <a:solidFill>
                            <a:schemeClr val="bg1"/>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瑞戈非尼</a:t>
                      </a:r>
                      <a:endParaRPr lang="en-US" altLang="zh-CN" sz="1050" b="1">
                        <a:solidFill>
                          <a:schemeClr val="bg1"/>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a:p>
                      <a:pPr algn="ctr"/>
                      <a:r>
                        <a:rPr lang="en-US" sz="1050" b="1">
                          <a:solidFill>
                            <a:schemeClr val="bg1"/>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a:t>
                      </a:r>
                      <a:r>
                        <a:rPr lang="en-US" sz="1050" b="1" dirty="0">
                          <a:solidFill>
                            <a:schemeClr val="bg1"/>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n=3)</a:t>
                      </a:r>
                      <a:endParaRPr lang="en-US" sz="1050" b="1" dirty="0">
                        <a:solidFill>
                          <a:schemeClr val="bg1"/>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a:txBody>
                  <a:tcPr marL="0" marR="0" marT="0" marB="0" anchor="ctr">
                    <a:lnL w="12700" cap="flat" cmpd="sng" algn="ctr">
                      <a:solidFill>
                        <a:sysClr val="window" lastClr="FFFFFF"/>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E2841">
                        <a:lumMod val="75000"/>
                        <a:lumOff val="25000"/>
                      </a:srgbClr>
                    </a:solidFill>
                  </a:tcPr>
                </a:tc>
                <a:tc hMerge="1">
                  <a:tcPr/>
                </a:tc>
              </a:tr>
              <a:tr h="273881">
                <a:tc vMerge="1">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ctr"/>
                      <a:r>
                        <a:rPr lang="zh-CN" altLang="en-US" sz="1050" b="1">
                          <a:solidFill>
                            <a:schemeClr val="bg1"/>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所有级别</a:t>
                      </a:r>
                      <a:endParaRPr lang="en-US" sz="1050" b="1" dirty="0">
                        <a:solidFill>
                          <a:schemeClr val="bg1"/>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E2841">
                        <a:lumMod val="75000"/>
                        <a:lumOff val="25000"/>
                      </a:srgbClr>
                    </a:solid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ctr"/>
                      <a:r>
                        <a:rPr lang="en-US" sz="1050" b="1">
                          <a:solidFill>
                            <a:schemeClr val="bg1"/>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3/4</a:t>
                      </a:r>
                      <a:r>
                        <a:rPr lang="zh-CN" altLang="en-US" sz="1050" b="1">
                          <a:solidFill>
                            <a:schemeClr val="bg1"/>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级</a:t>
                      </a:r>
                      <a:endParaRPr lang="en-US" sz="1050" b="1" dirty="0">
                        <a:solidFill>
                          <a:schemeClr val="bg1"/>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E2841">
                        <a:lumMod val="75000"/>
                        <a:lumOff val="25000"/>
                      </a:srgbClr>
                    </a:solid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ctr"/>
                      <a:r>
                        <a:rPr lang="zh-CN" altLang="en-US" sz="1050" b="1">
                          <a:solidFill>
                            <a:schemeClr val="bg1"/>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所有级别</a:t>
                      </a:r>
                      <a:endParaRPr lang="en-US" sz="1050" b="1" dirty="0">
                        <a:solidFill>
                          <a:schemeClr val="bg1"/>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E2841">
                        <a:lumMod val="75000"/>
                        <a:lumOff val="25000"/>
                      </a:srgbClr>
                    </a:solid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ctr"/>
                      <a:r>
                        <a:rPr lang="en-US" sz="1050" b="1">
                          <a:solidFill>
                            <a:schemeClr val="bg1"/>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 3/4</a:t>
                      </a:r>
                      <a:r>
                        <a:rPr lang="zh-CN" altLang="en-US" sz="1050" b="1">
                          <a:solidFill>
                            <a:schemeClr val="bg1"/>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级</a:t>
                      </a:r>
                      <a:endParaRPr lang="en-US" sz="1050" b="1" dirty="0">
                        <a:solidFill>
                          <a:schemeClr val="bg1"/>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E2841">
                        <a:lumMod val="75000"/>
                        <a:lumOff val="25000"/>
                      </a:srgbClr>
                    </a:solid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ctr"/>
                      <a:r>
                        <a:rPr lang="zh-CN" altLang="en-US" sz="1050" b="1">
                          <a:solidFill>
                            <a:schemeClr val="bg1"/>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所有级别</a:t>
                      </a:r>
                      <a:endParaRPr lang="en-US" sz="1050" b="1" dirty="0">
                        <a:solidFill>
                          <a:schemeClr val="bg1"/>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E2841">
                        <a:lumMod val="75000"/>
                        <a:lumOff val="25000"/>
                      </a:srgbClr>
                    </a:solid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ctr"/>
                      <a:r>
                        <a:rPr lang="en-US" sz="1050" b="1">
                          <a:solidFill>
                            <a:schemeClr val="bg1"/>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 3/4</a:t>
                      </a:r>
                      <a:r>
                        <a:rPr lang="zh-CN" altLang="en-US" sz="1050" b="1">
                          <a:solidFill>
                            <a:schemeClr val="bg1"/>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级</a:t>
                      </a:r>
                      <a:endParaRPr lang="en-US" sz="1050" b="1" dirty="0">
                        <a:solidFill>
                          <a:schemeClr val="bg1"/>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a:txBody>
                  <a:tcPr marL="0" marR="0" marT="0" marB="0" anchor="ctr">
                    <a:lnL w="12700" cap="flat" cmpd="sng" algn="ctr">
                      <a:solidFill>
                        <a:sysClr val="window" lastClr="FFFFFF"/>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E2841">
                        <a:lumMod val="75000"/>
                        <a:lumOff val="25000"/>
                      </a:srgbClr>
                    </a:solidFill>
                  </a:tcPr>
                </a:tc>
              </a:tr>
              <a:tr h="169525">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l"/>
                      <a:r>
                        <a:rPr lang="zh-CN" altLang="en-US" sz="1050" b="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整体人群</a:t>
                      </a:r>
                      <a:endParaRPr lang="en-US" sz="1050" b="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ctr"/>
                      <a:endParaRPr lang="zh-CN" altLang="en-US" sz="1050" dirty="0">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ctr"/>
                      <a:endParaRPr lang="zh-CN" altLang="en-US" sz="1050" dirty="0">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ctr"/>
                      <a:endParaRPr lang="zh-CN" altLang="en-US" sz="1050" dirty="0">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ctr"/>
                      <a:endParaRPr lang="zh-CN" altLang="en-US" sz="1050" dirty="0">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ctr"/>
                      <a:endParaRPr lang="zh-CN" altLang="en-US" sz="1050" dirty="0">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ctr"/>
                      <a:endParaRPr lang="zh-CN" altLang="en-US" sz="1050" dirty="0">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r>
              <a:tr h="169525">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marL="504190" algn="l"/>
                      <a:r>
                        <a:rPr lang="en-US" sz="1050" b="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TEAEs</a:t>
                      </a:r>
                      <a:endParaRPr lang="en-US" sz="1050" b="0" dirty="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ctr"/>
                      <a:r>
                        <a:rPr lang="en-US" altLang="zh-CN" sz="1050" b="0" dirty="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33(67%)</a:t>
                      </a:r>
                      <a:endParaRPr lang="en-US" altLang="zh-CN" sz="1050" b="0" dirty="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ctr"/>
                      <a:r>
                        <a:rPr lang="en-US" altLang="zh-CN" sz="1050" b="0" dirty="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5(10%)</a:t>
                      </a:r>
                      <a:endParaRPr lang="en-US" altLang="zh-CN" sz="1050" b="0" dirty="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ctr"/>
                      <a:r>
                        <a:rPr lang="en-US" altLang="zh-CN" sz="1050" b="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38(81%)</a:t>
                      </a:r>
                      <a:endParaRPr lang="en-US" altLang="zh-CN" sz="1050" b="0" dirty="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ctr"/>
                      <a:r>
                        <a:rPr lang="en-US" altLang="zh-CN" sz="1050" b="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14(30%)</a:t>
                      </a:r>
                      <a:endParaRPr lang="en-US" altLang="zh-CN" sz="1050" b="0" dirty="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ctr"/>
                      <a:r>
                        <a:rPr lang="en-US" altLang="zh-CN" sz="1050" b="0" dirty="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3(100%)</a:t>
                      </a:r>
                      <a:endParaRPr lang="en-US" altLang="zh-CN" sz="1050" b="0" dirty="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ctr"/>
                      <a:r>
                        <a:rPr lang="en-US" altLang="zh-CN" sz="1050" b="0" dirty="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2(67%)</a:t>
                      </a:r>
                      <a:endParaRPr lang="en-US" altLang="zh-CN" sz="1050" b="0" dirty="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r>
              <a:tr h="169525">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l"/>
                      <a:r>
                        <a:rPr lang="zh-CN" altLang="en-US" sz="1050" b="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发生率≥</a:t>
                      </a:r>
                      <a:r>
                        <a:rPr lang="en-US" altLang="zh-CN" sz="1050" b="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10%</a:t>
                      </a:r>
                      <a:r>
                        <a:rPr lang="zh-CN" altLang="en-US" sz="1050" b="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的</a:t>
                      </a:r>
                      <a:r>
                        <a:rPr lang="en-US" altLang="zh-CN" sz="1050" b="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TEAEs</a:t>
                      </a:r>
                      <a:endParaRPr lang="en-US" sz="1050" b="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ctr"/>
                      <a:endParaRPr lang="zh-CN" altLang="en-US" sz="1050">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ctr"/>
                      <a:endParaRPr lang="zh-CN" altLang="en-US" sz="1050">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ctr"/>
                      <a:endParaRPr lang="zh-CN" altLang="en-US" sz="1050">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ctr"/>
                      <a:endParaRPr lang="zh-CN" altLang="en-US" sz="1050" dirty="0">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ctr"/>
                      <a:endParaRPr lang="zh-CN" altLang="en-US" sz="1050">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ctr"/>
                      <a:endParaRPr lang="zh-CN" altLang="en-US" sz="1050" dirty="0">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r>
              <a:tr h="169525">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marL="0" algn="l" defTabSz="914400" rtl="0" eaLnBrk="1" fontAlgn="base" latinLnBrk="0" hangingPunct="1">
                        <a:lnSpc>
                          <a:spcPts val="700"/>
                        </a:lnSpc>
                      </a:pPr>
                      <a:r>
                        <a:rPr lang="zh-CN" altLang="en-US" sz="1050" b="0" kern="120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脱发</a:t>
                      </a:r>
                      <a:endParaRPr lang="zh-CN" altLang="en-US" sz="1050" b="0" kern="120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a:txBody>
                  <a:tcPr marT="60960" marB="6096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marL="0" algn="l" defTabSz="914400" rtl="0" eaLnBrk="1" fontAlgn="base" latinLnBrk="0" hangingPunct="1">
                        <a:lnSpc>
                          <a:spcPts val="700"/>
                        </a:lnSpc>
                      </a:pPr>
                      <a:r>
                        <a:rPr lang="en-US" altLang="zh-CN" sz="1050" b="0" kern="120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23(47%)</a:t>
                      </a:r>
                      <a:endParaRPr lang="en-US" altLang="zh-CN" sz="1050" b="0" kern="120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a:txBody>
                  <a:tcPr marT="60960" marB="6096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marL="0" algn="l" defTabSz="914400" rtl="0" eaLnBrk="1" fontAlgn="base" latinLnBrk="0" hangingPunct="1">
                        <a:lnSpc>
                          <a:spcPts val="700"/>
                        </a:lnSpc>
                      </a:pPr>
                      <a:r>
                        <a:rPr lang="en-US" altLang="zh-CN" sz="1050" b="0" kern="120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0</a:t>
                      </a:r>
                      <a:endParaRPr lang="en-US" altLang="zh-CN" sz="1050" b="0" kern="120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a:txBody>
                  <a:tcPr marT="60960" marB="6096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marL="0" algn="l" defTabSz="914400" rtl="0" eaLnBrk="1" fontAlgn="base" latinLnBrk="0" hangingPunct="1">
                        <a:lnSpc>
                          <a:spcPts val="700"/>
                        </a:lnSpc>
                      </a:pPr>
                      <a:r>
                        <a:rPr lang="en-US" altLang="zh-CN" sz="1050" b="0" kern="120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3(6%)</a:t>
                      </a:r>
                      <a:endParaRPr lang="en-US" altLang="zh-CN" sz="1050" b="0" kern="120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a:txBody>
                  <a:tcPr marT="60960" marB="6096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marL="0" algn="l" defTabSz="914400" rtl="0" eaLnBrk="1" fontAlgn="base" latinLnBrk="0" hangingPunct="1">
                        <a:lnSpc>
                          <a:spcPts val="700"/>
                        </a:lnSpc>
                      </a:pPr>
                      <a:r>
                        <a:rPr lang="en-US" altLang="zh-CN" sz="1050" b="0" kern="120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0</a:t>
                      </a:r>
                      <a:endParaRPr lang="en-US" altLang="zh-CN" sz="1050" b="0" kern="120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a:txBody>
                  <a:tcPr marT="60960" marB="6096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marL="0" algn="l" defTabSz="914400" rtl="0" eaLnBrk="1" fontAlgn="base" latinLnBrk="0" hangingPunct="1">
                        <a:lnSpc>
                          <a:spcPts val="700"/>
                        </a:lnSpc>
                      </a:pPr>
                      <a:r>
                        <a:rPr lang="en-US" altLang="zh-CN" sz="1050" b="0" kern="120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0</a:t>
                      </a:r>
                      <a:endParaRPr lang="en-US" altLang="zh-CN" sz="1050" b="0" kern="120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a:txBody>
                  <a:tcPr marT="60960" marB="6096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marL="0" algn="l" defTabSz="914400" rtl="0" eaLnBrk="1" fontAlgn="base" latinLnBrk="0" hangingPunct="1">
                        <a:lnSpc>
                          <a:spcPts val="700"/>
                        </a:lnSpc>
                      </a:pPr>
                      <a:r>
                        <a:rPr lang="en-US" altLang="zh-CN" sz="1050" b="0" kern="120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0</a:t>
                      </a:r>
                      <a:endParaRPr lang="en-US" altLang="zh-CN" sz="1050" b="0" kern="120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a:txBody>
                  <a:tcPr marT="60960" marB="6096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r>
              <a:tr h="169525">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marL="0" algn="l" defTabSz="914400" rtl="0" eaLnBrk="1" fontAlgn="base" latinLnBrk="0" hangingPunct="1">
                        <a:lnSpc>
                          <a:spcPts val="700"/>
                        </a:lnSpc>
                      </a:pPr>
                      <a:r>
                        <a:rPr lang="zh-CN" altLang="en-US" sz="1050" b="0" kern="120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肌肉痛</a:t>
                      </a:r>
                      <a:endParaRPr lang="zh-CN" altLang="en-US" sz="1050" b="0" kern="120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a:txBody>
                  <a:tcPr marT="60960" marB="6096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marL="0" algn="l" defTabSz="914400" rtl="0" eaLnBrk="1" fontAlgn="base" latinLnBrk="0" hangingPunct="1">
                        <a:lnSpc>
                          <a:spcPts val="700"/>
                        </a:lnSpc>
                      </a:pPr>
                      <a:r>
                        <a:rPr lang="en-US" altLang="zh-CN" sz="1050" b="0" kern="120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19(39%)</a:t>
                      </a:r>
                      <a:endParaRPr lang="en-US" altLang="zh-CN" sz="1050" b="0" kern="120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a:txBody>
                  <a:tcPr marT="60960" marB="6096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marL="0" algn="l" defTabSz="914400" rtl="0" eaLnBrk="1" fontAlgn="base" latinLnBrk="0" hangingPunct="1">
                        <a:lnSpc>
                          <a:spcPts val="700"/>
                        </a:lnSpc>
                      </a:pPr>
                      <a:r>
                        <a:rPr lang="en-US" altLang="zh-CN" sz="1050" b="0" kern="120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0</a:t>
                      </a:r>
                      <a:endParaRPr lang="en-US" altLang="zh-CN" sz="1050" b="0" kern="120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a:txBody>
                  <a:tcPr marT="60960" marB="6096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marL="0" algn="l" defTabSz="914400" rtl="0" eaLnBrk="1" fontAlgn="base" latinLnBrk="0" hangingPunct="1">
                        <a:lnSpc>
                          <a:spcPts val="700"/>
                        </a:lnSpc>
                      </a:pPr>
                      <a:r>
                        <a:rPr lang="en-US" altLang="zh-CN" sz="1050" b="0" kern="120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10(21%)</a:t>
                      </a:r>
                      <a:endParaRPr lang="en-US" altLang="zh-CN" sz="1050" b="0" kern="120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a:txBody>
                  <a:tcPr marT="60960" marB="6096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marL="0" algn="l" defTabSz="914400" rtl="0" eaLnBrk="1" fontAlgn="base" latinLnBrk="0" hangingPunct="1">
                        <a:lnSpc>
                          <a:spcPts val="700"/>
                        </a:lnSpc>
                      </a:pPr>
                      <a:r>
                        <a:rPr lang="en-US" altLang="zh-CN" sz="1050" b="0" kern="120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0</a:t>
                      </a:r>
                      <a:endParaRPr lang="en-US" altLang="zh-CN" sz="1050" b="0" kern="120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a:txBody>
                  <a:tcPr marT="60960" marB="6096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marL="0" algn="l" defTabSz="914400" rtl="0" eaLnBrk="1" fontAlgn="base" latinLnBrk="0" hangingPunct="1">
                        <a:lnSpc>
                          <a:spcPts val="700"/>
                        </a:lnSpc>
                      </a:pPr>
                      <a:r>
                        <a:rPr lang="en-US" altLang="zh-CN" sz="1050" b="0" kern="120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2(67%)</a:t>
                      </a:r>
                      <a:endParaRPr lang="en-US" altLang="zh-CN" sz="1050" b="0" kern="120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a:txBody>
                  <a:tcPr marT="60960" marB="6096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marL="0" algn="l" defTabSz="914400" rtl="0" eaLnBrk="1" fontAlgn="base" latinLnBrk="0" hangingPunct="1">
                        <a:lnSpc>
                          <a:spcPts val="700"/>
                        </a:lnSpc>
                      </a:pPr>
                      <a:r>
                        <a:rPr lang="en-US" altLang="zh-CN" sz="1050" b="0" kern="120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0</a:t>
                      </a:r>
                      <a:endParaRPr lang="en-US" altLang="zh-CN" sz="1050" b="0" kern="120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a:txBody>
                  <a:tcPr marT="60960" marB="6096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r>
              <a:tr h="169525">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marL="0" algn="l" defTabSz="914400" rtl="0" eaLnBrk="1" fontAlgn="base" latinLnBrk="0" hangingPunct="1">
                        <a:lnSpc>
                          <a:spcPts val="700"/>
                        </a:lnSpc>
                      </a:pPr>
                      <a:r>
                        <a:rPr lang="zh-CN" altLang="en-US" sz="1050" b="0" kern="120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疲劳</a:t>
                      </a:r>
                      <a:endParaRPr lang="zh-CN" altLang="en-US" sz="1050" b="0" kern="120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a:txBody>
                  <a:tcPr marT="60960" marB="6096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marL="0" algn="l" defTabSz="914400" rtl="0" eaLnBrk="1" fontAlgn="base" latinLnBrk="0" hangingPunct="1">
                        <a:lnSpc>
                          <a:spcPts val="700"/>
                        </a:lnSpc>
                      </a:pPr>
                      <a:r>
                        <a:rPr lang="en-US" altLang="zh-CN" sz="1050" b="0" kern="120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16(33%)</a:t>
                      </a:r>
                      <a:endParaRPr lang="en-US" altLang="zh-CN" sz="1050" b="0" kern="120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a:txBody>
                  <a:tcPr marT="60960" marB="6096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marL="0" algn="l" defTabSz="914400" rtl="0" eaLnBrk="1" fontAlgn="base" latinLnBrk="0" hangingPunct="1">
                        <a:lnSpc>
                          <a:spcPts val="700"/>
                        </a:lnSpc>
                      </a:pPr>
                      <a:r>
                        <a:rPr lang="en-US" altLang="zh-CN" sz="1050" b="0" kern="120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0</a:t>
                      </a:r>
                      <a:endParaRPr lang="en-US" altLang="zh-CN" sz="1050" b="0" kern="120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a:txBody>
                  <a:tcPr marT="60960" marB="6096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marL="0" algn="l" defTabSz="914400" rtl="0" eaLnBrk="1" fontAlgn="base" latinLnBrk="0" hangingPunct="1">
                        <a:lnSpc>
                          <a:spcPts val="700"/>
                        </a:lnSpc>
                      </a:pPr>
                      <a:r>
                        <a:rPr lang="en-US" altLang="zh-CN" sz="1050" b="0" kern="120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13(28%)</a:t>
                      </a:r>
                      <a:endParaRPr lang="en-US" altLang="zh-CN" sz="1050" b="0" kern="120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a:txBody>
                  <a:tcPr marT="60960" marB="6096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marL="0" algn="l" defTabSz="914400" rtl="0" eaLnBrk="1" fontAlgn="base" latinLnBrk="0" hangingPunct="1">
                        <a:lnSpc>
                          <a:spcPts val="700"/>
                        </a:lnSpc>
                      </a:pPr>
                      <a:r>
                        <a:rPr lang="en-US" altLang="zh-CN" sz="1050" b="0" kern="120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0</a:t>
                      </a:r>
                      <a:endParaRPr lang="en-US" altLang="zh-CN" sz="1050" b="0" kern="120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a:txBody>
                  <a:tcPr marT="60960" marB="6096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marL="0" algn="l" defTabSz="914400" rtl="0" eaLnBrk="1" fontAlgn="base" latinLnBrk="0" hangingPunct="1">
                        <a:lnSpc>
                          <a:spcPts val="700"/>
                        </a:lnSpc>
                      </a:pPr>
                      <a:r>
                        <a:rPr lang="en-US" altLang="zh-CN" sz="1050" b="0" kern="120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1(33%)</a:t>
                      </a:r>
                      <a:endParaRPr lang="en-US" altLang="zh-CN" sz="1050" b="0" kern="120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a:txBody>
                  <a:tcPr marT="60960" marB="6096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marL="0" algn="l" defTabSz="914400" rtl="0" eaLnBrk="1" fontAlgn="base" latinLnBrk="0" hangingPunct="1">
                        <a:lnSpc>
                          <a:spcPts val="700"/>
                        </a:lnSpc>
                      </a:pPr>
                      <a:r>
                        <a:rPr lang="en-US" altLang="zh-CN" sz="1050" b="0" kern="120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0</a:t>
                      </a:r>
                      <a:endParaRPr lang="en-US" altLang="zh-CN" sz="1050" b="0" kern="120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a:txBody>
                  <a:tcPr marT="60960" marB="6096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r>
              <a:tr h="169525">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marL="0" algn="l" defTabSz="914400" rtl="0" eaLnBrk="1" fontAlgn="base" latinLnBrk="0" hangingPunct="1">
                        <a:lnSpc>
                          <a:spcPts val="700"/>
                        </a:lnSpc>
                      </a:pPr>
                      <a:r>
                        <a:rPr lang="zh-CN" altLang="en-US" sz="1050" b="0" kern="120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便秘</a:t>
                      </a:r>
                      <a:endParaRPr lang="zh-CN" altLang="en-US" sz="1050" b="0" kern="120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a:txBody>
                  <a:tcPr marT="60960" marB="6096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marL="0" algn="l" defTabSz="914400" rtl="0" eaLnBrk="1" fontAlgn="base" latinLnBrk="0" hangingPunct="1">
                        <a:lnSpc>
                          <a:spcPts val="700"/>
                        </a:lnSpc>
                      </a:pPr>
                      <a:r>
                        <a:rPr lang="en-US" altLang="zh-CN" sz="1050" b="0" kern="120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13(27%)</a:t>
                      </a:r>
                      <a:endParaRPr lang="en-US" altLang="zh-CN" sz="1050" b="0" kern="120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a:txBody>
                  <a:tcPr marT="60960" marB="6096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marL="0" algn="l" defTabSz="914400" rtl="0" eaLnBrk="1" fontAlgn="base" latinLnBrk="0" hangingPunct="1">
                        <a:lnSpc>
                          <a:spcPts val="700"/>
                        </a:lnSpc>
                      </a:pPr>
                      <a:r>
                        <a:rPr lang="en-US" altLang="zh-CN" sz="1050" b="0" kern="120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0</a:t>
                      </a:r>
                      <a:endParaRPr lang="en-US" altLang="zh-CN" sz="1050" b="0" kern="120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a:txBody>
                  <a:tcPr marT="60960" marB="6096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marL="0" algn="l" defTabSz="914400" rtl="0" eaLnBrk="1" fontAlgn="base" latinLnBrk="0" hangingPunct="1">
                        <a:lnSpc>
                          <a:spcPts val="700"/>
                        </a:lnSpc>
                      </a:pPr>
                      <a:r>
                        <a:rPr lang="en-US" altLang="zh-CN" sz="1050" b="0" kern="120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4(9%)</a:t>
                      </a:r>
                      <a:endParaRPr lang="en-US" altLang="zh-CN" sz="1050" b="0" kern="120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a:txBody>
                  <a:tcPr marT="60960" marB="6096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marL="0" algn="l" defTabSz="914400" rtl="0" eaLnBrk="1" fontAlgn="base" latinLnBrk="0" hangingPunct="1">
                        <a:lnSpc>
                          <a:spcPts val="700"/>
                        </a:lnSpc>
                      </a:pPr>
                      <a:r>
                        <a:rPr lang="en-US" altLang="zh-CN" sz="1050" b="0" kern="120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0</a:t>
                      </a:r>
                      <a:endParaRPr lang="en-US" altLang="zh-CN" sz="1050" b="0" kern="120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a:txBody>
                  <a:tcPr marT="60960" marB="6096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marL="0" algn="l" defTabSz="914400" rtl="0" eaLnBrk="1" fontAlgn="base" latinLnBrk="0" hangingPunct="1">
                        <a:lnSpc>
                          <a:spcPts val="700"/>
                        </a:lnSpc>
                      </a:pPr>
                      <a:r>
                        <a:rPr lang="en-US" altLang="zh-CN" sz="1050" b="0" kern="120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0</a:t>
                      </a:r>
                      <a:endParaRPr lang="en-US" altLang="zh-CN" sz="1050" b="0" kern="120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a:txBody>
                  <a:tcPr marT="60960" marB="6096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marL="0" algn="l" defTabSz="914400" rtl="0" eaLnBrk="1" fontAlgn="base" latinLnBrk="0" hangingPunct="1">
                        <a:lnSpc>
                          <a:spcPts val="700"/>
                        </a:lnSpc>
                      </a:pPr>
                      <a:r>
                        <a:rPr lang="en-US" altLang="zh-CN" sz="1050" b="0" kern="120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0</a:t>
                      </a:r>
                      <a:endParaRPr lang="en-US" altLang="zh-CN" sz="1050" b="0" kern="120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a:txBody>
                  <a:tcPr marT="60960" marB="6096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r>
              <a:tr h="169525">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marL="0" algn="l" defTabSz="914400" rtl="0" eaLnBrk="1" fontAlgn="base" latinLnBrk="0" hangingPunct="1">
                        <a:lnSpc>
                          <a:spcPts val="700"/>
                        </a:lnSpc>
                      </a:pPr>
                      <a:r>
                        <a:rPr lang="zh-CN" altLang="en-US" sz="1050" b="0" kern="120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掌跖红肿综合征</a:t>
                      </a:r>
                      <a:endParaRPr lang="zh-CN" altLang="en-US" sz="1050" b="0" kern="120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a:txBody>
                  <a:tcPr marT="60960" marB="6096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marL="0" algn="l" defTabSz="914400" rtl="0" eaLnBrk="1" fontAlgn="base" latinLnBrk="0" hangingPunct="1">
                        <a:lnSpc>
                          <a:spcPts val="700"/>
                        </a:lnSpc>
                      </a:pPr>
                      <a:r>
                        <a:rPr lang="en-US" altLang="zh-CN" sz="1050" b="0" kern="120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9(18%)</a:t>
                      </a:r>
                      <a:endParaRPr lang="en-US" altLang="zh-CN" sz="1050" b="0" kern="120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a:txBody>
                  <a:tcPr marT="60960" marB="6096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marL="0" algn="l" defTabSz="914400" rtl="0" eaLnBrk="1" fontAlgn="base" latinLnBrk="0" hangingPunct="1">
                        <a:lnSpc>
                          <a:spcPts val="700"/>
                        </a:lnSpc>
                      </a:pPr>
                      <a:r>
                        <a:rPr lang="en-US" altLang="zh-CN" sz="1050" b="0" kern="120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1(2%)</a:t>
                      </a:r>
                      <a:endParaRPr lang="en-US" altLang="zh-CN" sz="1050" b="0" kern="120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a:txBody>
                  <a:tcPr marT="60960" marB="6096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marL="0" algn="l" defTabSz="914400" rtl="0" eaLnBrk="1" fontAlgn="base" latinLnBrk="0" hangingPunct="1">
                        <a:lnSpc>
                          <a:spcPts val="700"/>
                        </a:lnSpc>
                      </a:pPr>
                      <a:r>
                        <a:rPr lang="en-US" altLang="zh-CN" sz="1050" b="0" kern="120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20(43%)</a:t>
                      </a:r>
                      <a:endParaRPr lang="en-US" altLang="zh-CN" sz="1050" b="0" kern="120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a:txBody>
                  <a:tcPr marT="60960" marB="6096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marL="0" algn="l" defTabSz="914400" rtl="0" eaLnBrk="1" fontAlgn="base" latinLnBrk="0" hangingPunct="1">
                        <a:lnSpc>
                          <a:spcPts val="700"/>
                        </a:lnSpc>
                      </a:pPr>
                      <a:r>
                        <a:rPr lang="en-US" altLang="zh-CN" sz="1050" b="0" kern="120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9(19%)</a:t>
                      </a:r>
                      <a:endParaRPr lang="en-US" altLang="zh-CN" sz="1050" b="0" kern="120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a:txBody>
                  <a:tcPr marT="60960" marB="6096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marL="0" algn="l" defTabSz="914400" rtl="0" eaLnBrk="1" fontAlgn="base" latinLnBrk="0" hangingPunct="1">
                        <a:lnSpc>
                          <a:spcPts val="700"/>
                        </a:lnSpc>
                      </a:pPr>
                      <a:r>
                        <a:rPr lang="en-US" altLang="zh-CN" sz="1050" b="0" kern="120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2(67%)</a:t>
                      </a:r>
                      <a:endParaRPr lang="en-US" altLang="zh-CN" sz="1050" b="0" kern="120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a:txBody>
                  <a:tcPr marT="60960" marB="6096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marL="0" algn="l" defTabSz="914400" rtl="0" eaLnBrk="1" fontAlgn="base" latinLnBrk="0" hangingPunct="1">
                        <a:lnSpc>
                          <a:spcPts val="700"/>
                        </a:lnSpc>
                      </a:pPr>
                      <a:r>
                        <a:rPr lang="en-US" altLang="zh-CN" sz="1050" b="0" kern="120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1(33%)</a:t>
                      </a:r>
                      <a:endParaRPr lang="en-US" altLang="zh-CN" sz="1050" b="0" kern="120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a:txBody>
                  <a:tcPr marT="60960" marB="6096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r>
              <a:tr h="169525">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marL="0" algn="l" defTabSz="914400" rtl="0" eaLnBrk="1" fontAlgn="base" latinLnBrk="0" hangingPunct="1">
                        <a:lnSpc>
                          <a:spcPts val="700"/>
                        </a:lnSpc>
                      </a:pPr>
                      <a:r>
                        <a:rPr lang="zh-CN" altLang="en-US" sz="1050" b="0" kern="120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腹泻</a:t>
                      </a:r>
                      <a:endParaRPr lang="zh-CN" altLang="en-US" sz="1050" b="0" kern="120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a:txBody>
                  <a:tcPr marT="60960" marB="6096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marL="0" algn="l" defTabSz="914400" rtl="0" eaLnBrk="1" fontAlgn="base" latinLnBrk="0" hangingPunct="1">
                        <a:lnSpc>
                          <a:spcPts val="700"/>
                        </a:lnSpc>
                      </a:pPr>
                      <a:r>
                        <a:rPr lang="en-US" altLang="zh-CN" sz="1050" b="0" kern="120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3(6%)</a:t>
                      </a:r>
                      <a:endParaRPr lang="en-US" altLang="zh-CN" sz="1050" b="0" kern="120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a:txBody>
                  <a:tcPr marT="60960" marB="6096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marL="0" algn="l" defTabSz="914400" rtl="0" eaLnBrk="1" fontAlgn="base" latinLnBrk="0" hangingPunct="1">
                        <a:lnSpc>
                          <a:spcPts val="700"/>
                        </a:lnSpc>
                      </a:pPr>
                      <a:r>
                        <a:rPr lang="en-US" altLang="zh-CN" sz="1050" b="0" kern="120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0</a:t>
                      </a:r>
                      <a:endParaRPr lang="en-US" altLang="zh-CN" sz="1050" b="0" kern="120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a:txBody>
                  <a:tcPr marT="60960" marB="6096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marL="0" algn="l" defTabSz="914400" rtl="0" eaLnBrk="1" fontAlgn="base" latinLnBrk="0" hangingPunct="1">
                        <a:lnSpc>
                          <a:spcPts val="700"/>
                        </a:lnSpc>
                      </a:pPr>
                      <a:r>
                        <a:rPr lang="en-US" altLang="zh-CN" sz="1050" b="0" kern="120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19(40%)</a:t>
                      </a:r>
                      <a:endParaRPr lang="en-US" altLang="zh-CN" sz="1050" b="0" kern="120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a:txBody>
                  <a:tcPr marT="60960" marB="6096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marL="0" algn="l" defTabSz="914400" rtl="0" eaLnBrk="1" fontAlgn="base" latinLnBrk="0" hangingPunct="1">
                        <a:lnSpc>
                          <a:spcPts val="700"/>
                        </a:lnSpc>
                      </a:pPr>
                      <a:r>
                        <a:rPr lang="en-US" altLang="zh-CN" sz="1050" b="0" kern="120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2(4%)</a:t>
                      </a:r>
                      <a:endParaRPr lang="en-US" altLang="zh-CN" sz="1050" b="0" kern="120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a:txBody>
                  <a:tcPr marT="60960" marB="6096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marL="0" algn="l" defTabSz="914400" rtl="0" eaLnBrk="1" fontAlgn="base" latinLnBrk="0" hangingPunct="1">
                        <a:lnSpc>
                          <a:spcPts val="700"/>
                        </a:lnSpc>
                      </a:pPr>
                      <a:r>
                        <a:rPr lang="en-US" altLang="zh-CN" sz="1050" b="0" kern="120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1(33%)</a:t>
                      </a:r>
                      <a:endParaRPr lang="en-US" altLang="zh-CN" sz="1050" b="0" kern="120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a:txBody>
                  <a:tcPr marT="60960" marB="6096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marL="0" algn="l" defTabSz="914400" rtl="0" eaLnBrk="1" fontAlgn="base" latinLnBrk="0" hangingPunct="1">
                        <a:lnSpc>
                          <a:spcPts val="700"/>
                        </a:lnSpc>
                      </a:pPr>
                      <a:r>
                        <a:rPr lang="en-US" altLang="zh-CN" sz="1050" b="0" kern="120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0</a:t>
                      </a:r>
                      <a:endParaRPr lang="en-US" altLang="zh-CN" sz="1050" b="0" kern="120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a:txBody>
                  <a:tcPr marT="60960" marB="6096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r>
              <a:tr h="169525">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marL="0" algn="l" defTabSz="914400" rtl="0" eaLnBrk="1" fontAlgn="base" latinLnBrk="0" hangingPunct="1">
                        <a:lnSpc>
                          <a:spcPts val="700"/>
                        </a:lnSpc>
                      </a:pPr>
                      <a:r>
                        <a:rPr lang="zh-CN" altLang="en-US" sz="1050" b="0" kern="120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高血压</a:t>
                      </a:r>
                      <a:endParaRPr lang="zh-CN" altLang="en-US" sz="1050" b="0" kern="120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a:txBody>
                  <a:tcPr marT="60960" marB="6096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marL="0" algn="l" defTabSz="914400" rtl="0" eaLnBrk="1" fontAlgn="base" latinLnBrk="0" hangingPunct="1">
                        <a:lnSpc>
                          <a:spcPts val="700"/>
                        </a:lnSpc>
                      </a:pPr>
                      <a:r>
                        <a:rPr lang="en-US" altLang="zh-CN" sz="1050" b="0" kern="120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4(8%)</a:t>
                      </a:r>
                      <a:endParaRPr lang="en-US" altLang="zh-CN" sz="1050" b="0" kern="120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a:txBody>
                  <a:tcPr marT="60960" marB="6096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marL="0" algn="l" defTabSz="914400" rtl="0" eaLnBrk="1" fontAlgn="base" latinLnBrk="0" hangingPunct="1">
                        <a:lnSpc>
                          <a:spcPts val="700"/>
                        </a:lnSpc>
                      </a:pPr>
                      <a:r>
                        <a:rPr lang="en-US" altLang="zh-CN" sz="1050" b="0" kern="120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1(2%)</a:t>
                      </a:r>
                      <a:endParaRPr lang="en-US" altLang="zh-CN" sz="1050" b="0" kern="120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a:txBody>
                  <a:tcPr marT="60960" marB="6096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marL="0" algn="l" defTabSz="914400" rtl="0" eaLnBrk="1" fontAlgn="base" latinLnBrk="0" hangingPunct="1">
                        <a:lnSpc>
                          <a:spcPts val="700"/>
                        </a:lnSpc>
                      </a:pPr>
                      <a:r>
                        <a:rPr lang="en-US" altLang="zh-CN" sz="1050" b="0" kern="120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16(34%)</a:t>
                      </a:r>
                      <a:endParaRPr lang="en-US" altLang="zh-CN" sz="1050" b="0" kern="120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a:txBody>
                  <a:tcPr marT="60960" marB="6096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marL="0" algn="l" defTabSz="914400" rtl="0" eaLnBrk="1" fontAlgn="base" latinLnBrk="0" hangingPunct="1">
                        <a:lnSpc>
                          <a:spcPts val="700"/>
                        </a:lnSpc>
                      </a:pPr>
                      <a:r>
                        <a:rPr lang="en-US" altLang="zh-CN" sz="1050" b="0" kern="120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5(11%)</a:t>
                      </a:r>
                      <a:endParaRPr lang="en-US" altLang="zh-CN" sz="1050" b="0" kern="120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a:txBody>
                  <a:tcPr marT="60960" marB="6096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marL="0" algn="l" defTabSz="914400" rtl="0" eaLnBrk="1" fontAlgn="base" latinLnBrk="0" hangingPunct="1">
                        <a:lnSpc>
                          <a:spcPts val="700"/>
                        </a:lnSpc>
                      </a:pPr>
                      <a:r>
                        <a:rPr lang="en-US" altLang="zh-CN" sz="1050" b="0" kern="120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1(33%)</a:t>
                      </a:r>
                      <a:endParaRPr lang="en-US" altLang="zh-CN" sz="1050" b="0" kern="120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a:txBody>
                  <a:tcPr marT="60960" marB="6096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marL="0" algn="l" defTabSz="914400" rtl="0" eaLnBrk="1" fontAlgn="base" latinLnBrk="0" hangingPunct="1">
                        <a:lnSpc>
                          <a:spcPts val="700"/>
                        </a:lnSpc>
                      </a:pPr>
                      <a:r>
                        <a:rPr lang="en-US" altLang="zh-CN" sz="1050" b="0" kern="120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1(33%)</a:t>
                      </a:r>
                      <a:endParaRPr lang="en-US" altLang="zh-CN" sz="1050" b="0" kern="120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a:txBody>
                  <a:tcPr marT="60960" marB="6096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r>
              <a:tr h="169525">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marL="0" algn="l" defTabSz="914400" rtl="0" eaLnBrk="1" fontAlgn="base" latinLnBrk="0" hangingPunct="1">
                        <a:lnSpc>
                          <a:spcPts val="700"/>
                        </a:lnSpc>
                      </a:pPr>
                      <a:r>
                        <a:rPr lang="zh-CN" altLang="en-US" sz="1050" b="0" kern="120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白细胞减少</a:t>
                      </a:r>
                      <a:endParaRPr lang="zh-CN" altLang="en-US" sz="1050" b="0" kern="120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a:txBody>
                  <a:tcPr marT="60960" marB="6096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marL="0" algn="l" defTabSz="914400" rtl="0" eaLnBrk="1" fontAlgn="base" latinLnBrk="0" hangingPunct="1">
                        <a:lnSpc>
                          <a:spcPts val="700"/>
                        </a:lnSpc>
                      </a:pPr>
                      <a:r>
                        <a:rPr lang="en-US" altLang="zh-CN" sz="1050" b="0" kern="120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2(4%)</a:t>
                      </a:r>
                      <a:endParaRPr lang="en-US" altLang="zh-CN" sz="1050" b="0" kern="120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a:txBody>
                  <a:tcPr marT="60960" marB="6096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marL="0" algn="l" defTabSz="914400" rtl="0" eaLnBrk="1" fontAlgn="base" latinLnBrk="0" hangingPunct="1">
                        <a:lnSpc>
                          <a:spcPts val="700"/>
                        </a:lnSpc>
                      </a:pPr>
                      <a:r>
                        <a:rPr lang="en-US" altLang="zh-CN" sz="1050" b="0" kern="120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0</a:t>
                      </a:r>
                      <a:endParaRPr lang="en-US" altLang="zh-CN" sz="1050" b="0" kern="120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a:txBody>
                  <a:tcPr marT="60960" marB="6096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marL="0" algn="l" defTabSz="914400" rtl="0" eaLnBrk="1" fontAlgn="base" latinLnBrk="0" hangingPunct="1">
                        <a:lnSpc>
                          <a:spcPts val="700"/>
                        </a:lnSpc>
                      </a:pPr>
                      <a:r>
                        <a:rPr lang="en-US" altLang="zh-CN" sz="1050" b="0" kern="120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16(32%)</a:t>
                      </a:r>
                      <a:endParaRPr lang="en-US" altLang="zh-CN" sz="1050" b="0" kern="120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a:txBody>
                  <a:tcPr marT="60960" marB="6096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marL="0" algn="l" defTabSz="914400" rtl="0" eaLnBrk="1" fontAlgn="base" latinLnBrk="0" hangingPunct="1">
                        <a:lnSpc>
                          <a:spcPts val="700"/>
                        </a:lnSpc>
                      </a:pPr>
                      <a:r>
                        <a:rPr lang="en-US" altLang="zh-CN" sz="1050" b="0" kern="120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4(9%)</a:t>
                      </a:r>
                      <a:endParaRPr lang="en-US" altLang="zh-CN" sz="1050" b="0" kern="120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a:txBody>
                  <a:tcPr marT="60960" marB="6096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marL="0" algn="l" defTabSz="914400" rtl="0" eaLnBrk="1" fontAlgn="base" latinLnBrk="0" hangingPunct="1">
                        <a:lnSpc>
                          <a:spcPts val="700"/>
                        </a:lnSpc>
                      </a:pPr>
                      <a:r>
                        <a:rPr lang="en-US" altLang="zh-CN" sz="1050" b="0" kern="120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1(33%)</a:t>
                      </a:r>
                      <a:endParaRPr lang="en-US" altLang="zh-CN" sz="1050" b="0" kern="120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a:txBody>
                  <a:tcPr marT="60960" marB="6096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marL="0" algn="l" defTabSz="914400" rtl="0" eaLnBrk="1" fontAlgn="base" latinLnBrk="0" hangingPunct="1">
                        <a:lnSpc>
                          <a:spcPts val="700"/>
                        </a:lnSpc>
                      </a:pPr>
                      <a:r>
                        <a:rPr lang="en-US" altLang="zh-CN" sz="1050" b="0" kern="120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0</a:t>
                      </a:r>
                      <a:endParaRPr lang="en-US" altLang="zh-CN" sz="1050" b="0" kern="120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a:txBody>
                  <a:tcPr marT="60960" marB="6096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r>
              <a:tr h="169525">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marL="0" algn="l" defTabSz="914400" rtl="0" eaLnBrk="1" fontAlgn="base" latinLnBrk="0" hangingPunct="1">
                        <a:lnSpc>
                          <a:spcPts val="700"/>
                        </a:lnSpc>
                      </a:pPr>
                      <a:r>
                        <a:rPr lang="en-US" sz="1050" b="0" kern="120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LDH</a:t>
                      </a:r>
                      <a:r>
                        <a:rPr lang="zh-CN" altLang="en-US" sz="1050" b="0" kern="120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升高</a:t>
                      </a:r>
                      <a:endParaRPr lang="zh-CN" altLang="en-US" sz="1050" b="0" kern="120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a:txBody>
                  <a:tcPr marT="60960" marB="6096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marL="0" algn="l" defTabSz="914400" rtl="0" eaLnBrk="1" fontAlgn="base" latinLnBrk="0" hangingPunct="1">
                        <a:lnSpc>
                          <a:spcPts val="700"/>
                        </a:lnSpc>
                      </a:pPr>
                      <a:r>
                        <a:rPr lang="en-US" altLang="zh-CN" sz="1050" b="0" kern="120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2(4%)</a:t>
                      </a:r>
                      <a:endParaRPr lang="en-US" altLang="zh-CN" sz="1050" b="0" kern="120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a:txBody>
                  <a:tcPr marT="60960" marB="6096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marL="0" algn="l" defTabSz="914400" rtl="0" eaLnBrk="1" fontAlgn="base" latinLnBrk="0" hangingPunct="1">
                        <a:lnSpc>
                          <a:spcPts val="700"/>
                        </a:lnSpc>
                      </a:pPr>
                      <a:r>
                        <a:rPr lang="en-US" altLang="zh-CN" sz="1050" b="0" kern="120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0</a:t>
                      </a:r>
                      <a:endParaRPr lang="en-US" altLang="zh-CN" sz="1050" b="0" kern="120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a:txBody>
                  <a:tcPr marT="60960" marB="6096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marL="0" algn="l" defTabSz="914400" rtl="0" eaLnBrk="1" fontAlgn="base" latinLnBrk="0" hangingPunct="1">
                        <a:lnSpc>
                          <a:spcPts val="700"/>
                        </a:lnSpc>
                      </a:pPr>
                      <a:r>
                        <a:rPr lang="en-US" altLang="zh-CN" sz="1050" b="0" kern="120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11(23%)</a:t>
                      </a:r>
                      <a:endParaRPr lang="en-US" altLang="zh-CN" sz="1050" b="0" kern="120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a:txBody>
                  <a:tcPr marT="60960" marB="6096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marL="0" algn="l" defTabSz="914400" rtl="0" eaLnBrk="1" fontAlgn="base" latinLnBrk="0" hangingPunct="1">
                        <a:lnSpc>
                          <a:spcPts val="700"/>
                        </a:lnSpc>
                      </a:pPr>
                      <a:r>
                        <a:rPr lang="en-US" altLang="zh-CN" sz="1050" b="0" kern="120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0</a:t>
                      </a:r>
                      <a:endParaRPr lang="en-US" altLang="zh-CN" sz="1050" b="0" kern="120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a:txBody>
                  <a:tcPr marT="60960" marB="6096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marL="0" algn="l" defTabSz="914400" rtl="0" eaLnBrk="1" fontAlgn="base" latinLnBrk="0" hangingPunct="1">
                        <a:lnSpc>
                          <a:spcPts val="700"/>
                        </a:lnSpc>
                      </a:pPr>
                      <a:r>
                        <a:rPr lang="en-US" altLang="zh-CN" sz="1050" b="0" kern="120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3(100%)</a:t>
                      </a:r>
                      <a:endParaRPr lang="en-US" altLang="zh-CN" sz="1050" b="0" kern="120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a:txBody>
                  <a:tcPr marT="60960" marB="6096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marL="0" algn="l" defTabSz="914400" rtl="0" eaLnBrk="1" fontAlgn="base" latinLnBrk="0" hangingPunct="1">
                        <a:lnSpc>
                          <a:spcPts val="700"/>
                        </a:lnSpc>
                      </a:pPr>
                      <a:r>
                        <a:rPr lang="en-US" altLang="zh-CN" sz="1050" b="0" kern="120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0</a:t>
                      </a:r>
                      <a:endParaRPr lang="en-US" altLang="zh-CN" sz="1050" b="0" kern="120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a:txBody>
                  <a:tcPr marT="60960" marB="6096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r>
              <a:tr h="169525">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marL="0" algn="l" defTabSz="914400" rtl="0" eaLnBrk="1" fontAlgn="base" latinLnBrk="0" hangingPunct="1">
                        <a:lnSpc>
                          <a:spcPts val="700"/>
                        </a:lnSpc>
                      </a:pPr>
                      <a:r>
                        <a:rPr lang="zh-CN" altLang="en-US" sz="1050" b="0" kern="120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皮疹</a:t>
                      </a:r>
                      <a:endParaRPr lang="zh-CN" altLang="en-US" sz="1050" b="0" kern="120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a:txBody>
                  <a:tcPr marT="60960" marB="6096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marL="0" algn="l" defTabSz="914400" rtl="0" eaLnBrk="1" fontAlgn="base" latinLnBrk="0" hangingPunct="1">
                        <a:lnSpc>
                          <a:spcPts val="700"/>
                        </a:lnSpc>
                      </a:pPr>
                      <a:r>
                        <a:rPr lang="en-US" altLang="zh-CN" sz="1050" b="0" kern="120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9(18%)</a:t>
                      </a:r>
                      <a:endParaRPr lang="en-US" altLang="zh-CN" sz="1050" b="0" kern="120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a:txBody>
                  <a:tcPr marT="60960" marB="6096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marL="0" algn="l" defTabSz="914400" rtl="0" eaLnBrk="1" fontAlgn="base" latinLnBrk="0" hangingPunct="1">
                        <a:lnSpc>
                          <a:spcPts val="700"/>
                        </a:lnSpc>
                      </a:pPr>
                      <a:r>
                        <a:rPr lang="en-US" altLang="zh-CN" sz="1050" b="0" kern="120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0</a:t>
                      </a:r>
                      <a:endParaRPr lang="en-US" altLang="zh-CN" sz="1050" b="0" kern="120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a:txBody>
                  <a:tcPr marT="60960" marB="6096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marL="0" algn="l" defTabSz="914400" rtl="0" eaLnBrk="1" fontAlgn="base" latinLnBrk="0" hangingPunct="1">
                        <a:lnSpc>
                          <a:spcPts val="700"/>
                        </a:lnSpc>
                      </a:pPr>
                      <a:r>
                        <a:rPr lang="en-US" altLang="zh-CN" sz="1050" b="0" kern="120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6(13%)</a:t>
                      </a:r>
                      <a:endParaRPr lang="en-US" altLang="zh-CN" sz="1050" b="0" kern="120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a:txBody>
                  <a:tcPr marT="60960" marB="6096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marL="0" algn="l" defTabSz="914400" rtl="0" eaLnBrk="1" fontAlgn="base" latinLnBrk="0" hangingPunct="1">
                        <a:lnSpc>
                          <a:spcPts val="700"/>
                        </a:lnSpc>
                      </a:pPr>
                      <a:r>
                        <a:rPr lang="en-US" altLang="zh-CN" sz="1050" b="0" kern="120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0</a:t>
                      </a:r>
                      <a:endParaRPr lang="en-US" altLang="zh-CN" sz="1050" b="0" kern="120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a:txBody>
                  <a:tcPr marT="60960" marB="6096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marL="0" algn="l" defTabSz="914400" rtl="0" eaLnBrk="1" fontAlgn="base" latinLnBrk="0" hangingPunct="1">
                        <a:lnSpc>
                          <a:spcPts val="700"/>
                        </a:lnSpc>
                      </a:pPr>
                      <a:r>
                        <a:rPr lang="en-US" altLang="zh-CN" sz="1050" b="0" kern="120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0</a:t>
                      </a:r>
                      <a:endParaRPr lang="en-US" altLang="zh-CN" sz="1050" b="0" kern="120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a:txBody>
                  <a:tcPr marT="60960" marB="6096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marL="0" algn="l" defTabSz="914400" rtl="0" eaLnBrk="1" fontAlgn="base" latinLnBrk="0" hangingPunct="1">
                        <a:lnSpc>
                          <a:spcPts val="700"/>
                        </a:lnSpc>
                      </a:pPr>
                      <a:r>
                        <a:rPr lang="en-US" altLang="zh-CN" sz="1050" b="0" kern="120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0</a:t>
                      </a:r>
                      <a:endParaRPr lang="en-US" altLang="zh-CN" sz="1050" b="0" kern="120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a:txBody>
                  <a:tcPr marT="60960" marB="6096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r>
              <a:tr h="241452">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marL="0" algn="l" defTabSz="914400" rtl="0" eaLnBrk="1" fontAlgn="base" latinLnBrk="0" hangingPunct="1">
                        <a:lnSpc>
                          <a:spcPts val="700"/>
                        </a:lnSpc>
                      </a:pPr>
                      <a:r>
                        <a:rPr lang="zh-CN" altLang="en-US" sz="1050" b="0" kern="120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中性粒细胞减少</a:t>
                      </a:r>
                      <a:endParaRPr lang="zh-CN" altLang="en-US" sz="1050" b="0" kern="120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a:txBody>
                  <a:tcPr marT="60960" marB="6096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marL="0" algn="l" defTabSz="914400" rtl="0" eaLnBrk="1" fontAlgn="base" latinLnBrk="0" hangingPunct="1">
                        <a:lnSpc>
                          <a:spcPts val="700"/>
                        </a:lnSpc>
                      </a:pPr>
                      <a:r>
                        <a:rPr lang="en-US" altLang="zh-CN" sz="1050" b="0" kern="120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1(2%)</a:t>
                      </a:r>
                      <a:endParaRPr lang="en-US" altLang="zh-CN" sz="1050" b="0" kern="120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a:txBody>
                  <a:tcPr marT="60960" marB="6096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marL="0" algn="l" defTabSz="914400" rtl="0" eaLnBrk="1" fontAlgn="base" latinLnBrk="0" hangingPunct="1">
                        <a:lnSpc>
                          <a:spcPts val="700"/>
                        </a:lnSpc>
                      </a:pPr>
                      <a:r>
                        <a:rPr lang="en-US" altLang="zh-CN" sz="1050" b="0" kern="120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0</a:t>
                      </a:r>
                      <a:endParaRPr lang="en-US" altLang="zh-CN" sz="1050" b="0" kern="120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a:txBody>
                  <a:tcPr marT="60960" marB="6096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marL="0" algn="l" defTabSz="914400" rtl="0" eaLnBrk="1" fontAlgn="base" latinLnBrk="0" hangingPunct="1">
                        <a:lnSpc>
                          <a:spcPts val="700"/>
                        </a:lnSpc>
                      </a:pPr>
                      <a:r>
                        <a:rPr lang="en-US" altLang="zh-CN" sz="1050" b="0" kern="120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11(23%)</a:t>
                      </a:r>
                      <a:endParaRPr lang="en-US" altLang="zh-CN" sz="1050" b="0" kern="120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a:txBody>
                  <a:tcPr marT="60960" marB="6096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marL="0" algn="l" defTabSz="914400" rtl="0" eaLnBrk="1" fontAlgn="base" latinLnBrk="0" hangingPunct="1">
                        <a:lnSpc>
                          <a:spcPts val="700"/>
                        </a:lnSpc>
                      </a:pPr>
                      <a:r>
                        <a:rPr lang="en-US" altLang="zh-CN" sz="1050" b="0" kern="120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1(2%)</a:t>
                      </a:r>
                      <a:endParaRPr lang="en-US" altLang="zh-CN" sz="1050" b="0" kern="120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a:txBody>
                  <a:tcPr marT="60960" marB="6096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marL="0" algn="l" defTabSz="914400" rtl="0" eaLnBrk="1" fontAlgn="base" latinLnBrk="0" hangingPunct="1">
                        <a:lnSpc>
                          <a:spcPts val="700"/>
                        </a:lnSpc>
                      </a:pPr>
                      <a:r>
                        <a:rPr lang="en-US" altLang="zh-CN" sz="1050" b="0" kern="120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0</a:t>
                      </a:r>
                      <a:endParaRPr lang="en-US" altLang="zh-CN" sz="1050" b="0" kern="120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a:txBody>
                  <a:tcPr marT="60960" marB="6096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marL="0" algn="l" defTabSz="914400" rtl="0" eaLnBrk="1" fontAlgn="base" latinLnBrk="0" hangingPunct="1">
                        <a:lnSpc>
                          <a:spcPts val="700"/>
                        </a:lnSpc>
                      </a:pPr>
                      <a:r>
                        <a:rPr lang="en-US" altLang="zh-CN" sz="1050" b="0" kern="120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0</a:t>
                      </a:r>
                      <a:endParaRPr lang="en-US" altLang="zh-CN" sz="1050" b="0" kern="120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a:txBody>
                  <a:tcPr marT="60960" marB="6096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r>
              <a:tr h="169525">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marL="0" algn="l" defTabSz="914400" rtl="0" eaLnBrk="1" fontAlgn="base" latinLnBrk="0" hangingPunct="1">
                        <a:lnSpc>
                          <a:spcPts val="700"/>
                        </a:lnSpc>
                      </a:pPr>
                      <a:r>
                        <a:rPr lang="zh-CN" altLang="en-US" sz="1050" b="0" kern="120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贫血</a:t>
                      </a:r>
                      <a:endParaRPr lang="zh-CN" altLang="en-US" sz="1050" b="0" kern="120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a:txBody>
                  <a:tcPr marT="60960" marB="6096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marL="0" algn="l" defTabSz="914400" rtl="0" eaLnBrk="1" fontAlgn="base" latinLnBrk="0" hangingPunct="1">
                        <a:lnSpc>
                          <a:spcPts val="700"/>
                        </a:lnSpc>
                      </a:pPr>
                      <a:r>
                        <a:rPr lang="en-US" altLang="zh-CN" sz="1050" b="0" kern="120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10(20%)</a:t>
                      </a:r>
                      <a:endParaRPr lang="en-US" altLang="zh-CN" sz="1050" b="0" kern="120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a:txBody>
                  <a:tcPr marT="60960" marB="6096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marL="0" algn="l" defTabSz="914400" rtl="0" eaLnBrk="1" fontAlgn="base" latinLnBrk="0" hangingPunct="1">
                        <a:lnSpc>
                          <a:spcPts val="700"/>
                        </a:lnSpc>
                      </a:pPr>
                      <a:r>
                        <a:rPr lang="en-US" altLang="zh-CN" sz="1050" b="0" kern="120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1(2%)</a:t>
                      </a:r>
                      <a:endParaRPr lang="en-US" altLang="zh-CN" sz="1050" b="0" kern="120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a:txBody>
                  <a:tcPr marT="60960" marB="6096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marL="0" algn="l" defTabSz="914400" rtl="0" eaLnBrk="1" fontAlgn="base" latinLnBrk="0" hangingPunct="1">
                        <a:lnSpc>
                          <a:spcPts val="700"/>
                        </a:lnSpc>
                      </a:pPr>
                      <a:r>
                        <a:rPr lang="en-US" altLang="zh-CN" sz="1050" b="0" kern="120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7(15%)</a:t>
                      </a:r>
                      <a:endParaRPr lang="en-US" altLang="zh-CN" sz="1050" b="0" kern="120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a:txBody>
                  <a:tcPr marT="60960" marB="6096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marL="0" algn="l" defTabSz="914400" rtl="0" eaLnBrk="1" fontAlgn="base" latinLnBrk="0" hangingPunct="1">
                        <a:lnSpc>
                          <a:spcPts val="700"/>
                        </a:lnSpc>
                      </a:pPr>
                      <a:r>
                        <a:rPr lang="en-US" altLang="zh-CN" sz="1050" b="0" kern="120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1(2%)</a:t>
                      </a:r>
                      <a:endParaRPr lang="en-US" altLang="zh-CN" sz="1050" b="0" kern="120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a:txBody>
                  <a:tcPr marT="60960" marB="6096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marL="0" algn="l" defTabSz="914400" rtl="0" eaLnBrk="1" fontAlgn="base" latinLnBrk="0" hangingPunct="1">
                        <a:lnSpc>
                          <a:spcPts val="700"/>
                        </a:lnSpc>
                      </a:pPr>
                      <a:r>
                        <a:rPr lang="en-US" altLang="zh-CN" sz="1050" b="0" kern="120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0</a:t>
                      </a:r>
                      <a:endParaRPr lang="en-US" altLang="zh-CN" sz="1050" b="0" kern="120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a:txBody>
                  <a:tcPr marT="60960" marB="6096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marL="0" algn="l" defTabSz="914400" rtl="0" eaLnBrk="1" fontAlgn="base" latinLnBrk="0" hangingPunct="1">
                        <a:lnSpc>
                          <a:spcPts val="700"/>
                        </a:lnSpc>
                      </a:pPr>
                      <a:r>
                        <a:rPr lang="en-US" altLang="zh-CN" sz="1050" b="0" kern="120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0</a:t>
                      </a:r>
                      <a:endParaRPr lang="en-US" altLang="zh-CN" sz="1050" b="0" kern="120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a:txBody>
                  <a:tcPr marT="60960" marB="6096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r>
              <a:tr h="169525">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marL="0" algn="l" defTabSz="914400" rtl="0" eaLnBrk="1" fontAlgn="base" latinLnBrk="0" hangingPunct="1">
                        <a:lnSpc>
                          <a:spcPts val="700"/>
                        </a:lnSpc>
                      </a:pPr>
                      <a:r>
                        <a:rPr lang="zh-CN" altLang="en-US" sz="1050" b="0" kern="120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恶心</a:t>
                      </a:r>
                      <a:endParaRPr lang="zh-CN" altLang="en-US" sz="1050" b="0" kern="120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a:txBody>
                  <a:tcPr marT="60960" marB="6096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marL="0" algn="l" defTabSz="914400" rtl="0" eaLnBrk="1" fontAlgn="base" latinLnBrk="0" hangingPunct="1">
                        <a:lnSpc>
                          <a:spcPts val="700"/>
                        </a:lnSpc>
                      </a:pPr>
                      <a:r>
                        <a:rPr lang="en-US" altLang="zh-CN" sz="1050" b="0" kern="120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8(16%)</a:t>
                      </a:r>
                      <a:endParaRPr lang="en-US" altLang="zh-CN" sz="1050" b="0" kern="120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a:txBody>
                  <a:tcPr marT="60960" marB="6096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marL="0" algn="l" defTabSz="914400" rtl="0" eaLnBrk="1" fontAlgn="base" latinLnBrk="0" hangingPunct="1">
                        <a:lnSpc>
                          <a:spcPts val="700"/>
                        </a:lnSpc>
                      </a:pPr>
                      <a:r>
                        <a:rPr lang="en-US" altLang="zh-CN" sz="1050" b="0" kern="120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0</a:t>
                      </a:r>
                      <a:endParaRPr lang="en-US" altLang="zh-CN" sz="1050" b="0" kern="120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a:txBody>
                  <a:tcPr marT="60960" marB="6096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marL="0" algn="l" defTabSz="914400" rtl="0" eaLnBrk="1" fontAlgn="base" latinLnBrk="0" hangingPunct="1">
                        <a:lnSpc>
                          <a:spcPts val="700"/>
                        </a:lnSpc>
                      </a:pPr>
                      <a:r>
                        <a:rPr lang="en-US" altLang="zh-CN" sz="1050" b="0" kern="120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8(17%)</a:t>
                      </a:r>
                      <a:endParaRPr lang="en-US" altLang="zh-CN" sz="1050" b="0" kern="120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a:txBody>
                  <a:tcPr marT="60960" marB="6096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marL="0" algn="l" defTabSz="914400" rtl="0" eaLnBrk="1" fontAlgn="base" latinLnBrk="0" hangingPunct="1">
                        <a:lnSpc>
                          <a:spcPts val="700"/>
                        </a:lnSpc>
                      </a:pPr>
                      <a:r>
                        <a:rPr lang="en-US" altLang="zh-CN" sz="1050" b="0" kern="120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0</a:t>
                      </a:r>
                      <a:endParaRPr lang="en-US" altLang="zh-CN" sz="1050" b="0" kern="120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a:txBody>
                  <a:tcPr marT="60960" marB="6096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marL="0" algn="l" defTabSz="914400" rtl="0" eaLnBrk="1" fontAlgn="base" latinLnBrk="0" hangingPunct="1">
                        <a:lnSpc>
                          <a:spcPts val="700"/>
                        </a:lnSpc>
                      </a:pPr>
                      <a:r>
                        <a:rPr lang="en-US" altLang="zh-CN" sz="1050" b="0" kern="120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0</a:t>
                      </a:r>
                      <a:endParaRPr lang="en-US" altLang="zh-CN" sz="1050" b="0" kern="120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a:txBody>
                  <a:tcPr marT="60960" marB="6096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marL="0" algn="l" defTabSz="914400" rtl="0" eaLnBrk="1" fontAlgn="base" latinLnBrk="0" hangingPunct="1">
                        <a:lnSpc>
                          <a:spcPts val="700"/>
                        </a:lnSpc>
                      </a:pPr>
                      <a:r>
                        <a:rPr lang="en-US" altLang="zh-CN" sz="1050" b="0" kern="120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0</a:t>
                      </a:r>
                      <a:endParaRPr lang="en-US" altLang="zh-CN" sz="1050" b="0" kern="120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a:txBody>
                  <a:tcPr marT="60960" marB="6096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r>
              <a:tr h="169525">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marL="0" algn="l" defTabSz="914400" rtl="0" eaLnBrk="1" fontAlgn="base" latinLnBrk="0" hangingPunct="1">
                        <a:lnSpc>
                          <a:spcPts val="700"/>
                        </a:lnSpc>
                      </a:pPr>
                      <a:r>
                        <a:rPr lang="zh-CN" altLang="en-US" sz="1050" b="0" kern="120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腹痛</a:t>
                      </a:r>
                      <a:endParaRPr lang="zh-CN" altLang="en-US" sz="1050" b="0" kern="120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a:txBody>
                  <a:tcPr marT="60960" marB="6096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marL="0" algn="l" defTabSz="914400" rtl="0" eaLnBrk="1" fontAlgn="base" latinLnBrk="0" hangingPunct="1">
                        <a:lnSpc>
                          <a:spcPts val="700"/>
                        </a:lnSpc>
                      </a:pPr>
                      <a:r>
                        <a:rPr lang="en-US" altLang="zh-CN" sz="1050" b="0" kern="120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8(16%)</a:t>
                      </a:r>
                      <a:endParaRPr lang="en-US" altLang="zh-CN" sz="1050" b="0" kern="120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a:txBody>
                  <a:tcPr marT="60960" marB="6096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marL="0" algn="l" defTabSz="914400" rtl="0" eaLnBrk="1" fontAlgn="base" latinLnBrk="0" hangingPunct="1">
                        <a:lnSpc>
                          <a:spcPts val="700"/>
                        </a:lnSpc>
                      </a:pPr>
                      <a:r>
                        <a:rPr lang="en-US" altLang="zh-CN" sz="1050" b="0" kern="120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1(2%)</a:t>
                      </a:r>
                      <a:endParaRPr lang="en-US" altLang="zh-CN" sz="1050" b="0" kern="120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a:txBody>
                  <a:tcPr marT="60960" marB="6096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marL="0" algn="l" defTabSz="914400" rtl="0" eaLnBrk="1" fontAlgn="base" latinLnBrk="0" hangingPunct="1">
                        <a:lnSpc>
                          <a:spcPts val="700"/>
                        </a:lnSpc>
                      </a:pPr>
                      <a:r>
                        <a:rPr lang="en-US" altLang="zh-CN" sz="1050" b="0" kern="120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5(11%)</a:t>
                      </a:r>
                      <a:endParaRPr lang="en-US" altLang="zh-CN" sz="1050" b="0" kern="120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a:txBody>
                  <a:tcPr marT="60960" marB="6096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marL="0" algn="l" defTabSz="914400" rtl="0" eaLnBrk="1" fontAlgn="base" latinLnBrk="0" hangingPunct="1">
                        <a:lnSpc>
                          <a:spcPts val="700"/>
                        </a:lnSpc>
                      </a:pPr>
                      <a:r>
                        <a:rPr lang="en-US" altLang="zh-CN" sz="1050" b="0" kern="120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0</a:t>
                      </a:r>
                      <a:endParaRPr lang="en-US" altLang="zh-CN" sz="1050" b="0" kern="120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a:txBody>
                  <a:tcPr marT="60960" marB="6096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marL="0" algn="l" defTabSz="914400" rtl="0" eaLnBrk="1" fontAlgn="base" latinLnBrk="0" hangingPunct="1">
                        <a:lnSpc>
                          <a:spcPts val="700"/>
                        </a:lnSpc>
                      </a:pPr>
                      <a:r>
                        <a:rPr lang="en-US" altLang="zh-CN" sz="1050" b="0" kern="120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1(33%)</a:t>
                      </a:r>
                      <a:endParaRPr lang="en-US" altLang="zh-CN" sz="1050" b="0" kern="120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a:txBody>
                  <a:tcPr marT="60960" marB="6096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marL="0" algn="l" defTabSz="914400" rtl="0" eaLnBrk="1" fontAlgn="base" latinLnBrk="0" hangingPunct="1">
                        <a:lnSpc>
                          <a:spcPts val="700"/>
                        </a:lnSpc>
                      </a:pPr>
                      <a:r>
                        <a:rPr lang="en-US" altLang="zh-CN" sz="1050" b="0" kern="120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0</a:t>
                      </a:r>
                      <a:endParaRPr lang="en-US" altLang="zh-CN" sz="1050" b="0" kern="120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a:txBody>
                  <a:tcPr marT="60960" marB="6096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r>
              <a:tr h="169525">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marL="0" algn="l" defTabSz="914400" rtl="0" eaLnBrk="1" fontAlgn="base" latinLnBrk="0" hangingPunct="1">
                        <a:lnSpc>
                          <a:spcPts val="700"/>
                        </a:lnSpc>
                      </a:pPr>
                      <a:r>
                        <a:rPr lang="zh-CN" altLang="en-US" sz="1050" b="0" kern="120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口腔炎</a:t>
                      </a:r>
                      <a:endParaRPr lang="zh-CN" altLang="en-US" sz="1050" b="0" kern="120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a:txBody>
                  <a:tcPr marT="60960" marB="6096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marL="0" algn="l" defTabSz="914400" rtl="0" eaLnBrk="1" fontAlgn="base" latinLnBrk="0" hangingPunct="1">
                        <a:lnSpc>
                          <a:spcPts val="700"/>
                        </a:lnSpc>
                      </a:pPr>
                      <a:r>
                        <a:rPr lang="en-US" altLang="zh-CN" sz="1050" b="0" kern="120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6(12%)</a:t>
                      </a:r>
                      <a:endParaRPr lang="en-US" altLang="zh-CN" sz="1050" b="0" kern="120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a:txBody>
                  <a:tcPr marT="60960" marB="6096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marL="0" algn="l" defTabSz="914400" rtl="0" eaLnBrk="1" fontAlgn="base" latinLnBrk="0" hangingPunct="1">
                        <a:lnSpc>
                          <a:spcPts val="700"/>
                        </a:lnSpc>
                      </a:pPr>
                      <a:r>
                        <a:rPr lang="en-US" altLang="zh-CN" sz="1050" b="0" kern="120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0</a:t>
                      </a:r>
                      <a:endParaRPr lang="en-US" altLang="zh-CN" sz="1050" b="0" kern="120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a:txBody>
                  <a:tcPr marT="60960" marB="6096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marL="0" algn="l" defTabSz="914400" rtl="0" eaLnBrk="1" fontAlgn="base" latinLnBrk="0" hangingPunct="1">
                        <a:lnSpc>
                          <a:spcPts val="700"/>
                        </a:lnSpc>
                      </a:pPr>
                      <a:r>
                        <a:rPr lang="en-US" altLang="zh-CN" sz="1050" b="0" kern="120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6(13%)</a:t>
                      </a:r>
                      <a:endParaRPr lang="en-US" altLang="zh-CN" sz="1050" b="0" kern="120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a:txBody>
                  <a:tcPr marT="60960" marB="6096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marL="0" algn="l" defTabSz="914400" rtl="0" eaLnBrk="1" fontAlgn="base" latinLnBrk="0" hangingPunct="1">
                        <a:lnSpc>
                          <a:spcPts val="700"/>
                        </a:lnSpc>
                      </a:pPr>
                      <a:r>
                        <a:rPr lang="en-US" altLang="zh-CN" sz="1050" b="0" kern="120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1(2%)</a:t>
                      </a:r>
                      <a:endParaRPr lang="en-US" altLang="zh-CN" sz="1050" b="0" kern="120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a:txBody>
                  <a:tcPr marT="60960" marB="6096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marL="0" algn="l" defTabSz="914400" rtl="0" eaLnBrk="1" fontAlgn="base" latinLnBrk="0" hangingPunct="1">
                        <a:lnSpc>
                          <a:spcPts val="700"/>
                        </a:lnSpc>
                      </a:pPr>
                      <a:r>
                        <a:rPr lang="en-US" altLang="zh-CN" sz="1050" b="0" kern="120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1(33%)</a:t>
                      </a:r>
                      <a:endParaRPr lang="en-US" altLang="zh-CN" sz="1050" b="0" kern="120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a:txBody>
                  <a:tcPr marT="60960" marB="6096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marL="0" algn="l" defTabSz="914400" rtl="0" eaLnBrk="1" fontAlgn="base" latinLnBrk="0" hangingPunct="1">
                        <a:lnSpc>
                          <a:spcPts val="700"/>
                        </a:lnSpc>
                      </a:pPr>
                      <a:r>
                        <a:rPr lang="en-US" altLang="zh-CN" sz="1050" b="0" kern="120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0</a:t>
                      </a:r>
                      <a:endParaRPr lang="en-US" altLang="zh-CN" sz="1050" b="0" kern="120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a:txBody>
                  <a:tcPr marT="60960" marB="6096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r>
              <a:tr h="169525">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marL="0" algn="l" defTabSz="914400" rtl="0" eaLnBrk="1" fontAlgn="base" latinLnBrk="0" hangingPunct="1">
                        <a:lnSpc>
                          <a:spcPts val="700"/>
                        </a:lnSpc>
                      </a:pPr>
                      <a:r>
                        <a:rPr lang="zh-CN" altLang="en-US" sz="1050" b="0" kern="120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呕吐</a:t>
                      </a:r>
                      <a:endParaRPr lang="zh-CN" altLang="en-US" sz="1050" b="0" kern="120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a:txBody>
                  <a:tcPr marT="60960" marB="6096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marL="0" algn="l" defTabSz="914400" rtl="0" eaLnBrk="1" fontAlgn="base" latinLnBrk="0" hangingPunct="1">
                        <a:lnSpc>
                          <a:spcPts val="700"/>
                        </a:lnSpc>
                      </a:pPr>
                      <a:r>
                        <a:rPr lang="en-US" altLang="zh-CN" sz="1050" b="0" kern="120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5(10%)</a:t>
                      </a:r>
                      <a:endParaRPr lang="en-US" altLang="zh-CN" sz="1050" b="0" kern="120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a:txBody>
                  <a:tcPr marT="60960" marB="6096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marL="0" algn="l" defTabSz="914400" rtl="0" eaLnBrk="1" fontAlgn="base" latinLnBrk="0" hangingPunct="1">
                        <a:lnSpc>
                          <a:spcPts val="700"/>
                        </a:lnSpc>
                      </a:pPr>
                      <a:r>
                        <a:rPr lang="en-US" altLang="zh-CN" sz="1050" b="0" kern="120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0</a:t>
                      </a:r>
                      <a:endParaRPr lang="en-US" altLang="zh-CN" sz="1050" b="0" kern="120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a:txBody>
                  <a:tcPr marT="60960" marB="6096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marL="0" algn="l" defTabSz="914400" rtl="0" eaLnBrk="1" fontAlgn="base" latinLnBrk="0" hangingPunct="1">
                        <a:lnSpc>
                          <a:spcPts val="700"/>
                        </a:lnSpc>
                      </a:pPr>
                      <a:r>
                        <a:rPr lang="en-US" altLang="zh-CN" sz="1050" b="0" kern="120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8(17%)</a:t>
                      </a:r>
                      <a:endParaRPr lang="en-US" altLang="zh-CN" sz="1050" b="0" kern="120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a:txBody>
                  <a:tcPr marT="60960" marB="6096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marL="0" algn="l" defTabSz="914400" rtl="0" eaLnBrk="1" fontAlgn="base" latinLnBrk="0" hangingPunct="1">
                        <a:lnSpc>
                          <a:spcPts val="700"/>
                        </a:lnSpc>
                      </a:pPr>
                      <a:r>
                        <a:rPr lang="en-US" altLang="zh-CN" sz="1050" b="0" kern="120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1(2%)</a:t>
                      </a:r>
                      <a:endParaRPr lang="en-US" altLang="zh-CN" sz="1050" b="0" kern="120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a:txBody>
                  <a:tcPr marT="60960" marB="6096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marL="0" algn="l" defTabSz="914400" rtl="0" eaLnBrk="1" fontAlgn="base" latinLnBrk="0" hangingPunct="1">
                        <a:lnSpc>
                          <a:spcPts val="700"/>
                        </a:lnSpc>
                      </a:pPr>
                      <a:r>
                        <a:rPr lang="en-US" altLang="zh-CN" sz="1050" b="0" kern="120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0</a:t>
                      </a:r>
                      <a:endParaRPr lang="en-US" altLang="zh-CN" sz="1050" b="0" kern="120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a:txBody>
                  <a:tcPr marT="60960" marB="6096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marL="0" algn="l" defTabSz="914400" rtl="0" eaLnBrk="1" fontAlgn="base" latinLnBrk="0" hangingPunct="1">
                        <a:lnSpc>
                          <a:spcPts val="700"/>
                        </a:lnSpc>
                      </a:pPr>
                      <a:r>
                        <a:rPr lang="en-US" altLang="zh-CN" sz="1050" b="0" kern="120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0</a:t>
                      </a:r>
                      <a:endParaRPr lang="en-US" altLang="zh-CN" sz="1050" b="0" kern="120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a:txBody>
                  <a:tcPr marT="60960" marB="6096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r>
              <a:tr h="169525">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marL="0" algn="l" defTabSz="914400" rtl="0" eaLnBrk="1" fontAlgn="base" latinLnBrk="0" hangingPunct="1">
                        <a:lnSpc>
                          <a:spcPts val="700"/>
                        </a:lnSpc>
                      </a:pPr>
                      <a:r>
                        <a:rPr lang="zh-CN" altLang="en-US" sz="1050" b="0" kern="120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淋巴细胞减少</a:t>
                      </a:r>
                      <a:endParaRPr lang="zh-CN" altLang="en-US" sz="1050" b="0" kern="120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a:txBody>
                  <a:tcPr marT="60960" marB="6096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marL="0" algn="l" defTabSz="914400" rtl="0" eaLnBrk="1" fontAlgn="base" latinLnBrk="0" hangingPunct="1">
                        <a:lnSpc>
                          <a:spcPts val="700"/>
                        </a:lnSpc>
                      </a:pPr>
                      <a:r>
                        <a:rPr lang="en-US" altLang="zh-CN" sz="1050" b="0" kern="120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2(4%)</a:t>
                      </a:r>
                      <a:endParaRPr lang="en-US" altLang="zh-CN" sz="1050" b="0" kern="120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a:txBody>
                  <a:tcPr marT="60960" marB="6096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marL="0" algn="l" defTabSz="914400" rtl="0" eaLnBrk="1" fontAlgn="base" latinLnBrk="0" hangingPunct="1">
                        <a:lnSpc>
                          <a:spcPts val="700"/>
                        </a:lnSpc>
                      </a:pPr>
                      <a:r>
                        <a:rPr lang="en-US" altLang="zh-CN" sz="1050" b="0" kern="120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0</a:t>
                      </a:r>
                      <a:endParaRPr lang="en-US" altLang="zh-CN" sz="1050" b="0" kern="120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a:txBody>
                  <a:tcPr marT="60960" marB="6096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marL="0" algn="l" defTabSz="914400" rtl="0" eaLnBrk="1" fontAlgn="base" latinLnBrk="0" hangingPunct="1">
                        <a:lnSpc>
                          <a:spcPts val="700"/>
                        </a:lnSpc>
                      </a:pPr>
                      <a:r>
                        <a:rPr lang="en-US" altLang="zh-CN" sz="1050" b="0" kern="120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5(11%)</a:t>
                      </a:r>
                      <a:endParaRPr lang="en-US" altLang="zh-CN" sz="1050" b="0" kern="120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a:txBody>
                  <a:tcPr marT="60960" marB="6096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marL="0" algn="l" defTabSz="914400" rtl="0" eaLnBrk="1" fontAlgn="base" latinLnBrk="0" hangingPunct="1">
                        <a:lnSpc>
                          <a:spcPts val="700"/>
                        </a:lnSpc>
                      </a:pPr>
                      <a:r>
                        <a:rPr lang="en-US" altLang="zh-CN" sz="1050" b="0" kern="120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0</a:t>
                      </a:r>
                      <a:endParaRPr lang="en-US" altLang="zh-CN" sz="1050" b="0" kern="120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a:txBody>
                  <a:tcPr marT="60960" marB="6096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marL="0" algn="l" defTabSz="914400" rtl="0" eaLnBrk="1" fontAlgn="base" latinLnBrk="0" hangingPunct="1">
                        <a:lnSpc>
                          <a:spcPts val="700"/>
                        </a:lnSpc>
                      </a:pPr>
                      <a:r>
                        <a:rPr lang="en-US" altLang="zh-CN" sz="1050" b="0" kern="120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0</a:t>
                      </a:r>
                      <a:endParaRPr lang="en-US" altLang="zh-CN" sz="1050" b="0" kern="120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a:txBody>
                  <a:tcPr marT="60960" marB="6096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marL="0" algn="l" defTabSz="914400" rtl="0" eaLnBrk="1" fontAlgn="base" latinLnBrk="0" hangingPunct="1">
                        <a:lnSpc>
                          <a:spcPts val="700"/>
                        </a:lnSpc>
                      </a:pPr>
                      <a:r>
                        <a:rPr lang="en-US" altLang="zh-CN" sz="1050" b="0" kern="120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0</a:t>
                      </a:r>
                      <a:endParaRPr lang="en-US" altLang="zh-CN" sz="1050" b="0" kern="120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a:txBody>
                  <a:tcPr marT="60960" marB="6096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r>
              <a:tr h="169525">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marL="0" algn="l" defTabSz="914400" rtl="0" eaLnBrk="1" fontAlgn="base" latinLnBrk="0" hangingPunct="1">
                        <a:lnSpc>
                          <a:spcPts val="700"/>
                        </a:lnSpc>
                      </a:pPr>
                      <a:r>
                        <a:rPr lang="zh-CN" altLang="en-US" sz="1050" b="0" kern="120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血小板减少</a:t>
                      </a:r>
                      <a:endParaRPr lang="zh-CN" altLang="en-US" sz="1050" b="0" kern="120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a:txBody>
                  <a:tcPr marT="60960" marB="6096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marL="0" algn="l" defTabSz="914400" rtl="0" eaLnBrk="1" fontAlgn="base" latinLnBrk="0" hangingPunct="1">
                        <a:lnSpc>
                          <a:spcPts val="700"/>
                        </a:lnSpc>
                      </a:pPr>
                      <a:r>
                        <a:rPr lang="en-US" altLang="zh-CN" sz="1050" b="0" kern="120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1(2%)</a:t>
                      </a:r>
                      <a:endParaRPr lang="en-US" altLang="zh-CN" sz="1050" b="0" kern="120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a:txBody>
                  <a:tcPr marT="60960" marB="6096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marL="0" algn="l" defTabSz="914400" rtl="0" eaLnBrk="1" fontAlgn="base" latinLnBrk="0" hangingPunct="1">
                        <a:lnSpc>
                          <a:spcPts val="700"/>
                        </a:lnSpc>
                      </a:pPr>
                      <a:r>
                        <a:rPr lang="en-US" altLang="zh-CN" sz="1050" b="0" kern="120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0</a:t>
                      </a:r>
                      <a:endParaRPr lang="en-US" altLang="zh-CN" sz="1050" b="0" kern="120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a:txBody>
                  <a:tcPr marT="60960" marB="6096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marL="0" algn="l" defTabSz="914400" rtl="0" eaLnBrk="1" fontAlgn="base" latinLnBrk="0" hangingPunct="1">
                        <a:lnSpc>
                          <a:spcPts val="700"/>
                        </a:lnSpc>
                      </a:pPr>
                      <a:r>
                        <a:rPr lang="en-US" altLang="zh-CN" sz="1050" b="0" kern="120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7(15%)</a:t>
                      </a:r>
                      <a:endParaRPr lang="en-US" altLang="zh-CN" sz="1050" b="0" kern="120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a:txBody>
                  <a:tcPr marT="60960" marB="6096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marL="0" algn="l" defTabSz="914400" rtl="0" eaLnBrk="1" fontAlgn="base" latinLnBrk="0" hangingPunct="1">
                        <a:lnSpc>
                          <a:spcPts val="700"/>
                        </a:lnSpc>
                      </a:pPr>
                      <a:r>
                        <a:rPr lang="en-US" altLang="zh-CN" sz="1050" b="0" kern="120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0</a:t>
                      </a:r>
                      <a:endParaRPr lang="en-US" altLang="zh-CN" sz="1050" b="0" kern="120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a:txBody>
                  <a:tcPr marT="60960" marB="6096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marL="0" algn="l" defTabSz="914400" rtl="0" eaLnBrk="1" fontAlgn="base" latinLnBrk="0" hangingPunct="1">
                        <a:lnSpc>
                          <a:spcPts val="700"/>
                        </a:lnSpc>
                      </a:pPr>
                      <a:r>
                        <a:rPr lang="en-US" altLang="zh-CN" sz="1050" b="0" kern="120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0</a:t>
                      </a:r>
                      <a:endParaRPr lang="en-US" altLang="zh-CN" sz="1050" b="0" kern="120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a:txBody>
                  <a:tcPr marT="60960" marB="6096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marL="0" algn="l" defTabSz="914400" rtl="0" eaLnBrk="1" fontAlgn="base" latinLnBrk="0" hangingPunct="1">
                        <a:lnSpc>
                          <a:spcPts val="700"/>
                        </a:lnSpc>
                      </a:pPr>
                      <a:r>
                        <a:rPr lang="en-US" altLang="zh-CN" sz="1050" b="0" kern="1200" dirty="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0</a:t>
                      </a:r>
                      <a:endParaRPr lang="en-US" altLang="zh-CN" sz="1050" b="0" kern="1200" dirty="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a:txBody>
                  <a:tcPr marT="60960" marB="6096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r>
            </a:tbl>
          </a:graphicData>
        </a:graphic>
      </p:graphicFrame>
      <p:sp>
        <p:nvSpPr>
          <p:cNvPr id="26" name="文本占位符 1"/>
          <p:cNvSpPr txBox="1"/>
          <p:nvPr/>
        </p:nvSpPr>
        <p:spPr>
          <a:xfrm>
            <a:off x="214065" y="6641018"/>
            <a:ext cx="3150453" cy="216982"/>
          </a:xfrm>
          <a:prstGeom prst="rect">
            <a:avLst/>
          </a:prstGeom>
        </p:spPr>
        <p:txBody>
          <a:bodyPr>
            <a:noAutofit/>
          </a:bodyPr>
          <a:lstStyle>
            <a:defPPr>
              <a:defRPr lang="zh-CN"/>
            </a:defPPr>
            <a:lvl1pPr indent="0" defTabSz="1219200">
              <a:lnSpc>
                <a:spcPct val="120000"/>
              </a:lnSpc>
              <a:spcBef>
                <a:spcPts val="0"/>
              </a:spcBef>
              <a:buFont typeface="Arial" panose="020B0604020202020204" pitchFamily="34" charset="0"/>
              <a:buNone/>
              <a:defRPr sz="900">
                <a:solidFill>
                  <a:prstClr val="black"/>
                </a:solidFill>
                <a:cs typeface="+mn-ea"/>
              </a:defRPr>
            </a:lvl1pPr>
            <a:lvl2pPr marL="914400" indent="-304800" defTabSz="1219200">
              <a:lnSpc>
                <a:spcPct val="90000"/>
              </a:lnSpc>
              <a:spcBef>
                <a:spcPts val="665"/>
              </a:spcBef>
              <a:buFont typeface="Arial" panose="020B0604020202020204" pitchFamily="34" charset="0"/>
              <a:buChar char="•"/>
              <a:defRPr sz="3200">
                <a:latin typeface="微软雅黑" panose="020B0503020204020204" pitchFamily="34" charset="-122"/>
              </a:defRPr>
            </a:lvl2pPr>
            <a:lvl3pPr marL="1524000" indent="-304800" defTabSz="1219200">
              <a:lnSpc>
                <a:spcPct val="90000"/>
              </a:lnSpc>
              <a:spcBef>
                <a:spcPts val="665"/>
              </a:spcBef>
              <a:buFont typeface="Arial" panose="020B0604020202020204" pitchFamily="34" charset="0"/>
              <a:buChar char="•"/>
              <a:defRPr sz="2800">
                <a:latin typeface="微软雅黑" panose="020B0503020204020204" pitchFamily="34" charset="-122"/>
              </a:defRPr>
            </a:lvl3pPr>
            <a:lvl4pPr marL="2133600" indent="-304800" defTabSz="1219200">
              <a:lnSpc>
                <a:spcPct val="90000"/>
              </a:lnSpc>
              <a:spcBef>
                <a:spcPts val="665"/>
              </a:spcBef>
              <a:buFont typeface="Arial" panose="020B0604020202020204" pitchFamily="34" charset="0"/>
              <a:buChar char="•"/>
              <a:defRPr sz="2535">
                <a:latin typeface="微软雅黑" panose="020B0503020204020204" pitchFamily="34" charset="-122"/>
              </a:defRPr>
            </a:lvl4pPr>
            <a:lvl5pPr marL="2743200" indent="-304800" defTabSz="1219200">
              <a:lnSpc>
                <a:spcPct val="90000"/>
              </a:lnSpc>
              <a:spcBef>
                <a:spcPts val="665"/>
              </a:spcBef>
              <a:buFont typeface="Arial" panose="020B0604020202020204" pitchFamily="34" charset="0"/>
              <a:buChar char="•"/>
              <a:defRPr sz="2535">
                <a:latin typeface="微软雅黑" panose="020B0503020204020204" pitchFamily="34" charset="-122"/>
              </a:defRPr>
            </a:lvl5pPr>
            <a:lvl6pPr marL="3352800" indent="-304800" defTabSz="1219200">
              <a:lnSpc>
                <a:spcPct val="90000"/>
              </a:lnSpc>
              <a:spcBef>
                <a:spcPts val="665"/>
              </a:spcBef>
              <a:buFont typeface="Arial" panose="020B0604020202020204" pitchFamily="34" charset="0"/>
              <a:buChar char="•"/>
              <a:defRPr sz="2535"/>
            </a:lvl6pPr>
            <a:lvl7pPr marL="3961765" indent="-304800" defTabSz="1219200">
              <a:lnSpc>
                <a:spcPct val="90000"/>
              </a:lnSpc>
              <a:spcBef>
                <a:spcPts val="665"/>
              </a:spcBef>
              <a:buFont typeface="Arial" panose="020B0604020202020204" pitchFamily="34" charset="0"/>
              <a:buChar char="•"/>
              <a:defRPr sz="2535"/>
            </a:lvl7pPr>
            <a:lvl8pPr marL="4571365" indent="-304800" defTabSz="1219200">
              <a:lnSpc>
                <a:spcPct val="90000"/>
              </a:lnSpc>
              <a:spcBef>
                <a:spcPts val="665"/>
              </a:spcBef>
              <a:buFont typeface="Arial" panose="020B0604020202020204" pitchFamily="34" charset="0"/>
              <a:buChar char="•"/>
              <a:defRPr sz="2535"/>
            </a:lvl8pPr>
            <a:lvl9pPr marL="5180965" indent="-304800" defTabSz="1219200">
              <a:lnSpc>
                <a:spcPct val="90000"/>
              </a:lnSpc>
              <a:spcBef>
                <a:spcPts val="665"/>
              </a:spcBef>
              <a:buFont typeface="Arial" panose="020B0604020202020204" pitchFamily="34" charset="0"/>
              <a:buChar char="•"/>
              <a:defRPr sz="2535"/>
            </a:lvl9pPr>
          </a:lstStyle>
          <a:p>
            <a:r>
              <a:rPr lang="en-US" altLang="zh-CN" dirty="0">
                <a:latin typeface="微软雅黑" panose="020B0503020204020204" pitchFamily="34" charset="-122"/>
                <a:ea typeface="微软雅黑" panose="020B0503020204020204" pitchFamily="34" charset="-122"/>
                <a:sym typeface="微软雅黑" panose="020B0503020204020204" pitchFamily="34" charset="-122"/>
              </a:rPr>
              <a:t>Zhang </a:t>
            </a:r>
            <a:r>
              <a:rPr lang="en-US" altLang="zh-CN" dirty="0" err="1">
                <a:latin typeface="微软雅黑" panose="020B0503020204020204" pitchFamily="34" charset="-122"/>
                <a:ea typeface="微软雅黑" panose="020B0503020204020204" pitchFamily="34" charset="-122"/>
                <a:sym typeface="微软雅黑" panose="020B0503020204020204" pitchFamily="34" charset="-122"/>
              </a:rPr>
              <a:t>xinhua</a:t>
            </a:r>
            <a:r>
              <a:rPr lang="es-ES" altLang="zh-CN" dirty="0">
                <a:latin typeface="微软雅黑" panose="020B0503020204020204" pitchFamily="34" charset="-122"/>
                <a:ea typeface="微软雅黑" panose="020B0503020204020204" pitchFamily="34" charset="-122"/>
                <a:sym typeface="微软雅黑" panose="020B0503020204020204" pitchFamily="34" charset="-122"/>
              </a:rPr>
              <a:t>, et al. 2025 ASCO </a:t>
            </a:r>
            <a:r>
              <a:rPr lang="es-ES" altLang="zh-CN" dirty="0" err="1">
                <a:latin typeface="微软雅黑" panose="020B0503020204020204" pitchFamily="34" charset="-122"/>
                <a:ea typeface="微软雅黑" panose="020B0503020204020204" pitchFamily="34" charset="-122"/>
                <a:sym typeface="微软雅黑" panose="020B0503020204020204" pitchFamily="34" charset="-122"/>
              </a:rPr>
              <a:t>Abstract</a:t>
            </a:r>
            <a:r>
              <a:rPr lang="es-ES" altLang="zh-CN" dirty="0">
                <a:latin typeface="微软雅黑" panose="020B0503020204020204" pitchFamily="34" charset="-122"/>
                <a:ea typeface="微软雅黑" panose="020B0503020204020204" pitchFamily="34" charset="-122"/>
                <a:sym typeface="微软雅黑" panose="020B0503020204020204" pitchFamily="34" charset="-122"/>
              </a:rPr>
              <a:t> #11526.</a:t>
            </a:r>
            <a:endParaRPr lang="es-ES" altLang="zh-CN"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 name="内容占位符 4"/>
          <p:cNvSpPr txBox="1"/>
          <p:nvPr/>
        </p:nvSpPr>
        <p:spPr>
          <a:xfrm>
            <a:off x="193237" y="256663"/>
            <a:ext cx="11592426" cy="85029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1"/>
                </a:solidFill>
                <a:latin typeface="Arial" panose="020B0604020202020204" pitchFamily="34" charset="0"/>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Arial" panose="020B0604020202020204" pitchFamily="34" charset="0"/>
                <a:ea typeface="微软雅黑"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Arial" panose="020B0604020202020204" pitchFamily="34" charset="0"/>
                <a:ea typeface="微软雅黑" panose="020B0503020204020204"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Arial" panose="020B0604020202020204" pitchFamily="34" charset="0"/>
                <a:ea typeface="微软雅黑" panose="020B0503020204020204"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zh-CN" altLang="en-US" sz="2000" b="1" dirty="0">
                <a:latin typeface="微软雅黑" panose="020B0503020204020204" pitchFamily="34" charset="-122"/>
                <a:cs typeface="+mn-ea"/>
                <a:sym typeface="微软雅黑" panose="020B0503020204020204" pitchFamily="34" charset="-122"/>
              </a:rPr>
              <a:t>真实世界研究与临床研究一致：</a:t>
            </a:r>
            <a:endParaRPr lang="en-US" altLang="zh-CN" sz="2000" b="1" dirty="0">
              <a:latin typeface="微软雅黑" panose="020B0503020204020204" pitchFamily="34" charset="-122"/>
              <a:cs typeface="+mn-ea"/>
              <a:sym typeface="微软雅黑" panose="020B0503020204020204" pitchFamily="34" charset="-122"/>
            </a:endParaRPr>
          </a:p>
          <a:p>
            <a:pPr marL="0" indent="0">
              <a:lnSpc>
                <a:spcPct val="100000"/>
              </a:lnSpc>
              <a:spcBef>
                <a:spcPts val="0"/>
              </a:spcBef>
              <a:buNone/>
            </a:pPr>
            <a:r>
              <a:rPr lang="zh-CN" altLang="en-US" sz="2000" b="1" dirty="0">
                <a:latin typeface="微软雅黑" panose="020B0503020204020204" pitchFamily="34" charset="-122"/>
                <a:cs typeface="+mn-ea"/>
                <a:sym typeface="微软雅黑" panose="020B0503020204020204" pitchFamily="34" charset="-122"/>
              </a:rPr>
              <a:t>瑞派替尼二线治疗</a:t>
            </a:r>
            <a:r>
              <a:rPr lang="en-US" altLang="zh-CN" sz="2000" b="1" dirty="0">
                <a:latin typeface="微软雅黑" panose="020B0503020204020204" pitchFamily="34" charset="-122"/>
                <a:cs typeface="+mn-ea"/>
                <a:sym typeface="微软雅黑" panose="020B0503020204020204" pitchFamily="34" charset="-122"/>
              </a:rPr>
              <a:t>KIT 11</a:t>
            </a:r>
            <a:r>
              <a:rPr lang="zh-CN" altLang="en-US" sz="2000" b="1" dirty="0">
                <a:latin typeface="微软雅黑" panose="020B0503020204020204" pitchFamily="34" charset="-122"/>
                <a:cs typeface="+mn-ea"/>
                <a:sym typeface="微软雅黑" panose="020B0503020204020204" pitchFamily="34" charset="-122"/>
              </a:rPr>
              <a:t>突变人群带来更优的临床获益，且</a:t>
            </a:r>
            <a:r>
              <a:rPr lang="en-US" altLang="zh-CN" sz="2000" b="1" dirty="0">
                <a:latin typeface="微软雅黑" panose="020B0503020204020204" pitchFamily="34" charset="-122"/>
                <a:cs typeface="+mn-ea"/>
                <a:sym typeface="微软雅黑" panose="020B0503020204020204" pitchFamily="34" charset="-122"/>
              </a:rPr>
              <a:t>ORR</a:t>
            </a:r>
            <a:r>
              <a:rPr lang="zh-CN" altLang="en-US" sz="2000" b="1" dirty="0">
                <a:latin typeface="微软雅黑" panose="020B0503020204020204" pitchFamily="34" charset="-122"/>
                <a:cs typeface="+mn-ea"/>
                <a:sym typeface="微软雅黑" panose="020B0503020204020204" pitchFamily="34" charset="-122"/>
              </a:rPr>
              <a:t>更高，手术获益机会更大</a:t>
            </a:r>
            <a:endParaRPr lang="zh-CN" altLang="en-US" sz="2000" b="1" dirty="0">
              <a:latin typeface="微软雅黑" panose="020B0503020204020204" pitchFamily="34" charset="-122"/>
              <a:cs typeface="+mn-ea"/>
              <a:sym typeface="微软雅黑" panose="020B0503020204020204" pitchFamily="34" charset="-122"/>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圆角 88"/>
          <p:cNvSpPr/>
          <p:nvPr/>
        </p:nvSpPr>
        <p:spPr bwMode="auto">
          <a:xfrm>
            <a:off x="340893" y="1728133"/>
            <a:ext cx="8536805" cy="4679414"/>
          </a:xfrm>
          <a:prstGeom prst="roundRect">
            <a:avLst>
              <a:gd name="adj" fmla="val 1835"/>
            </a:avLst>
          </a:prstGeom>
          <a:solidFill>
            <a:sysClr val="window" lastClr="FFFFFF"/>
          </a:solidFill>
          <a:ln w="9525" cap="flat" cmpd="sng" algn="ctr">
            <a:gradFill>
              <a:gsLst>
                <a:gs pos="0">
                  <a:srgbClr val="AC283F"/>
                </a:gs>
                <a:gs pos="100000">
                  <a:schemeClr val="bg1"/>
                </a:gs>
              </a:gsLst>
              <a:lin ang="5400000" scaled="1"/>
            </a:gradFill>
            <a:prstDash val="solid"/>
            <a:round/>
            <a:headEnd type="none" w="med" len="med"/>
            <a:tailEnd type="none" w="med" len="med"/>
          </a:ln>
          <a:effectLst>
            <a:outerShdw blurRad="101600" dist="63500" dir="5400000" algn="t" rotWithShape="0">
              <a:schemeClr val="accent1">
                <a:alpha val="30000"/>
              </a:schemeClr>
            </a:outerShdw>
          </a:effectLst>
        </p:spPr>
        <p:txBody>
          <a:bodyPr vert="horz" wrap="none" lIns="37595" tIns="37595" rIns="37595" bIns="37595" numCol="1" rtlCol="0" anchor="ctr" anchorCtr="0" compatLnSpc="1"/>
          <a:lstStyle/>
          <a:p>
            <a:pPr algn="ctr" defTabSz="751840" eaLnBrk="0" fontAlgn="base" hangingPunct="0">
              <a:spcBef>
                <a:spcPct val="50000"/>
              </a:spcBef>
              <a:spcAft>
                <a:spcPct val="0"/>
              </a:spcAft>
            </a:pPr>
            <a:endParaRPr lang="zh-CN" altLang="en-US" sz="900" kern="0" dirty="0">
              <a:solidFill>
                <a:prstClr val="black"/>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3" name="矩形: 圆角 12"/>
          <p:cNvSpPr/>
          <p:nvPr/>
        </p:nvSpPr>
        <p:spPr>
          <a:xfrm>
            <a:off x="1772800" y="1583172"/>
            <a:ext cx="5672992" cy="268528"/>
          </a:xfrm>
          <a:prstGeom prst="roundRect">
            <a:avLst/>
          </a:prstGeom>
          <a:solidFill>
            <a:srgbClr val="AC283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spcBef>
                <a:spcPts val="0"/>
              </a:spcBef>
              <a:spcAft>
                <a:spcPts val="0"/>
              </a:spcAft>
              <a:buClrTx/>
              <a:buSzTx/>
              <a:buFontTx/>
              <a:buNone/>
              <a:defRPr/>
            </a:pPr>
            <a:r>
              <a:rPr kumimoji="0" lang="zh-CN" altLang="en-US" sz="1400" b="1" i="0" u="non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研究设计</a:t>
            </a:r>
            <a:endParaRPr kumimoji="0" lang="zh-CN" altLang="en-US" sz="1400" b="1" i="0" u="non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grpSp>
        <p:nvGrpSpPr>
          <p:cNvPr id="2" name="组合 1"/>
          <p:cNvGrpSpPr/>
          <p:nvPr/>
        </p:nvGrpSpPr>
        <p:grpSpPr>
          <a:xfrm>
            <a:off x="457201" y="2085171"/>
            <a:ext cx="8297839" cy="3525117"/>
            <a:chOff x="377274" y="2982105"/>
            <a:chExt cx="10187182" cy="3003783"/>
          </a:xfrm>
        </p:grpSpPr>
        <p:cxnSp>
          <p:nvCxnSpPr>
            <p:cNvPr id="3" name="Connector: Elbow 30"/>
            <p:cNvCxnSpPr/>
            <p:nvPr/>
          </p:nvCxnSpPr>
          <p:spPr>
            <a:xfrm>
              <a:off x="5978480" y="4488079"/>
              <a:ext cx="468312" cy="0"/>
            </a:xfrm>
            <a:prstGeom prst="straightConnector1">
              <a:avLst/>
            </a:prstGeom>
            <a:noFill/>
            <a:ln w="38100" cap="flat" cmpd="sng" algn="ctr">
              <a:solidFill>
                <a:schemeClr val="tx1"/>
              </a:solidFill>
              <a:prstDash val="solid"/>
              <a:round/>
              <a:headEnd type="none" w="med" len="med"/>
              <a:tailEnd type="triangle"/>
            </a:ln>
            <a:effectLst/>
          </p:spPr>
        </p:cxnSp>
        <p:cxnSp>
          <p:nvCxnSpPr>
            <p:cNvPr id="4" name="Connector: Elbow 30"/>
            <p:cNvCxnSpPr/>
            <p:nvPr/>
          </p:nvCxnSpPr>
          <p:spPr>
            <a:xfrm>
              <a:off x="3048144" y="4487346"/>
              <a:ext cx="493245" cy="1467"/>
            </a:xfrm>
            <a:prstGeom prst="straightConnector1">
              <a:avLst/>
            </a:prstGeom>
            <a:noFill/>
            <a:ln w="38100" cap="flat" cmpd="sng" algn="ctr">
              <a:solidFill>
                <a:schemeClr val="tx1"/>
              </a:solidFill>
              <a:prstDash val="solid"/>
              <a:round/>
              <a:headEnd type="none" w="med" len="med"/>
              <a:tailEnd type="triangle"/>
            </a:ln>
            <a:effectLst/>
          </p:spPr>
        </p:cxnSp>
        <p:grpSp>
          <p:nvGrpSpPr>
            <p:cNvPr id="5" name="组合 4"/>
            <p:cNvGrpSpPr/>
            <p:nvPr/>
          </p:nvGrpSpPr>
          <p:grpSpPr>
            <a:xfrm>
              <a:off x="377274" y="2982108"/>
              <a:ext cx="2647279" cy="3003780"/>
              <a:chOff x="377274" y="3001901"/>
              <a:chExt cx="3362298" cy="3003780"/>
            </a:xfrm>
          </p:grpSpPr>
          <p:sp>
            <p:nvSpPr>
              <p:cNvPr id="10" name="Content Placeholder 2"/>
              <p:cNvSpPr txBox="1"/>
              <p:nvPr/>
            </p:nvSpPr>
            <p:spPr>
              <a:xfrm>
                <a:off x="377274" y="3298610"/>
                <a:ext cx="3362298" cy="2707071"/>
              </a:xfrm>
              <a:prstGeom prst="rect">
                <a:avLst/>
              </a:prstGeom>
              <a:solidFill>
                <a:srgbClr val="F2F2F2"/>
              </a:solidFill>
              <a:ln w="19050">
                <a:noFill/>
              </a:ln>
              <a:effectLst/>
            </p:spPr>
            <p:txBody>
              <a:bodyPr lIns="91440" tIns="45720" rIns="182880" bIns="45720" anchor="ctr"/>
              <a:lstStyle>
                <a:lvl1pPr marL="0" indent="0" algn="l" defTabSz="685800" rtl="0" eaLnBrk="1" latinLnBrk="0" hangingPunct="1">
                  <a:lnSpc>
                    <a:spcPct val="110000"/>
                  </a:lnSpc>
                  <a:spcBef>
                    <a:spcPts val="750"/>
                  </a:spcBef>
                  <a:buFont typeface="Arial" panose="020B0604020202020204" pitchFamily="34" charset="0"/>
                  <a:buNone/>
                  <a:defRPr sz="1600" b="1" kern="1200">
                    <a:solidFill>
                      <a:schemeClr val="tx2"/>
                    </a:solidFill>
                    <a:latin typeface="Arial" panose="020B0604020202020204" pitchFamily="34" charset="0"/>
                    <a:ea typeface="+mn-ea"/>
                    <a:cs typeface="Arial" panose="020B0604020202020204" pitchFamily="34" charset="0"/>
                  </a:defRPr>
                </a:lvl1pPr>
                <a:lvl2pPr marL="0" indent="0" algn="l" defTabSz="685800" rtl="0" eaLnBrk="1" latinLnBrk="0" hangingPunct="1">
                  <a:lnSpc>
                    <a:spcPct val="120000"/>
                  </a:lnSpc>
                  <a:spcBef>
                    <a:spcPts val="0"/>
                  </a:spcBef>
                  <a:spcAft>
                    <a:spcPts val="300"/>
                  </a:spcAft>
                  <a:buFont typeface="Arial" panose="020B0604020202020204" pitchFamily="34" charset="0"/>
                  <a:buNone/>
                  <a:defRPr sz="1400" kern="1200">
                    <a:solidFill>
                      <a:schemeClr val="accent1"/>
                    </a:solidFill>
                    <a:latin typeface="Arial" panose="020B0604020202020204" pitchFamily="34" charset="0"/>
                    <a:ea typeface="+mn-ea"/>
                    <a:cs typeface="Arial" panose="020B0604020202020204" pitchFamily="34" charset="0"/>
                  </a:defRPr>
                </a:lvl2pPr>
                <a:lvl3pPr marL="0" indent="0" algn="l" defTabSz="685800" rtl="0" eaLnBrk="1" latinLnBrk="0" hangingPunct="1">
                  <a:lnSpc>
                    <a:spcPct val="120000"/>
                  </a:lnSpc>
                  <a:spcBef>
                    <a:spcPts val="450"/>
                  </a:spcBef>
                  <a:spcAft>
                    <a:spcPts val="300"/>
                  </a:spcAft>
                  <a:buFont typeface="Arial" panose="020B0604020202020204" pitchFamily="34" charset="0"/>
                  <a:buNone/>
                  <a:defRPr sz="1400" kern="1200">
                    <a:solidFill>
                      <a:schemeClr val="tx2"/>
                    </a:solidFill>
                    <a:latin typeface="Arial" panose="020B0604020202020204" pitchFamily="34" charset="0"/>
                    <a:ea typeface="+mn-ea"/>
                    <a:cs typeface="Arial" panose="020B0604020202020204" pitchFamily="34" charset="0"/>
                  </a:defRPr>
                </a:lvl3pPr>
                <a:lvl4pPr marL="175260" indent="-175260" algn="l" defTabSz="685800" rtl="0" eaLnBrk="1" latinLnBrk="0" hangingPunct="1">
                  <a:lnSpc>
                    <a:spcPct val="120000"/>
                  </a:lnSpc>
                  <a:spcBef>
                    <a:spcPts val="450"/>
                  </a:spcBef>
                  <a:spcAft>
                    <a:spcPts val="300"/>
                  </a:spcAft>
                  <a:buFont typeface="Arial" panose="020B0604020202020204" pitchFamily="34" charset="0"/>
                  <a:buChar char="•"/>
                  <a:defRPr sz="1400" kern="1200">
                    <a:solidFill>
                      <a:schemeClr val="tx2"/>
                    </a:solidFill>
                    <a:latin typeface="Arial" panose="020B0604020202020204" pitchFamily="34" charset="0"/>
                    <a:ea typeface="+mn-ea"/>
                    <a:cs typeface="Arial" panose="020B0604020202020204" pitchFamily="34" charset="0"/>
                  </a:defRPr>
                </a:lvl4pPr>
                <a:lvl5pPr marL="387985" indent="-175260" algn="l" defTabSz="685800" rtl="0" eaLnBrk="1" latinLnBrk="0" hangingPunct="1">
                  <a:lnSpc>
                    <a:spcPct val="120000"/>
                  </a:lnSpc>
                  <a:spcBef>
                    <a:spcPts val="450"/>
                  </a:spcBef>
                  <a:spcAft>
                    <a:spcPts val="300"/>
                  </a:spcAft>
                  <a:buFont typeface="Helvetica" panose="020B0604020202020204" pitchFamily="34" charset="0"/>
                  <a:buChar char="‒"/>
                  <a:defRPr sz="1400" kern="1200">
                    <a:solidFill>
                      <a:schemeClr val="tx2"/>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30505" indent="-228600">
                  <a:lnSpc>
                    <a:spcPct val="120000"/>
                  </a:lnSpc>
                  <a:spcBef>
                    <a:spcPts val="0"/>
                  </a:spcBef>
                  <a:spcAft>
                    <a:spcPts val="600"/>
                  </a:spcAft>
                  <a:buFont typeface="Arial" panose="020B0604020202020204" pitchFamily="34" charset="0"/>
                  <a:buChar char="•"/>
                  <a:defRPr/>
                </a:pPr>
                <a:r>
                  <a:rPr lang="zh-CN" altLang="en-US" sz="1200" b="0" dirty="0">
                    <a:solidFill>
                      <a:srgbClr val="E7E6E6">
                        <a:lumMod val="10000"/>
                      </a:srgbClr>
                    </a:solidFill>
                    <a:latin typeface="微软雅黑" panose="020B0503020204020204" pitchFamily="34" charset="-122"/>
                    <a:ea typeface="微软雅黑" panose="020B0503020204020204" pitchFamily="34" charset="-122"/>
                    <a:cs typeface="+mn-ea"/>
                    <a:sym typeface="微软雅黑" panose="020B0503020204020204" pitchFamily="34" charset="-122"/>
                  </a:rPr>
                  <a:t>年龄≥</a:t>
                </a:r>
                <a:r>
                  <a:rPr lang="en-US" altLang="zh-CN" sz="1200" b="0" dirty="0">
                    <a:solidFill>
                      <a:srgbClr val="E7E6E6">
                        <a:lumMod val="10000"/>
                      </a:srgbClr>
                    </a:solidFill>
                    <a:latin typeface="微软雅黑" panose="020B0503020204020204" pitchFamily="34" charset="-122"/>
                    <a:ea typeface="微软雅黑" panose="020B0503020204020204" pitchFamily="34" charset="-122"/>
                    <a:cs typeface="+mn-ea"/>
                    <a:sym typeface="微软雅黑" panose="020B0503020204020204" pitchFamily="34" charset="-122"/>
                  </a:rPr>
                  <a:t>18</a:t>
                </a:r>
                <a:r>
                  <a:rPr lang="zh-CN" altLang="en-US" sz="1200" b="0" dirty="0">
                    <a:solidFill>
                      <a:srgbClr val="E7E6E6">
                        <a:lumMod val="10000"/>
                      </a:srgbClr>
                    </a:solidFill>
                    <a:latin typeface="微软雅黑" panose="020B0503020204020204" pitchFamily="34" charset="-122"/>
                    <a:ea typeface="微软雅黑" panose="020B0503020204020204" pitchFamily="34" charset="-122"/>
                    <a:cs typeface="+mn-ea"/>
                    <a:sym typeface="微软雅黑" panose="020B0503020204020204" pitchFamily="34" charset="-122"/>
                  </a:rPr>
                  <a:t>岁</a:t>
                </a:r>
                <a:endParaRPr lang="en-US" altLang="zh-CN" sz="1200" b="0" dirty="0">
                  <a:solidFill>
                    <a:srgbClr val="E7E6E6">
                      <a:lumMod val="10000"/>
                    </a:srgbClr>
                  </a:solidFill>
                  <a:latin typeface="微软雅黑" panose="020B0503020204020204" pitchFamily="34" charset="-122"/>
                  <a:ea typeface="微软雅黑" panose="020B0503020204020204" pitchFamily="34" charset="-122"/>
                  <a:cs typeface="+mn-ea"/>
                  <a:sym typeface="微软雅黑" panose="020B0503020204020204" pitchFamily="34" charset="-122"/>
                </a:endParaRPr>
              </a:p>
              <a:p>
                <a:pPr marL="230505" indent="-228600">
                  <a:lnSpc>
                    <a:spcPct val="120000"/>
                  </a:lnSpc>
                  <a:spcBef>
                    <a:spcPts val="0"/>
                  </a:spcBef>
                  <a:spcAft>
                    <a:spcPts val="600"/>
                  </a:spcAft>
                  <a:buFont typeface="Arial" panose="020B0604020202020204" pitchFamily="34" charset="0"/>
                  <a:buChar char="•"/>
                  <a:defRPr/>
                </a:pPr>
                <a:r>
                  <a:rPr lang="zh-CN" altLang="en-US" sz="1200" b="0" dirty="0">
                    <a:solidFill>
                      <a:srgbClr val="E7E6E6">
                        <a:lumMod val="10000"/>
                      </a:srgbClr>
                    </a:solidFill>
                    <a:latin typeface="微软雅黑" panose="020B0503020204020204" pitchFamily="34" charset="-122"/>
                    <a:ea typeface="微软雅黑" panose="020B0503020204020204" pitchFamily="34" charset="-122"/>
                    <a:cs typeface="+mn-ea"/>
                    <a:sym typeface="微软雅黑" panose="020B0503020204020204" pitchFamily="34" charset="-122"/>
                  </a:rPr>
                  <a:t>经组织学证实为晚期</a:t>
                </a:r>
                <a:r>
                  <a:rPr lang="en-US" altLang="zh-CN" sz="1200" b="0" dirty="0">
                    <a:solidFill>
                      <a:srgbClr val="E7E6E6">
                        <a:lumMod val="10000"/>
                      </a:srgbClr>
                    </a:solidFill>
                    <a:latin typeface="微软雅黑" panose="020B0503020204020204" pitchFamily="34" charset="-122"/>
                    <a:ea typeface="微软雅黑" panose="020B0503020204020204" pitchFamily="34" charset="-122"/>
                    <a:cs typeface="+mn-ea"/>
                    <a:sym typeface="微软雅黑" panose="020B0503020204020204" pitchFamily="34" charset="-122"/>
                  </a:rPr>
                  <a:t>GIST</a:t>
                </a:r>
                <a:endParaRPr lang="en-US" altLang="zh-CN" sz="1200" b="0" dirty="0">
                  <a:solidFill>
                    <a:srgbClr val="E7E6E6">
                      <a:lumMod val="10000"/>
                    </a:srgbClr>
                  </a:solidFill>
                  <a:latin typeface="微软雅黑" panose="020B0503020204020204" pitchFamily="34" charset="-122"/>
                  <a:ea typeface="微软雅黑" panose="020B0503020204020204" pitchFamily="34" charset="-122"/>
                  <a:cs typeface="+mn-ea"/>
                  <a:sym typeface="微软雅黑" panose="020B0503020204020204" pitchFamily="34" charset="-122"/>
                </a:endParaRPr>
              </a:p>
              <a:p>
                <a:pPr marL="230505" indent="-228600">
                  <a:lnSpc>
                    <a:spcPct val="120000"/>
                  </a:lnSpc>
                  <a:spcBef>
                    <a:spcPts val="0"/>
                  </a:spcBef>
                  <a:spcAft>
                    <a:spcPts val="600"/>
                  </a:spcAft>
                  <a:buFont typeface="Arial" panose="020B0604020202020204" pitchFamily="34" charset="0"/>
                  <a:buChar char="•"/>
                  <a:defRPr/>
                </a:pPr>
                <a:r>
                  <a:rPr lang="zh-CN" altLang="en-US" sz="1200" b="0" dirty="0">
                    <a:solidFill>
                      <a:srgbClr val="E7E6E6">
                        <a:lumMod val="10000"/>
                      </a:srgbClr>
                    </a:solidFill>
                    <a:latin typeface="微软雅黑" panose="020B0503020204020204" pitchFamily="34" charset="-122"/>
                    <a:ea typeface="微软雅黑" panose="020B0503020204020204" pitchFamily="34" charset="-122"/>
                    <a:cs typeface="+mn-ea"/>
                    <a:sym typeface="微软雅黑" panose="020B0503020204020204" pitchFamily="34" charset="-122"/>
                  </a:rPr>
                  <a:t>根据</a:t>
                </a:r>
                <a:r>
                  <a:rPr lang="en-US" altLang="zh-CN" sz="1200" b="0" dirty="0" err="1">
                    <a:solidFill>
                      <a:srgbClr val="E7E6E6">
                        <a:lumMod val="10000"/>
                      </a:srgbClr>
                    </a:solidFill>
                    <a:latin typeface="微软雅黑" panose="020B0503020204020204" pitchFamily="34" charset="-122"/>
                    <a:ea typeface="微软雅黑" panose="020B0503020204020204" pitchFamily="34" charset="-122"/>
                    <a:cs typeface="+mn-ea"/>
                    <a:sym typeface="微软雅黑" panose="020B0503020204020204" pitchFamily="34" charset="-122"/>
                  </a:rPr>
                  <a:t>mRECIST</a:t>
                </a:r>
                <a:r>
                  <a:rPr lang="en-US" altLang="zh-CN" sz="1200" b="0" dirty="0">
                    <a:solidFill>
                      <a:srgbClr val="E7E6E6">
                        <a:lumMod val="10000"/>
                      </a:srgbClr>
                    </a:solidFill>
                    <a:latin typeface="微软雅黑" panose="020B0503020204020204" pitchFamily="34" charset="-122"/>
                    <a:ea typeface="微软雅黑" panose="020B0503020204020204" pitchFamily="34" charset="-122"/>
                    <a:cs typeface="+mn-ea"/>
                    <a:sym typeface="微软雅黑" panose="020B0503020204020204" pitchFamily="34" charset="-122"/>
                  </a:rPr>
                  <a:t> v1.1</a:t>
                </a:r>
                <a:r>
                  <a:rPr lang="zh-CN" altLang="en-US" sz="1200" b="0" dirty="0">
                    <a:solidFill>
                      <a:srgbClr val="E7E6E6">
                        <a:lumMod val="10000"/>
                      </a:srgbClr>
                    </a:solidFill>
                    <a:latin typeface="微软雅黑" panose="020B0503020204020204" pitchFamily="34" charset="-122"/>
                    <a:ea typeface="微软雅黑" panose="020B0503020204020204" pitchFamily="34" charset="-122"/>
                    <a:cs typeface="+mn-ea"/>
                    <a:sym typeface="微软雅黑" panose="020B0503020204020204" pitchFamily="34" charset="-122"/>
                  </a:rPr>
                  <a:t>标准，至少有</a:t>
                </a:r>
                <a:r>
                  <a:rPr lang="en-US" altLang="zh-CN" sz="1200" b="0" dirty="0">
                    <a:solidFill>
                      <a:srgbClr val="E7E6E6">
                        <a:lumMod val="10000"/>
                      </a:srgbClr>
                    </a:solidFill>
                    <a:latin typeface="微软雅黑" panose="020B0503020204020204" pitchFamily="34" charset="-122"/>
                    <a:ea typeface="微软雅黑" panose="020B0503020204020204" pitchFamily="34" charset="-122"/>
                    <a:cs typeface="+mn-ea"/>
                    <a:sym typeface="微软雅黑" panose="020B0503020204020204" pitchFamily="34" charset="-122"/>
                  </a:rPr>
                  <a:t>1</a:t>
                </a:r>
                <a:r>
                  <a:rPr lang="zh-CN" altLang="en-US" sz="1200" b="0" dirty="0">
                    <a:solidFill>
                      <a:srgbClr val="E7E6E6">
                        <a:lumMod val="10000"/>
                      </a:srgbClr>
                    </a:solidFill>
                    <a:latin typeface="微软雅黑" panose="020B0503020204020204" pitchFamily="34" charset="-122"/>
                    <a:ea typeface="微软雅黑" panose="020B0503020204020204" pitchFamily="34" charset="-122"/>
                    <a:cs typeface="+mn-ea"/>
                    <a:sym typeface="微软雅黑" panose="020B0503020204020204" pitchFamily="34" charset="-122"/>
                  </a:rPr>
                  <a:t>个可测量病灶</a:t>
                </a:r>
                <a:r>
                  <a:rPr lang="en-US" altLang="zh-CN" sz="1200" b="0" dirty="0">
                    <a:solidFill>
                      <a:srgbClr val="E7E6E6">
                        <a:lumMod val="10000"/>
                      </a:srgbClr>
                    </a:solidFill>
                    <a:latin typeface="微软雅黑" panose="020B0503020204020204" pitchFamily="34" charset="-122"/>
                    <a:ea typeface="微软雅黑" panose="020B0503020204020204" pitchFamily="34" charset="-122"/>
                    <a:cs typeface="+mn-ea"/>
                    <a:sym typeface="微软雅黑" panose="020B0503020204020204" pitchFamily="34" charset="-122"/>
                  </a:rPr>
                  <a:t>(</a:t>
                </a:r>
                <a:r>
                  <a:rPr lang="zh-CN" altLang="en-US" sz="1200" b="0" dirty="0">
                    <a:solidFill>
                      <a:srgbClr val="E7E6E6">
                        <a:lumMod val="10000"/>
                      </a:srgbClr>
                    </a:solidFill>
                    <a:latin typeface="微软雅黑" panose="020B0503020204020204" pitchFamily="34" charset="-122"/>
                    <a:ea typeface="微软雅黑" panose="020B0503020204020204" pitchFamily="34" charset="-122"/>
                    <a:cs typeface="+mn-ea"/>
                    <a:sym typeface="微软雅黑" panose="020B0503020204020204" pitchFamily="34" charset="-122"/>
                  </a:rPr>
                  <a:t>非淋巴结病灶最长直径≥</a:t>
                </a:r>
                <a:r>
                  <a:rPr lang="en-US" altLang="zh-CN" sz="1200" b="0" dirty="0">
                    <a:solidFill>
                      <a:srgbClr val="E7E6E6">
                        <a:lumMod val="10000"/>
                      </a:srgbClr>
                    </a:solidFill>
                    <a:latin typeface="微软雅黑" panose="020B0503020204020204" pitchFamily="34" charset="-122"/>
                    <a:ea typeface="微软雅黑" panose="020B0503020204020204" pitchFamily="34" charset="-122"/>
                    <a:cs typeface="+mn-ea"/>
                    <a:sym typeface="微软雅黑" panose="020B0503020204020204" pitchFamily="34" charset="-122"/>
                  </a:rPr>
                  <a:t>1.0cm </a:t>
                </a:r>
                <a:r>
                  <a:rPr lang="zh-CN" altLang="en-US" sz="1200" b="0" dirty="0">
                    <a:solidFill>
                      <a:srgbClr val="E7E6E6">
                        <a:lumMod val="10000"/>
                      </a:srgbClr>
                    </a:solidFill>
                    <a:latin typeface="微软雅黑" panose="020B0503020204020204" pitchFamily="34" charset="-122"/>
                    <a:ea typeface="微软雅黑" panose="020B0503020204020204" pitchFamily="34" charset="-122"/>
                    <a:cs typeface="+mn-ea"/>
                    <a:sym typeface="微软雅黑" panose="020B0503020204020204" pitchFamily="34" charset="-122"/>
                  </a:rPr>
                  <a:t>或≥扫描层厚的</a:t>
                </a:r>
                <a:r>
                  <a:rPr lang="en-US" altLang="zh-CN" sz="1200" b="0" dirty="0">
                    <a:solidFill>
                      <a:srgbClr val="E7E6E6">
                        <a:lumMod val="10000"/>
                      </a:srgbClr>
                    </a:solidFill>
                    <a:latin typeface="微软雅黑" panose="020B0503020204020204" pitchFamily="34" charset="-122"/>
                    <a:ea typeface="微软雅黑" panose="020B0503020204020204" pitchFamily="34" charset="-122"/>
                    <a:cs typeface="+mn-ea"/>
                    <a:sym typeface="微软雅黑" panose="020B0503020204020204" pitchFamily="34" charset="-122"/>
                  </a:rPr>
                  <a:t>2</a:t>
                </a:r>
                <a:r>
                  <a:rPr lang="zh-CN" altLang="en-US" sz="1200" b="0" dirty="0">
                    <a:solidFill>
                      <a:srgbClr val="E7E6E6">
                        <a:lumMod val="10000"/>
                      </a:srgbClr>
                    </a:solidFill>
                    <a:latin typeface="微软雅黑" panose="020B0503020204020204" pitchFamily="34" charset="-122"/>
                    <a:ea typeface="微软雅黑" panose="020B0503020204020204" pitchFamily="34" charset="-122"/>
                    <a:cs typeface="+mn-ea"/>
                    <a:sym typeface="微软雅黑" panose="020B0503020204020204" pitchFamily="34" charset="-122"/>
                  </a:rPr>
                  <a:t>倍，局部治疗后明确进展的病灶也视为可测量</a:t>
                </a:r>
                <a:r>
                  <a:rPr lang="en-US" altLang="zh-CN" sz="1200" b="0" dirty="0">
                    <a:solidFill>
                      <a:srgbClr val="E7E6E6">
                        <a:lumMod val="10000"/>
                      </a:srgbClr>
                    </a:solidFill>
                    <a:latin typeface="微软雅黑" panose="020B0503020204020204" pitchFamily="34" charset="-122"/>
                    <a:ea typeface="微软雅黑" panose="020B0503020204020204" pitchFamily="34" charset="-122"/>
                    <a:cs typeface="+mn-ea"/>
                    <a:sym typeface="微软雅黑" panose="020B0503020204020204" pitchFamily="34" charset="-122"/>
                  </a:rPr>
                  <a:t>)</a:t>
                </a:r>
                <a:endParaRPr lang="en-US" altLang="zh-CN" sz="1200" b="0" dirty="0">
                  <a:solidFill>
                    <a:srgbClr val="E7E6E6">
                      <a:lumMod val="10000"/>
                    </a:srgbClr>
                  </a:solidFill>
                  <a:latin typeface="微软雅黑" panose="020B0503020204020204" pitchFamily="34" charset="-122"/>
                  <a:ea typeface="微软雅黑" panose="020B0503020204020204" pitchFamily="34" charset="-122"/>
                  <a:cs typeface="+mn-ea"/>
                  <a:sym typeface="微软雅黑" panose="020B0503020204020204" pitchFamily="34" charset="-122"/>
                </a:endParaRPr>
              </a:p>
              <a:p>
                <a:pPr marL="230505" indent="-228600">
                  <a:lnSpc>
                    <a:spcPct val="120000"/>
                  </a:lnSpc>
                  <a:spcBef>
                    <a:spcPts val="0"/>
                  </a:spcBef>
                  <a:spcAft>
                    <a:spcPts val="600"/>
                  </a:spcAft>
                  <a:buFont typeface="Arial" panose="020B0604020202020204" pitchFamily="34" charset="0"/>
                  <a:buChar char="•"/>
                  <a:defRPr/>
                </a:pPr>
                <a:r>
                  <a:rPr lang="zh-CN" altLang="en-US" sz="1200" b="0" dirty="0">
                    <a:solidFill>
                      <a:srgbClr val="E7E6E6">
                        <a:lumMod val="10000"/>
                      </a:srgbClr>
                    </a:solidFill>
                    <a:latin typeface="微软雅黑" panose="020B0503020204020204" pitchFamily="34" charset="-122"/>
                    <a:ea typeface="微软雅黑" panose="020B0503020204020204" pitchFamily="34" charset="-122"/>
                    <a:cs typeface="+mn-ea"/>
                    <a:sym typeface="微软雅黑" panose="020B0503020204020204" pitchFamily="34" charset="-122"/>
                  </a:rPr>
                  <a:t>首次给药前</a:t>
                </a:r>
                <a:r>
                  <a:rPr lang="en-US" altLang="zh-CN" sz="1200" b="0" dirty="0">
                    <a:solidFill>
                      <a:srgbClr val="E7E6E6">
                        <a:lumMod val="10000"/>
                      </a:srgbClr>
                    </a:solidFill>
                    <a:latin typeface="微软雅黑" panose="020B0503020204020204" pitchFamily="34" charset="-122"/>
                    <a:ea typeface="微软雅黑" panose="020B0503020204020204" pitchFamily="34" charset="-122"/>
                    <a:cs typeface="+mn-ea"/>
                    <a:sym typeface="微软雅黑" panose="020B0503020204020204" pitchFamily="34" charset="-122"/>
                  </a:rPr>
                  <a:t>28</a:t>
                </a:r>
                <a:r>
                  <a:rPr lang="zh-CN" altLang="en-US" sz="1200" b="0" dirty="0">
                    <a:solidFill>
                      <a:srgbClr val="E7E6E6">
                        <a:lumMod val="10000"/>
                      </a:srgbClr>
                    </a:solidFill>
                    <a:latin typeface="微软雅黑" panose="020B0503020204020204" pitchFamily="34" charset="-122"/>
                    <a:ea typeface="微软雅黑" panose="020B0503020204020204" pitchFamily="34" charset="-122"/>
                    <a:cs typeface="+mn-ea"/>
                    <a:sym typeface="微软雅黑" panose="020B0503020204020204" pitchFamily="34" charset="-122"/>
                  </a:rPr>
                  <a:t>天内完成影像学检查</a:t>
                </a:r>
                <a:endParaRPr lang="en-US" altLang="zh-CN" sz="1200" b="0" dirty="0">
                  <a:solidFill>
                    <a:srgbClr val="E7E6E6">
                      <a:lumMod val="10000"/>
                    </a:srgbClr>
                  </a:solidFill>
                  <a:latin typeface="微软雅黑" panose="020B0503020204020204" pitchFamily="34" charset="-122"/>
                  <a:ea typeface="微软雅黑" panose="020B0503020204020204" pitchFamily="34" charset="-122"/>
                  <a:cs typeface="+mn-ea"/>
                  <a:sym typeface="微软雅黑" panose="020B0503020204020204" pitchFamily="34" charset="-122"/>
                </a:endParaRPr>
              </a:p>
              <a:p>
                <a:pPr marL="230505" indent="-228600">
                  <a:lnSpc>
                    <a:spcPct val="120000"/>
                  </a:lnSpc>
                  <a:spcBef>
                    <a:spcPts val="0"/>
                  </a:spcBef>
                  <a:spcAft>
                    <a:spcPts val="600"/>
                  </a:spcAft>
                  <a:buFont typeface="Arial" panose="020B0604020202020204" pitchFamily="34" charset="0"/>
                  <a:buChar char="•"/>
                  <a:defRPr/>
                </a:pPr>
                <a:r>
                  <a:rPr lang="en-US" altLang="zh-CN" sz="1200" b="0" dirty="0">
                    <a:solidFill>
                      <a:srgbClr val="E7E6E6">
                        <a:lumMod val="10000"/>
                      </a:srgbClr>
                    </a:solidFill>
                    <a:latin typeface="微软雅黑" panose="020B0503020204020204" pitchFamily="34" charset="-122"/>
                    <a:ea typeface="微软雅黑" panose="020B0503020204020204" pitchFamily="34" charset="-122"/>
                    <a:cs typeface="+mn-ea"/>
                    <a:sym typeface="微软雅黑" panose="020B0503020204020204" pitchFamily="34" charset="-122"/>
                  </a:rPr>
                  <a:t>ECOG PS 0-2</a:t>
                </a:r>
                <a:r>
                  <a:rPr lang="zh-CN" altLang="en-US" sz="1200" b="0" dirty="0">
                    <a:solidFill>
                      <a:srgbClr val="E7E6E6">
                        <a:lumMod val="10000"/>
                      </a:srgbClr>
                    </a:solidFill>
                    <a:latin typeface="微软雅黑" panose="020B0503020204020204" pitchFamily="34" charset="-122"/>
                    <a:ea typeface="微软雅黑" panose="020B0503020204020204" pitchFamily="34" charset="-122"/>
                    <a:cs typeface="+mn-ea"/>
                    <a:sym typeface="微软雅黑" panose="020B0503020204020204" pitchFamily="34" charset="-122"/>
                  </a:rPr>
                  <a:t>分</a:t>
                </a:r>
                <a:endParaRPr lang="en-US" sz="1200" b="0" dirty="0">
                  <a:solidFill>
                    <a:srgbClr val="E7E6E6">
                      <a:lumMod val="10000"/>
                    </a:srgbClr>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1" name="Rectangle: Top Corners Rounded 48"/>
              <p:cNvSpPr/>
              <p:nvPr/>
            </p:nvSpPr>
            <p:spPr>
              <a:xfrm>
                <a:off x="377274" y="3001901"/>
                <a:ext cx="3362298" cy="296709"/>
              </a:xfrm>
              <a:prstGeom prst="round2SameRect">
                <a:avLst/>
              </a:prstGeom>
              <a:solidFill>
                <a:srgbClr val="B97379"/>
              </a:solidFill>
              <a:ln w="19050">
                <a:noFill/>
              </a:ln>
              <a:effectLst/>
            </p:spPr>
            <p:txBody>
              <a:bodyPr wrap="square" anchor="ctr">
                <a:noAutofit/>
              </a:bodyPr>
              <a:lstStyle/>
              <a:p>
                <a:pPr algn="ctr">
                  <a:lnSpc>
                    <a:spcPct val="120000"/>
                  </a:lnSpc>
                  <a:defRPr/>
                </a:pPr>
                <a:r>
                  <a:rPr lang="zh-CN" altLang="en-US" sz="1200" b="1" kern="0" dirty="0">
                    <a:solidFill>
                      <a:prstClr val="black"/>
                    </a:solidFill>
                    <a:latin typeface="微软雅黑" panose="020B0503020204020204" pitchFamily="34" charset="-122"/>
                    <a:ea typeface="微软雅黑" panose="020B0503020204020204" pitchFamily="34" charset="-122"/>
                    <a:cs typeface="+mn-ea"/>
                    <a:sym typeface="微软雅黑" panose="020B0503020204020204" pitchFamily="34" charset="-122"/>
                  </a:rPr>
                  <a:t>关键纳入标准</a:t>
                </a:r>
                <a:endParaRPr lang="zh-CN" altLang="en-US" sz="1200" b="1" kern="0" dirty="0">
                  <a:solidFill>
                    <a:prstClr val="black"/>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grpSp>
        <p:sp>
          <p:nvSpPr>
            <p:cNvPr id="6" name="TextBox 61"/>
            <p:cNvSpPr txBox="1"/>
            <p:nvPr/>
          </p:nvSpPr>
          <p:spPr>
            <a:xfrm>
              <a:off x="8857951" y="2982107"/>
              <a:ext cx="1706505" cy="3000844"/>
            </a:xfrm>
            <a:prstGeom prst="roundRect">
              <a:avLst>
                <a:gd name="adj" fmla="val 6839"/>
              </a:avLst>
            </a:prstGeom>
            <a:solidFill>
              <a:sysClr val="window" lastClr="FFFFFF">
                <a:lumMod val="95000"/>
              </a:sysClr>
            </a:solidFill>
          </p:spPr>
          <p:txBody>
            <a:bodyPr wrap="square" lIns="90000" tIns="108000" rIns="90000" bIns="108000" numCol="1" rtlCol="0" anchor="ctr" anchorCtr="0">
              <a:noAutofit/>
            </a:bodyPr>
            <a:lstStyle/>
            <a:p>
              <a:pPr marL="0" marR="0" lvl="0" indent="0" algn="ctr" defTabSz="914400" eaLnBrk="0" fontAlgn="base" latinLnBrk="0" hangingPunct="0">
                <a:lnSpc>
                  <a:spcPct val="150000"/>
                </a:lnSpc>
                <a:spcBef>
                  <a:spcPct val="0"/>
                </a:spcBef>
                <a:spcAft>
                  <a:spcPts val="0"/>
                </a:spcAft>
                <a:buClr>
                  <a:prstClr val="black"/>
                </a:buClr>
                <a:buSzTx/>
                <a:buFontTx/>
                <a:buNone/>
                <a:defRPr/>
              </a:pPr>
              <a:r>
                <a:rPr kumimoji="0" lang="zh-CN" altLang="en-US" sz="1200" b="1"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本研究仅分析以下指标：</a:t>
              </a:r>
              <a:endParaRPr kumimoji="0" lang="en-US" altLang="zh-CN" sz="1200" b="1"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a:p>
              <a:pPr marL="171450" lvl="0" indent="-171450" defTabSz="914400" eaLnBrk="0" fontAlgn="base" hangingPunct="0">
                <a:lnSpc>
                  <a:spcPct val="150000"/>
                </a:lnSpc>
                <a:spcBef>
                  <a:spcPct val="0"/>
                </a:spcBef>
                <a:buClr>
                  <a:prstClr val="black"/>
                </a:buClr>
                <a:buFont typeface="Arial" panose="020B0604020202020204" pitchFamily="34" charset="0"/>
                <a:buChar char="•"/>
                <a:defRPr/>
              </a:pPr>
              <a:r>
                <a:rPr lang="en-US" altLang="zh-CN" sz="1200" dirty="0">
                  <a:latin typeface="微软雅黑" panose="020B0503020204020204" pitchFamily="34" charset="-122"/>
                  <a:ea typeface="微软雅黑" panose="020B0503020204020204" pitchFamily="34" charset="-122"/>
                  <a:cs typeface="+mn-ea"/>
                  <a:sym typeface="微软雅黑" panose="020B0503020204020204" pitchFamily="34" charset="-122"/>
                </a:rPr>
                <a:t>R-</a:t>
              </a:r>
              <a:r>
                <a:rPr lang="en-US" altLang="zh-CN" sz="1200" dirty="0" err="1">
                  <a:latin typeface="微软雅黑" panose="020B0503020204020204" pitchFamily="34" charset="-122"/>
                  <a:ea typeface="微软雅黑" panose="020B0503020204020204" pitchFamily="34" charset="-122"/>
                  <a:cs typeface="+mn-ea"/>
                  <a:sym typeface="微软雅黑" panose="020B0503020204020204" pitchFamily="34" charset="-122"/>
                </a:rPr>
                <a:t>C</a:t>
              </a:r>
              <a:r>
                <a:rPr lang="en-US" altLang="zh-CN" sz="1200" baseline="-25000" dirty="0" err="1">
                  <a:latin typeface="微软雅黑" panose="020B0503020204020204" pitchFamily="34" charset="-122"/>
                  <a:ea typeface="微软雅黑" panose="020B0503020204020204" pitchFamily="34" charset="-122"/>
                  <a:cs typeface="+mn-ea"/>
                  <a:sym typeface="微软雅黑" panose="020B0503020204020204" pitchFamily="34" charset="-122"/>
                </a:rPr>
                <a:t>trough</a:t>
              </a:r>
              <a:r>
                <a:rPr lang="zh-CN" altLang="en-US" sz="1200" dirty="0">
                  <a:latin typeface="微软雅黑" panose="020B0503020204020204" pitchFamily="34" charset="-122"/>
                  <a:ea typeface="微软雅黑" panose="020B0503020204020204" pitchFamily="34" charset="-122"/>
                  <a:cs typeface="+mn-ea"/>
                  <a:sym typeface="微软雅黑" panose="020B0503020204020204" pitchFamily="34" charset="-122"/>
                </a:rPr>
                <a:t>，</a:t>
              </a:r>
              <a:r>
                <a:rPr lang="en-US" altLang="zh-CN" sz="1200" dirty="0">
                  <a:latin typeface="微软雅黑" panose="020B0503020204020204" pitchFamily="34" charset="-122"/>
                  <a:ea typeface="微软雅黑" panose="020B0503020204020204" pitchFamily="34" charset="-122"/>
                  <a:cs typeface="+mn-ea"/>
                  <a:sym typeface="微软雅黑" panose="020B0503020204020204" pitchFamily="34" charset="-122"/>
                </a:rPr>
                <a:t>0h</a:t>
              </a:r>
              <a:endParaRPr lang="en-US" altLang="zh-CN" sz="1200" dirty="0">
                <a:latin typeface="微软雅黑" panose="020B0503020204020204" pitchFamily="34" charset="-122"/>
                <a:ea typeface="微软雅黑" panose="020B0503020204020204" pitchFamily="34" charset="-122"/>
                <a:cs typeface="+mn-ea"/>
                <a:sym typeface="微软雅黑" panose="020B0503020204020204" pitchFamily="34" charset="-122"/>
              </a:endParaRPr>
            </a:p>
            <a:p>
              <a:pPr marL="171450" lvl="0" indent="-171450" defTabSz="914400" eaLnBrk="0" fontAlgn="base" hangingPunct="0">
                <a:lnSpc>
                  <a:spcPct val="150000"/>
                </a:lnSpc>
                <a:spcBef>
                  <a:spcPct val="0"/>
                </a:spcBef>
                <a:buClr>
                  <a:prstClr val="black"/>
                </a:buClr>
                <a:buFont typeface="Arial" panose="020B0604020202020204" pitchFamily="34" charset="0"/>
                <a:buChar char="•"/>
                <a:defRPr/>
              </a:pPr>
              <a:r>
                <a:rPr lang="en-US" altLang="zh-CN" sz="1200" dirty="0">
                  <a:latin typeface="微软雅黑" panose="020B0503020204020204" pitchFamily="34" charset="-122"/>
                  <a:ea typeface="微软雅黑" panose="020B0503020204020204" pitchFamily="34" charset="-122"/>
                  <a:cs typeface="+mn-ea"/>
                  <a:sym typeface="微软雅黑" panose="020B0503020204020204" pitchFamily="34" charset="-122"/>
                </a:rPr>
                <a:t>DP-</a:t>
              </a:r>
              <a:r>
                <a:rPr lang="en-US" altLang="zh-CN" sz="1200" dirty="0" err="1">
                  <a:latin typeface="微软雅黑" panose="020B0503020204020204" pitchFamily="34" charset="-122"/>
                  <a:ea typeface="微软雅黑" panose="020B0503020204020204" pitchFamily="34" charset="-122"/>
                  <a:cs typeface="+mn-ea"/>
                  <a:sym typeface="微软雅黑" panose="020B0503020204020204" pitchFamily="34" charset="-122"/>
                </a:rPr>
                <a:t>C</a:t>
              </a:r>
              <a:r>
                <a:rPr lang="en-US" altLang="zh-CN" sz="1200" baseline="-25000" dirty="0" err="1">
                  <a:latin typeface="微软雅黑" panose="020B0503020204020204" pitchFamily="34" charset="-122"/>
                  <a:ea typeface="微软雅黑" panose="020B0503020204020204" pitchFamily="34" charset="-122"/>
                  <a:cs typeface="+mn-ea"/>
                  <a:sym typeface="微软雅黑" panose="020B0503020204020204" pitchFamily="34" charset="-122"/>
                </a:rPr>
                <a:t>trough</a:t>
              </a:r>
              <a:r>
                <a:rPr lang="zh-CN" altLang="en-US" sz="1200" dirty="0">
                  <a:latin typeface="微软雅黑" panose="020B0503020204020204" pitchFamily="34" charset="-122"/>
                  <a:ea typeface="微软雅黑" panose="020B0503020204020204" pitchFamily="34" charset="-122"/>
                  <a:cs typeface="+mn-ea"/>
                  <a:sym typeface="微软雅黑" panose="020B0503020204020204" pitchFamily="34" charset="-122"/>
                </a:rPr>
                <a:t>，</a:t>
              </a:r>
              <a:r>
                <a:rPr lang="en-US" altLang="zh-CN" sz="1200" dirty="0">
                  <a:latin typeface="微软雅黑" panose="020B0503020204020204" pitchFamily="34" charset="-122"/>
                  <a:ea typeface="微软雅黑" panose="020B0503020204020204" pitchFamily="34" charset="-122"/>
                  <a:cs typeface="+mn-ea"/>
                  <a:sym typeface="微软雅黑" panose="020B0503020204020204" pitchFamily="34" charset="-122"/>
                </a:rPr>
                <a:t>0h</a:t>
              </a:r>
              <a:endParaRPr lang="en-US" altLang="zh-CN" sz="1200" dirty="0">
                <a:latin typeface="微软雅黑" panose="020B0503020204020204" pitchFamily="34" charset="-122"/>
                <a:ea typeface="微软雅黑" panose="020B0503020204020204" pitchFamily="34" charset="-122"/>
                <a:cs typeface="+mn-ea"/>
                <a:sym typeface="微软雅黑" panose="020B0503020204020204" pitchFamily="34" charset="-122"/>
              </a:endParaRPr>
            </a:p>
            <a:p>
              <a:pPr marL="171450" lvl="0" indent="-171450" defTabSz="914400" eaLnBrk="0" fontAlgn="base" hangingPunct="0">
                <a:lnSpc>
                  <a:spcPct val="150000"/>
                </a:lnSpc>
                <a:spcBef>
                  <a:spcPct val="0"/>
                </a:spcBef>
                <a:buClr>
                  <a:prstClr val="black"/>
                </a:buClr>
                <a:buFont typeface="Arial" panose="020B0604020202020204" pitchFamily="34" charset="0"/>
                <a:buChar char="•"/>
                <a:defRPr/>
              </a:pPr>
              <a:r>
                <a:rPr lang="en-US" altLang="zh-CN" sz="1200" dirty="0">
                  <a:latin typeface="微软雅黑" panose="020B0503020204020204" pitchFamily="34" charset="-122"/>
                  <a:ea typeface="微软雅黑" panose="020B0503020204020204" pitchFamily="34" charset="-122"/>
                  <a:cs typeface="+mn-ea"/>
                  <a:sym typeface="微软雅黑" panose="020B0503020204020204" pitchFamily="34" charset="-122"/>
                </a:rPr>
                <a:t>R-C₄</a:t>
              </a:r>
              <a:r>
                <a:rPr lang="zh-CN" altLang="en-US" sz="1200" dirty="0">
                  <a:latin typeface="微软雅黑" panose="020B0503020204020204" pitchFamily="34" charset="-122"/>
                  <a:ea typeface="微软雅黑" panose="020B0503020204020204" pitchFamily="34" charset="-122"/>
                  <a:cs typeface="+mn-ea"/>
                  <a:sym typeface="微软雅黑" panose="020B0503020204020204" pitchFamily="34" charset="-122"/>
                </a:rPr>
                <a:t>，</a:t>
              </a:r>
              <a:r>
                <a:rPr lang="en-US" altLang="zh-CN" sz="1200" dirty="0">
                  <a:latin typeface="微软雅黑" panose="020B0503020204020204" pitchFamily="34" charset="-122"/>
                  <a:ea typeface="微软雅黑" panose="020B0503020204020204" pitchFamily="34" charset="-122"/>
                  <a:cs typeface="+mn-ea"/>
                  <a:sym typeface="微软雅黑" panose="020B0503020204020204" pitchFamily="34" charset="-122"/>
                </a:rPr>
                <a:t>4h</a:t>
              </a:r>
              <a:endParaRPr kumimoji="0" lang="en-US" altLang="zh-CN" sz="1200" i="0" u="none" strike="noStrike" kern="600" cap="none" spc="10" normalizeH="0" baseline="0" noProof="0" dirty="0">
                <a:ln>
                  <a:noFill/>
                </a:ln>
                <a:solidFill>
                  <a:srgbClr val="E7E6E6">
                    <a:lumMod val="10000"/>
                  </a:srgbClr>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7" name="矩形: 圆角 6"/>
            <p:cNvSpPr/>
            <p:nvPr/>
          </p:nvSpPr>
          <p:spPr>
            <a:xfrm>
              <a:off x="6515831" y="2982105"/>
              <a:ext cx="1804769" cy="3000846"/>
            </a:xfrm>
            <a:prstGeom prst="round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20000"/>
                </a:lnSpc>
              </a:pPr>
              <a:r>
                <a:rPr lang="zh-CN" altLang="en-US" sz="1200" b="1"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数据收集</a:t>
              </a:r>
              <a:r>
                <a:rPr lang="en-US" altLang="zh-CN" sz="1200" b="1"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a:t>
              </a:r>
              <a:endParaRPr lang="en-US" altLang="zh-CN" sz="1200" b="1"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a:p>
              <a:pPr marL="171450" indent="-171450">
                <a:lnSpc>
                  <a:spcPct val="120000"/>
                </a:lnSpc>
                <a:buFont typeface="Wingdings" panose="05000000000000000000" pitchFamily="2" charset="2"/>
                <a:buChar char="Ø"/>
              </a:pPr>
              <a:r>
                <a:rPr lang="zh-CN" altLang="en-US" sz="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每</a:t>
              </a:r>
              <a:r>
                <a:rPr lang="en-US" altLang="zh-CN" sz="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3</a:t>
              </a:r>
              <a:r>
                <a:rPr lang="zh-CN" altLang="en-US" sz="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个月通过</a:t>
              </a:r>
              <a:r>
                <a:rPr lang="en-US" altLang="zh-CN" sz="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CT(RECIST 1.1 </a:t>
              </a:r>
              <a:r>
                <a:rPr lang="zh-CN" altLang="en-US" sz="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标准</a:t>
              </a:r>
              <a:r>
                <a:rPr lang="en-US" altLang="zh-CN" sz="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a:t>
              </a:r>
              <a:r>
                <a:rPr lang="zh-CN" altLang="en-US" sz="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评估疗效</a:t>
              </a:r>
              <a:endParaRPr lang="en-US" altLang="zh-CN" sz="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a:p>
              <a:pPr marL="171450" indent="-171450">
                <a:lnSpc>
                  <a:spcPct val="120000"/>
                </a:lnSpc>
                <a:buFont typeface="Wingdings" panose="05000000000000000000" pitchFamily="2" charset="2"/>
                <a:buChar char="Ø"/>
              </a:pPr>
              <a:r>
                <a:rPr lang="zh-CN" altLang="en-US" sz="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每月随访记录不良事件，收集</a:t>
              </a:r>
              <a:r>
                <a:rPr lang="en-US" altLang="zh-CN" sz="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PFS</a:t>
              </a:r>
              <a:r>
                <a:rPr lang="zh-CN" altLang="en-US" sz="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a:t>
              </a:r>
              <a:r>
                <a:rPr lang="en-US" altLang="zh-CN" sz="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OS</a:t>
              </a:r>
              <a:r>
                <a:rPr lang="zh-CN" altLang="en-US" sz="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等预后数据</a:t>
              </a:r>
              <a:endParaRPr lang="zh-CN" altLang="en-US" sz="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8" name="矩形: 圆角 7"/>
            <p:cNvSpPr/>
            <p:nvPr/>
          </p:nvSpPr>
          <p:spPr>
            <a:xfrm>
              <a:off x="3564984" y="2982105"/>
              <a:ext cx="2413496" cy="3000846"/>
            </a:xfrm>
            <a:prstGeom prst="roundRect">
              <a:avLst>
                <a:gd name="adj" fmla="val 9664"/>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zh-CN" altLang="en-US" sz="1200" b="1"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血样采集与检测</a:t>
              </a:r>
              <a:endParaRPr lang="en-US" altLang="zh-CN" sz="1200" b="1"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a:p>
              <a:pPr>
                <a:lnSpc>
                  <a:spcPct val="150000"/>
                </a:lnSpc>
              </a:pPr>
              <a:r>
                <a:rPr lang="zh-CN" altLang="en-US" sz="1200" b="1"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每例患者在同一天采集两份外周静脉血样本；分别于给药前采集和给药后</a:t>
              </a:r>
              <a:r>
                <a:rPr lang="en-US" altLang="zh-CN" sz="1200" b="1"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4</a:t>
              </a:r>
              <a:r>
                <a:rPr lang="zh-CN" altLang="en-US" sz="1200" b="1"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小时采集</a:t>
              </a:r>
              <a:endParaRPr lang="en-US" altLang="zh-CN" sz="1200" b="1"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a:p>
              <a:pPr>
                <a:lnSpc>
                  <a:spcPct val="150000"/>
                </a:lnSpc>
              </a:pPr>
              <a:r>
                <a:rPr lang="zh-CN" altLang="en-US" sz="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各剂量组患者均在</a:t>
              </a:r>
              <a:r>
                <a:rPr lang="zh-CN" altLang="en-US" sz="1200" b="1"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血药浓度达稳态后进行一次采血</a:t>
              </a:r>
              <a:r>
                <a:rPr lang="zh-CN" altLang="en-US" sz="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，用于后续分析，采用液相色谱 </a:t>
              </a:r>
              <a:r>
                <a:rPr lang="en-US" altLang="zh-CN" sz="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 </a:t>
              </a:r>
              <a:r>
                <a:rPr lang="zh-CN" altLang="en-US" sz="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串联质谱法</a:t>
              </a:r>
              <a:r>
                <a:rPr lang="en-US" altLang="zh-CN" sz="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(LC-MS/MS)</a:t>
              </a:r>
              <a:r>
                <a:rPr lang="zh-CN" altLang="en-US" sz="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定量检测瑞派替尼及其活性代谢物</a:t>
              </a:r>
              <a:r>
                <a:rPr lang="en-US" altLang="zh-CN" sz="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DP-5439</a:t>
              </a:r>
              <a:r>
                <a:rPr lang="zh-CN" altLang="en-US" sz="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的血浆浓度</a:t>
              </a:r>
              <a:endParaRPr lang="en-US" altLang="zh-CN" sz="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cxnSp>
          <p:nvCxnSpPr>
            <p:cNvPr id="9" name="Connector: Elbow 30"/>
            <p:cNvCxnSpPr/>
            <p:nvPr/>
          </p:nvCxnSpPr>
          <p:spPr>
            <a:xfrm>
              <a:off x="8320600" y="4488079"/>
              <a:ext cx="442017" cy="0"/>
            </a:xfrm>
            <a:prstGeom prst="straightConnector1">
              <a:avLst/>
            </a:prstGeom>
            <a:noFill/>
            <a:ln w="38100" cap="flat" cmpd="sng" algn="ctr">
              <a:solidFill>
                <a:schemeClr val="tx1"/>
              </a:solidFill>
              <a:prstDash val="solid"/>
              <a:round/>
              <a:headEnd type="none" w="med" len="med"/>
              <a:tailEnd type="triangle"/>
            </a:ln>
            <a:effectLst/>
          </p:spPr>
        </p:cxnSp>
      </p:grpSp>
      <p:sp>
        <p:nvSpPr>
          <p:cNvPr id="14" name="内容占位符 4"/>
          <p:cNvSpPr txBox="1"/>
          <p:nvPr/>
        </p:nvSpPr>
        <p:spPr>
          <a:xfrm>
            <a:off x="258680" y="347305"/>
            <a:ext cx="11933320" cy="46166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1"/>
                </a:solidFill>
                <a:latin typeface="Arial" panose="020B0604020202020204" pitchFamily="34" charset="0"/>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Arial" panose="020B0604020202020204" pitchFamily="34" charset="0"/>
                <a:ea typeface="微软雅黑"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Arial" panose="020B0604020202020204" pitchFamily="34" charset="0"/>
                <a:ea typeface="微软雅黑" panose="020B0503020204020204"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Arial" panose="020B0604020202020204" pitchFamily="34" charset="0"/>
                <a:ea typeface="微软雅黑" panose="020B0503020204020204"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CN" altLang="en-US" sz="2000" b="1" dirty="0">
                <a:latin typeface="微软雅黑" panose="020B0503020204020204" pitchFamily="34" charset="-122"/>
                <a:cs typeface="+mn-ea"/>
                <a:sym typeface="微软雅黑" panose="020B0503020204020204" pitchFamily="34" charset="-122"/>
              </a:rPr>
              <a:t>在中国</a:t>
            </a:r>
            <a:r>
              <a:rPr lang="en-US" altLang="zh-CN" sz="2000" b="1" dirty="0">
                <a:latin typeface="微软雅黑" panose="020B0503020204020204" pitchFamily="34" charset="-122"/>
                <a:cs typeface="+mn-ea"/>
                <a:sym typeface="微软雅黑" panose="020B0503020204020204" pitchFamily="34" charset="-122"/>
              </a:rPr>
              <a:t>GIST</a:t>
            </a:r>
            <a:r>
              <a:rPr lang="zh-CN" altLang="en-US" sz="2000" b="1" dirty="0">
                <a:latin typeface="微软雅黑" panose="020B0503020204020204" pitchFamily="34" charset="-122"/>
                <a:cs typeface="+mn-ea"/>
                <a:sym typeface="微软雅黑" panose="020B0503020204020204" pitchFamily="34" charset="-122"/>
              </a:rPr>
              <a:t>患者中瑞派替尼血药浓度与临床疗效的关系如何？</a:t>
            </a:r>
            <a:endParaRPr lang="zh-CN" altLang="en-US" sz="2000" b="1" dirty="0">
              <a:latin typeface="微软雅黑" panose="020B0503020204020204" pitchFamily="34" charset="-122"/>
              <a:cs typeface="+mn-ea"/>
              <a:sym typeface="微软雅黑" panose="020B0503020204020204" pitchFamily="34" charset="-122"/>
            </a:endParaRPr>
          </a:p>
        </p:txBody>
      </p:sp>
      <p:grpSp>
        <p:nvGrpSpPr>
          <p:cNvPr id="15" name="组合 14"/>
          <p:cNvGrpSpPr/>
          <p:nvPr/>
        </p:nvGrpSpPr>
        <p:grpSpPr>
          <a:xfrm>
            <a:off x="340895" y="844922"/>
            <a:ext cx="8536804" cy="504779"/>
            <a:chOff x="396241" y="977900"/>
            <a:chExt cx="11279820" cy="504779"/>
          </a:xfrm>
        </p:grpSpPr>
        <p:sp>
          <p:nvSpPr>
            <p:cNvPr id="16" name="矩形 15"/>
            <p:cNvSpPr/>
            <p:nvPr/>
          </p:nvSpPr>
          <p:spPr>
            <a:xfrm>
              <a:off x="396241" y="977900"/>
              <a:ext cx="11279820" cy="504779"/>
            </a:xfrm>
            <a:prstGeom prst="rect">
              <a:avLst/>
            </a:prstGeom>
            <a:solidFill>
              <a:schemeClr val="bg1"/>
            </a:solidFill>
            <a:ln>
              <a:noFill/>
            </a:ln>
            <a:effectLst>
              <a:outerShdw blurRad="63500" algn="tl"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0">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7" name="文本框 16"/>
            <p:cNvSpPr txBox="1"/>
            <p:nvPr/>
          </p:nvSpPr>
          <p:spPr>
            <a:xfrm>
              <a:off x="553338" y="1041385"/>
              <a:ext cx="10965625" cy="336691"/>
            </a:xfrm>
            <a:prstGeom prst="rect">
              <a:avLst/>
            </a:prstGeom>
            <a:ln w="12700">
              <a:miter lim="400000"/>
            </a:ln>
          </p:spPr>
          <p:txBody>
            <a:bodyPr wrap="square" lIns="45718" tIns="45718" rIns="45718" bIns="45718">
              <a:sp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140335" indent="-140335">
                <a:lnSpc>
                  <a:spcPct val="120000"/>
                </a:lnSpc>
                <a:buSzPct val="100000"/>
                <a:buChar char="•"/>
                <a:defRPr sz="1400">
                  <a:latin typeface="微软雅黑" panose="020B0503020204020204" pitchFamily="34" charset="-122"/>
                  <a:ea typeface="微软雅黑" panose="020B0503020204020204" pitchFamily="34" charset="-122"/>
                  <a:cs typeface="微软雅黑" panose="020B0503020204020204" pitchFamily="34" charset="-122"/>
                </a:defRPr>
              </a:lvl1pPr>
            </a:lstStyle>
            <a:p>
              <a:pPr marL="0" marR="0" lvl="0" indent="0" algn="l" defTabSz="914400" rtl="0" eaLnBrk="1" fontAlgn="auto" latinLnBrk="0" hangingPunct="0">
                <a:lnSpc>
                  <a:spcPct val="150000"/>
                </a:lnSpc>
                <a:spcBef>
                  <a:spcPts val="0"/>
                </a:spcBef>
                <a:spcAft>
                  <a:spcPts val="0"/>
                </a:spcAft>
                <a:buClrTx/>
                <a:buSzPct val="100000"/>
                <a:buNone/>
                <a:defRPr/>
              </a:pPr>
              <a:r>
                <a:rPr kumimoji="0" lang="zh-CN" altLang="en-US" sz="1200" b="1" i="0" u="none" strike="noStrike" kern="0" cap="none" spc="0" normalizeH="0" baseline="0" noProof="0" dirty="0">
                  <a:ln>
                    <a:noFill/>
                  </a:ln>
                  <a:effectLst/>
                  <a:uLnTx/>
                  <a:uFillTx/>
                  <a:cs typeface="+mn-ea"/>
                  <a:sym typeface="微软雅黑" panose="020B0503020204020204" pitchFamily="34" charset="-122"/>
                </a:rPr>
                <a:t>本研究聚焦中国晚期</a:t>
              </a:r>
              <a:r>
                <a:rPr kumimoji="0" lang="en-US" altLang="zh-CN" sz="1200" b="1" i="0" u="none" strike="noStrike" kern="0" cap="none" spc="0" normalizeH="0" baseline="0" noProof="0" dirty="0">
                  <a:ln>
                    <a:noFill/>
                  </a:ln>
                  <a:effectLst/>
                  <a:uLnTx/>
                  <a:uFillTx/>
                  <a:cs typeface="+mn-ea"/>
                  <a:sym typeface="微软雅黑" panose="020B0503020204020204" pitchFamily="34" charset="-122"/>
                </a:rPr>
                <a:t>GIST</a:t>
              </a:r>
              <a:r>
                <a:rPr kumimoji="0" lang="zh-CN" altLang="en-US" sz="1200" b="1" i="0" u="none" strike="noStrike" kern="0" cap="none" spc="0" normalizeH="0" baseline="0" noProof="0" dirty="0">
                  <a:ln>
                    <a:noFill/>
                  </a:ln>
                  <a:effectLst/>
                  <a:uLnTx/>
                  <a:uFillTx/>
                  <a:cs typeface="+mn-ea"/>
                  <a:sym typeface="微软雅黑" panose="020B0503020204020204" pitchFamily="34" charset="-122"/>
                </a:rPr>
                <a:t>患者，探索</a:t>
              </a:r>
              <a:r>
                <a:rPr kumimoji="0" lang="en-US" altLang="zh-CN" sz="1200" b="1" i="0" u="none" strike="noStrike" kern="0" cap="none" spc="0" normalizeH="0" baseline="0" noProof="0" dirty="0">
                  <a:ln>
                    <a:noFill/>
                  </a:ln>
                  <a:effectLst/>
                  <a:uLnTx/>
                  <a:uFillTx/>
                  <a:cs typeface="+mn-ea"/>
                  <a:sym typeface="微软雅黑" panose="020B0503020204020204" pitchFamily="34" charset="-122"/>
                </a:rPr>
                <a:t>R-</a:t>
              </a:r>
              <a:r>
                <a:rPr kumimoji="0" lang="en-US" altLang="zh-CN" sz="1200" b="1" i="0" u="none" strike="noStrike" kern="0" cap="none" spc="0" normalizeH="0" baseline="0" noProof="0" dirty="0" err="1">
                  <a:ln>
                    <a:noFill/>
                  </a:ln>
                  <a:effectLst/>
                  <a:uLnTx/>
                  <a:uFillTx/>
                  <a:cs typeface="+mn-ea"/>
                  <a:sym typeface="微软雅黑" panose="020B0503020204020204" pitchFamily="34" charset="-122"/>
                </a:rPr>
                <a:t>C</a:t>
              </a:r>
              <a:r>
                <a:rPr kumimoji="0" lang="en-US" altLang="zh-CN" sz="1200" b="1" i="0" u="none" strike="noStrike" kern="0" cap="none" spc="0" normalizeH="0" baseline="-25000" noProof="0" dirty="0" err="1">
                  <a:ln>
                    <a:noFill/>
                  </a:ln>
                  <a:effectLst/>
                  <a:uLnTx/>
                  <a:uFillTx/>
                  <a:cs typeface="+mn-ea"/>
                  <a:sym typeface="微软雅黑" panose="020B0503020204020204" pitchFamily="34" charset="-122"/>
                </a:rPr>
                <a:t>trough</a:t>
              </a:r>
              <a:r>
                <a:rPr kumimoji="0" lang="zh-CN" altLang="en-US" sz="1200" b="1" i="0" u="none" strike="noStrike" kern="0" cap="none" spc="0" normalizeH="0" baseline="0" noProof="0" dirty="0">
                  <a:ln>
                    <a:noFill/>
                  </a:ln>
                  <a:effectLst/>
                  <a:uLnTx/>
                  <a:uFillTx/>
                  <a:cs typeface="+mn-ea"/>
                  <a:sym typeface="微软雅黑" panose="020B0503020204020204" pitchFamily="34" charset="-122"/>
                </a:rPr>
                <a:t>与临床疗效的关系，以及瑞派替尼浓度与不良事件发生率的相关性</a:t>
              </a:r>
              <a:endParaRPr kumimoji="0" lang="zh-CN" altLang="en-US" sz="1200" b="1" i="0" u="none" strike="noStrike" kern="0" cap="none" spc="0" normalizeH="0" baseline="0" noProof="0" dirty="0">
                <a:ln>
                  <a:noFill/>
                </a:ln>
                <a:effectLst/>
                <a:uLnTx/>
                <a:uFillTx/>
                <a:cs typeface="+mn-ea"/>
                <a:sym typeface="微软雅黑" panose="020B0503020204020204" pitchFamily="34" charset="-122"/>
              </a:endParaRPr>
            </a:p>
          </p:txBody>
        </p:sp>
      </p:grpSp>
      <p:sp>
        <p:nvSpPr>
          <p:cNvPr id="18" name="文本占位符 1"/>
          <p:cNvSpPr txBox="1"/>
          <p:nvPr/>
        </p:nvSpPr>
        <p:spPr>
          <a:xfrm>
            <a:off x="214065" y="6641018"/>
            <a:ext cx="3634603" cy="216982"/>
          </a:xfrm>
          <a:prstGeom prst="rect">
            <a:avLst/>
          </a:prstGeom>
        </p:spPr>
        <p:txBody>
          <a:bodyPr>
            <a:noAutofit/>
          </a:bodyPr>
          <a:lstStyle>
            <a:defPPr>
              <a:defRPr lang="zh-CN"/>
            </a:defPPr>
            <a:lvl1pPr indent="0" defTabSz="1219200">
              <a:lnSpc>
                <a:spcPct val="120000"/>
              </a:lnSpc>
              <a:spcBef>
                <a:spcPts val="0"/>
              </a:spcBef>
              <a:buFont typeface="Arial" panose="020B0604020202020204" pitchFamily="34" charset="0"/>
              <a:buNone/>
              <a:defRPr sz="900">
                <a:solidFill>
                  <a:prstClr val="black"/>
                </a:solidFill>
                <a:cs typeface="+mn-ea"/>
              </a:defRPr>
            </a:lvl1pPr>
            <a:lvl2pPr marL="914400" indent="-304800" defTabSz="1219200">
              <a:lnSpc>
                <a:spcPct val="90000"/>
              </a:lnSpc>
              <a:spcBef>
                <a:spcPts val="665"/>
              </a:spcBef>
              <a:buFont typeface="Arial" panose="020B0604020202020204" pitchFamily="34" charset="0"/>
              <a:buChar char="•"/>
              <a:defRPr sz="3200">
                <a:latin typeface="微软雅黑" panose="020B0503020204020204" pitchFamily="34" charset="-122"/>
              </a:defRPr>
            </a:lvl2pPr>
            <a:lvl3pPr marL="1524000" indent="-304800" defTabSz="1219200">
              <a:lnSpc>
                <a:spcPct val="90000"/>
              </a:lnSpc>
              <a:spcBef>
                <a:spcPts val="665"/>
              </a:spcBef>
              <a:buFont typeface="Arial" panose="020B0604020202020204" pitchFamily="34" charset="0"/>
              <a:buChar char="•"/>
              <a:defRPr sz="2800">
                <a:latin typeface="微软雅黑" panose="020B0503020204020204" pitchFamily="34" charset="-122"/>
              </a:defRPr>
            </a:lvl3pPr>
            <a:lvl4pPr marL="2133600" indent="-304800" defTabSz="1219200">
              <a:lnSpc>
                <a:spcPct val="90000"/>
              </a:lnSpc>
              <a:spcBef>
                <a:spcPts val="665"/>
              </a:spcBef>
              <a:buFont typeface="Arial" panose="020B0604020202020204" pitchFamily="34" charset="0"/>
              <a:buChar char="•"/>
              <a:defRPr sz="2535">
                <a:latin typeface="微软雅黑" panose="020B0503020204020204" pitchFamily="34" charset="-122"/>
              </a:defRPr>
            </a:lvl4pPr>
            <a:lvl5pPr marL="2743200" indent="-304800" defTabSz="1219200">
              <a:lnSpc>
                <a:spcPct val="90000"/>
              </a:lnSpc>
              <a:spcBef>
                <a:spcPts val="665"/>
              </a:spcBef>
              <a:buFont typeface="Arial" panose="020B0604020202020204" pitchFamily="34" charset="0"/>
              <a:buChar char="•"/>
              <a:defRPr sz="2535">
                <a:latin typeface="微软雅黑" panose="020B0503020204020204" pitchFamily="34" charset="-122"/>
              </a:defRPr>
            </a:lvl5pPr>
            <a:lvl6pPr marL="3352800" indent="-304800" defTabSz="1219200">
              <a:lnSpc>
                <a:spcPct val="90000"/>
              </a:lnSpc>
              <a:spcBef>
                <a:spcPts val="665"/>
              </a:spcBef>
              <a:buFont typeface="Arial" panose="020B0604020202020204" pitchFamily="34" charset="0"/>
              <a:buChar char="•"/>
              <a:defRPr sz="2535"/>
            </a:lvl6pPr>
            <a:lvl7pPr marL="3961765" indent="-304800" defTabSz="1219200">
              <a:lnSpc>
                <a:spcPct val="90000"/>
              </a:lnSpc>
              <a:spcBef>
                <a:spcPts val="665"/>
              </a:spcBef>
              <a:buFont typeface="Arial" panose="020B0604020202020204" pitchFamily="34" charset="0"/>
              <a:buChar char="•"/>
              <a:defRPr sz="2535"/>
            </a:lvl7pPr>
            <a:lvl8pPr marL="4571365" indent="-304800" defTabSz="1219200">
              <a:lnSpc>
                <a:spcPct val="90000"/>
              </a:lnSpc>
              <a:spcBef>
                <a:spcPts val="665"/>
              </a:spcBef>
              <a:buFont typeface="Arial" panose="020B0604020202020204" pitchFamily="34" charset="0"/>
              <a:buChar char="•"/>
              <a:defRPr sz="2535"/>
            </a:lvl8pPr>
            <a:lvl9pPr marL="5180965" indent="-304800" defTabSz="1219200">
              <a:lnSpc>
                <a:spcPct val="90000"/>
              </a:lnSpc>
              <a:spcBef>
                <a:spcPts val="665"/>
              </a:spcBef>
              <a:buFont typeface="Arial" panose="020B0604020202020204" pitchFamily="34" charset="0"/>
              <a:buChar char="•"/>
              <a:defRPr sz="2535"/>
            </a:lvl9pPr>
          </a:lstStyle>
          <a:p>
            <a:r>
              <a:rPr lang="en-US" altLang="zh-CN" dirty="0">
                <a:latin typeface="微软雅黑" panose="020B0503020204020204" pitchFamily="34" charset="-122"/>
                <a:ea typeface="微软雅黑" panose="020B0503020204020204" pitchFamily="34" charset="-122"/>
                <a:sym typeface="微软雅黑" panose="020B0503020204020204" pitchFamily="34" charset="-122"/>
              </a:rPr>
              <a:t>Zhang Q, et al. Cancer. 2025 Dec 1;131 Suppl 3:e70149.</a:t>
            </a:r>
            <a:endParaRPr lang="es-ES" altLang="zh-CN"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9" name="TextBox 32"/>
          <p:cNvSpPr txBox="1"/>
          <p:nvPr/>
        </p:nvSpPr>
        <p:spPr>
          <a:xfrm>
            <a:off x="1528548" y="6461930"/>
            <a:ext cx="10449387" cy="215444"/>
          </a:xfrm>
          <a:prstGeom prst="rect">
            <a:avLst/>
          </a:prstGeom>
          <a:noFill/>
        </p:spPr>
        <p:txBody>
          <a:bodyPr wrap="square">
            <a:spAutoFit/>
          </a:bodyPr>
          <a:lstStyle/>
          <a:p>
            <a:pPr lvl="0">
              <a:defRPr/>
            </a:pPr>
            <a:r>
              <a:rPr kumimoji="0" lang="en-US" altLang="zh-CN" sz="800" b="0" i="0" u="none" strike="noStrike" kern="1200" cap="none" spc="0" normalizeH="0" baseline="0" noProof="0" dirty="0">
                <a:ln>
                  <a:noFill/>
                </a:ln>
                <a:solidFill>
                  <a:srgbClr val="232323"/>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GIST</a:t>
            </a:r>
            <a:r>
              <a:rPr kumimoji="0" lang="zh-CN" altLang="en-US" sz="800" b="0" i="0" u="none" strike="noStrike" kern="1200" cap="none" spc="0" normalizeH="0" baseline="0" noProof="0" dirty="0">
                <a:ln>
                  <a:noFill/>
                </a:ln>
                <a:solidFill>
                  <a:srgbClr val="232323"/>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，胃肠间质瘤；</a:t>
            </a:r>
            <a:r>
              <a:rPr kumimoji="0" lang="en-US" altLang="zh-CN" sz="800" b="0" i="0" u="none" strike="noStrike" kern="1200" cap="none" spc="0" normalizeH="0" baseline="0" noProof="0" dirty="0">
                <a:ln>
                  <a:noFill/>
                </a:ln>
                <a:solidFill>
                  <a:srgbClr val="232323"/>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TDM</a:t>
            </a:r>
            <a:r>
              <a:rPr kumimoji="0" lang="zh-CN" altLang="en-US" sz="800" b="0" i="0" u="none" strike="noStrike" kern="1200" cap="none" spc="0" normalizeH="0" baseline="0" noProof="0" dirty="0">
                <a:ln>
                  <a:noFill/>
                </a:ln>
                <a:solidFill>
                  <a:srgbClr val="232323"/>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a:t>
            </a:r>
            <a:r>
              <a:rPr lang="zh-CN" altLang="en-US" sz="800" dirty="0">
                <a:solidFill>
                  <a:srgbClr val="404040"/>
                </a:solidFill>
                <a:latin typeface="微软雅黑" panose="020B0503020204020204" pitchFamily="34" charset="-122"/>
                <a:ea typeface="微软雅黑" panose="020B0503020204020204" pitchFamily="34" charset="-122"/>
                <a:cs typeface="+mn-ea"/>
                <a:sym typeface="微软雅黑" panose="020B0503020204020204" pitchFamily="34" charset="-122"/>
              </a:rPr>
              <a:t>治疗药物监测</a:t>
            </a:r>
            <a:r>
              <a:rPr kumimoji="0" lang="zh-CN" altLang="en-US" sz="800" b="0" i="0" u="none" strike="noStrike" kern="1200" cap="none" spc="0" normalizeH="0" baseline="0" noProof="0" dirty="0">
                <a:ln>
                  <a:noFill/>
                </a:ln>
                <a:solidFill>
                  <a:srgbClr val="232323"/>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a:t>
            </a:r>
            <a:r>
              <a:rPr kumimoji="0" lang="en-US" altLang="zh-CN" sz="800" b="0" i="0" u="none" strike="noStrike" kern="1200" cap="none" spc="0" normalizeH="0" baseline="0" noProof="0" dirty="0">
                <a:ln>
                  <a:noFill/>
                </a:ln>
                <a:solidFill>
                  <a:srgbClr val="232323"/>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PFS</a:t>
            </a:r>
            <a:r>
              <a:rPr kumimoji="0" lang="zh-CN" altLang="en-US" sz="800" b="0" i="0" u="none" strike="noStrike" kern="1200" cap="none" spc="0" normalizeH="0" baseline="0" noProof="0" dirty="0">
                <a:ln>
                  <a:noFill/>
                </a:ln>
                <a:solidFill>
                  <a:srgbClr val="232323"/>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，无进展生存期；</a:t>
            </a:r>
            <a:r>
              <a:rPr kumimoji="0" lang="en-US" altLang="zh-CN" sz="800" b="0" i="0" u="none" strike="noStrike" kern="1200" cap="none" spc="0" normalizeH="0" baseline="0" noProof="0" dirty="0">
                <a:ln>
                  <a:noFill/>
                </a:ln>
                <a:solidFill>
                  <a:srgbClr val="232323"/>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OS</a:t>
            </a:r>
            <a:r>
              <a:rPr kumimoji="0" lang="zh-CN" altLang="en-US" sz="800" b="0" i="0" u="none" strike="noStrike" kern="1200" cap="none" spc="0" normalizeH="0" baseline="0" noProof="0" dirty="0">
                <a:ln>
                  <a:noFill/>
                </a:ln>
                <a:solidFill>
                  <a:srgbClr val="232323"/>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，总生存期；</a:t>
            </a:r>
            <a:r>
              <a:rPr lang="en-US" altLang="zh-CN" sz="800" dirty="0">
                <a:latin typeface="微软雅黑" panose="020B0503020204020204" pitchFamily="34" charset="-122"/>
                <a:ea typeface="微软雅黑" panose="020B0503020204020204" pitchFamily="34" charset="-122"/>
                <a:cs typeface="+mn-ea"/>
                <a:sym typeface="微软雅黑" panose="020B0503020204020204" pitchFamily="34" charset="-122"/>
              </a:rPr>
              <a:t>R-</a:t>
            </a:r>
            <a:r>
              <a:rPr lang="en-US" altLang="zh-CN" sz="800" dirty="0" err="1">
                <a:latin typeface="微软雅黑" panose="020B0503020204020204" pitchFamily="34" charset="-122"/>
                <a:ea typeface="微软雅黑" panose="020B0503020204020204" pitchFamily="34" charset="-122"/>
                <a:cs typeface="+mn-ea"/>
                <a:sym typeface="微软雅黑" panose="020B0503020204020204" pitchFamily="34" charset="-122"/>
              </a:rPr>
              <a:t>C</a:t>
            </a:r>
            <a:r>
              <a:rPr lang="en-US" altLang="zh-CN" sz="800" baseline="-25000" dirty="0" err="1">
                <a:latin typeface="微软雅黑" panose="020B0503020204020204" pitchFamily="34" charset="-122"/>
                <a:ea typeface="微软雅黑" panose="020B0503020204020204" pitchFamily="34" charset="-122"/>
                <a:cs typeface="+mn-ea"/>
                <a:sym typeface="微软雅黑" panose="020B0503020204020204" pitchFamily="34" charset="-122"/>
              </a:rPr>
              <a:t>trough</a:t>
            </a:r>
            <a:r>
              <a:rPr lang="zh-CN" altLang="en-US" sz="800" dirty="0">
                <a:latin typeface="微软雅黑" panose="020B0503020204020204" pitchFamily="34" charset="-122"/>
                <a:ea typeface="微软雅黑" panose="020B0503020204020204" pitchFamily="34" charset="-122"/>
                <a:cs typeface="+mn-ea"/>
                <a:sym typeface="微软雅黑" panose="020B0503020204020204" pitchFamily="34" charset="-122"/>
              </a:rPr>
              <a:t>，</a:t>
            </a:r>
            <a:r>
              <a:rPr lang="en-US" altLang="zh-CN" sz="800" dirty="0">
                <a:latin typeface="微软雅黑" panose="020B0503020204020204" pitchFamily="34" charset="-122"/>
                <a:ea typeface="微软雅黑" panose="020B0503020204020204" pitchFamily="34" charset="-122"/>
                <a:cs typeface="+mn-ea"/>
                <a:sym typeface="微软雅黑" panose="020B0503020204020204" pitchFamily="34" charset="-122"/>
              </a:rPr>
              <a:t>0h</a:t>
            </a:r>
            <a:r>
              <a:rPr lang="zh-CN" altLang="en-US" sz="800" dirty="0">
                <a:latin typeface="微软雅黑" panose="020B0503020204020204" pitchFamily="34" charset="-122"/>
                <a:ea typeface="微软雅黑" panose="020B0503020204020204" pitchFamily="34" charset="-122"/>
                <a:cs typeface="+mn-ea"/>
                <a:sym typeface="微软雅黑" panose="020B0503020204020204" pitchFamily="34" charset="-122"/>
              </a:rPr>
              <a:t>：给药</a:t>
            </a:r>
            <a:r>
              <a:rPr lang="en-US" altLang="zh-CN" sz="800" dirty="0">
                <a:latin typeface="微软雅黑" panose="020B0503020204020204" pitchFamily="34" charset="-122"/>
                <a:ea typeface="微软雅黑" panose="020B0503020204020204" pitchFamily="34" charset="-122"/>
                <a:cs typeface="+mn-ea"/>
                <a:sym typeface="微软雅黑" panose="020B0503020204020204" pitchFamily="34" charset="-122"/>
              </a:rPr>
              <a:t>0h</a:t>
            </a:r>
            <a:r>
              <a:rPr lang="zh-CN" altLang="en-US" sz="800" dirty="0">
                <a:latin typeface="微软雅黑" panose="020B0503020204020204" pitchFamily="34" charset="-122"/>
                <a:ea typeface="微软雅黑" panose="020B0503020204020204" pitchFamily="34" charset="-122"/>
                <a:cs typeface="+mn-ea"/>
                <a:sym typeface="微软雅黑" panose="020B0503020204020204" pitchFamily="34" charset="-122"/>
              </a:rPr>
              <a:t>时的瑞派替尼谷浓度；</a:t>
            </a:r>
            <a:r>
              <a:rPr lang="en-US" altLang="zh-CN" sz="800" dirty="0">
                <a:latin typeface="微软雅黑" panose="020B0503020204020204" pitchFamily="34" charset="-122"/>
                <a:ea typeface="微软雅黑" panose="020B0503020204020204" pitchFamily="34" charset="-122"/>
                <a:cs typeface="+mn-ea"/>
                <a:sym typeface="微软雅黑" panose="020B0503020204020204" pitchFamily="34" charset="-122"/>
              </a:rPr>
              <a:t>DP-</a:t>
            </a:r>
            <a:r>
              <a:rPr lang="en-US" altLang="zh-CN" sz="800" dirty="0" err="1">
                <a:latin typeface="微软雅黑" panose="020B0503020204020204" pitchFamily="34" charset="-122"/>
                <a:ea typeface="微软雅黑" panose="020B0503020204020204" pitchFamily="34" charset="-122"/>
                <a:cs typeface="+mn-ea"/>
                <a:sym typeface="微软雅黑" panose="020B0503020204020204" pitchFamily="34" charset="-122"/>
              </a:rPr>
              <a:t>C</a:t>
            </a:r>
            <a:r>
              <a:rPr lang="en-US" altLang="zh-CN" sz="800" baseline="-25000" dirty="0" err="1">
                <a:latin typeface="微软雅黑" panose="020B0503020204020204" pitchFamily="34" charset="-122"/>
                <a:ea typeface="微软雅黑" panose="020B0503020204020204" pitchFamily="34" charset="-122"/>
                <a:cs typeface="+mn-ea"/>
                <a:sym typeface="微软雅黑" panose="020B0503020204020204" pitchFamily="34" charset="-122"/>
              </a:rPr>
              <a:t>trough</a:t>
            </a:r>
            <a:r>
              <a:rPr lang="zh-CN" altLang="en-US" sz="800" dirty="0">
                <a:latin typeface="微软雅黑" panose="020B0503020204020204" pitchFamily="34" charset="-122"/>
                <a:ea typeface="微软雅黑" panose="020B0503020204020204" pitchFamily="34" charset="-122"/>
                <a:cs typeface="+mn-ea"/>
                <a:sym typeface="微软雅黑" panose="020B0503020204020204" pitchFamily="34" charset="-122"/>
              </a:rPr>
              <a:t>，</a:t>
            </a:r>
            <a:r>
              <a:rPr lang="en-US" altLang="zh-CN" sz="800" dirty="0">
                <a:latin typeface="微软雅黑" panose="020B0503020204020204" pitchFamily="34" charset="-122"/>
                <a:ea typeface="微软雅黑" panose="020B0503020204020204" pitchFamily="34" charset="-122"/>
                <a:cs typeface="+mn-ea"/>
                <a:sym typeface="微软雅黑" panose="020B0503020204020204" pitchFamily="34" charset="-122"/>
              </a:rPr>
              <a:t>0h</a:t>
            </a:r>
            <a:r>
              <a:rPr lang="zh-CN" altLang="en-US" sz="800" dirty="0">
                <a:latin typeface="微软雅黑" panose="020B0503020204020204" pitchFamily="34" charset="-122"/>
                <a:ea typeface="微软雅黑" panose="020B0503020204020204" pitchFamily="34" charset="-122"/>
                <a:cs typeface="+mn-ea"/>
                <a:sym typeface="微软雅黑" panose="020B0503020204020204" pitchFamily="34" charset="-122"/>
              </a:rPr>
              <a:t>：药</a:t>
            </a:r>
            <a:r>
              <a:rPr lang="en-US" altLang="zh-CN" sz="800" dirty="0">
                <a:latin typeface="微软雅黑" panose="020B0503020204020204" pitchFamily="34" charset="-122"/>
                <a:ea typeface="微软雅黑" panose="020B0503020204020204" pitchFamily="34" charset="-122"/>
                <a:cs typeface="+mn-ea"/>
                <a:sym typeface="微软雅黑" panose="020B0503020204020204" pitchFamily="34" charset="-122"/>
              </a:rPr>
              <a:t>0h</a:t>
            </a:r>
            <a:r>
              <a:rPr lang="zh-CN" altLang="en-US" sz="800" dirty="0">
                <a:latin typeface="微软雅黑" panose="020B0503020204020204" pitchFamily="34" charset="-122"/>
                <a:ea typeface="微软雅黑" panose="020B0503020204020204" pitchFamily="34" charset="-122"/>
                <a:cs typeface="+mn-ea"/>
                <a:sym typeface="微软雅黑" panose="020B0503020204020204" pitchFamily="34" charset="-122"/>
              </a:rPr>
              <a:t>时的</a:t>
            </a:r>
            <a:r>
              <a:rPr lang="en-US" altLang="zh-CN" sz="800" dirty="0">
                <a:latin typeface="微软雅黑" panose="020B0503020204020204" pitchFamily="34" charset="-122"/>
                <a:ea typeface="微软雅黑" panose="020B0503020204020204" pitchFamily="34" charset="-122"/>
                <a:cs typeface="+mn-ea"/>
                <a:sym typeface="微软雅黑" panose="020B0503020204020204" pitchFamily="34" charset="-122"/>
              </a:rPr>
              <a:t>DP-5439</a:t>
            </a:r>
            <a:r>
              <a:rPr lang="zh-CN" altLang="en-US" sz="800" dirty="0">
                <a:latin typeface="微软雅黑" panose="020B0503020204020204" pitchFamily="34" charset="-122"/>
                <a:ea typeface="微软雅黑" panose="020B0503020204020204" pitchFamily="34" charset="-122"/>
                <a:cs typeface="+mn-ea"/>
                <a:sym typeface="微软雅黑" panose="020B0503020204020204" pitchFamily="34" charset="-122"/>
              </a:rPr>
              <a:t>谷浓度；</a:t>
            </a:r>
            <a:r>
              <a:rPr lang="en-US" altLang="zh-CN" sz="800" dirty="0">
                <a:latin typeface="微软雅黑" panose="020B0503020204020204" pitchFamily="34" charset="-122"/>
                <a:ea typeface="微软雅黑" panose="020B0503020204020204" pitchFamily="34" charset="-122"/>
                <a:cs typeface="+mn-ea"/>
                <a:sym typeface="微软雅黑" panose="020B0503020204020204" pitchFamily="34" charset="-122"/>
              </a:rPr>
              <a:t> R-C₄</a:t>
            </a:r>
            <a:r>
              <a:rPr lang="zh-CN" altLang="en-US" sz="800" dirty="0">
                <a:latin typeface="微软雅黑" panose="020B0503020204020204" pitchFamily="34" charset="-122"/>
                <a:ea typeface="微软雅黑" panose="020B0503020204020204" pitchFamily="34" charset="-122"/>
                <a:cs typeface="+mn-ea"/>
                <a:sym typeface="微软雅黑" panose="020B0503020204020204" pitchFamily="34" charset="-122"/>
              </a:rPr>
              <a:t>，</a:t>
            </a:r>
            <a:r>
              <a:rPr lang="en-US" altLang="zh-CN" sz="800" dirty="0">
                <a:latin typeface="微软雅黑" panose="020B0503020204020204" pitchFamily="34" charset="-122"/>
                <a:ea typeface="微软雅黑" panose="020B0503020204020204" pitchFamily="34" charset="-122"/>
                <a:cs typeface="+mn-ea"/>
                <a:sym typeface="微软雅黑" panose="020B0503020204020204" pitchFamily="34" charset="-122"/>
              </a:rPr>
              <a:t>4h</a:t>
            </a:r>
            <a:r>
              <a:rPr lang="zh-CN" altLang="en-US" sz="800" dirty="0">
                <a:latin typeface="微软雅黑" panose="020B0503020204020204" pitchFamily="34" charset="-122"/>
                <a:ea typeface="微软雅黑" panose="020B0503020204020204" pitchFamily="34" charset="-122"/>
                <a:cs typeface="+mn-ea"/>
                <a:sym typeface="微软雅黑" panose="020B0503020204020204" pitchFamily="34" charset="-122"/>
              </a:rPr>
              <a:t>：给</a:t>
            </a:r>
            <a:r>
              <a:rPr lang="en-US" altLang="zh-CN" sz="800" dirty="0">
                <a:latin typeface="微软雅黑" panose="020B0503020204020204" pitchFamily="34" charset="-122"/>
                <a:ea typeface="微软雅黑" panose="020B0503020204020204" pitchFamily="34" charset="-122"/>
                <a:cs typeface="+mn-ea"/>
                <a:sym typeface="微软雅黑" panose="020B0503020204020204" pitchFamily="34" charset="-122"/>
              </a:rPr>
              <a:t>4h</a:t>
            </a:r>
            <a:r>
              <a:rPr lang="zh-CN" altLang="en-US" sz="800" dirty="0">
                <a:latin typeface="微软雅黑" panose="020B0503020204020204" pitchFamily="34" charset="-122"/>
                <a:ea typeface="微软雅黑" panose="020B0503020204020204" pitchFamily="34" charset="-122"/>
                <a:cs typeface="+mn-ea"/>
                <a:sym typeface="微软雅黑" panose="020B0503020204020204" pitchFamily="34" charset="-122"/>
              </a:rPr>
              <a:t>时的瑞派替尼血药峰浓度</a:t>
            </a:r>
            <a:endParaRPr kumimoji="0" lang="zh-CN" altLang="en-US" sz="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25" name="文本框 24"/>
          <p:cNvSpPr txBox="1"/>
          <p:nvPr/>
        </p:nvSpPr>
        <p:spPr>
          <a:xfrm>
            <a:off x="460376" y="5667738"/>
            <a:ext cx="8297839" cy="613566"/>
          </a:xfrm>
          <a:prstGeom prst="rect">
            <a:avLst/>
          </a:prstGeom>
          <a:noFill/>
        </p:spPr>
        <p:txBody>
          <a:bodyPr wrap="square">
            <a:spAutoFit/>
          </a:bodyPr>
          <a:lstStyle/>
          <a:p>
            <a:pPr>
              <a:lnSpc>
                <a:spcPct val="150000"/>
              </a:lnSpc>
            </a:pPr>
            <a:r>
              <a:rPr kumimoji="0" lang="zh-CN" altLang="en-US"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自</a:t>
            </a:r>
            <a:r>
              <a:rPr kumimoji="0" lang="en-US" altLang="zh-CN"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2023</a:t>
            </a:r>
            <a:r>
              <a:rPr kumimoji="0" lang="zh-CN" altLang="en-US"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年</a:t>
            </a:r>
            <a:r>
              <a:rPr kumimoji="0" lang="en-US" altLang="zh-CN"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1</a:t>
            </a:r>
            <a:r>
              <a:rPr kumimoji="0" lang="zh-CN" altLang="en-US"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月至</a:t>
            </a:r>
            <a:r>
              <a:rPr kumimoji="0" lang="en-US" altLang="zh-CN"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2024</a:t>
            </a:r>
            <a:r>
              <a:rPr kumimoji="0" lang="zh-CN" altLang="en-US"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年</a:t>
            </a:r>
            <a:r>
              <a:rPr kumimoji="0" lang="en-US" altLang="zh-CN"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10</a:t>
            </a:r>
            <a:r>
              <a:rPr kumimoji="0" lang="zh-CN" altLang="en-US"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月，共纳入全国</a:t>
            </a:r>
            <a:r>
              <a:rPr kumimoji="0" lang="en-US" altLang="zh-CN"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9</a:t>
            </a:r>
            <a:r>
              <a:rPr kumimoji="0" lang="zh-CN" altLang="en-US"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家中心的</a:t>
            </a:r>
            <a:r>
              <a:rPr kumimoji="0" lang="en-US" altLang="zh-CN"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102</a:t>
            </a:r>
            <a:r>
              <a:rPr kumimoji="0" lang="zh-CN" altLang="en-US"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例接受不同剂量瑞派替尼治疗的晚期</a:t>
            </a:r>
            <a:r>
              <a:rPr kumimoji="0" lang="en-US" altLang="zh-CN"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GIST</a:t>
            </a:r>
            <a:r>
              <a:rPr kumimoji="0" lang="zh-CN" altLang="en-US"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患者（标准剂量组</a:t>
            </a:r>
            <a:r>
              <a:rPr kumimoji="0" lang="en-US" altLang="zh-CN"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150 mg qd-85</a:t>
            </a:r>
            <a:r>
              <a:rPr kumimoji="0" lang="zh-CN" altLang="en-US"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例、低剂量组＜</a:t>
            </a:r>
            <a:r>
              <a:rPr kumimoji="0" lang="en-US" altLang="zh-CN"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150 mg qd-8</a:t>
            </a:r>
            <a:r>
              <a:rPr kumimoji="0" lang="zh-CN" altLang="en-US"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例、高剂量组＞</a:t>
            </a:r>
            <a:r>
              <a:rPr kumimoji="0" lang="en-US" altLang="zh-CN"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150 mg qd-9</a:t>
            </a:r>
            <a:r>
              <a:rPr kumimoji="0" lang="zh-CN" altLang="en-US"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例）</a:t>
            </a:r>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graphicFrame>
        <p:nvGraphicFramePr>
          <p:cNvPr id="26" name="表格 7"/>
          <p:cNvGraphicFramePr>
            <a:graphicFrameLocks noGrp="1"/>
          </p:cNvGraphicFramePr>
          <p:nvPr/>
        </p:nvGraphicFramePr>
        <p:xfrm>
          <a:off x="9102337" y="951447"/>
          <a:ext cx="2875598" cy="5431094"/>
        </p:xfrm>
        <a:graphic>
          <a:graphicData uri="http://schemas.openxmlformats.org/drawingml/2006/table">
            <a:tbl>
              <a:tblPr firstRow="1" bandRow="1"/>
              <a:tblGrid>
                <a:gridCol w="1922780"/>
                <a:gridCol w="952818"/>
              </a:tblGrid>
              <a:tr h="175903">
                <a:tc>
                  <a:txBody>
                    <a:bodyPr/>
                    <a:lstStyle/>
                    <a:p>
                      <a:pPr algn="ctr">
                        <a:lnSpc>
                          <a:spcPts val="800"/>
                        </a:lnSpc>
                      </a:pPr>
                      <a:r>
                        <a:rPr lang="zh-CN" altLang="en-US" sz="1000" b="1" kern="100" dirty="0">
                          <a:solidFill>
                            <a:srgbClr val="FFFFFF"/>
                          </a:solidFill>
                          <a:effectLst/>
                          <a:latin typeface="微软雅黑" panose="020B0503020204020204" pitchFamily="34" charset="-122"/>
                          <a:ea typeface="微软雅黑" panose="020B0503020204020204" pitchFamily="34" charset="-122"/>
                          <a:cs typeface="+mn-ea"/>
                          <a:sym typeface="微软雅黑" panose="020B0503020204020204" pitchFamily="34" charset="-122"/>
                        </a:rPr>
                        <a:t>   特征</a:t>
                      </a:r>
                      <a:endParaRPr lang="zh-CN" altLang="en-US" sz="1000" b="1" kern="100" dirty="0">
                        <a:solidFill>
                          <a:srgbClr val="FFFFFF"/>
                        </a:solidFill>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379" marR="379" marT="5690" marB="0" anchor="ctr">
                    <a:lnL>
                      <a:noFill/>
                    </a:lnL>
                    <a:lnR>
                      <a:noFill/>
                    </a:lnR>
                    <a:lnT>
                      <a:noFill/>
                    </a:lnT>
                    <a:lnB>
                      <a:noFill/>
                    </a:lnB>
                    <a:solidFill>
                      <a:srgbClr val="AC283F"/>
                    </a:solidFill>
                  </a:tcPr>
                </a:tc>
                <a:tc>
                  <a:txBody>
                    <a:bodyPr/>
                    <a:lstStyle/>
                    <a:p>
                      <a:pPr algn="ctr">
                        <a:lnSpc>
                          <a:spcPts val="800"/>
                        </a:lnSpc>
                      </a:pPr>
                      <a:r>
                        <a:rPr lang="en-US" sz="1000" b="1" kern="100" dirty="0">
                          <a:solidFill>
                            <a:srgbClr val="FFFFFF"/>
                          </a:solidFill>
                          <a:effectLst/>
                          <a:latin typeface="微软雅黑" panose="020B0503020204020204" pitchFamily="34" charset="-122"/>
                          <a:ea typeface="微软雅黑" panose="020B0503020204020204" pitchFamily="34" charset="-122"/>
                          <a:cs typeface="+mn-ea"/>
                          <a:sym typeface="微软雅黑" panose="020B0503020204020204" pitchFamily="34" charset="-122"/>
                        </a:rPr>
                        <a:t>   N=102</a:t>
                      </a:r>
                      <a:endParaRPr lang="en-US" sz="1000" b="1" kern="100" dirty="0">
                        <a:solidFill>
                          <a:srgbClr val="FFFFFF"/>
                        </a:solidFill>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379" marR="379" marT="5690" marB="0" anchor="ctr">
                    <a:lnL>
                      <a:noFill/>
                    </a:lnL>
                    <a:lnR>
                      <a:noFill/>
                    </a:lnR>
                    <a:lnT>
                      <a:noFill/>
                    </a:lnT>
                    <a:lnB>
                      <a:noFill/>
                    </a:lnB>
                    <a:solidFill>
                      <a:srgbClr val="AC283F"/>
                    </a:solidFill>
                  </a:tcPr>
                </a:tc>
              </a:tr>
              <a:tr h="198229">
                <a:tc gridSpan="2">
                  <a:txBody>
                    <a:bodyPr/>
                    <a:lstStyle/>
                    <a:p>
                      <a:pPr>
                        <a:lnSpc>
                          <a:spcPts val="800"/>
                        </a:lnSpc>
                        <a:buNone/>
                      </a:pPr>
                      <a:r>
                        <a:rPr lang="zh-CN" altLang="en-US" sz="1000" b="1"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年龄，岁</a:t>
                      </a:r>
                      <a:endParaRPr lang="en-US" altLang="zh-CN" sz="1000" b="1"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anchor="ctr">
                    <a:lnL>
                      <a:noFill/>
                    </a:lnL>
                    <a:lnR>
                      <a:noFill/>
                    </a:lnR>
                    <a:lnT>
                      <a:noFill/>
                    </a:lnT>
                    <a:lnB>
                      <a:noFill/>
                    </a:lnB>
                    <a:solidFill>
                      <a:schemeClr val="accent2">
                        <a:lumMod val="20000"/>
                        <a:lumOff val="80000"/>
                      </a:schemeClr>
                    </a:solidFill>
                  </a:tcPr>
                </a:tc>
                <a:tc hMerge="1">
                  <a:tcPr anchor="ctr">
                    <a:lnL>
                      <a:noFill/>
                    </a:lnL>
                    <a:lnR>
                      <a:noFill/>
                    </a:lnR>
                    <a:lnT>
                      <a:noFill/>
                    </a:lnT>
                    <a:lnB>
                      <a:noFill/>
                    </a:lnB>
                    <a:solidFill>
                      <a:srgbClr val="DAE3F3"/>
                    </a:solidFill>
                  </a:tcPr>
                </a:tc>
              </a:tr>
              <a:tr h="198229">
                <a:tc>
                  <a:txBody>
                    <a:bodyPr/>
                    <a:lstStyle/>
                    <a:p>
                      <a:pPr lvl="1" algn="l" fontAlgn="ctr">
                        <a:lnSpc>
                          <a:spcPts val="800"/>
                        </a:lnSpc>
                      </a:pPr>
                      <a:r>
                        <a:rPr lang="zh-CN" altLang="en-US" sz="1000" u="none" strike="noStrike" dirty="0">
                          <a:effectLst/>
                          <a:latin typeface="微软雅黑" panose="020B0503020204020204" pitchFamily="34" charset="-122"/>
                          <a:ea typeface="微软雅黑" panose="020B0503020204020204" pitchFamily="34" charset="-122"/>
                          <a:sym typeface="微软雅黑" panose="020B0503020204020204" pitchFamily="34" charset="-122"/>
                        </a:rPr>
                        <a:t>≤</a:t>
                      </a:r>
                      <a:r>
                        <a:rPr lang="en-US" altLang="zh-CN" sz="1000" u="none" strike="noStrike" dirty="0">
                          <a:effectLst/>
                          <a:latin typeface="微软雅黑" panose="020B0503020204020204" pitchFamily="34" charset="-122"/>
                          <a:ea typeface="微软雅黑" panose="020B0503020204020204" pitchFamily="34" charset="-122"/>
                          <a:sym typeface="微软雅黑" panose="020B0503020204020204" pitchFamily="34" charset="-122"/>
                        </a:rPr>
                        <a:t>60</a:t>
                      </a:r>
                      <a:endParaRPr lang="en-US" altLang="zh-CN" sz="1000" b="0" i="0" u="none" strike="noStrike" dirty="0">
                        <a:solidFill>
                          <a:srgbClr val="000000"/>
                        </a:solidFill>
                        <a:effectLst/>
                        <a:latin typeface="微软雅黑" panose="020B0503020204020204" pitchFamily="34" charset="-122"/>
                        <a:ea typeface="微软雅黑" panose="020B0503020204020204" pitchFamily="34" charset="-122"/>
                        <a:sym typeface="微软雅黑" panose="020B0503020204020204" pitchFamily="34" charset="-122"/>
                      </a:endParaRPr>
                    </a:p>
                  </a:txBody>
                  <a:tcPr marL="8657" marR="8657" marT="8657" marB="0" anchor="ctr">
                    <a:lnL>
                      <a:noFill/>
                    </a:lnL>
                    <a:lnR>
                      <a:noFill/>
                    </a:lnR>
                    <a:lnT>
                      <a:noFill/>
                    </a:lnT>
                    <a:lnB>
                      <a:noFill/>
                    </a:lnB>
                    <a:solidFill>
                      <a:srgbClr val="FFFFFF"/>
                    </a:solidFill>
                  </a:tcPr>
                </a:tc>
                <a:tc>
                  <a:txBody>
                    <a:bodyPr/>
                    <a:lstStyle/>
                    <a:p>
                      <a:pPr algn="l">
                        <a:lnSpc>
                          <a:spcPts val="800"/>
                        </a:lnSpc>
                        <a:buNone/>
                      </a:pPr>
                      <a:r>
                        <a:rPr lang="en-US" altLang="zh-CN" sz="1000" dirty="0">
                          <a:latin typeface="微软雅黑" panose="020B0503020204020204" pitchFamily="34" charset="-122"/>
                          <a:ea typeface="微软雅黑" panose="020B0503020204020204" pitchFamily="34" charset="-122"/>
                          <a:cs typeface="+mn-ea"/>
                          <a:sym typeface="微软雅黑" panose="020B0503020204020204" pitchFamily="34" charset="-122"/>
                        </a:rPr>
                        <a:t>57 (55.88)</a:t>
                      </a:r>
                      <a:endParaRPr lang="en-US" altLang="zh-CN" sz="1000" dirty="0">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anchor="ctr">
                    <a:lnL>
                      <a:noFill/>
                    </a:lnL>
                    <a:lnR>
                      <a:noFill/>
                    </a:lnR>
                    <a:lnT>
                      <a:noFill/>
                    </a:lnT>
                    <a:lnB>
                      <a:noFill/>
                    </a:lnB>
                    <a:solidFill>
                      <a:srgbClr val="FFFFFF"/>
                    </a:solidFill>
                  </a:tcPr>
                </a:tc>
              </a:tr>
              <a:tr h="198229">
                <a:tc>
                  <a:txBody>
                    <a:bodyPr/>
                    <a:lstStyle/>
                    <a:p>
                      <a:pPr lvl="1" algn="l" fontAlgn="ctr">
                        <a:lnSpc>
                          <a:spcPts val="800"/>
                        </a:lnSpc>
                      </a:pPr>
                      <a:r>
                        <a:rPr lang="zh-CN" altLang="en-US" sz="1000" u="none" strike="noStrike" dirty="0">
                          <a:effectLst/>
                          <a:latin typeface="微软雅黑" panose="020B0503020204020204" pitchFamily="34" charset="-122"/>
                          <a:ea typeface="微软雅黑" panose="020B0503020204020204" pitchFamily="34" charset="-122"/>
                          <a:sym typeface="微软雅黑" panose="020B0503020204020204" pitchFamily="34" charset="-122"/>
                        </a:rPr>
                        <a:t>＞</a:t>
                      </a:r>
                      <a:r>
                        <a:rPr lang="en-US" altLang="zh-CN" sz="1000" u="none" strike="noStrike" dirty="0">
                          <a:effectLst/>
                          <a:latin typeface="微软雅黑" panose="020B0503020204020204" pitchFamily="34" charset="-122"/>
                          <a:ea typeface="微软雅黑" panose="020B0503020204020204" pitchFamily="34" charset="-122"/>
                          <a:sym typeface="微软雅黑" panose="020B0503020204020204" pitchFamily="34" charset="-122"/>
                        </a:rPr>
                        <a:t>60</a:t>
                      </a:r>
                      <a:endParaRPr lang="en-US" altLang="zh-CN" sz="1000" b="0" i="0" u="none" strike="noStrike" dirty="0">
                        <a:solidFill>
                          <a:srgbClr val="000000"/>
                        </a:solidFill>
                        <a:effectLst/>
                        <a:latin typeface="微软雅黑" panose="020B0503020204020204" pitchFamily="34" charset="-122"/>
                        <a:ea typeface="微软雅黑" panose="020B0503020204020204" pitchFamily="34" charset="-122"/>
                        <a:sym typeface="微软雅黑" panose="020B0503020204020204" pitchFamily="34" charset="-122"/>
                      </a:endParaRPr>
                    </a:p>
                  </a:txBody>
                  <a:tcPr marL="8657" marR="8657" marT="8657" marB="0" anchor="ctr">
                    <a:lnL>
                      <a:noFill/>
                    </a:lnL>
                    <a:lnR>
                      <a:noFill/>
                    </a:lnR>
                    <a:lnT>
                      <a:noFill/>
                    </a:lnT>
                    <a:lnB>
                      <a:noFill/>
                    </a:lnB>
                    <a:solidFill>
                      <a:srgbClr val="FFFFFF"/>
                    </a:solidFill>
                  </a:tcPr>
                </a:tc>
                <a:tc>
                  <a:txBody>
                    <a:bodyPr/>
                    <a:lstStyle/>
                    <a:p>
                      <a:pPr algn="l">
                        <a:lnSpc>
                          <a:spcPts val="800"/>
                        </a:lnSpc>
                        <a:buNone/>
                      </a:pPr>
                      <a:r>
                        <a:rPr lang="en-US" altLang="zh-CN" sz="1000" dirty="0">
                          <a:latin typeface="微软雅黑" panose="020B0503020204020204" pitchFamily="34" charset="-122"/>
                          <a:ea typeface="微软雅黑" panose="020B0503020204020204" pitchFamily="34" charset="-122"/>
                          <a:cs typeface="+mn-ea"/>
                          <a:sym typeface="微软雅黑" panose="020B0503020204020204" pitchFamily="34" charset="-122"/>
                        </a:rPr>
                        <a:t>45 (44.12)</a:t>
                      </a:r>
                      <a:endParaRPr lang="en-US" altLang="zh-CN" sz="1000" dirty="0">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anchor="ctr">
                    <a:lnL>
                      <a:noFill/>
                    </a:lnL>
                    <a:lnR>
                      <a:noFill/>
                    </a:lnR>
                    <a:lnT>
                      <a:noFill/>
                    </a:lnT>
                    <a:lnB>
                      <a:noFill/>
                    </a:lnB>
                    <a:solidFill>
                      <a:srgbClr val="FFFFFF"/>
                    </a:solidFill>
                  </a:tcPr>
                </a:tc>
              </a:tr>
              <a:tr h="198229">
                <a:tc gridSpan="2">
                  <a:txBody>
                    <a:bodyPr/>
                    <a:lstStyle/>
                    <a:p>
                      <a:pPr>
                        <a:lnSpc>
                          <a:spcPts val="800"/>
                        </a:lnSpc>
                        <a:buNone/>
                      </a:pPr>
                      <a:r>
                        <a:rPr lang="zh-CN" altLang="en-US" sz="1000" b="1"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性别，</a:t>
                      </a:r>
                      <a:r>
                        <a:rPr lang="en-US" altLang="zh-CN" sz="1000" b="1"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n (%)</a:t>
                      </a:r>
                      <a:endParaRPr lang="en-US" altLang="zh-CN" sz="1000" b="1"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anchor="ctr">
                    <a:lnL>
                      <a:noFill/>
                    </a:lnL>
                    <a:lnR>
                      <a:noFill/>
                    </a:lnR>
                    <a:lnT>
                      <a:noFill/>
                    </a:lnT>
                    <a:lnB>
                      <a:noFill/>
                    </a:lnB>
                    <a:solidFill>
                      <a:schemeClr val="accent2">
                        <a:lumMod val="20000"/>
                        <a:lumOff val="80000"/>
                      </a:schemeClr>
                    </a:solidFill>
                  </a:tcPr>
                </a:tc>
                <a:tc hMerge="1">
                  <a:tcPr anchor="ctr">
                    <a:lnL>
                      <a:noFill/>
                    </a:lnL>
                    <a:lnR>
                      <a:noFill/>
                    </a:lnR>
                    <a:lnT>
                      <a:noFill/>
                    </a:lnT>
                    <a:lnB>
                      <a:noFill/>
                    </a:lnB>
                    <a:solidFill>
                      <a:srgbClr val="DAE3F3"/>
                    </a:solidFill>
                  </a:tcPr>
                </a:tc>
              </a:tr>
              <a:tr h="198229">
                <a:tc>
                  <a:txBody>
                    <a:bodyPr/>
                    <a:lstStyle/>
                    <a:p>
                      <a:pPr lvl="1">
                        <a:lnSpc>
                          <a:spcPts val="800"/>
                        </a:lnSpc>
                        <a:buNone/>
                      </a:pPr>
                      <a:r>
                        <a:rPr lang="zh-CN" altLang="en-US" sz="10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男</a:t>
                      </a:r>
                      <a:endParaRPr lang="en-US" altLang="zh-CN" sz="10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anchor="ctr">
                    <a:lnL>
                      <a:noFill/>
                    </a:lnL>
                    <a:lnR>
                      <a:noFill/>
                    </a:lnR>
                    <a:lnT>
                      <a:noFill/>
                    </a:lnT>
                    <a:lnB>
                      <a:noFill/>
                    </a:lnB>
                    <a:solidFill>
                      <a:srgbClr val="FFFFFF"/>
                    </a:solidFill>
                  </a:tcPr>
                </a:tc>
                <a:tc>
                  <a:txBody>
                    <a:bodyPr/>
                    <a:lstStyle/>
                    <a:p>
                      <a:pPr algn="l">
                        <a:lnSpc>
                          <a:spcPts val="800"/>
                        </a:lnSpc>
                        <a:buNone/>
                      </a:pPr>
                      <a:r>
                        <a:rPr lang="en-US" altLang="zh-CN" sz="1000" dirty="0">
                          <a:latin typeface="微软雅黑" panose="020B0503020204020204" pitchFamily="34" charset="-122"/>
                          <a:ea typeface="微软雅黑" panose="020B0503020204020204" pitchFamily="34" charset="-122"/>
                          <a:cs typeface="+mn-ea"/>
                          <a:sym typeface="微软雅黑" panose="020B0503020204020204" pitchFamily="34" charset="-122"/>
                        </a:rPr>
                        <a:t>61 (59.80)</a:t>
                      </a:r>
                      <a:endParaRPr lang="en-US" altLang="zh-CN" sz="1000" dirty="0">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anchor="ctr">
                    <a:lnL>
                      <a:noFill/>
                    </a:lnL>
                    <a:lnR>
                      <a:noFill/>
                    </a:lnR>
                    <a:lnT>
                      <a:noFill/>
                    </a:lnT>
                    <a:lnB>
                      <a:noFill/>
                    </a:lnB>
                    <a:solidFill>
                      <a:srgbClr val="FFFFFF"/>
                    </a:solidFill>
                  </a:tcPr>
                </a:tc>
              </a:tr>
              <a:tr h="198229">
                <a:tc>
                  <a:txBody>
                    <a:bodyPr/>
                    <a:lstStyle/>
                    <a:p>
                      <a:pPr lvl="1">
                        <a:lnSpc>
                          <a:spcPts val="800"/>
                        </a:lnSpc>
                        <a:buNone/>
                      </a:pPr>
                      <a:r>
                        <a:rPr lang="zh-CN" altLang="en-US" sz="10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女</a:t>
                      </a:r>
                      <a:endParaRPr lang="en-US" altLang="zh-CN" sz="10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anchor="ctr">
                    <a:lnL>
                      <a:noFill/>
                    </a:lnL>
                    <a:lnR>
                      <a:noFill/>
                    </a:lnR>
                    <a:lnT>
                      <a:noFill/>
                    </a:lnT>
                    <a:lnB>
                      <a:noFill/>
                    </a:lnB>
                    <a:solidFill>
                      <a:srgbClr val="FFFFFF"/>
                    </a:solidFill>
                  </a:tcPr>
                </a:tc>
                <a:tc>
                  <a:txBody>
                    <a:bodyPr/>
                    <a:lstStyle/>
                    <a:p>
                      <a:pPr algn="l">
                        <a:lnSpc>
                          <a:spcPts val="800"/>
                        </a:lnSpc>
                        <a:buNone/>
                      </a:pPr>
                      <a:r>
                        <a:rPr lang="en-US" altLang="zh-CN" sz="1000" dirty="0">
                          <a:latin typeface="微软雅黑" panose="020B0503020204020204" pitchFamily="34" charset="-122"/>
                          <a:ea typeface="微软雅黑" panose="020B0503020204020204" pitchFamily="34" charset="-122"/>
                          <a:cs typeface="+mn-ea"/>
                          <a:sym typeface="微软雅黑" panose="020B0503020204020204" pitchFamily="34" charset="-122"/>
                        </a:rPr>
                        <a:t>41 (40.20)</a:t>
                      </a:r>
                      <a:endParaRPr lang="en-US" altLang="zh-CN" sz="1000" dirty="0">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anchor="ctr">
                    <a:lnL>
                      <a:noFill/>
                    </a:lnL>
                    <a:lnR>
                      <a:noFill/>
                    </a:lnR>
                    <a:lnT>
                      <a:noFill/>
                    </a:lnT>
                    <a:lnB>
                      <a:noFill/>
                    </a:lnB>
                    <a:solidFill>
                      <a:srgbClr val="FFFFFF"/>
                    </a:solidFill>
                  </a:tcPr>
                </a:tc>
              </a:tr>
              <a:tr h="198229">
                <a:tc gridSpan="2">
                  <a:txBody>
                    <a:bodyPr/>
                    <a:lstStyle/>
                    <a:p>
                      <a:pPr>
                        <a:lnSpc>
                          <a:spcPts val="800"/>
                        </a:lnSpc>
                        <a:buNone/>
                      </a:pPr>
                      <a:r>
                        <a:rPr lang="zh-CN" altLang="en-US" sz="1000" b="1"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基因突变类型，</a:t>
                      </a:r>
                      <a:r>
                        <a:rPr lang="en-US" altLang="zh-CN" sz="1000" b="1"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n (%)</a:t>
                      </a:r>
                      <a:endParaRPr lang="en-US" altLang="zh-CN" sz="1000" b="1"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anchor="ctr">
                    <a:lnL>
                      <a:noFill/>
                    </a:lnL>
                    <a:lnR>
                      <a:noFill/>
                    </a:lnR>
                    <a:lnT>
                      <a:noFill/>
                    </a:lnT>
                    <a:lnB>
                      <a:noFill/>
                    </a:lnB>
                    <a:solidFill>
                      <a:schemeClr val="accent2">
                        <a:lumMod val="20000"/>
                        <a:lumOff val="80000"/>
                      </a:schemeClr>
                    </a:solidFill>
                  </a:tcPr>
                </a:tc>
                <a:tc hMerge="1">
                  <a:tcPr anchor="ctr">
                    <a:lnL>
                      <a:noFill/>
                    </a:lnL>
                    <a:lnR>
                      <a:noFill/>
                    </a:lnR>
                    <a:lnT>
                      <a:noFill/>
                    </a:lnT>
                    <a:lnB>
                      <a:noFill/>
                    </a:lnB>
                    <a:solidFill>
                      <a:srgbClr val="DAE3F3"/>
                    </a:solidFill>
                  </a:tcPr>
                </a:tc>
              </a:tr>
              <a:tr h="198229">
                <a:tc>
                  <a:txBody>
                    <a:bodyPr/>
                    <a:lstStyle/>
                    <a:p>
                      <a:pPr lvl="1">
                        <a:lnSpc>
                          <a:spcPts val="800"/>
                        </a:lnSpc>
                        <a:buNone/>
                      </a:pPr>
                      <a:r>
                        <a:rPr lang="en-US" altLang="zh-CN" sz="10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KIT</a:t>
                      </a:r>
                      <a:r>
                        <a:rPr lang="zh-CN" altLang="en-US" sz="10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外显子</a:t>
                      </a:r>
                      <a:r>
                        <a:rPr lang="en-US" altLang="zh-CN" sz="10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11</a:t>
                      </a:r>
                      <a:endParaRPr lang="en-US" altLang="zh-CN" sz="10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anchor="ctr">
                    <a:lnL>
                      <a:noFill/>
                    </a:lnL>
                    <a:lnR>
                      <a:noFill/>
                    </a:lnR>
                    <a:lnT>
                      <a:noFill/>
                    </a:lnT>
                    <a:lnB>
                      <a:noFill/>
                    </a:lnB>
                    <a:solidFill>
                      <a:srgbClr val="FFFFFF"/>
                    </a:solidFill>
                  </a:tcPr>
                </a:tc>
                <a:tc>
                  <a:txBody>
                    <a:bodyPr/>
                    <a:lstStyle/>
                    <a:p>
                      <a:pPr algn="l">
                        <a:lnSpc>
                          <a:spcPts val="800"/>
                        </a:lnSpc>
                        <a:buNone/>
                      </a:pPr>
                      <a:r>
                        <a:rPr lang="en-US" altLang="zh-CN" sz="1000" dirty="0">
                          <a:latin typeface="微软雅黑" panose="020B0503020204020204" pitchFamily="34" charset="-122"/>
                          <a:ea typeface="微软雅黑" panose="020B0503020204020204" pitchFamily="34" charset="-122"/>
                          <a:cs typeface="+mn-ea"/>
                          <a:sym typeface="微软雅黑" panose="020B0503020204020204" pitchFamily="34" charset="-122"/>
                        </a:rPr>
                        <a:t>37 (36.27)</a:t>
                      </a:r>
                      <a:endParaRPr lang="en-US" altLang="zh-CN" sz="1000" dirty="0">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anchor="ctr">
                    <a:lnL>
                      <a:noFill/>
                    </a:lnL>
                    <a:lnR>
                      <a:noFill/>
                    </a:lnR>
                    <a:lnT>
                      <a:noFill/>
                    </a:lnT>
                    <a:lnB>
                      <a:noFill/>
                    </a:lnB>
                    <a:solidFill>
                      <a:srgbClr val="FFFFFF"/>
                    </a:solidFill>
                  </a:tcPr>
                </a:tc>
              </a:tr>
              <a:tr h="198229">
                <a:tc>
                  <a:txBody>
                    <a:bodyPr/>
                    <a:lstStyle/>
                    <a:p>
                      <a:pPr lvl="1">
                        <a:lnSpc>
                          <a:spcPts val="800"/>
                        </a:lnSpc>
                        <a:buNone/>
                      </a:pPr>
                      <a:r>
                        <a:rPr lang="en-US" altLang="zh-CN" sz="10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KIT</a:t>
                      </a:r>
                      <a:r>
                        <a:rPr lang="zh-CN" altLang="en-US" sz="10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外显子</a:t>
                      </a:r>
                      <a:r>
                        <a:rPr lang="en-US" altLang="zh-CN" sz="10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11 + 13/14</a:t>
                      </a:r>
                      <a:endParaRPr lang="en-US" altLang="zh-CN" sz="10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anchor="ctr">
                    <a:lnL>
                      <a:noFill/>
                    </a:lnL>
                    <a:lnR>
                      <a:noFill/>
                    </a:lnR>
                    <a:lnT>
                      <a:noFill/>
                    </a:lnT>
                    <a:lnB w="12700" cap="flat" cmpd="sng" algn="ctr">
                      <a:noFill/>
                      <a:prstDash val="solid"/>
                      <a:round/>
                      <a:headEnd type="none" w="med" len="med"/>
                      <a:tailEnd type="none" w="med" len="med"/>
                    </a:lnB>
                    <a:solidFill>
                      <a:srgbClr val="FFFFFF"/>
                    </a:solidFill>
                  </a:tcPr>
                </a:tc>
                <a:tc>
                  <a:txBody>
                    <a:bodyPr/>
                    <a:lstStyle/>
                    <a:p>
                      <a:pPr algn="l">
                        <a:lnSpc>
                          <a:spcPts val="800"/>
                        </a:lnSpc>
                        <a:buNone/>
                      </a:pPr>
                      <a:r>
                        <a:rPr lang="en-US" altLang="zh-CN" sz="1000" dirty="0">
                          <a:latin typeface="微软雅黑" panose="020B0503020204020204" pitchFamily="34" charset="-122"/>
                          <a:ea typeface="微软雅黑" panose="020B0503020204020204" pitchFamily="34" charset="-122"/>
                          <a:cs typeface="+mn-ea"/>
                          <a:sym typeface="微软雅黑" panose="020B0503020204020204" pitchFamily="34" charset="-122"/>
                        </a:rPr>
                        <a:t>12</a:t>
                      </a:r>
                      <a:r>
                        <a:rPr lang="zh-CN" altLang="en-US" sz="1000" dirty="0">
                          <a:latin typeface="微软雅黑" panose="020B0503020204020204" pitchFamily="34" charset="-122"/>
                          <a:ea typeface="微软雅黑" panose="020B0503020204020204" pitchFamily="34" charset="-122"/>
                          <a:cs typeface="+mn-ea"/>
                          <a:sym typeface="微软雅黑" panose="020B0503020204020204" pitchFamily="34" charset="-122"/>
                        </a:rPr>
                        <a:t>（</a:t>
                      </a:r>
                      <a:r>
                        <a:rPr lang="en-US" altLang="zh-CN" sz="1000" dirty="0">
                          <a:latin typeface="微软雅黑" panose="020B0503020204020204" pitchFamily="34" charset="-122"/>
                          <a:ea typeface="微软雅黑" panose="020B0503020204020204" pitchFamily="34" charset="-122"/>
                          <a:cs typeface="+mn-ea"/>
                          <a:sym typeface="微软雅黑" panose="020B0503020204020204" pitchFamily="34" charset="-122"/>
                        </a:rPr>
                        <a:t>11.76)</a:t>
                      </a:r>
                      <a:endParaRPr lang="en-US" altLang="zh-CN" sz="1000" dirty="0">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anchor="ctr">
                    <a:lnL>
                      <a:noFill/>
                    </a:lnL>
                    <a:lnR>
                      <a:noFill/>
                    </a:lnR>
                    <a:lnT>
                      <a:noFill/>
                    </a:lnT>
                    <a:lnB w="12700" cap="flat" cmpd="sng" algn="ctr">
                      <a:noFill/>
                      <a:prstDash val="solid"/>
                      <a:round/>
                      <a:headEnd type="none" w="med" len="med"/>
                      <a:tailEnd type="none" w="med" len="med"/>
                    </a:lnB>
                    <a:solidFill>
                      <a:srgbClr val="FFFFFF"/>
                    </a:solidFill>
                  </a:tcPr>
                </a:tc>
              </a:tr>
              <a:tr h="198229">
                <a:tc>
                  <a:txBody>
                    <a:bodyPr/>
                    <a:lstStyle/>
                    <a:p>
                      <a:pPr marL="457200" marR="0" lvl="1" indent="0" algn="l" defTabSz="914400" rtl="0" eaLnBrk="1" fontAlgn="auto" latinLnBrk="0" hangingPunct="1">
                        <a:lnSpc>
                          <a:spcPts val="800"/>
                        </a:lnSpc>
                        <a:spcBef>
                          <a:spcPts val="0"/>
                        </a:spcBef>
                        <a:spcAft>
                          <a:spcPts val="0"/>
                        </a:spcAft>
                        <a:buClrTx/>
                        <a:buSzTx/>
                        <a:buFontTx/>
                        <a:buNone/>
                        <a:defRPr/>
                      </a:pPr>
                      <a:r>
                        <a:rPr lang="en-US" altLang="zh-CN" sz="10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KIT</a:t>
                      </a:r>
                      <a:r>
                        <a:rPr lang="zh-CN" altLang="en-US" sz="10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外显子</a:t>
                      </a:r>
                      <a:r>
                        <a:rPr lang="en-US" altLang="zh-CN" sz="10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11 + 17/18</a:t>
                      </a:r>
                      <a:endParaRPr lang="en-US" altLang="zh-CN" sz="10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anchor="ctr">
                    <a:lnL>
                      <a:noFill/>
                    </a:lnL>
                    <a:lnR>
                      <a:noFill/>
                    </a:lnR>
                    <a:lnT>
                      <a:noFill/>
                    </a:lnT>
                    <a:lnB w="12700" cap="flat" cmpd="sng" algn="ctr">
                      <a:noFill/>
                      <a:prstDash val="solid"/>
                      <a:round/>
                      <a:headEnd type="none" w="med" len="med"/>
                      <a:tailEnd type="none" w="med" len="med"/>
                    </a:lnB>
                    <a:solidFill>
                      <a:srgbClr val="FFFFFF"/>
                    </a:solidFill>
                  </a:tcPr>
                </a:tc>
                <a:tc>
                  <a:txBody>
                    <a:bodyPr/>
                    <a:lstStyle/>
                    <a:p>
                      <a:pPr algn="l">
                        <a:lnSpc>
                          <a:spcPts val="800"/>
                        </a:lnSpc>
                        <a:buNone/>
                      </a:pPr>
                      <a:r>
                        <a:rPr lang="en-US" altLang="zh-CN" sz="1000" dirty="0">
                          <a:latin typeface="微软雅黑" panose="020B0503020204020204" pitchFamily="34" charset="-122"/>
                          <a:ea typeface="微软雅黑" panose="020B0503020204020204" pitchFamily="34" charset="-122"/>
                          <a:cs typeface="+mn-ea"/>
                          <a:sym typeface="微软雅黑" panose="020B0503020204020204" pitchFamily="34" charset="-122"/>
                        </a:rPr>
                        <a:t>22</a:t>
                      </a:r>
                      <a:r>
                        <a:rPr lang="zh-CN" altLang="en-US" sz="1000" dirty="0">
                          <a:latin typeface="微软雅黑" panose="020B0503020204020204" pitchFamily="34" charset="-122"/>
                          <a:ea typeface="微软雅黑" panose="020B0503020204020204" pitchFamily="34" charset="-122"/>
                          <a:cs typeface="+mn-ea"/>
                          <a:sym typeface="微软雅黑" panose="020B0503020204020204" pitchFamily="34" charset="-122"/>
                        </a:rPr>
                        <a:t>（</a:t>
                      </a:r>
                      <a:r>
                        <a:rPr lang="en-US" altLang="zh-CN" sz="1000" dirty="0">
                          <a:latin typeface="微软雅黑" panose="020B0503020204020204" pitchFamily="34" charset="-122"/>
                          <a:ea typeface="微软雅黑" panose="020B0503020204020204" pitchFamily="34" charset="-122"/>
                          <a:cs typeface="+mn-ea"/>
                          <a:sym typeface="微软雅黑" panose="020B0503020204020204" pitchFamily="34" charset="-122"/>
                        </a:rPr>
                        <a:t>21.57</a:t>
                      </a:r>
                      <a:r>
                        <a:rPr lang="zh-CN" altLang="en-US" sz="1000" dirty="0">
                          <a:latin typeface="微软雅黑" panose="020B0503020204020204" pitchFamily="34" charset="-122"/>
                          <a:ea typeface="微软雅黑" panose="020B0503020204020204" pitchFamily="34" charset="-122"/>
                          <a:cs typeface="+mn-ea"/>
                          <a:sym typeface="微软雅黑" panose="020B0503020204020204" pitchFamily="34" charset="-122"/>
                        </a:rPr>
                        <a:t>）</a:t>
                      </a:r>
                      <a:endParaRPr lang="en-US" altLang="zh-CN" sz="1000" dirty="0">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anchor="ctr">
                    <a:lnL>
                      <a:noFill/>
                    </a:lnL>
                    <a:lnR>
                      <a:noFill/>
                    </a:lnR>
                    <a:lnT>
                      <a:noFill/>
                    </a:lnT>
                    <a:lnB w="12700" cap="flat" cmpd="sng" algn="ctr">
                      <a:noFill/>
                      <a:prstDash val="solid"/>
                      <a:round/>
                      <a:headEnd type="none" w="med" len="med"/>
                      <a:tailEnd type="none" w="med" len="med"/>
                    </a:lnB>
                    <a:solidFill>
                      <a:srgbClr val="FFFFFF"/>
                    </a:solidFill>
                  </a:tcPr>
                </a:tc>
              </a:tr>
              <a:tr h="198229">
                <a:tc>
                  <a:txBody>
                    <a:bodyPr/>
                    <a:lstStyle/>
                    <a:p>
                      <a:pPr lvl="1">
                        <a:lnSpc>
                          <a:spcPts val="800"/>
                        </a:lnSpc>
                        <a:buNone/>
                      </a:pPr>
                      <a:r>
                        <a:rPr lang="en-US" altLang="zh-CN" sz="10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KIT</a:t>
                      </a:r>
                      <a:r>
                        <a:rPr lang="zh-CN" altLang="en-US" sz="10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外显子</a:t>
                      </a:r>
                      <a:r>
                        <a:rPr lang="en-US" altLang="zh-CN" sz="10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9</a:t>
                      </a:r>
                      <a:endParaRPr lang="en-US" altLang="zh-CN" sz="10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anchor="ctr">
                    <a:lnL>
                      <a:noFill/>
                    </a:lnL>
                    <a:lnR>
                      <a:noFill/>
                    </a:lnR>
                    <a:lnT>
                      <a:noFill/>
                    </a:lnT>
                    <a:lnB w="12700" cap="flat" cmpd="sng" algn="ctr">
                      <a:noFill/>
                      <a:prstDash val="solid"/>
                      <a:round/>
                      <a:headEnd type="none" w="med" len="med"/>
                      <a:tailEnd type="none" w="med" len="med"/>
                    </a:lnB>
                    <a:solidFill>
                      <a:srgbClr val="FFFFFF"/>
                    </a:solidFill>
                  </a:tcPr>
                </a:tc>
                <a:tc>
                  <a:txBody>
                    <a:bodyPr/>
                    <a:lstStyle/>
                    <a:p>
                      <a:pPr algn="l">
                        <a:lnSpc>
                          <a:spcPts val="800"/>
                        </a:lnSpc>
                        <a:buNone/>
                      </a:pPr>
                      <a:r>
                        <a:rPr lang="en-US" altLang="zh-CN" sz="1000" dirty="0">
                          <a:latin typeface="微软雅黑" panose="020B0503020204020204" pitchFamily="34" charset="-122"/>
                          <a:ea typeface="微软雅黑" panose="020B0503020204020204" pitchFamily="34" charset="-122"/>
                          <a:cs typeface="+mn-ea"/>
                          <a:sym typeface="微软雅黑" panose="020B0503020204020204" pitchFamily="34" charset="-122"/>
                        </a:rPr>
                        <a:t>12</a:t>
                      </a:r>
                      <a:r>
                        <a:rPr lang="zh-CN" altLang="en-US" sz="1000" dirty="0">
                          <a:latin typeface="微软雅黑" panose="020B0503020204020204" pitchFamily="34" charset="-122"/>
                          <a:ea typeface="微软雅黑" panose="020B0503020204020204" pitchFamily="34" charset="-122"/>
                          <a:cs typeface="+mn-ea"/>
                          <a:sym typeface="微软雅黑" panose="020B0503020204020204" pitchFamily="34" charset="-122"/>
                        </a:rPr>
                        <a:t>（</a:t>
                      </a:r>
                      <a:r>
                        <a:rPr lang="en-US" altLang="zh-CN" sz="1000" dirty="0">
                          <a:latin typeface="微软雅黑" panose="020B0503020204020204" pitchFamily="34" charset="-122"/>
                          <a:ea typeface="微软雅黑" panose="020B0503020204020204" pitchFamily="34" charset="-122"/>
                          <a:cs typeface="+mn-ea"/>
                          <a:sym typeface="微软雅黑" panose="020B0503020204020204" pitchFamily="34" charset="-122"/>
                        </a:rPr>
                        <a:t>11.76</a:t>
                      </a:r>
                      <a:r>
                        <a:rPr lang="zh-CN" altLang="en-US" sz="1000" dirty="0">
                          <a:latin typeface="微软雅黑" panose="020B0503020204020204" pitchFamily="34" charset="-122"/>
                          <a:ea typeface="微软雅黑" panose="020B0503020204020204" pitchFamily="34" charset="-122"/>
                          <a:cs typeface="+mn-ea"/>
                          <a:sym typeface="微软雅黑" panose="020B0503020204020204" pitchFamily="34" charset="-122"/>
                        </a:rPr>
                        <a:t>）</a:t>
                      </a:r>
                      <a:endParaRPr lang="en-US" altLang="zh-CN" sz="1000" dirty="0">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anchor="ctr">
                    <a:lnL>
                      <a:noFill/>
                    </a:lnL>
                    <a:lnR>
                      <a:noFill/>
                    </a:lnR>
                    <a:lnT>
                      <a:noFill/>
                    </a:lnT>
                    <a:lnB w="12700" cap="flat" cmpd="sng" algn="ctr">
                      <a:noFill/>
                      <a:prstDash val="solid"/>
                      <a:round/>
                      <a:headEnd type="none" w="med" len="med"/>
                      <a:tailEnd type="none" w="med" len="med"/>
                    </a:lnB>
                    <a:solidFill>
                      <a:srgbClr val="FFFFFF"/>
                    </a:solidFill>
                  </a:tcPr>
                </a:tc>
              </a:tr>
              <a:tr h="198229">
                <a:tc>
                  <a:txBody>
                    <a:bodyPr/>
                    <a:lstStyle/>
                    <a:p>
                      <a:pPr lvl="1">
                        <a:lnSpc>
                          <a:spcPts val="800"/>
                        </a:lnSpc>
                        <a:buNone/>
                      </a:pPr>
                      <a:r>
                        <a:rPr lang="zh-CN" altLang="en-US" sz="10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其它</a:t>
                      </a:r>
                      <a:r>
                        <a:rPr lang="en-US" altLang="zh-CN" sz="10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a:t>
                      </a:r>
                      <a:endParaRPr lang="en-US" altLang="zh-CN" sz="10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anchor="ctr">
                    <a:lnL>
                      <a:noFill/>
                    </a:lnL>
                    <a:lnR>
                      <a:noFill/>
                    </a:lnR>
                    <a:lnT>
                      <a:noFill/>
                    </a:lnT>
                    <a:lnB w="12700" cap="flat" cmpd="sng" algn="ctr">
                      <a:noFill/>
                      <a:prstDash val="solid"/>
                      <a:round/>
                      <a:headEnd type="none" w="med" len="med"/>
                      <a:tailEnd type="none" w="med" len="med"/>
                    </a:lnB>
                    <a:solidFill>
                      <a:srgbClr val="FFFFFF"/>
                    </a:solidFill>
                  </a:tcPr>
                </a:tc>
                <a:tc>
                  <a:txBody>
                    <a:bodyPr/>
                    <a:lstStyle/>
                    <a:p>
                      <a:pPr algn="l">
                        <a:lnSpc>
                          <a:spcPts val="800"/>
                        </a:lnSpc>
                        <a:buNone/>
                      </a:pPr>
                      <a:r>
                        <a:rPr lang="en-US" altLang="zh-CN" sz="1000" dirty="0">
                          <a:latin typeface="微软雅黑" panose="020B0503020204020204" pitchFamily="34" charset="-122"/>
                          <a:ea typeface="微软雅黑" panose="020B0503020204020204" pitchFamily="34" charset="-122"/>
                          <a:cs typeface="+mn-ea"/>
                          <a:sym typeface="微软雅黑" panose="020B0503020204020204" pitchFamily="34" charset="-122"/>
                        </a:rPr>
                        <a:t>19</a:t>
                      </a:r>
                      <a:r>
                        <a:rPr lang="zh-CN" altLang="en-US" sz="1000" dirty="0">
                          <a:latin typeface="微软雅黑" panose="020B0503020204020204" pitchFamily="34" charset="-122"/>
                          <a:ea typeface="微软雅黑" panose="020B0503020204020204" pitchFamily="34" charset="-122"/>
                          <a:cs typeface="+mn-ea"/>
                          <a:sym typeface="微软雅黑" panose="020B0503020204020204" pitchFamily="34" charset="-122"/>
                        </a:rPr>
                        <a:t>（</a:t>
                      </a:r>
                      <a:r>
                        <a:rPr lang="en-US" altLang="zh-CN" sz="1000" dirty="0">
                          <a:latin typeface="微软雅黑" panose="020B0503020204020204" pitchFamily="34" charset="-122"/>
                          <a:ea typeface="微软雅黑" panose="020B0503020204020204" pitchFamily="34" charset="-122"/>
                          <a:cs typeface="+mn-ea"/>
                          <a:sym typeface="微软雅黑" panose="020B0503020204020204" pitchFamily="34" charset="-122"/>
                        </a:rPr>
                        <a:t>18.63</a:t>
                      </a:r>
                      <a:r>
                        <a:rPr lang="zh-CN" altLang="en-US" sz="1000" dirty="0">
                          <a:latin typeface="微软雅黑" panose="020B0503020204020204" pitchFamily="34" charset="-122"/>
                          <a:ea typeface="微软雅黑" panose="020B0503020204020204" pitchFamily="34" charset="-122"/>
                          <a:cs typeface="+mn-ea"/>
                          <a:sym typeface="微软雅黑" panose="020B0503020204020204" pitchFamily="34" charset="-122"/>
                        </a:rPr>
                        <a:t>）</a:t>
                      </a:r>
                      <a:endParaRPr lang="en-US" altLang="zh-CN" sz="1000" dirty="0">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anchor="ctr">
                    <a:lnL>
                      <a:noFill/>
                    </a:lnL>
                    <a:lnR>
                      <a:noFill/>
                    </a:lnR>
                    <a:lnT>
                      <a:noFill/>
                    </a:lnT>
                    <a:lnB w="12700" cap="flat" cmpd="sng" algn="ctr">
                      <a:noFill/>
                      <a:prstDash val="solid"/>
                      <a:round/>
                      <a:headEnd type="none" w="med" len="med"/>
                      <a:tailEnd type="none" w="med" len="med"/>
                    </a:lnB>
                    <a:solidFill>
                      <a:srgbClr val="FFFFFF"/>
                    </a:solidFill>
                  </a:tcPr>
                </a:tc>
              </a:tr>
              <a:tr h="198229">
                <a:tc gridSpan="2">
                  <a:txBody>
                    <a:bodyPr/>
                    <a:lstStyle/>
                    <a:p>
                      <a:pPr>
                        <a:lnSpc>
                          <a:spcPts val="800"/>
                        </a:lnSpc>
                        <a:buNone/>
                      </a:pPr>
                      <a:r>
                        <a:rPr lang="zh-CN" altLang="en-US" sz="1000" b="1"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原发部位</a:t>
                      </a:r>
                      <a:r>
                        <a:rPr lang="en-US" altLang="zh-CN" sz="1000" b="1"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 n (%)</a:t>
                      </a:r>
                      <a:endParaRPr lang="en-US" altLang="zh-CN" sz="1000" b="1"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anchor="ctr">
                    <a:lnL>
                      <a:noFill/>
                    </a:lnL>
                    <a:lnR>
                      <a:noFill/>
                    </a:lnR>
                    <a:lnT>
                      <a:noFill/>
                    </a:lnT>
                    <a:lnB w="12700" cap="flat" cmpd="sng" algn="ctr">
                      <a:noFill/>
                      <a:prstDash val="solid"/>
                      <a:round/>
                      <a:headEnd type="none" w="med" len="med"/>
                      <a:tailEnd type="none" w="med" len="med"/>
                    </a:lnB>
                    <a:solidFill>
                      <a:schemeClr val="accent2">
                        <a:lumMod val="20000"/>
                        <a:lumOff val="80000"/>
                      </a:schemeClr>
                    </a:solidFill>
                  </a:tcPr>
                </a:tc>
                <a:tc hMerge="1">
                  <a:tcPr anchor="ctr">
                    <a:lnL>
                      <a:noFill/>
                    </a:lnL>
                    <a:lnR>
                      <a:noFill/>
                    </a:lnR>
                    <a:lnT>
                      <a:noFill/>
                    </a:lnT>
                    <a:lnB w="12700" cap="flat" cmpd="sng" algn="ctr">
                      <a:noFill/>
                      <a:prstDash val="solid"/>
                      <a:round/>
                      <a:headEnd type="none" w="med" len="med"/>
                      <a:tailEnd type="none" w="med" len="med"/>
                    </a:lnB>
                    <a:solidFill>
                      <a:srgbClr val="FFFFFF"/>
                    </a:solidFill>
                  </a:tcPr>
                </a:tc>
              </a:tr>
              <a:tr h="198229">
                <a:tc>
                  <a:txBody>
                    <a:bodyPr/>
                    <a:lstStyle/>
                    <a:p>
                      <a:pPr lvl="1">
                        <a:lnSpc>
                          <a:spcPts val="800"/>
                        </a:lnSpc>
                        <a:buNone/>
                      </a:pPr>
                      <a:r>
                        <a:rPr lang="zh-CN" altLang="en-US" sz="1000" b="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胃</a:t>
                      </a:r>
                      <a:endParaRPr lang="en-US" altLang="zh-CN" sz="1000" b="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anchor="ctr">
                    <a:lnL>
                      <a:noFill/>
                    </a:lnL>
                    <a:lnR>
                      <a:noFill/>
                    </a:lnR>
                    <a:lnT>
                      <a:noFill/>
                    </a:lnT>
                    <a:lnB w="12700" cap="flat" cmpd="sng" algn="ctr">
                      <a:no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ts val="800"/>
                        </a:lnSpc>
                        <a:spcBef>
                          <a:spcPts val="0"/>
                        </a:spcBef>
                        <a:spcAft>
                          <a:spcPts val="0"/>
                        </a:spcAft>
                        <a:buClrTx/>
                        <a:buSzTx/>
                        <a:buFontTx/>
                        <a:buNone/>
                        <a:defRPr/>
                      </a:pPr>
                      <a:r>
                        <a:rPr lang="en-US" altLang="zh-CN" sz="1000" b="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17 </a:t>
                      </a:r>
                      <a:r>
                        <a:rPr lang="en-US" altLang="zh-CN" sz="1000" dirty="0">
                          <a:latin typeface="微软雅黑" panose="020B0503020204020204" pitchFamily="34" charset="-122"/>
                          <a:ea typeface="微软雅黑" panose="020B0503020204020204" pitchFamily="34" charset="-122"/>
                          <a:cs typeface="+mn-ea"/>
                          <a:sym typeface="微软雅黑" panose="020B0503020204020204" pitchFamily="34" charset="-122"/>
                        </a:rPr>
                        <a:t>(16.67)</a:t>
                      </a:r>
                      <a:endParaRPr lang="en-US" altLang="zh-CN" sz="1000" dirty="0">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anchor="ctr">
                    <a:lnL>
                      <a:noFill/>
                    </a:lnL>
                    <a:lnR>
                      <a:noFill/>
                    </a:lnR>
                    <a:lnT>
                      <a:noFill/>
                    </a:lnT>
                    <a:lnB w="12700" cap="flat" cmpd="sng" algn="ctr">
                      <a:noFill/>
                      <a:prstDash val="solid"/>
                      <a:round/>
                      <a:headEnd type="none" w="med" len="med"/>
                      <a:tailEnd type="none" w="med" len="med"/>
                    </a:lnB>
                    <a:solidFill>
                      <a:srgbClr val="FFFFFF"/>
                    </a:solidFill>
                  </a:tcPr>
                </a:tc>
              </a:tr>
              <a:tr h="198229">
                <a:tc>
                  <a:txBody>
                    <a:bodyPr/>
                    <a:lstStyle/>
                    <a:p>
                      <a:pPr lvl="1">
                        <a:lnSpc>
                          <a:spcPts val="800"/>
                        </a:lnSpc>
                        <a:buNone/>
                      </a:pPr>
                      <a:r>
                        <a:rPr lang="zh-CN" altLang="en-US" sz="1000" b="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小肠</a:t>
                      </a:r>
                      <a:endParaRPr lang="en-US" altLang="zh-CN" sz="1000" b="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anchor="ctr">
                    <a:lnL>
                      <a:noFill/>
                    </a:lnL>
                    <a:lnR>
                      <a:noFill/>
                    </a:lnR>
                    <a:lnT>
                      <a:noFill/>
                    </a:lnT>
                    <a:lnB w="12700" cap="flat" cmpd="sng" algn="ctr">
                      <a:no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ts val="800"/>
                        </a:lnSpc>
                        <a:spcBef>
                          <a:spcPts val="0"/>
                        </a:spcBef>
                        <a:spcAft>
                          <a:spcPts val="0"/>
                        </a:spcAft>
                        <a:buClrTx/>
                        <a:buSzTx/>
                        <a:buFontTx/>
                        <a:buNone/>
                        <a:defRPr/>
                      </a:pPr>
                      <a:r>
                        <a:rPr lang="en-US" altLang="zh-CN" sz="1000" b="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51 </a:t>
                      </a:r>
                      <a:r>
                        <a:rPr lang="en-US" altLang="zh-CN" sz="1000" dirty="0">
                          <a:latin typeface="微软雅黑" panose="020B0503020204020204" pitchFamily="34" charset="-122"/>
                          <a:ea typeface="微软雅黑" panose="020B0503020204020204" pitchFamily="34" charset="-122"/>
                          <a:cs typeface="+mn-ea"/>
                          <a:sym typeface="微软雅黑" panose="020B0503020204020204" pitchFamily="34" charset="-122"/>
                        </a:rPr>
                        <a:t>(50.00)</a:t>
                      </a:r>
                      <a:endParaRPr lang="en-US" altLang="zh-CN" sz="1000" dirty="0">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anchor="ctr">
                    <a:lnL>
                      <a:noFill/>
                    </a:lnL>
                    <a:lnR>
                      <a:noFill/>
                    </a:lnR>
                    <a:lnT>
                      <a:noFill/>
                    </a:lnT>
                    <a:lnB w="12700" cap="flat" cmpd="sng" algn="ctr">
                      <a:noFill/>
                      <a:prstDash val="solid"/>
                      <a:round/>
                      <a:headEnd type="none" w="med" len="med"/>
                      <a:tailEnd type="none" w="med" len="med"/>
                    </a:lnB>
                    <a:solidFill>
                      <a:srgbClr val="FFFFFF"/>
                    </a:solidFill>
                  </a:tcPr>
                </a:tc>
              </a:tr>
              <a:tr h="198229">
                <a:tc>
                  <a:txBody>
                    <a:bodyPr/>
                    <a:lstStyle/>
                    <a:p>
                      <a:pPr lvl="1">
                        <a:lnSpc>
                          <a:spcPts val="800"/>
                        </a:lnSpc>
                        <a:buNone/>
                      </a:pPr>
                      <a:r>
                        <a:rPr lang="zh-CN" altLang="en-US" sz="1000" b="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盆腔</a:t>
                      </a:r>
                      <a:endParaRPr lang="en-US" altLang="zh-CN" sz="1000" b="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anchor="ctr">
                    <a:lnL>
                      <a:noFill/>
                    </a:lnL>
                    <a:lnR>
                      <a:noFill/>
                    </a:lnR>
                    <a:lnT>
                      <a:noFill/>
                    </a:lnT>
                    <a:lnB w="12700" cap="flat" cmpd="sng" algn="ctr">
                      <a:no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ts val="800"/>
                        </a:lnSpc>
                        <a:spcBef>
                          <a:spcPts val="0"/>
                        </a:spcBef>
                        <a:spcAft>
                          <a:spcPts val="0"/>
                        </a:spcAft>
                        <a:buClrTx/>
                        <a:buSzTx/>
                        <a:buFontTx/>
                        <a:buNone/>
                        <a:defRPr/>
                      </a:pPr>
                      <a:r>
                        <a:rPr lang="en-US" altLang="zh-CN" sz="1000" b="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2 </a:t>
                      </a:r>
                      <a:r>
                        <a:rPr lang="en-US" altLang="zh-CN" sz="1000" dirty="0">
                          <a:latin typeface="微软雅黑" panose="020B0503020204020204" pitchFamily="34" charset="-122"/>
                          <a:ea typeface="微软雅黑" panose="020B0503020204020204" pitchFamily="34" charset="-122"/>
                          <a:cs typeface="+mn-ea"/>
                          <a:sym typeface="微软雅黑" panose="020B0503020204020204" pitchFamily="34" charset="-122"/>
                        </a:rPr>
                        <a:t>(1.96)</a:t>
                      </a:r>
                      <a:endParaRPr lang="en-US" altLang="zh-CN" sz="1000" dirty="0">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anchor="ctr">
                    <a:lnL>
                      <a:noFill/>
                    </a:lnL>
                    <a:lnR>
                      <a:noFill/>
                    </a:lnR>
                    <a:lnT>
                      <a:noFill/>
                    </a:lnT>
                    <a:lnB w="12700" cap="flat" cmpd="sng" algn="ctr">
                      <a:noFill/>
                      <a:prstDash val="solid"/>
                      <a:round/>
                      <a:headEnd type="none" w="med" len="med"/>
                      <a:tailEnd type="none" w="med" len="med"/>
                    </a:lnB>
                    <a:solidFill>
                      <a:srgbClr val="FFFFFF"/>
                    </a:solidFill>
                  </a:tcPr>
                </a:tc>
              </a:tr>
              <a:tr h="198229">
                <a:tc>
                  <a:txBody>
                    <a:bodyPr/>
                    <a:lstStyle/>
                    <a:p>
                      <a:pPr lvl="1">
                        <a:lnSpc>
                          <a:spcPts val="800"/>
                        </a:lnSpc>
                        <a:buNone/>
                      </a:pPr>
                      <a:r>
                        <a:rPr lang="zh-CN" altLang="en-US" sz="1000" b="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结肠</a:t>
                      </a:r>
                      <a:endParaRPr lang="en-US" altLang="zh-CN" sz="1000" b="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anchor="ctr">
                    <a:lnL>
                      <a:noFill/>
                    </a:lnL>
                    <a:lnR>
                      <a:noFill/>
                    </a:lnR>
                    <a:lnT>
                      <a:noFill/>
                    </a:lnT>
                    <a:lnB w="12700" cap="flat" cmpd="sng" algn="ctr">
                      <a:no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ts val="800"/>
                        </a:lnSpc>
                        <a:spcBef>
                          <a:spcPts val="0"/>
                        </a:spcBef>
                        <a:spcAft>
                          <a:spcPts val="0"/>
                        </a:spcAft>
                        <a:buClrTx/>
                        <a:buSzTx/>
                        <a:buFontTx/>
                        <a:buNone/>
                        <a:defRPr/>
                      </a:pPr>
                      <a:r>
                        <a:rPr lang="en-US" altLang="zh-CN" sz="1000" b="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7 </a:t>
                      </a:r>
                      <a:r>
                        <a:rPr lang="en-US" altLang="zh-CN" sz="1000" dirty="0">
                          <a:latin typeface="微软雅黑" panose="020B0503020204020204" pitchFamily="34" charset="-122"/>
                          <a:ea typeface="微软雅黑" panose="020B0503020204020204" pitchFamily="34" charset="-122"/>
                          <a:cs typeface="+mn-ea"/>
                          <a:sym typeface="微软雅黑" panose="020B0503020204020204" pitchFamily="34" charset="-122"/>
                        </a:rPr>
                        <a:t>(6.86)</a:t>
                      </a:r>
                      <a:endParaRPr lang="en-US" altLang="zh-CN" sz="1000" dirty="0">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anchor="ctr">
                    <a:lnL>
                      <a:noFill/>
                    </a:lnL>
                    <a:lnR>
                      <a:noFill/>
                    </a:lnR>
                    <a:lnT>
                      <a:noFill/>
                    </a:lnT>
                    <a:lnB w="12700" cap="flat" cmpd="sng" algn="ctr">
                      <a:noFill/>
                      <a:prstDash val="solid"/>
                      <a:round/>
                      <a:headEnd type="none" w="med" len="med"/>
                      <a:tailEnd type="none" w="med" len="med"/>
                    </a:lnB>
                    <a:solidFill>
                      <a:srgbClr val="FFFFFF"/>
                    </a:solidFill>
                  </a:tcPr>
                </a:tc>
              </a:tr>
              <a:tr h="198229">
                <a:tc>
                  <a:txBody>
                    <a:bodyPr/>
                    <a:lstStyle/>
                    <a:p>
                      <a:pPr lvl="1">
                        <a:lnSpc>
                          <a:spcPts val="800"/>
                        </a:lnSpc>
                        <a:buNone/>
                      </a:pPr>
                      <a:r>
                        <a:rPr lang="zh-CN" altLang="en-US" sz="1000" b="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未知</a:t>
                      </a:r>
                      <a:endParaRPr lang="en-US" altLang="zh-CN" sz="1000" b="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anchor="ctr">
                    <a:lnL>
                      <a:noFill/>
                    </a:lnL>
                    <a:lnR>
                      <a:noFill/>
                    </a:lnR>
                    <a:lnT>
                      <a:noFill/>
                    </a:lnT>
                    <a:lnB w="12700" cap="flat" cmpd="sng" algn="ctr">
                      <a:no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ts val="800"/>
                        </a:lnSpc>
                        <a:spcBef>
                          <a:spcPts val="0"/>
                        </a:spcBef>
                        <a:spcAft>
                          <a:spcPts val="0"/>
                        </a:spcAft>
                        <a:buClrTx/>
                        <a:buSzTx/>
                        <a:buFontTx/>
                        <a:buNone/>
                        <a:defRPr/>
                      </a:pPr>
                      <a:r>
                        <a:rPr lang="en-US" altLang="zh-CN" sz="1000" dirty="0">
                          <a:latin typeface="微软雅黑" panose="020B0503020204020204" pitchFamily="34" charset="-122"/>
                          <a:ea typeface="微软雅黑" panose="020B0503020204020204" pitchFamily="34" charset="-122"/>
                          <a:cs typeface="+mn-ea"/>
                          <a:sym typeface="微软雅黑" panose="020B0503020204020204" pitchFamily="34" charset="-122"/>
                        </a:rPr>
                        <a:t>25 (24.51)</a:t>
                      </a:r>
                      <a:endParaRPr lang="en-US" altLang="zh-CN" sz="1000" dirty="0">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anchor="ctr">
                    <a:lnL>
                      <a:noFill/>
                    </a:lnL>
                    <a:lnR>
                      <a:noFill/>
                    </a:lnR>
                    <a:lnT>
                      <a:noFill/>
                    </a:lnT>
                    <a:lnB w="12700" cap="flat" cmpd="sng" algn="ctr">
                      <a:noFill/>
                      <a:prstDash val="solid"/>
                      <a:round/>
                      <a:headEnd type="none" w="med" len="med"/>
                      <a:tailEnd type="none" w="med" len="med"/>
                    </a:lnB>
                    <a:solidFill>
                      <a:srgbClr val="FFFFFF"/>
                    </a:solidFill>
                  </a:tcPr>
                </a:tc>
              </a:tr>
              <a:tr h="198229">
                <a:tc>
                  <a:txBody>
                    <a:bodyPr/>
                    <a:lstStyle/>
                    <a:p>
                      <a:pPr>
                        <a:lnSpc>
                          <a:spcPts val="800"/>
                        </a:lnSpc>
                        <a:buNone/>
                      </a:pPr>
                      <a:r>
                        <a:rPr lang="zh-CN" altLang="en-US" sz="1000" b="1"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治疗线数</a:t>
                      </a:r>
                      <a:r>
                        <a:rPr lang="en-US" altLang="zh-CN" sz="1000" b="1"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 n (%)</a:t>
                      </a:r>
                      <a:endParaRPr lang="zh-CN" altLang="en-US" sz="1000" b="1"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anchor="ctr">
                    <a:lnL>
                      <a:noFill/>
                    </a:lnL>
                    <a:lnR>
                      <a:noFill/>
                    </a:lnR>
                    <a:lnT>
                      <a:noFill/>
                    </a:lnT>
                    <a:lnB w="12700" cap="flat" cmpd="sng" algn="ctr">
                      <a:noFill/>
                      <a:prstDash val="solid"/>
                      <a:round/>
                      <a:headEnd type="none" w="med" len="med"/>
                      <a:tailEnd type="none" w="med" len="med"/>
                    </a:lnB>
                    <a:solidFill>
                      <a:schemeClr val="accent2">
                        <a:lumMod val="20000"/>
                        <a:lumOff val="80000"/>
                      </a:schemeClr>
                    </a:solidFill>
                  </a:tcPr>
                </a:tc>
                <a:tc>
                  <a:txBody>
                    <a:bodyPr/>
                    <a:lstStyle/>
                    <a:p>
                      <a:pPr algn="l">
                        <a:lnSpc>
                          <a:spcPts val="800"/>
                        </a:lnSpc>
                        <a:buNone/>
                      </a:pPr>
                      <a:endParaRPr lang="zh-CN" altLang="en-US" sz="10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anchor="ctr">
                    <a:lnL>
                      <a:noFill/>
                    </a:lnL>
                    <a:lnR>
                      <a:noFill/>
                    </a:lnR>
                    <a:lnT>
                      <a:noFill/>
                    </a:lnT>
                    <a:lnB w="12700" cap="flat" cmpd="sng" algn="ctr">
                      <a:noFill/>
                      <a:prstDash val="solid"/>
                      <a:round/>
                      <a:headEnd type="none" w="med" len="med"/>
                      <a:tailEnd type="none" w="med" len="med"/>
                    </a:lnB>
                    <a:solidFill>
                      <a:schemeClr val="accent2">
                        <a:lumMod val="20000"/>
                        <a:lumOff val="80000"/>
                      </a:schemeClr>
                    </a:solidFill>
                  </a:tcPr>
                </a:tc>
              </a:tr>
              <a:tr h="198229">
                <a:tc>
                  <a:txBody>
                    <a:bodyPr/>
                    <a:lstStyle/>
                    <a:p>
                      <a:pPr lvl="1">
                        <a:lnSpc>
                          <a:spcPts val="800"/>
                        </a:lnSpc>
                        <a:buNone/>
                      </a:pPr>
                      <a:r>
                        <a:rPr lang="zh-CN" altLang="en-US" sz="10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二线</a:t>
                      </a:r>
                      <a:endParaRPr lang="en-US" altLang="zh-CN" sz="10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anchor="ctr">
                    <a:lnL>
                      <a:noFill/>
                    </a:lnL>
                    <a:lnR>
                      <a:noFill/>
                    </a:lnR>
                    <a:lnT>
                      <a:noFill/>
                    </a:lnT>
                    <a:lnB w="12700" cap="flat" cmpd="sng" algn="ctr">
                      <a:noFill/>
                      <a:prstDash val="solid"/>
                      <a:round/>
                      <a:headEnd type="none" w="med" len="med"/>
                      <a:tailEnd type="none" w="med" len="med"/>
                    </a:lnB>
                    <a:solidFill>
                      <a:srgbClr val="FFFFFF"/>
                    </a:solidFill>
                  </a:tcPr>
                </a:tc>
                <a:tc>
                  <a:txBody>
                    <a:bodyPr/>
                    <a:lstStyle/>
                    <a:p>
                      <a:pPr algn="l">
                        <a:lnSpc>
                          <a:spcPts val="800"/>
                        </a:lnSpc>
                        <a:buNone/>
                      </a:pPr>
                      <a:r>
                        <a:rPr lang="en-US" altLang="zh-CN" sz="1000" dirty="0">
                          <a:latin typeface="微软雅黑" panose="020B0503020204020204" pitchFamily="34" charset="-122"/>
                          <a:ea typeface="微软雅黑" panose="020B0503020204020204" pitchFamily="34" charset="-122"/>
                          <a:cs typeface="+mn-ea"/>
                          <a:sym typeface="微软雅黑" panose="020B0503020204020204" pitchFamily="34" charset="-122"/>
                        </a:rPr>
                        <a:t>26 (25.49)</a:t>
                      </a:r>
                      <a:endParaRPr lang="en-US" altLang="zh-CN" sz="1000" dirty="0">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anchor="ctr">
                    <a:lnL>
                      <a:noFill/>
                    </a:lnL>
                    <a:lnR>
                      <a:noFill/>
                    </a:lnR>
                    <a:lnT>
                      <a:noFill/>
                    </a:lnT>
                    <a:lnB w="12700" cap="flat" cmpd="sng" algn="ctr">
                      <a:noFill/>
                      <a:prstDash val="solid"/>
                      <a:round/>
                      <a:headEnd type="none" w="med" len="med"/>
                      <a:tailEnd type="none" w="med" len="med"/>
                    </a:lnB>
                    <a:solidFill>
                      <a:srgbClr val="FFFFFF"/>
                    </a:solidFill>
                  </a:tcPr>
                </a:tc>
              </a:tr>
              <a:tr h="198229">
                <a:tc>
                  <a:txBody>
                    <a:bodyPr/>
                    <a:lstStyle/>
                    <a:p>
                      <a:pPr lvl="1">
                        <a:lnSpc>
                          <a:spcPts val="800"/>
                        </a:lnSpc>
                        <a:buNone/>
                      </a:pPr>
                      <a:r>
                        <a:rPr lang="zh-CN" altLang="en-US" sz="10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三线</a:t>
                      </a:r>
                      <a:endParaRPr lang="en-US" altLang="zh-CN" sz="10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anchor="ctr">
                    <a:lnL>
                      <a:noFill/>
                    </a:lnL>
                    <a:lnR>
                      <a:noFill/>
                    </a:lnR>
                    <a:lnT>
                      <a:noFill/>
                    </a:lnT>
                    <a:lnB w="12700" cap="flat" cmpd="sng" algn="ctr">
                      <a:noFill/>
                      <a:prstDash val="solid"/>
                      <a:round/>
                      <a:headEnd type="none" w="med" len="med"/>
                      <a:tailEnd type="none" w="med" len="med"/>
                    </a:lnB>
                    <a:solidFill>
                      <a:srgbClr val="FFFFFF"/>
                    </a:solidFill>
                  </a:tcPr>
                </a:tc>
                <a:tc>
                  <a:txBody>
                    <a:bodyPr/>
                    <a:lstStyle/>
                    <a:p>
                      <a:pPr algn="l">
                        <a:lnSpc>
                          <a:spcPts val="800"/>
                        </a:lnSpc>
                        <a:buNone/>
                      </a:pPr>
                      <a:r>
                        <a:rPr lang="en-US" altLang="zh-CN" sz="1000" dirty="0">
                          <a:latin typeface="微软雅黑" panose="020B0503020204020204" pitchFamily="34" charset="-122"/>
                          <a:ea typeface="微软雅黑" panose="020B0503020204020204" pitchFamily="34" charset="-122"/>
                          <a:cs typeface="+mn-ea"/>
                          <a:sym typeface="微软雅黑" panose="020B0503020204020204" pitchFamily="34" charset="-122"/>
                        </a:rPr>
                        <a:t>17 (16.67)</a:t>
                      </a:r>
                      <a:endParaRPr lang="en-US" altLang="zh-CN" sz="1000" dirty="0">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anchor="ctr">
                    <a:lnL>
                      <a:noFill/>
                    </a:lnL>
                    <a:lnR>
                      <a:noFill/>
                    </a:lnR>
                    <a:lnT>
                      <a:noFill/>
                    </a:lnT>
                    <a:lnB w="12700" cap="flat" cmpd="sng" algn="ctr">
                      <a:noFill/>
                      <a:prstDash val="solid"/>
                      <a:round/>
                      <a:headEnd type="none" w="med" len="med"/>
                      <a:tailEnd type="none" w="med" len="med"/>
                    </a:lnB>
                    <a:solidFill>
                      <a:srgbClr val="FFFFFF"/>
                    </a:solidFill>
                  </a:tcPr>
                </a:tc>
              </a:tr>
              <a:tr h="198229">
                <a:tc>
                  <a:txBody>
                    <a:bodyPr/>
                    <a:lstStyle/>
                    <a:p>
                      <a:pPr lvl="1">
                        <a:lnSpc>
                          <a:spcPts val="800"/>
                        </a:lnSpc>
                        <a:buNone/>
                      </a:pPr>
                      <a:r>
                        <a:rPr lang="zh-CN" altLang="en-US" sz="10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四线</a:t>
                      </a:r>
                      <a:endParaRPr lang="en-US" altLang="zh-CN" sz="10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anchor="ctr">
                    <a:lnL>
                      <a:noFill/>
                    </a:lnL>
                    <a:lnR>
                      <a:noFill/>
                    </a:lnR>
                    <a:lnT>
                      <a:noFill/>
                    </a:lnT>
                    <a:lnB w="12700" cap="flat" cmpd="sng" algn="ctr">
                      <a:noFill/>
                      <a:prstDash val="solid"/>
                      <a:round/>
                      <a:headEnd type="none" w="med" len="med"/>
                      <a:tailEnd type="none" w="med" len="med"/>
                    </a:lnB>
                    <a:solidFill>
                      <a:srgbClr val="FFFFFF"/>
                    </a:solidFill>
                  </a:tcPr>
                </a:tc>
                <a:tc>
                  <a:txBody>
                    <a:bodyPr/>
                    <a:lstStyle/>
                    <a:p>
                      <a:pPr algn="l">
                        <a:lnSpc>
                          <a:spcPts val="800"/>
                        </a:lnSpc>
                        <a:buNone/>
                      </a:pPr>
                      <a:r>
                        <a:rPr lang="en-US" altLang="zh-CN" sz="1000" dirty="0">
                          <a:latin typeface="微软雅黑" panose="020B0503020204020204" pitchFamily="34" charset="-122"/>
                          <a:ea typeface="微软雅黑" panose="020B0503020204020204" pitchFamily="34" charset="-122"/>
                          <a:cs typeface="+mn-ea"/>
                          <a:sym typeface="微软雅黑" panose="020B0503020204020204" pitchFamily="34" charset="-122"/>
                        </a:rPr>
                        <a:t>59 (57.84)</a:t>
                      </a:r>
                      <a:endParaRPr lang="en-US" altLang="zh-CN" sz="1000" dirty="0">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anchor="ctr">
                    <a:lnL>
                      <a:noFill/>
                    </a:lnL>
                    <a:lnR>
                      <a:noFill/>
                    </a:lnR>
                    <a:lnT>
                      <a:noFill/>
                    </a:lnT>
                    <a:lnB w="12700" cap="flat" cmpd="sng" algn="ctr">
                      <a:noFill/>
                      <a:prstDash val="solid"/>
                      <a:round/>
                      <a:headEnd type="none" w="med" len="med"/>
                      <a:tailEnd type="none" w="med" len="med"/>
                    </a:lnB>
                    <a:solidFill>
                      <a:srgbClr val="FFFFFF"/>
                    </a:solidFill>
                  </a:tcPr>
                </a:tc>
              </a:tr>
              <a:tr h="198229">
                <a:tc>
                  <a:txBody>
                    <a:bodyPr/>
                    <a:lstStyle/>
                    <a:p>
                      <a:pPr>
                        <a:lnSpc>
                          <a:spcPts val="800"/>
                        </a:lnSpc>
                        <a:buNone/>
                      </a:pPr>
                      <a:r>
                        <a:rPr lang="zh-CN" altLang="en-US" sz="1000" b="1"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最佳缓解状态</a:t>
                      </a:r>
                      <a:r>
                        <a:rPr lang="en-US" altLang="zh-CN" sz="1000" b="1"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 n (%)</a:t>
                      </a:r>
                      <a:endParaRPr lang="zh-CN" altLang="en-US" sz="1000" b="1"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anchor="ctr">
                    <a:lnL>
                      <a:noFill/>
                    </a:lnL>
                    <a:lnR>
                      <a:noFill/>
                    </a:lnR>
                    <a:lnT>
                      <a:noFill/>
                    </a:lnT>
                    <a:lnB w="12700" cap="flat" cmpd="sng" algn="ctr">
                      <a:noFill/>
                      <a:prstDash val="solid"/>
                      <a:round/>
                      <a:headEnd type="none" w="med" len="med"/>
                      <a:tailEnd type="none" w="med" len="med"/>
                    </a:lnB>
                    <a:solidFill>
                      <a:schemeClr val="accent2">
                        <a:lumMod val="20000"/>
                        <a:lumOff val="80000"/>
                      </a:schemeClr>
                    </a:solidFill>
                  </a:tcPr>
                </a:tc>
                <a:tc>
                  <a:txBody>
                    <a:bodyPr/>
                    <a:lstStyle/>
                    <a:p>
                      <a:pPr algn="l">
                        <a:lnSpc>
                          <a:spcPts val="800"/>
                        </a:lnSpc>
                        <a:buNone/>
                      </a:pPr>
                      <a:endParaRPr lang="zh-CN" altLang="en-US" sz="10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anchor="ctr">
                    <a:lnL>
                      <a:noFill/>
                    </a:lnL>
                    <a:lnR>
                      <a:noFill/>
                    </a:lnR>
                    <a:lnT>
                      <a:noFill/>
                    </a:lnT>
                    <a:lnB w="12700" cap="flat" cmpd="sng" algn="ctr">
                      <a:noFill/>
                      <a:prstDash val="solid"/>
                      <a:round/>
                      <a:headEnd type="none" w="med" len="med"/>
                      <a:tailEnd type="none" w="med" len="med"/>
                    </a:lnB>
                    <a:solidFill>
                      <a:schemeClr val="accent2">
                        <a:lumMod val="20000"/>
                        <a:lumOff val="80000"/>
                      </a:schemeClr>
                    </a:solidFill>
                  </a:tcPr>
                </a:tc>
              </a:tr>
              <a:tr h="198229">
                <a:tc>
                  <a:txBody>
                    <a:bodyPr/>
                    <a:lstStyle/>
                    <a:p>
                      <a:pPr lvl="1">
                        <a:lnSpc>
                          <a:spcPts val="800"/>
                        </a:lnSpc>
                        <a:buNone/>
                      </a:pPr>
                      <a:r>
                        <a:rPr lang="en-US" altLang="zh-CN" sz="10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PR</a:t>
                      </a:r>
                      <a:endParaRPr lang="en-US" altLang="zh-CN" sz="10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anchor="ctr">
                    <a:lnL>
                      <a:noFill/>
                    </a:lnL>
                    <a:lnR>
                      <a:noFill/>
                    </a:lnR>
                    <a:lnT>
                      <a:noFill/>
                    </a:lnT>
                    <a:lnB w="12700" cap="flat" cmpd="sng" algn="ctr">
                      <a:noFill/>
                      <a:prstDash val="solid"/>
                      <a:round/>
                      <a:headEnd type="none" w="med" len="med"/>
                      <a:tailEnd type="none" w="med" len="med"/>
                    </a:lnB>
                    <a:solidFill>
                      <a:srgbClr val="FFFFFF"/>
                    </a:solidFill>
                  </a:tcPr>
                </a:tc>
                <a:tc>
                  <a:txBody>
                    <a:bodyPr/>
                    <a:lstStyle/>
                    <a:p>
                      <a:pPr algn="l">
                        <a:lnSpc>
                          <a:spcPts val="800"/>
                        </a:lnSpc>
                        <a:buNone/>
                      </a:pPr>
                      <a:r>
                        <a:rPr lang="en-US" altLang="zh-CN" sz="1000" dirty="0">
                          <a:latin typeface="微软雅黑" panose="020B0503020204020204" pitchFamily="34" charset="-122"/>
                          <a:ea typeface="微软雅黑" panose="020B0503020204020204" pitchFamily="34" charset="-122"/>
                          <a:cs typeface="+mn-ea"/>
                          <a:sym typeface="微软雅黑" panose="020B0503020204020204" pitchFamily="34" charset="-122"/>
                        </a:rPr>
                        <a:t>16 (15.69)</a:t>
                      </a:r>
                      <a:endParaRPr lang="en-US" altLang="zh-CN" sz="1000" dirty="0">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anchor="ctr">
                    <a:lnL>
                      <a:noFill/>
                    </a:lnL>
                    <a:lnR>
                      <a:noFill/>
                    </a:lnR>
                    <a:lnT>
                      <a:noFill/>
                    </a:lnT>
                    <a:lnB w="12700" cap="flat" cmpd="sng" algn="ctr">
                      <a:noFill/>
                      <a:prstDash val="solid"/>
                      <a:round/>
                      <a:headEnd type="none" w="med" len="med"/>
                      <a:tailEnd type="none" w="med" len="med"/>
                    </a:lnB>
                    <a:solidFill>
                      <a:srgbClr val="FFFFFF"/>
                    </a:solidFill>
                  </a:tcPr>
                </a:tc>
              </a:tr>
              <a:tr h="198229">
                <a:tc>
                  <a:txBody>
                    <a:bodyPr/>
                    <a:lstStyle/>
                    <a:p>
                      <a:pPr lvl="1">
                        <a:lnSpc>
                          <a:spcPts val="800"/>
                        </a:lnSpc>
                        <a:buNone/>
                      </a:pPr>
                      <a:r>
                        <a:rPr lang="en-US" altLang="zh-CN" sz="10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SD</a:t>
                      </a:r>
                      <a:endParaRPr lang="en-US" altLang="zh-CN" sz="10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anchor="ctr">
                    <a:lnL>
                      <a:noFill/>
                    </a:lnL>
                    <a:lnR>
                      <a:noFill/>
                    </a:lnR>
                    <a:lnT>
                      <a:noFill/>
                    </a:lnT>
                    <a:lnB w="12700" cap="flat" cmpd="sng" algn="ctr">
                      <a:noFill/>
                      <a:prstDash val="solid"/>
                      <a:round/>
                      <a:headEnd type="none" w="med" len="med"/>
                      <a:tailEnd type="none" w="med" len="med"/>
                    </a:lnB>
                    <a:solidFill>
                      <a:srgbClr val="FFFFFF"/>
                    </a:solidFill>
                  </a:tcPr>
                </a:tc>
                <a:tc>
                  <a:txBody>
                    <a:bodyPr/>
                    <a:lstStyle/>
                    <a:p>
                      <a:pPr algn="l">
                        <a:lnSpc>
                          <a:spcPts val="800"/>
                        </a:lnSpc>
                        <a:buNone/>
                      </a:pPr>
                      <a:r>
                        <a:rPr lang="en-US" altLang="zh-CN" sz="1000" dirty="0">
                          <a:latin typeface="微软雅黑" panose="020B0503020204020204" pitchFamily="34" charset="-122"/>
                          <a:ea typeface="微软雅黑" panose="020B0503020204020204" pitchFamily="34" charset="-122"/>
                          <a:cs typeface="+mn-ea"/>
                          <a:sym typeface="微软雅黑" panose="020B0503020204020204" pitchFamily="34" charset="-122"/>
                        </a:rPr>
                        <a:t>75 (73.53)</a:t>
                      </a:r>
                      <a:endParaRPr lang="en-US" altLang="zh-CN" sz="1000" dirty="0">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anchor="ctr">
                    <a:lnL>
                      <a:noFill/>
                    </a:lnL>
                    <a:lnR>
                      <a:noFill/>
                    </a:lnR>
                    <a:lnT>
                      <a:noFill/>
                    </a:lnT>
                    <a:lnB w="12700" cap="flat" cmpd="sng" algn="ctr">
                      <a:noFill/>
                      <a:prstDash val="solid"/>
                      <a:round/>
                      <a:headEnd type="none" w="med" len="med"/>
                      <a:tailEnd type="none" w="med" len="med"/>
                    </a:lnB>
                    <a:solidFill>
                      <a:srgbClr val="FFFFFF"/>
                    </a:solidFill>
                  </a:tcPr>
                </a:tc>
              </a:tr>
              <a:tr h="198229">
                <a:tc>
                  <a:txBody>
                    <a:bodyPr/>
                    <a:lstStyle/>
                    <a:p>
                      <a:pPr lvl="1">
                        <a:lnSpc>
                          <a:spcPts val="800"/>
                        </a:lnSpc>
                        <a:buNone/>
                      </a:pPr>
                      <a:r>
                        <a:rPr lang="en-US" altLang="zh-CN" sz="10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PD</a:t>
                      </a:r>
                      <a:endParaRPr lang="en-US" altLang="zh-CN" sz="10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anchor="ctr">
                    <a:lnL>
                      <a:noFill/>
                    </a:lnL>
                    <a:lnR>
                      <a:noFill/>
                    </a:lnR>
                    <a:lnT>
                      <a:noFill/>
                    </a:lnT>
                    <a:lnB w="12700" cap="flat" cmpd="sng" algn="ctr">
                      <a:solidFill>
                        <a:srgbClr val="AC283F"/>
                      </a:solidFill>
                      <a:prstDash val="solid"/>
                      <a:round/>
                      <a:headEnd type="none" w="med" len="med"/>
                      <a:tailEnd type="none" w="med" len="med"/>
                    </a:lnB>
                    <a:solidFill>
                      <a:srgbClr val="FFFFFF"/>
                    </a:solidFill>
                  </a:tcPr>
                </a:tc>
                <a:tc>
                  <a:txBody>
                    <a:bodyPr/>
                    <a:lstStyle/>
                    <a:p>
                      <a:pPr algn="l">
                        <a:lnSpc>
                          <a:spcPts val="800"/>
                        </a:lnSpc>
                        <a:buNone/>
                      </a:pPr>
                      <a:r>
                        <a:rPr lang="en-US" altLang="zh-CN" sz="1000" dirty="0">
                          <a:latin typeface="微软雅黑" panose="020B0503020204020204" pitchFamily="34" charset="-122"/>
                          <a:ea typeface="微软雅黑" panose="020B0503020204020204" pitchFamily="34" charset="-122"/>
                          <a:cs typeface="+mn-ea"/>
                          <a:sym typeface="微软雅黑" panose="020B0503020204020204" pitchFamily="34" charset="-122"/>
                        </a:rPr>
                        <a:t>11 (10.78)</a:t>
                      </a:r>
                      <a:endParaRPr lang="en-US" altLang="zh-CN" sz="1000" dirty="0">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anchor="ctr">
                    <a:lnL>
                      <a:noFill/>
                    </a:lnL>
                    <a:lnR>
                      <a:noFill/>
                    </a:lnR>
                    <a:lnT>
                      <a:noFill/>
                    </a:lnT>
                    <a:lnB w="12700" cap="flat" cmpd="sng" algn="ctr">
                      <a:solidFill>
                        <a:srgbClr val="AC283F"/>
                      </a:solidFill>
                      <a:prstDash val="solid"/>
                      <a:round/>
                      <a:headEnd type="none" w="med" len="med"/>
                      <a:tailEnd type="none" w="med" len="med"/>
                    </a:lnB>
                    <a:solidFill>
                      <a:srgbClr val="FFFFFF"/>
                    </a:solidFill>
                  </a:tcPr>
                </a:tc>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矩形: 圆角 88"/>
          <p:cNvSpPr/>
          <p:nvPr/>
        </p:nvSpPr>
        <p:spPr bwMode="auto">
          <a:xfrm>
            <a:off x="106984" y="851038"/>
            <a:ext cx="11976645" cy="5652025"/>
          </a:xfrm>
          <a:prstGeom prst="roundRect">
            <a:avLst>
              <a:gd name="adj" fmla="val 1835"/>
            </a:avLst>
          </a:prstGeom>
          <a:solidFill>
            <a:sysClr val="window" lastClr="FFFFFF"/>
          </a:solidFill>
          <a:ln w="9525" cap="flat" cmpd="sng" algn="ctr">
            <a:gradFill>
              <a:gsLst>
                <a:gs pos="0">
                  <a:srgbClr val="AC283F"/>
                </a:gs>
                <a:gs pos="100000">
                  <a:schemeClr val="bg1"/>
                </a:gs>
              </a:gsLst>
              <a:lin ang="5400000" scaled="1"/>
            </a:gradFill>
            <a:prstDash val="solid"/>
            <a:round/>
            <a:headEnd type="none" w="med" len="med"/>
            <a:tailEnd type="none" w="med" len="med"/>
          </a:ln>
          <a:effectLst>
            <a:outerShdw blurRad="101600" dist="63500" dir="5400000" algn="t" rotWithShape="0">
              <a:schemeClr val="accent1">
                <a:alpha val="30000"/>
              </a:schemeClr>
            </a:outerShdw>
          </a:effectLst>
        </p:spPr>
        <p:txBody>
          <a:bodyPr vert="horz" wrap="none" lIns="37595" tIns="37595" rIns="37595" bIns="37595" numCol="1" rtlCol="0" anchor="ctr" anchorCtr="0" compatLnSpc="1"/>
          <a:lstStyle/>
          <a:p>
            <a:pPr algn="ctr" defTabSz="751840" eaLnBrk="0" fontAlgn="base" hangingPunct="0">
              <a:spcBef>
                <a:spcPct val="50000"/>
              </a:spcBef>
              <a:spcAft>
                <a:spcPct val="0"/>
              </a:spcAft>
            </a:pPr>
            <a:endParaRPr lang="zh-CN" altLang="en-US" sz="900" kern="0" dirty="0">
              <a:solidFill>
                <a:prstClr val="black"/>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2" name="文本框 1"/>
          <p:cNvSpPr txBox="1"/>
          <p:nvPr/>
        </p:nvSpPr>
        <p:spPr>
          <a:xfrm>
            <a:off x="151550" y="1151871"/>
            <a:ext cx="4318585" cy="522964"/>
          </a:xfrm>
          <a:prstGeom prst="rect">
            <a:avLst/>
          </a:prstGeom>
          <a:noFill/>
        </p:spPr>
        <p:txBody>
          <a:bodyPr wrap="square">
            <a:spAutoFit/>
          </a:bodyPr>
          <a:lstStyle/>
          <a:p>
            <a:pPr marL="171450" indent="-171450">
              <a:lnSpc>
                <a:spcPct val="120000"/>
              </a:lnSpc>
              <a:spcAft>
                <a:spcPts val="600"/>
              </a:spcAft>
              <a:buFont typeface="Arial" panose="020B0604020202020204" pitchFamily="34" charset="0"/>
              <a:buChar char="•"/>
            </a:pPr>
            <a:r>
              <a:rPr lang="zh-CN" altLang="en-US" sz="1000" b="1" dirty="0">
                <a:solidFill>
                  <a:prstClr val="black"/>
                </a:solidFill>
                <a:latin typeface="微软雅黑" panose="020B0503020204020204" pitchFamily="34" charset="-122"/>
                <a:ea typeface="微软雅黑" panose="020B0503020204020204" pitchFamily="34" charset="-122"/>
                <a:cs typeface="+mn-ea"/>
                <a:sym typeface="微软雅黑" panose="020B0503020204020204" pitchFamily="34" charset="-122"/>
              </a:rPr>
              <a:t>高剂量组的</a:t>
            </a:r>
            <a:r>
              <a:rPr lang="en-US" altLang="zh-CN" sz="1000" b="1" dirty="0">
                <a:solidFill>
                  <a:prstClr val="black"/>
                </a:solidFill>
                <a:latin typeface="微软雅黑" panose="020B0503020204020204" pitchFamily="34" charset="-122"/>
                <a:ea typeface="微软雅黑" panose="020B0503020204020204" pitchFamily="34" charset="-122"/>
                <a:cs typeface="+mn-ea"/>
                <a:sym typeface="微软雅黑" panose="020B0503020204020204" pitchFamily="34" charset="-122"/>
              </a:rPr>
              <a:t>R-</a:t>
            </a:r>
            <a:r>
              <a:rPr lang="en-US" altLang="zh-CN" sz="1000" b="1" dirty="0" err="1">
                <a:solidFill>
                  <a:prstClr val="black"/>
                </a:solidFill>
                <a:latin typeface="微软雅黑" panose="020B0503020204020204" pitchFamily="34" charset="-122"/>
                <a:ea typeface="微软雅黑" panose="020B0503020204020204" pitchFamily="34" charset="-122"/>
                <a:cs typeface="+mn-ea"/>
                <a:sym typeface="微软雅黑" panose="020B0503020204020204" pitchFamily="34" charset="-122"/>
              </a:rPr>
              <a:t>C</a:t>
            </a:r>
            <a:r>
              <a:rPr lang="en-US" altLang="zh-CN" sz="1000" b="1" baseline="-25000" dirty="0" err="1">
                <a:solidFill>
                  <a:prstClr val="black"/>
                </a:solidFill>
                <a:latin typeface="微软雅黑" panose="020B0503020204020204" pitchFamily="34" charset="-122"/>
                <a:ea typeface="微软雅黑" panose="020B0503020204020204" pitchFamily="34" charset="-122"/>
                <a:cs typeface="+mn-ea"/>
                <a:sym typeface="微软雅黑" panose="020B0503020204020204" pitchFamily="34" charset="-122"/>
              </a:rPr>
              <a:t>trough</a:t>
            </a:r>
            <a:r>
              <a:rPr lang="zh-CN" altLang="en-US" sz="1000" b="1" dirty="0">
                <a:solidFill>
                  <a:prstClr val="black"/>
                </a:solidFill>
                <a:latin typeface="微软雅黑" panose="020B0503020204020204" pitchFamily="34" charset="-122"/>
                <a:ea typeface="微软雅黑" panose="020B0503020204020204" pitchFamily="34" charset="-122"/>
                <a:cs typeface="+mn-ea"/>
                <a:sym typeface="微软雅黑" panose="020B0503020204020204" pitchFamily="34" charset="-122"/>
              </a:rPr>
              <a:t>均值显著高于低剂量组和标准剂量组</a:t>
            </a:r>
            <a:r>
              <a:rPr lang="en-US" altLang="zh-CN" sz="1000" b="1" dirty="0">
                <a:solidFill>
                  <a:prstClr val="black"/>
                </a:solidFill>
                <a:latin typeface="微软雅黑" panose="020B0503020204020204" pitchFamily="34" charset="-122"/>
                <a:ea typeface="微软雅黑" panose="020B0503020204020204" pitchFamily="34" charset="-122"/>
                <a:cs typeface="+mn-ea"/>
                <a:sym typeface="微软雅黑" panose="020B0503020204020204" pitchFamily="34" charset="-122"/>
              </a:rPr>
              <a:t>(</a:t>
            </a:r>
            <a:r>
              <a:rPr lang="en-US" altLang="zh-CN" sz="1000" b="1" i="1" dirty="0">
                <a:solidFill>
                  <a:prstClr val="black"/>
                </a:solidFill>
                <a:latin typeface="微软雅黑" panose="020B0503020204020204" pitchFamily="34" charset="-122"/>
                <a:ea typeface="微软雅黑" panose="020B0503020204020204" pitchFamily="34" charset="-122"/>
                <a:cs typeface="+mn-ea"/>
                <a:sym typeface="微软雅黑" panose="020B0503020204020204" pitchFamily="34" charset="-122"/>
              </a:rPr>
              <a:t>p</a:t>
            </a:r>
            <a:r>
              <a:rPr lang="en-US" altLang="zh-CN" sz="1000" b="1" dirty="0">
                <a:solidFill>
                  <a:prstClr val="black"/>
                </a:solidFill>
                <a:latin typeface="微软雅黑" panose="020B0503020204020204" pitchFamily="34" charset="-122"/>
                <a:ea typeface="微软雅黑" panose="020B0503020204020204" pitchFamily="34" charset="-122"/>
                <a:cs typeface="+mn-ea"/>
                <a:sym typeface="微软雅黑" panose="020B0503020204020204" pitchFamily="34" charset="-122"/>
              </a:rPr>
              <a:t>&lt;0.05)</a:t>
            </a:r>
            <a:r>
              <a:rPr lang="zh-CN" altLang="en-US" sz="1000" b="1" dirty="0">
                <a:solidFill>
                  <a:prstClr val="black"/>
                </a:solidFill>
                <a:latin typeface="微软雅黑" panose="020B0503020204020204" pitchFamily="34" charset="-122"/>
                <a:ea typeface="微软雅黑" panose="020B0503020204020204" pitchFamily="34" charset="-122"/>
                <a:cs typeface="+mn-ea"/>
                <a:sym typeface="微软雅黑" panose="020B0503020204020204" pitchFamily="34" charset="-122"/>
              </a:rPr>
              <a:t>；</a:t>
            </a:r>
            <a:endParaRPr lang="en-US" altLang="zh-CN" sz="1000" b="1" dirty="0">
              <a:solidFill>
                <a:prstClr val="black"/>
              </a:solidFill>
              <a:latin typeface="微软雅黑" panose="020B0503020204020204" pitchFamily="34" charset="-122"/>
              <a:ea typeface="微软雅黑" panose="020B0503020204020204" pitchFamily="34" charset="-122"/>
              <a:cs typeface="+mn-ea"/>
              <a:sym typeface="微软雅黑" panose="020B0503020204020204" pitchFamily="34" charset="-122"/>
            </a:endParaRPr>
          </a:p>
          <a:p>
            <a:pPr>
              <a:lnSpc>
                <a:spcPct val="120000"/>
              </a:lnSpc>
              <a:spcAft>
                <a:spcPts val="600"/>
              </a:spcAft>
            </a:pPr>
            <a:endParaRPr lang="en-US" altLang="zh-CN" sz="1000" b="1" dirty="0">
              <a:solidFill>
                <a:srgbClr val="1C6494"/>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grpSp>
        <p:nvGrpSpPr>
          <p:cNvPr id="3" name="组合 2"/>
          <p:cNvGrpSpPr/>
          <p:nvPr/>
        </p:nvGrpSpPr>
        <p:grpSpPr>
          <a:xfrm>
            <a:off x="787315" y="1686790"/>
            <a:ext cx="2617073" cy="2099559"/>
            <a:chOff x="4581345" y="4035021"/>
            <a:chExt cx="2486723" cy="1985979"/>
          </a:xfrm>
        </p:grpSpPr>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4627200" y="4035021"/>
              <a:ext cx="2440868" cy="1985979"/>
            </a:xfrm>
            <a:prstGeom prst="rect">
              <a:avLst/>
            </a:prstGeom>
          </p:spPr>
        </p:pic>
        <p:sp>
          <p:nvSpPr>
            <p:cNvPr id="5" name="矩形 4"/>
            <p:cNvSpPr/>
            <p:nvPr/>
          </p:nvSpPr>
          <p:spPr>
            <a:xfrm rot="16200000">
              <a:off x="3936940" y="4688053"/>
              <a:ext cx="1519642" cy="230832"/>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0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浓度</a:t>
              </a:r>
              <a:r>
                <a:rPr kumimoji="0" lang="en-US" altLang="zh-CN" sz="10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(ng/ml)</a:t>
              </a:r>
              <a:endParaRPr kumimoji="0" lang="zh-CN" altLang="en-US" sz="10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grpSp>
      <p:grpSp>
        <p:nvGrpSpPr>
          <p:cNvPr id="23" name="组合 22"/>
          <p:cNvGrpSpPr/>
          <p:nvPr/>
        </p:nvGrpSpPr>
        <p:grpSpPr>
          <a:xfrm>
            <a:off x="5007253" y="1523539"/>
            <a:ext cx="2641540" cy="2464137"/>
            <a:chOff x="2993528" y="2432395"/>
            <a:chExt cx="2358334" cy="2223813"/>
          </a:xfrm>
        </p:grpSpPr>
        <p:pic>
          <p:nvPicPr>
            <p:cNvPr id="6" name="图片 5"/>
            <p:cNvPicPr>
              <a:picLocks noChangeAspect="1"/>
            </p:cNvPicPr>
            <p:nvPr/>
          </p:nvPicPr>
          <p:blipFill>
            <a:blip r:embed="rId2"/>
            <a:srcRect l="70819"/>
            <a:stretch>
              <a:fillRect/>
            </a:stretch>
          </p:blipFill>
          <p:spPr>
            <a:xfrm>
              <a:off x="3224360" y="2432395"/>
              <a:ext cx="2127502" cy="2223813"/>
            </a:xfrm>
            <a:prstGeom prst="rect">
              <a:avLst/>
            </a:prstGeom>
          </p:spPr>
        </p:pic>
        <p:sp>
          <p:nvSpPr>
            <p:cNvPr id="7" name="矩形 6"/>
            <p:cNvSpPr/>
            <p:nvPr/>
          </p:nvSpPr>
          <p:spPr>
            <a:xfrm rot="16200000">
              <a:off x="2349123" y="3204345"/>
              <a:ext cx="1519642" cy="230832"/>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0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浓度</a:t>
              </a:r>
              <a:r>
                <a:rPr kumimoji="0" lang="en-US" altLang="zh-CN" sz="10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(ng/ml)</a:t>
              </a:r>
              <a:endParaRPr kumimoji="0" lang="zh-CN" altLang="en-US" sz="10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grpSp>
      <p:sp>
        <p:nvSpPr>
          <p:cNvPr id="10" name="内容占位符 4"/>
          <p:cNvSpPr txBox="1"/>
          <p:nvPr/>
        </p:nvSpPr>
        <p:spPr>
          <a:xfrm>
            <a:off x="159442" y="185442"/>
            <a:ext cx="11546066" cy="79413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1"/>
                </a:solidFill>
                <a:latin typeface="Arial" panose="020B0604020202020204" pitchFamily="34" charset="0"/>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Arial" panose="020B0604020202020204" pitchFamily="34" charset="0"/>
                <a:ea typeface="微软雅黑"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Arial" panose="020B0604020202020204" pitchFamily="34" charset="0"/>
                <a:ea typeface="微软雅黑" panose="020B0503020204020204"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Arial" panose="020B0604020202020204" pitchFamily="34" charset="0"/>
                <a:ea typeface="微软雅黑" panose="020B0503020204020204"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CN" altLang="en-US" sz="2000" b="1" dirty="0">
                <a:latin typeface="微软雅黑" panose="020B0503020204020204" pitchFamily="34" charset="-122"/>
                <a:cs typeface="+mn-ea"/>
                <a:sym typeface="微软雅黑" panose="020B0503020204020204" pitchFamily="34" charset="-122"/>
              </a:rPr>
              <a:t>瑞派替尼血浆谷浓度与剂量具有相关性，血浆谷浓度高于阈值</a:t>
            </a:r>
            <a:r>
              <a:rPr lang="en-US" altLang="zh-CN" sz="2000" b="1" dirty="0">
                <a:latin typeface="微软雅黑" panose="020B0503020204020204" pitchFamily="34" charset="-122"/>
                <a:cs typeface="+mn-ea"/>
                <a:sym typeface="微软雅黑" panose="020B0503020204020204" pitchFamily="34" charset="-122"/>
              </a:rPr>
              <a:t>475 ng/mL</a:t>
            </a:r>
            <a:r>
              <a:rPr lang="zh-CN" altLang="en-US" sz="2000" b="1" dirty="0">
                <a:latin typeface="微软雅黑" panose="020B0503020204020204" pitchFamily="34" charset="-122"/>
                <a:cs typeface="+mn-ea"/>
                <a:sym typeface="微软雅黑" panose="020B0503020204020204" pitchFamily="34" charset="-122"/>
              </a:rPr>
              <a:t>，</a:t>
            </a:r>
            <a:r>
              <a:rPr lang="en-US" altLang="zh-CN" sz="2000" b="1" dirty="0">
                <a:latin typeface="微软雅黑" panose="020B0503020204020204" pitchFamily="34" charset="-122"/>
                <a:cs typeface="+mn-ea"/>
                <a:sym typeface="微软雅黑" panose="020B0503020204020204" pitchFamily="34" charset="-122"/>
              </a:rPr>
              <a:t>PFS</a:t>
            </a:r>
            <a:r>
              <a:rPr lang="zh-CN" altLang="en-US" sz="2000" b="1" dirty="0">
                <a:latin typeface="微软雅黑" panose="020B0503020204020204" pitchFamily="34" charset="-122"/>
                <a:cs typeface="+mn-ea"/>
                <a:sym typeface="微软雅黑" panose="020B0503020204020204" pitchFamily="34" charset="-122"/>
              </a:rPr>
              <a:t>显著延长</a:t>
            </a:r>
            <a:endParaRPr lang="en-US" altLang="zh-CN" sz="2000" b="1" dirty="0">
              <a:latin typeface="微软雅黑" panose="020B0503020204020204" pitchFamily="34" charset="-122"/>
              <a:cs typeface="+mn-ea"/>
              <a:sym typeface="微软雅黑" panose="020B0503020204020204" pitchFamily="34" charset="-122"/>
            </a:endParaRPr>
          </a:p>
          <a:p>
            <a:pPr marL="457200" lvl="1" indent="0">
              <a:buNone/>
            </a:pPr>
            <a:r>
              <a:rPr lang="en-US" altLang="zh-CN" sz="1600" b="1" dirty="0">
                <a:latin typeface="微软雅黑" panose="020B0503020204020204" pitchFamily="34" charset="-122"/>
                <a:cs typeface="+mn-ea"/>
                <a:sym typeface="微软雅黑" panose="020B0503020204020204" pitchFamily="34" charset="-122"/>
              </a:rPr>
              <a:t>——</a:t>
            </a:r>
            <a:r>
              <a:rPr lang="zh-CN" altLang="en-US" sz="1600" b="1" dirty="0">
                <a:solidFill>
                  <a:srgbClr val="00B050"/>
                </a:solidFill>
                <a:latin typeface="微软雅黑" panose="020B0503020204020204" pitchFamily="34" charset="-122"/>
                <a:cs typeface="+mn-ea"/>
                <a:sym typeface="微软雅黑" panose="020B0503020204020204" pitchFamily="34" charset="-122"/>
              </a:rPr>
              <a:t>提示瑞派替尼加量治疗可提高血药浓度，可能使标准剂量治疗进展后的患者进一步获益</a:t>
            </a:r>
            <a:endParaRPr lang="zh-CN" altLang="en-US" sz="1600" b="1" dirty="0">
              <a:solidFill>
                <a:srgbClr val="00B050"/>
              </a:solidFill>
              <a:latin typeface="微软雅黑" panose="020B0503020204020204" pitchFamily="34" charset="-122"/>
              <a:cs typeface="+mn-ea"/>
              <a:sym typeface="微软雅黑" panose="020B0503020204020204" pitchFamily="34" charset="-122"/>
            </a:endParaRPr>
          </a:p>
        </p:txBody>
      </p:sp>
      <p:grpSp>
        <p:nvGrpSpPr>
          <p:cNvPr id="46" name="Group 45"/>
          <p:cNvGrpSpPr/>
          <p:nvPr/>
        </p:nvGrpSpPr>
        <p:grpSpPr>
          <a:xfrm>
            <a:off x="8618281" y="1617086"/>
            <a:ext cx="3420763" cy="2028656"/>
            <a:chOff x="8717246" y="2239789"/>
            <a:chExt cx="3265334" cy="1770217"/>
          </a:xfrm>
        </p:grpSpPr>
        <p:pic>
          <p:nvPicPr>
            <p:cNvPr id="13" name="Picture 8"/>
            <p:cNvPicPr>
              <a:picLocks noChangeAspect="1"/>
            </p:cNvPicPr>
            <p:nvPr/>
          </p:nvPicPr>
          <p:blipFill>
            <a:blip r:embed="rId3"/>
            <a:stretch>
              <a:fillRect/>
            </a:stretch>
          </p:blipFill>
          <p:spPr>
            <a:xfrm>
              <a:off x="8717246" y="2239789"/>
              <a:ext cx="3265334" cy="1588460"/>
            </a:xfrm>
            <a:prstGeom prst="rect">
              <a:avLst/>
            </a:prstGeom>
          </p:spPr>
        </p:pic>
        <p:grpSp>
          <p:nvGrpSpPr>
            <p:cNvPr id="14" name="组合 13"/>
            <p:cNvGrpSpPr/>
            <p:nvPr/>
          </p:nvGrpSpPr>
          <p:grpSpPr>
            <a:xfrm>
              <a:off x="9426712" y="2358926"/>
              <a:ext cx="2089854" cy="1651080"/>
              <a:chOff x="1655055" y="2079710"/>
              <a:chExt cx="3068533" cy="2333183"/>
            </a:xfrm>
          </p:grpSpPr>
          <p:grpSp>
            <p:nvGrpSpPr>
              <p:cNvPr id="15" name="组合 14"/>
              <p:cNvGrpSpPr/>
              <p:nvPr/>
            </p:nvGrpSpPr>
            <p:grpSpPr>
              <a:xfrm>
                <a:off x="1655055" y="2079710"/>
                <a:ext cx="3068533" cy="1109089"/>
                <a:chOff x="1390854" y="2977796"/>
                <a:chExt cx="3410720" cy="1092664"/>
              </a:xfrm>
            </p:grpSpPr>
            <p:sp>
              <p:nvSpPr>
                <p:cNvPr id="17" name="文本框 16"/>
                <p:cNvSpPr txBox="1"/>
                <p:nvPr/>
              </p:nvSpPr>
              <p:spPr>
                <a:xfrm>
                  <a:off x="1390854" y="3509611"/>
                  <a:ext cx="1664064" cy="56084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1" lang="zh-CN" altLang="en-US" sz="12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cs typeface="Times New Roman" panose="02020603050405020304" pitchFamily="18" charset="0"/>
                      <a:sym typeface="微软雅黑" panose="020B0503020204020204" pitchFamily="34" charset="-122"/>
                    </a:rPr>
                    <a:t>低浓度组</a:t>
                  </a:r>
                  <a:endParaRPr kumimoji="1" lang="en-US" altLang="zh-CN" sz="12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cs typeface="Times New Roman" panose="02020603050405020304" pitchFamily="18" charset="0"/>
                    <a:sym typeface="微软雅黑" panose="020B0503020204020204" pitchFamily="34" charset="-122"/>
                  </a:endParaRPr>
                </a:p>
                <a:p>
                  <a:pPr marL="0" marR="0" lvl="0" indent="0" defTabSz="914400" eaLnBrk="1" fontAlgn="auto" latinLnBrk="0" hangingPunct="1">
                    <a:lnSpc>
                      <a:spcPct val="100000"/>
                    </a:lnSpc>
                    <a:spcBef>
                      <a:spcPts val="0"/>
                    </a:spcBef>
                    <a:spcAft>
                      <a:spcPts val="0"/>
                    </a:spcAft>
                    <a:buClrTx/>
                    <a:buSzTx/>
                    <a:buFontTx/>
                    <a:buNone/>
                    <a:defRPr/>
                  </a:pPr>
                  <a:r>
                    <a:rPr kumimoji="1" lang="zh-CN" altLang="en-US" sz="1200" b="1" kern="0" dirty="0">
                      <a:latin typeface="微软雅黑" panose="020B0503020204020204" pitchFamily="34" charset="-122"/>
                      <a:ea typeface="微软雅黑" panose="020B0503020204020204" pitchFamily="34" charset="-122"/>
                      <a:cs typeface="Times New Roman" panose="02020603050405020304" pitchFamily="18" charset="0"/>
                      <a:sym typeface="微软雅黑" panose="020B0503020204020204" pitchFamily="34" charset="-122"/>
                    </a:rPr>
                    <a:t>＜</a:t>
                  </a:r>
                  <a:r>
                    <a:rPr kumimoji="1" lang="en-US" altLang="zh-CN" sz="1200" b="1" kern="0" dirty="0">
                      <a:latin typeface="微软雅黑" panose="020B0503020204020204" pitchFamily="34" charset="-122"/>
                      <a:ea typeface="微软雅黑" panose="020B0503020204020204" pitchFamily="34" charset="-122"/>
                      <a:cs typeface="Times New Roman" panose="02020603050405020304" pitchFamily="18" charset="0"/>
                      <a:sym typeface="微软雅黑" panose="020B0503020204020204" pitchFamily="34" charset="-122"/>
                    </a:rPr>
                    <a:t>475</a:t>
                  </a:r>
                  <a:endParaRPr kumimoji="1" lang="zh-CN" altLang="en-US" sz="12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cs typeface="Times New Roman" panose="02020603050405020304" pitchFamily="18" charset="0"/>
                    <a:sym typeface="微软雅黑" panose="020B0503020204020204" pitchFamily="34" charset="-122"/>
                  </a:endParaRPr>
                </a:p>
              </p:txBody>
            </p:sp>
            <p:sp>
              <p:nvSpPr>
                <p:cNvPr id="18" name="文本框 17"/>
                <p:cNvSpPr txBox="1"/>
                <p:nvPr/>
              </p:nvSpPr>
              <p:spPr>
                <a:xfrm>
                  <a:off x="3554927" y="2977796"/>
                  <a:ext cx="1246647" cy="56084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1" lang="zh-CN" altLang="en-US" sz="12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cs typeface="Times New Roman" panose="02020603050405020304" pitchFamily="18" charset="0"/>
                      <a:sym typeface="微软雅黑" panose="020B0503020204020204" pitchFamily="34" charset="-122"/>
                    </a:rPr>
                    <a:t>高浓度组</a:t>
                  </a:r>
                  <a:endParaRPr kumimoji="1" lang="en-US" altLang="zh-CN" sz="12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cs typeface="Times New Roman" panose="02020603050405020304" pitchFamily="18" charset="0"/>
                    <a:sym typeface="微软雅黑" panose="020B0503020204020204" pitchFamily="34" charset="-122"/>
                  </a:endParaRPr>
                </a:p>
                <a:p>
                  <a:pPr marL="0" marR="0" lvl="0" indent="0" defTabSz="914400" eaLnBrk="1" fontAlgn="auto" latinLnBrk="0" hangingPunct="1">
                    <a:lnSpc>
                      <a:spcPct val="100000"/>
                    </a:lnSpc>
                    <a:spcBef>
                      <a:spcPts val="0"/>
                    </a:spcBef>
                    <a:spcAft>
                      <a:spcPts val="0"/>
                    </a:spcAft>
                    <a:buClrTx/>
                    <a:buSzTx/>
                    <a:buFontTx/>
                    <a:buNone/>
                    <a:defRPr/>
                  </a:pPr>
                  <a:r>
                    <a:rPr kumimoji="1" lang="zh-CN" altLang="en-US" sz="1200" b="1" kern="0" dirty="0">
                      <a:latin typeface="微软雅黑" panose="020B0503020204020204" pitchFamily="34" charset="-122"/>
                      <a:ea typeface="微软雅黑" panose="020B0503020204020204" pitchFamily="34" charset="-122"/>
                      <a:cs typeface="Times New Roman" panose="02020603050405020304" pitchFamily="18" charset="0"/>
                      <a:sym typeface="微软雅黑" panose="020B0503020204020204" pitchFamily="34" charset="-122"/>
                    </a:rPr>
                    <a:t>＞</a:t>
                  </a:r>
                  <a:r>
                    <a:rPr kumimoji="1" lang="en-US" altLang="zh-CN" sz="1200" b="1" kern="0" dirty="0">
                      <a:latin typeface="微软雅黑" panose="020B0503020204020204" pitchFamily="34" charset="-122"/>
                      <a:ea typeface="微软雅黑" panose="020B0503020204020204" pitchFamily="34" charset="-122"/>
                      <a:cs typeface="Times New Roman" panose="02020603050405020304" pitchFamily="18" charset="0"/>
                      <a:sym typeface="微软雅黑" panose="020B0503020204020204" pitchFamily="34" charset="-122"/>
                    </a:rPr>
                    <a:t>475</a:t>
                  </a:r>
                  <a:endParaRPr kumimoji="1" lang="zh-CN" altLang="en-US" sz="12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cs typeface="Times New Roman" panose="02020603050405020304" pitchFamily="18" charset="0"/>
                    <a:sym typeface="微软雅黑" panose="020B0503020204020204" pitchFamily="34" charset="-122"/>
                  </a:endParaRPr>
                </a:p>
              </p:txBody>
            </p:sp>
          </p:grpSp>
          <p:sp>
            <p:nvSpPr>
              <p:cNvPr id="16" name="文本框 15"/>
              <p:cNvSpPr txBox="1"/>
              <p:nvPr/>
            </p:nvSpPr>
            <p:spPr>
              <a:xfrm>
                <a:off x="2849680" y="4071325"/>
                <a:ext cx="1314795" cy="341568"/>
              </a:xfrm>
              <a:prstGeom prst="rect">
                <a:avLst/>
              </a:prstGeom>
              <a:solidFill>
                <a:sysClr val="window" lastClr="FFFFFF"/>
              </a:solid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1" lang="en-US" altLang="zh-CN" sz="12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sym typeface="微软雅黑" panose="020B0503020204020204" pitchFamily="34" charset="-122"/>
                  </a:rPr>
                  <a:t>475ng/ml</a:t>
                </a:r>
                <a:endParaRPr kumimoji="1" lang="zh-CN" altLang="en-US" sz="12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grpSp>
        <p:cxnSp>
          <p:nvCxnSpPr>
            <p:cNvPr id="19" name="Straight Connector 13"/>
            <p:cNvCxnSpPr/>
            <p:nvPr/>
          </p:nvCxnSpPr>
          <p:spPr>
            <a:xfrm>
              <a:off x="10637774" y="2485676"/>
              <a:ext cx="0" cy="1172803"/>
            </a:xfrm>
            <a:prstGeom prst="line">
              <a:avLst/>
            </a:prstGeom>
            <a:noFill/>
            <a:ln w="19050" cap="flat" cmpd="sng" algn="ctr">
              <a:solidFill>
                <a:schemeClr val="tx1"/>
              </a:solidFill>
              <a:prstDash val="dash"/>
              <a:miter lim="800000"/>
            </a:ln>
            <a:effectLst/>
          </p:spPr>
        </p:cxnSp>
      </p:grpSp>
      <p:sp>
        <p:nvSpPr>
          <p:cNvPr id="34" name="文本框 33"/>
          <p:cNvSpPr txBox="1"/>
          <p:nvPr/>
        </p:nvSpPr>
        <p:spPr>
          <a:xfrm>
            <a:off x="8652472" y="3963220"/>
            <a:ext cx="3280239" cy="553998"/>
          </a:xfrm>
          <a:prstGeom prst="rect">
            <a:avLst/>
          </a:prstGeom>
          <a:noFill/>
        </p:spPr>
        <p:txBody>
          <a:bodyPr wrap="square">
            <a:spAutoFit/>
          </a:bodyPr>
          <a:lstStyle>
            <a:defPPr>
              <a:defRPr lang="zh-CN"/>
            </a:defPPr>
            <a:lvl1pPr marL="171450" marR="0" lvl="0" indent="-171450" fontAlgn="auto">
              <a:lnSpc>
                <a:spcPct val="150000"/>
              </a:lnSpc>
              <a:spcBef>
                <a:spcPts val="0"/>
              </a:spcBef>
              <a:spcAft>
                <a:spcPts val="600"/>
              </a:spcAft>
              <a:buClrTx/>
              <a:buSzTx/>
              <a:buFont typeface="Arial" panose="020B0604020202020204" pitchFamily="34" charset="0"/>
              <a:buChar char="•"/>
              <a:defRPr kumimoji="0" sz="1200" b="0" i="0" u="none" strike="noStrike" cap="none" spc="0" normalizeH="0" baseline="0">
                <a:ln>
                  <a:noFill/>
                </a:ln>
                <a:solidFill>
                  <a:prstClr val="black"/>
                </a:solidFill>
                <a:effectLst/>
                <a:uLnTx/>
                <a:uFillTx/>
                <a:latin typeface="Arial" panose="020B0604020202020204"/>
                <a:ea typeface="微软雅黑" panose="020B0503020204020204" pitchFamily="34" charset="-122"/>
                <a:cs typeface="+mn-ea"/>
              </a:defRPr>
            </a:lvl1pPr>
          </a:lstStyle>
          <a:p>
            <a:pPr algn="ctr">
              <a:lnSpc>
                <a:spcPct val="100000"/>
              </a:lnSpc>
              <a:spcAft>
                <a:spcPts val="0"/>
              </a:spcAft>
            </a:pPr>
            <a:r>
              <a:rPr lang="zh-CN" altLang="en-US" sz="1000" b="1" dirty="0">
                <a:latin typeface="微软雅黑" panose="020B0503020204020204" pitchFamily="34" charset="-122"/>
                <a:ea typeface="微软雅黑" panose="020B0503020204020204" pitchFamily="34" charset="-122"/>
                <a:sym typeface="微软雅黑" panose="020B0503020204020204" pitchFamily="34" charset="-122"/>
              </a:rPr>
              <a:t>高浓度组（＞</a:t>
            </a:r>
            <a:r>
              <a:rPr lang="en-US" altLang="zh-CN" sz="1000" b="1" dirty="0">
                <a:latin typeface="微软雅黑" panose="020B0503020204020204" pitchFamily="34" charset="-122"/>
                <a:ea typeface="微软雅黑" panose="020B0503020204020204" pitchFamily="34" charset="-122"/>
                <a:sym typeface="微软雅黑" panose="020B0503020204020204" pitchFamily="34" charset="-122"/>
              </a:rPr>
              <a:t>475 ng/ml</a:t>
            </a:r>
            <a:r>
              <a:rPr lang="zh-CN" altLang="en-US" sz="1000" b="1" dirty="0">
                <a:latin typeface="微软雅黑" panose="020B0503020204020204" pitchFamily="34" charset="-122"/>
                <a:ea typeface="微软雅黑" panose="020B0503020204020204" pitchFamily="34" charset="-122"/>
                <a:sym typeface="微软雅黑" panose="020B0503020204020204" pitchFamily="34" charset="-122"/>
              </a:rPr>
              <a:t>）</a:t>
            </a:r>
            <a:r>
              <a:rPr lang="en-US" altLang="zh-CN" sz="1000" b="1" dirty="0" err="1">
                <a:latin typeface="微软雅黑" panose="020B0503020204020204" pitchFamily="34" charset="-122"/>
                <a:ea typeface="微软雅黑" panose="020B0503020204020204" pitchFamily="34" charset="-122"/>
                <a:sym typeface="微软雅黑" panose="020B0503020204020204" pitchFamily="34" charset="-122"/>
              </a:rPr>
              <a:t>mPFS</a:t>
            </a:r>
            <a:r>
              <a:rPr lang="zh-CN" altLang="en-US" sz="1000" b="1" dirty="0">
                <a:latin typeface="微软雅黑" panose="020B0503020204020204" pitchFamily="34" charset="-122"/>
                <a:ea typeface="微软雅黑" panose="020B0503020204020204" pitchFamily="34" charset="-122"/>
                <a:sym typeface="微软雅黑" panose="020B0503020204020204" pitchFamily="34" charset="-122"/>
              </a:rPr>
              <a:t>显著延长</a:t>
            </a:r>
            <a:endParaRPr lang="en-US" altLang="zh-CN" sz="1000" b="1" dirty="0">
              <a:latin typeface="微软雅黑" panose="020B0503020204020204" pitchFamily="34" charset="-122"/>
              <a:ea typeface="微软雅黑" panose="020B0503020204020204" pitchFamily="34" charset="-122"/>
              <a:sym typeface="微软雅黑" panose="020B0503020204020204" pitchFamily="34" charset="-122"/>
            </a:endParaRPr>
          </a:p>
          <a:p>
            <a:pPr marL="0" indent="0" algn="ctr">
              <a:lnSpc>
                <a:spcPct val="100000"/>
              </a:lnSpc>
              <a:spcAft>
                <a:spcPts val="0"/>
              </a:spcAft>
              <a:buNone/>
            </a:pPr>
            <a:r>
              <a:rPr lang="en-US" altLang="zh-CN" sz="1000" dirty="0">
                <a:latin typeface="微软雅黑" panose="020B0503020204020204" pitchFamily="34" charset="-122"/>
                <a:ea typeface="微软雅黑" panose="020B0503020204020204" pitchFamily="34" charset="-122"/>
                <a:sym typeface="微软雅黑" panose="020B0503020204020204" pitchFamily="34" charset="-122"/>
              </a:rPr>
              <a:t>22.6</a:t>
            </a:r>
            <a:r>
              <a:rPr lang="zh-CN" altLang="en-US" sz="1000" dirty="0">
                <a:latin typeface="微软雅黑" panose="020B0503020204020204" pitchFamily="34" charset="-122"/>
                <a:ea typeface="微软雅黑" panose="020B0503020204020204" pitchFamily="34" charset="-122"/>
                <a:sym typeface="微软雅黑" panose="020B0503020204020204" pitchFamily="34" charset="-122"/>
              </a:rPr>
              <a:t>个月 </a:t>
            </a:r>
            <a:r>
              <a:rPr lang="en-US" altLang="zh-CN" sz="1000" dirty="0">
                <a:latin typeface="微软雅黑" panose="020B0503020204020204" pitchFamily="34" charset="-122"/>
                <a:ea typeface="微软雅黑" panose="020B0503020204020204" pitchFamily="34" charset="-122"/>
                <a:sym typeface="微软雅黑" panose="020B0503020204020204" pitchFamily="34" charset="-122"/>
              </a:rPr>
              <a:t>vs 12.8</a:t>
            </a:r>
            <a:r>
              <a:rPr lang="zh-CN" altLang="en-US" sz="1000" dirty="0">
                <a:latin typeface="微软雅黑" panose="020B0503020204020204" pitchFamily="34" charset="-122"/>
                <a:ea typeface="微软雅黑" panose="020B0503020204020204" pitchFamily="34" charset="-122"/>
                <a:sym typeface="微软雅黑" panose="020B0503020204020204" pitchFamily="34" charset="-122"/>
              </a:rPr>
              <a:t>个月，</a:t>
            </a:r>
            <a:r>
              <a:rPr lang="en-US" altLang="zh-CN" sz="1000" i="1" dirty="0">
                <a:latin typeface="微软雅黑" panose="020B0503020204020204" pitchFamily="34" charset="-122"/>
                <a:ea typeface="微软雅黑" panose="020B0503020204020204" pitchFamily="34" charset="-122"/>
                <a:sym typeface="微软雅黑" panose="020B0503020204020204" pitchFamily="34" charset="-122"/>
              </a:rPr>
              <a:t>P </a:t>
            </a:r>
            <a:r>
              <a:rPr lang="en-US" altLang="zh-CN" sz="1000" dirty="0">
                <a:latin typeface="微软雅黑" panose="020B0503020204020204" pitchFamily="34" charset="-122"/>
                <a:ea typeface="微软雅黑" panose="020B0503020204020204" pitchFamily="34" charset="-122"/>
                <a:sym typeface="微软雅黑" panose="020B0503020204020204" pitchFamily="34" charset="-122"/>
              </a:rPr>
              <a:t>&lt; 0.01</a:t>
            </a:r>
            <a:endParaRPr lang="en-US" altLang="zh-CN" sz="1000" dirty="0">
              <a:latin typeface="微软雅黑" panose="020B0503020204020204" pitchFamily="34" charset="-122"/>
              <a:ea typeface="微软雅黑" panose="020B0503020204020204" pitchFamily="34" charset="-122"/>
              <a:sym typeface="微软雅黑" panose="020B0503020204020204" pitchFamily="34" charset="-122"/>
            </a:endParaRPr>
          </a:p>
          <a:p>
            <a:pPr marL="0" indent="0" algn="ctr">
              <a:lnSpc>
                <a:spcPct val="100000"/>
              </a:lnSpc>
              <a:spcAft>
                <a:spcPts val="0"/>
              </a:spcAft>
              <a:buNone/>
            </a:pPr>
            <a:r>
              <a:rPr lang="en-US" altLang="zh-CN" sz="1000" dirty="0">
                <a:latin typeface="微软雅黑" panose="020B0503020204020204" pitchFamily="34" charset="-122"/>
                <a:ea typeface="微软雅黑" panose="020B0503020204020204" pitchFamily="34" charset="-122"/>
                <a:sym typeface="微软雅黑" panose="020B0503020204020204" pitchFamily="34" charset="-122"/>
              </a:rPr>
              <a:t>HR = 0.42</a:t>
            </a:r>
            <a:r>
              <a:rPr lang="zh-CN" altLang="en-US" sz="1000" dirty="0">
                <a:latin typeface="微软雅黑" panose="020B0503020204020204" pitchFamily="34" charset="-122"/>
                <a:ea typeface="微软雅黑" panose="020B0503020204020204" pitchFamily="34" charset="-122"/>
                <a:sym typeface="微软雅黑" panose="020B0503020204020204" pitchFamily="34" charset="-122"/>
              </a:rPr>
              <a:t>，</a:t>
            </a:r>
            <a:r>
              <a:rPr lang="en-US" altLang="zh-CN" sz="1000" dirty="0">
                <a:latin typeface="微软雅黑" panose="020B0503020204020204" pitchFamily="34" charset="-122"/>
                <a:ea typeface="微软雅黑" panose="020B0503020204020204" pitchFamily="34" charset="-122"/>
                <a:sym typeface="微软雅黑" panose="020B0503020204020204" pitchFamily="34" charset="-122"/>
              </a:rPr>
              <a:t>95% CI 0.24~0.75</a:t>
            </a:r>
            <a:endParaRPr lang="zh-CN" altLang="en-US" sz="10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6" name="文本框 35"/>
          <p:cNvSpPr txBox="1"/>
          <p:nvPr/>
        </p:nvSpPr>
        <p:spPr>
          <a:xfrm>
            <a:off x="5185082" y="872905"/>
            <a:ext cx="2440869" cy="294824"/>
          </a:xfrm>
          <a:prstGeom prst="rect">
            <a:avLst/>
          </a:prstGeom>
          <a:noFill/>
        </p:spPr>
        <p:txBody>
          <a:bodyPr wrap="square">
            <a:spAutoFit/>
          </a:bodyPr>
          <a:lstStyle>
            <a:defPPr>
              <a:defRPr lang="zh-CN"/>
            </a:defPPr>
            <a:lvl1pPr algn="ctr">
              <a:lnSpc>
                <a:spcPct val="120000"/>
              </a:lnSpc>
              <a:spcAft>
                <a:spcPts val="600"/>
              </a:spcAft>
              <a:defRPr sz="1200" b="1">
                <a:solidFill>
                  <a:srgbClr val="1C6494"/>
                </a:solidFill>
                <a:latin typeface="Arial" panose="020B0604020202020204"/>
                <a:cs typeface="+mn-ea"/>
              </a:defRPr>
            </a:lvl1pPr>
          </a:lstStyle>
          <a:p>
            <a:r>
              <a:rPr lang="zh-CN" altLang="en-US" dirty="0">
                <a:solidFill>
                  <a:srgbClr val="AC283F"/>
                </a:solidFill>
                <a:latin typeface="微软雅黑" panose="020B0503020204020204" pitchFamily="34" charset="-122"/>
                <a:ea typeface="微软雅黑" panose="020B0503020204020204" pitchFamily="34" charset="-122"/>
                <a:sym typeface="微软雅黑" panose="020B0503020204020204" pitchFamily="34" charset="-122"/>
              </a:rPr>
              <a:t>不同缓解状态的血药浓度水平</a:t>
            </a:r>
            <a:endParaRPr lang="en-US" altLang="zh-CN" dirty="0">
              <a:solidFill>
                <a:srgbClr val="AC283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9" name="文本占位符 1"/>
          <p:cNvSpPr txBox="1"/>
          <p:nvPr/>
        </p:nvSpPr>
        <p:spPr>
          <a:xfrm>
            <a:off x="106984" y="6624762"/>
            <a:ext cx="3634603" cy="216982"/>
          </a:xfrm>
          <a:prstGeom prst="rect">
            <a:avLst/>
          </a:prstGeom>
        </p:spPr>
        <p:txBody>
          <a:bodyPr>
            <a:noAutofit/>
          </a:bodyPr>
          <a:lstStyle>
            <a:defPPr>
              <a:defRPr lang="zh-CN"/>
            </a:defPPr>
            <a:lvl1pPr indent="0" defTabSz="1219200">
              <a:lnSpc>
                <a:spcPct val="120000"/>
              </a:lnSpc>
              <a:spcBef>
                <a:spcPts val="0"/>
              </a:spcBef>
              <a:buFont typeface="Arial" panose="020B0604020202020204" pitchFamily="34" charset="0"/>
              <a:buNone/>
              <a:defRPr sz="900">
                <a:solidFill>
                  <a:prstClr val="black"/>
                </a:solidFill>
                <a:cs typeface="+mn-ea"/>
              </a:defRPr>
            </a:lvl1pPr>
            <a:lvl2pPr marL="914400" indent="-304800" defTabSz="1219200">
              <a:lnSpc>
                <a:spcPct val="90000"/>
              </a:lnSpc>
              <a:spcBef>
                <a:spcPts val="665"/>
              </a:spcBef>
              <a:buFont typeface="Arial" panose="020B0604020202020204" pitchFamily="34" charset="0"/>
              <a:buChar char="•"/>
              <a:defRPr sz="3200">
                <a:latin typeface="微软雅黑" panose="020B0503020204020204" pitchFamily="34" charset="-122"/>
              </a:defRPr>
            </a:lvl2pPr>
            <a:lvl3pPr marL="1524000" indent="-304800" defTabSz="1219200">
              <a:lnSpc>
                <a:spcPct val="90000"/>
              </a:lnSpc>
              <a:spcBef>
                <a:spcPts val="665"/>
              </a:spcBef>
              <a:buFont typeface="Arial" panose="020B0604020202020204" pitchFamily="34" charset="0"/>
              <a:buChar char="•"/>
              <a:defRPr sz="2800">
                <a:latin typeface="微软雅黑" panose="020B0503020204020204" pitchFamily="34" charset="-122"/>
              </a:defRPr>
            </a:lvl3pPr>
            <a:lvl4pPr marL="2133600" indent="-304800" defTabSz="1219200">
              <a:lnSpc>
                <a:spcPct val="90000"/>
              </a:lnSpc>
              <a:spcBef>
                <a:spcPts val="665"/>
              </a:spcBef>
              <a:buFont typeface="Arial" panose="020B0604020202020204" pitchFamily="34" charset="0"/>
              <a:buChar char="•"/>
              <a:defRPr sz="2535">
                <a:latin typeface="微软雅黑" panose="020B0503020204020204" pitchFamily="34" charset="-122"/>
              </a:defRPr>
            </a:lvl4pPr>
            <a:lvl5pPr marL="2743200" indent="-304800" defTabSz="1219200">
              <a:lnSpc>
                <a:spcPct val="90000"/>
              </a:lnSpc>
              <a:spcBef>
                <a:spcPts val="665"/>
              </a:spcBef>
              <a:buFont typeface="Arial" panose="020B0604020202020204" pitchFamily="34" charset="0"/>
              <a:buChar char="•"/>
              <a:defRPr sz="2535">
                <a:latin typeface="微软雅黑" panose="020B0503020204020204" pitchFamily="34" charset="-122"/>
              </a:defRPr>
            </a:lvl5pPr>
            <a:lvl6pPr marL="3352800" indent="-304800" defTabSz="1219200">
              <a:lnSpc>
                <a:spcPct val="90000"/>
              </a:lnSpc>
              <a:spcBef>
                <a:spcPts val="665"/>
              </a:spcBef>
              <a:buFont typeface="Arial" panose="020B0604020202020204" pitchFamily="34" charset="0"/>
              <a:buChar char="•"/>
              <a:defRPr sz="2535"/>
            </a:lvl6pPr>
            <a:lvl7pPr marL="3961765" indent="-304800" defTabSz="1219200">
              <a:lnSpc>
                <a:spcPct val="90000"/>
              </a:lnSpc>
              <a:spcBef>
                <a:spcPts val="665"/>
              </a:spcBef>
              <a:buFont typeface="Arial" panose="020B0604020202020204" pitchFamily="34" charset="0"/>
              <a:buChar char="•"/>
              <a:defRPr sz="2535"/>
            </a:lvl7pPr>
            <a:lvl8pPr marL="4571365" indent="-304800" defTabSz="1219200">
              <a:lnSpc>
                <a:spcPct val="90000"/>
              </a:lnSpc>
              <a:spcBef>
                <a:spcPts val="665"/>
              </a:spcBef>
              <a:buFont typeface="Arial" panose="020B0604020202020204" pitchFamily="34" charset="0"/>
              <a:buChar char="•"/>
              <a:defRPr sz="2535"/>
            </a:lvl8pPr>
            <a:lvl9pPr marL="5180965" indent="-304800" defTabSz="1219200">
              <a:lnSpc>
                <a:spcPct val="90000"/>
              </a:lnSpc>
              <a:spcBef>
                <a:spcPts val="665"/>
              </a:spcBef>
              <a:buFont typeface="Arial" panose="020B0604020202020204" pitchFamily="34" charset="0"/>
              <a:buChar char="•"/>
              <a:defRPr sz="2535"/>
            </a:lvl9pPr>
          </a:lstStyle>
          <a:p>
            <a:r>
              <a:rPr lang="en-US" altLang="zh-CN" dirty="0">
                <a:latin typeface="微软雅黑" panose="020B0503020204020204" pitchFamily="34" charset="-122"/>
                <a:ea typeface="微软雅黑" panose="020B0503020204020204" pitchFamily="34" charset="-122"/>
                <a:sym typeface="微软雅黑" panose="020B0503020204020204" pitchFamily="34" charset="-122"/>
              </a:rPr>
              <a:t>Zhang Q, et al. Cancer. 2025 Dec 1;131 Suppl 3:e70149.</a:t>
            </a:r>
            <a:endParaRPr lang="es-ES" altLang="zh-CN"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0" name="TextBox 32"/>
          <p:cNvSpPr txBox="1"/>
          <p:nvPr/>
        </p:nvSpPr>
        <p:spPr>
          <a:xfrm>
            <a:off x="1450095" y="6462120"/>
            <a:ext cx="10449387" cy="215444"/>
          </a:xfrm>
          <a:prstGeom prst="rect">
            <a:avLst/>
          </a:prstGeom>
          <a:noFill/>
        </p:spPr>
        <p:txBody>
          <a:bodyPr wrap="square">
            <a:spAutoFit/>
          </a:bodyPr>
          <a:lstStyle/>
          <a:p>
            <a:pPr lvl="0">
              <a:defRPr/>
            </a:pPr>
            <a:r>
              <a:rPr kumimoji="0" lang="en-US" altLang="zh-CN" sz="800" b="0" i="0" u="none" strike="noStrike" kern="1200" cap="none" spc="0" normalizeH="0" baseline="0" noProof="0" dirty="0">
                <a:ln>
                  <a:noFill/>
                </a:ln>
                <a:solidFill>
                  <a:srgbClr val="232323"/>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GIST</a:t>
            </a:r>
            <a:r>
              <a:rPr kumimoji="0" lang="zh-CN" altLang="en-US" sz="800" b="0" i="0" u="none" strike="noStrike" kern="1200" cap="none" spc="0" normalizeH="0" baseline="0" noProof="0" dirty="0">
                <a:ln>
                  <a:noFill/>
                </a:ln>
                <a:solidFill>
                  <a:srgbClr val="232323"/>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，胃肠间质瘤；</a:t>
            </a:r>
            <a:r>
              <a:rPr kumimoji="0" lang="en-US" altLang="zh-CN" sz="800" b="0" i="0" u="none" strike="noStrike" kern="1200" cap="none" spc="0" normalizeH="0" baseline="0" noProof="0" dirty="0">
                <a:ln>
                  <a:noFill/>
                </a:ln>
                <a:solidFill>
                  <a:srgbClr val="232323"/>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TDM</a:t>
            </a:r>
            <a:r>
              <a:rPr kumimoji="0" lang="zh-CN" altLang="en-US" sz="800" b="0" i="0" u="none" strike="noStrike" kern="1200" cap="none" spc="0" normalizeH="0" baseline="0" noProof="0" dirty="0">
                <a:ln>
                  <a:noFill/>
                </a:ln>
                <a:solidFill>
                  <a:srgbClr val="232323"/>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a:t>
            </a:r>
            <a:r>
              <a:rPr lang="zh-CN" altLang="en-US" sz="800" dirty="0">
                <a:solidFill>
                  <a:srgbClr val="404040"/>
                </a:solidFill>
                <a:latin typeface="微软雅黑" panose="020B0503020204020204" pitchFamily="34" charset="-122"/>
                <a:ea typeface="微软雅黑" panose="020B0503020204020204" pitchFamily="34" charset="-122"/>
                <a:cs typeface="+mn-ea"/>
                <a:sym typeface="微软雅黑" panose="020B0503020204020204" pitchFamily="34" charset="-122"/>
              </a:rPr>
              <a:t>治疗药物监测</a:t>
            </a:r>
            <a:r>
              <a:rPr kumimoji="0" lang="zh-CN" altLang="en-US" sz="800" b="0" i="0" u="none" strike="noStrike" kern="1200" cap="none" spc="0" normalizeH="0" baseline="0" noProof="0" dirty="0">
                <a:ln>
                  <a:noFill/>
                </a:ln>
                <a:solidFill>
                  <a:srgbClr val="232323"/>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a:t>
            </a:r>
            <a:r>
              <a:rPr kumimoji="0" lang="en-US" altLang="zh-CN" sz="800" b="0" i="0" u="none" strike="noStrike" kern="1200" cap="none" spc="0" normalizeH="0" baseline="0" noProof="0" dirty="0">
                <a:ln>
                  <a:noFill/>
                </a:ln>
                <a:solidFill>
                  <a:srgbClr val="232323"/>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PFS</a:t>
            </a:r>
            <a:r>
              <a:rPr kumimoji="0" lang="zh-CN" altLang="en-US" sz="800" b="0" i="0" u="none" strike="noStrike" kern="1200" cap="none" spc="0" normalizeH="0" baseline="0" noProof="0" dirty="0">
                <a:ln>
                  <a:noFill/>
                </a:ln>
                <a:solidFill>
                  <a:srgbClr val="232323"/>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，无进展生存期；</a:t>
            </a:r>
            <a:r>
              <a:rPr kumimoji="0" lang="en-US" altLang="zh-CN" sz="800" b="0" i="0" u="none" strike="noStrike" kern="1200" cap="none" spc="0" normalizeH="0" baseline="0" noProof="0" dirty="0">
                <a:ln>
                  <a:noFill/>
                </a:ln>
                <a:solidFill>
                  <a:srgbClr val="232323"/>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OS</a:t>
            </a:r>
            <a:r>
              <a:rPr kumimoji="0" lang="zh-CN" altLang="en-US" sz="800" b="0" i="0" u="none" strike="noStrike" kern="1200" cap="none" spc="0" normalizeH="0" baseline="0" noProof="0" dirty="0">
                <a:ln>
                  <a:noFill/>
                </a:ln>
                <a:solidFill>
                  <a:srgbClr val="232323"/>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，总生存期；</a:t>
            </a:r>
            <a:r>
              <a:rPr lang="en-US" altLang="zh-CN" sz="800" dirty="0">
                <a:latin typeface="微软雅黑" panose="020B0503020204020204" pitchFamily="34" charset="-122"/>
                <a:ea typeface="微软雅黑" panose="020B0503020204020204" pitchFamily="34" charset="-122"/>
                <a:cs typeface="+mn-ea"/>
                <a:sym typeface="微软雅黑" panose="020B0503020204020204" pitchFamily="34" charset="-122"/>
              </a:rPr>
              <a:t>R-</a:t>
            </a:r>
            <a:r>
              <a:rPr lang="en-US" altLang="zh-CN" sz="800" dirty="0" err="1">
                <a:latin typeface="微软雅黑" panose="020B0503020204020204" pitchFamily="34" charset="-122"/>
                <a:ea typeface="微软雅黑" panose="020B0503020204020204" pitchFamily="34" charset="-122"/>
                <a:cs typeface="+mn-ea"/>
                <a:sym typeface="微软雅黑" panose="020B0503020204020204" pitchFamily="34" charset="-122"/>
              </a:rPr>
              <a:t>C</a:t>
            </a:r>
            <a:r>
              <a:rPr lang="en-US" altLang="zh-CN" sz="800" baseline="-25000" dirty="0" err="1">
                <a:latin typeface="微软雅黑" panose="020B0503020204020204" pitchFamily="34" charset="-122"/>
                <a:ea typeface="微软雅黑" panose="020B0503020204020204" pitchFamily="34" charset="-122"/>
                <a:cs typeface="+mn-ea"/>
                <a:sym typeface="微软雅黑" panose="020B0503020204020204" pitchFamily="34" charset="-122"/>
              </a:rPr>
              <a:t>trough</a:t>
            </a:r>
            <a:r>
              <a:rPr lang="zh-CN" altLang="en-US" sz="800" dirty="0">
                <a:latin typeface="微软雅黑" panose="020B0503020204020204" pitchFamily="34" charset="-122"/>
                <a:ea typeface="微软雅黑" panose="020B0503020204020204" pitchFamily="34" charset="-122"/>
                <a:cs typeface="+mn-ea"/>
                <a:sym typeface="微软雅黑" panose="020B0503020204020204" pitchFamily="34" charset="-122"/>
              </a:rPr>
              <a:t>，</a:t>
            </a:r>
            <a:r>
              <a:rPr lang="en-US" altLang="zh-CN" sz="800" dirty="0">
                <a:latin typeface="微软雅黑" panose="020B0503020204020204" pitchFamily="34" charset="-122"/>
                <a:ea typeface="微软雅黑" panose="020B0503020204020204" pitchFamily="34" charset="-122"/>
                <a:cs typeface="+mn-ea"/>
                <a:sym typeface="微软雅黑" panose="020B0503020204020204" pitchFamily="34" charset="-122"/>
              </a:rPr>
              <a:t>0h</a:t>
            </a:r>
            <a:r>
              <a:rPr lang="zh-CN" altLang="en-US" sz="800" dirty="0">
                <a:latin typeface="微软雅黑" panose="020B0503020204020204" pitchFamily="34" charset="-122"/>
                <a:ea typeface="微软雅黑" panose="020B0503020204020204" pitchFamily="34" charset="-122"/>
                <a:cs typeface="+mn-ea"/>
                <a:sym typeface="微软雅黑" panose="020B0503020204020204" pitchFamily="34" charset="-122"/>
              </a:rPr>
              <a:t>：给药</a:t>
            </a:r>
            <a:r>
              <a:rPr lang="en-US" altLang="zh-CN" sz="800" dirty="0">
                <a:latin typeface="微软雅黑" panose="020B0503020204020204" pitchFamily="34" charset="-122"/>
                <a:ea typeface="微软雅黑" panose="020B0503020204020204" pitchFamily="34" charset="-122"/>
                <a:cs typeface="+mn-ea"/>
                <a:sym typeface="微软雅黑" panose="020B0503020204020204" pitchFamily="34" charset="-122"/>
              </a:rPr>
              <a:t>0h</a:t>
            </a:r>
            <a:r>
              <a:rPr lang="zh-CN" altLang="en-US" sz="800" dirty="0">
                <a:latin typeface="微软雅黑" panose="020B0503020204020204" pitchFamily="34" charset="-122"/>
                <a:ea typeface="微软雅黑" panose="020B0503020204020204" pitchFamily="34" charset="-122"/>
                <a:cs typeface="+mn-ea"/>
                <a:sym typeface="微软雅黑" panose="020B0503020204020204" pitchFamily="34" charset="-122"/>
              </a:rPr>
              <a:t>时的瑞派替尼谷浓度；</a:t>
            </a:r>
            <a:r>
              <a:rPr lang="en-US" altLang="zh-CN" sz="800" dirty="0">
                <a:latin typeface="微软雅黑" panose="020B0503020204020204" pitchFamily="34" charset="-122"/>
                <a:ea typeface="微软雅黑" panose="020B0503020204020204" pitchFamily="34" charset="-122"/>
                <a:cs typeface="+mn-ea"/>
                <a:sym typeface="微软雅黑" panose="020B0503020204020204" pitchFamily="34" charset="-122"/>
              </a:rPr>
              <a:t>DP-</a:t>
            </a:r>
            <a:r>
              <a:rPr lang="en-US" altLang="zh-CN" sz="800" dirty="0" err="1">
                <a:latin typeface="微软雅黑" panose="020B0503020204020204" pitchFamily="34" charset="-122"/>
                <a:ea typeface="微软雅黑" panose="020B0503020204020204" pitchFamily="34" charset="-122"/>
                <a:cs typeface="+mn-ea"/>
                <a:sym typeface="微软雅黑" panose="020B0503020204020204" pitchFamily="34" charset="-122"/>
              </a:rPr>
              <a:t>C</a:t>
            </a:r>
            <a:r>
              <a:rPr lang="en-US" altLang="zh-CN" sz="800" baseline="-25000" dirty="0" err="1">
                <a:latin typeface="微软雅黑" panose="020B0503020204020204" pitchFamily="34" charset="-122"/>
                <a:ea typeface="微软雅黑" panose="020B0503020204020204" pitchFamily="34" charset="-122"/>
                <a:cs typeface="+mn-ea"/>
                <a:sym typeface="微软雅黑" panose="020B0503020204020204" pitchFamily="34" charset="-122"/>
              </a:rPr>
              <a:t>trough</a:t>
            </a:r>
            <a:r>
              <a:rPr lang="zh-CN" altLang="en-US" sz="800" dirty="0">
                <a:latin typeface="微软雅黑" panose="020B0503020204020204" pitchFamily="34" charset="-122"/>
                <a:ea typeface="微软雅黑" panose="020B0503020204020204" pitchFamily="34" charset="-122"/>
                <a:cs typeface="+mn-ea"/>
                <a:sym typeface="微软雅黑" panose="020B0503020204020204" pitchFamily="34" charset="-122"/>
              </a:rPr>
              <a:t>，</a:t>
            </a:r>
            <a:r>
              <a:rPr lang="en-US" altLang="zh-CN" sz="800" dirty="0">
                <a:latin typeface="微软雅黑" panose="020B0503020204020204" pitchFamily="34" charset="-122"/>
                <a:ea typeface="微软雅黑" panose="020B0503020204020204" pitchFamily="34" charset="-122"/>
                <a:cs typeface="+mn-ea"/>
                <a:sym typeface="微软雅黑" panose="020B0503020204020204" pitchFamily="34" charset="-122"/>
              </a:rPr>
              <a:t>0h</a:t>
            </a:r>
            <a:r>
              <a:rPr lang="zh-CN" altLang="en-US" sz="800" dirty="0">
                <a:latin typeface="微软雅黑" panose="020B0503020204020204" pitchFamily="34" charset="-122"/>
                <a:ea typeface="微软雅黑" panose="020B0503020204020204" pitchFamily="34" charset="-122"/>
                <a:cs typeface="+mn-ea"/>
                <a:sym typeface="微软雅黑" panose="020B0503020204020204" pitchFamily="34" charset="-122"/>
              </a:rPr>
              <a:t>：药</a:t>
            </a:r>
            <a:r>
              <a:rPr lang="en-US" altLang="zh-CN" sz="800" dirty="0">
                <a:latin typeface="微软雅黑" panose="020B0503020204020204" pitchFamily="34" charset="-122"/>
                <a:ea typeface="微软雅黑" panose="020B0503020204020204" pitchFamily="34" charset="-122"/>
                <a:cs typeface="+mn-ea"/>
                <a:sym typeface="微软雅黑" panose="020B0503020204020204" pitchFamily="34" charset="-122"/>
              </a:rPr>
              <a:t>0h</a:t>
            </a:r>
            <a:r>
              <a:rPr lang="zh-CN" altLang="en-US" sz="800" dirty="0">
                <a:latin typeface="微软雅黑" panose="020B0503020204020204" pitchFamily="34" charset="-122"/>
                <a:ea typeface="微软雅黑" panose="020B0503020204020204" pitchFamily="34" charset="-122"/>
                <a:cs typeface="+mn-ea"/>
                <a:sym typeface="微软雅黑" panose="020B0503020204020204" pitchFamily="34" charset="-122"/>
              </a:rPr>
              <a:t>时的</a:t>
            </a:r>
            <a:r>
              <a:rPr lang="en-US" altLang="zh-CN" sz="800" dirty="0">
                <a:latin typeface="微软雅黑" panose="020B0503020204020204" pitchFamily="34" charset="-122"/>
                <a:ea typeface="微软雅黑" panose="020B0503020204020204" pitchFamily="34" charset="-122"/>
                <a:cs typeface="+mn-ea"/>
                <a:sym typeface="微软雅黑" panose="020B0503020204020204" pitchFamily="34" charset="-122"/>
              </a:rPr>
              <a:t>DP-5439</a:t>
            </a:r>
            <a:r>
              <a:rPr lang="zh-CN" altLang="en-US" sz="800" dirty="0">
                <a:latin typeface="微软雅黑" panose="020B0503020204020204" pitchFamily="34" charset="-122"/>
                <a:ea typeface="微软雅黑" panose="020B0503020204020204" pitchFamily="34" charset="-122"/>
                <a:cs typeface="+mn-ea"/>
                <a:sym typeface="微软雅黑" panose="020B0503020204020204" pitchFamily="34" charset="-122"/>
              </a:rPr>
              <a:t>谷浓度；</a:t>
            </a:r>
            <a:r>
              <a:rPr lang="en-US" altLang="zh-CN" sz="800" dirty="0">
                <a:latin typeface="微软雅黑" panose="020B0503020204020204" pitchFamily="34" charset="-122"/>
                <a:ea typeface="微软雅黑" panose="020B0503020204020204" pitchFamily="34" charset="-122"/>
                <a:cs typeface="+mn-ea"/>
                <a:sym typeface="微软雅黑" panose="020B0503020204020204" pitchFamily="34" charset="-122"/>
              </a:rPr>
              <a:t> R-C₄</a:t>
            </a:r>
            <a:r>
              <a:rPr lang="zh-CN" altLang="en-US" sz="800" dirty="0">
                <a:latin typeface="微软雅黑" panose="020B0503020204020204" pitchFamily="34" charset="-122"/>
                <a:ea typeface="微软雅黑" panose="020B0503020204020204" pitchFamily="34" charset="-122"/>
                <a:cs typeface="+mn-ea"/>
                <a:sym typeface="微软雅黑" panose="020B0503020204020204" pitchFamily="34" charset="-122"/>
              </a:rPr>
              <a:t>，</a:t>
            </a:r>
            <a:r>
              <a:rPr lang="en-US" altLang="zh-CN" sz="800" dirty="0">
                <a:latin typeface="微软雅黑" panose="020B0503020204020204" pitchFamily="34" charset="-122"/>
                <a:ea typeface="微软雅黑" panose="020B0503020204020204" pitchFamily="34" charset="-122"/>
                <a:cs typeface="+mn-ea"/>
                <a:sym typeface="微软雅黑" panose="020B0503020204020204" pitchFamily="34" charset="-122"/>
              </a:rPr>
              <a:t>4h</a:t>
            </a:r>
            <a:r>
              <a:rPr lang="zh-CN" altLang="en-US" sz="800" dirty="0">
                <a:latin typeface="微软雅黑" panose="020B0503020204020204" pitchFamily="34" charset="-122"/>
                <a:ea typeface="微软雅黑" panose="020B0503020204020204" pitchFamily="34" charset="-122"/>
                <a:cs typeface="+mn-ea"/>
                <a:sym typeface="微软雅黑" panose="020B0503020204020204" pitchFamily="34" charset="-122"/>
              </a:rPr>
              <a:t>：给</a:t>
            </a:r>
            <a:r>
              <a:rPr lang="en-US" altLang="zh-CN" sz="800" dirty="0">
                <a:latin typeface="微软雅黑" panose="020B0503020204020204" pitchFamily="34" charset="-122"/>
                <a:ea typeface="微软雅黑" panose="020B0503020204020204" pitchFamily="34" charset="-122"/>
                <a:cs typeface="+mn-ea"/>
                <a:sym typeface="微软雅黑" panose="020B0503020204020204" pitchFamily="34" charset="-122"/>
              </a:rPr>
              <a:t>4h</a:t>
            </a:r>
            <a:r>
              <a:rPr lang="zh-CN" altLang="en-US" sz="800" dirty="0">
                <a:latin typeface="微软雅黑" panose="020B0503020204020204" pitchFamily="34" charset="-122"/>
                <a:ea typeface="微软雅黑" panose="020B0503020204020204" pitchFamily="34" charset="-122"/>
                <a:cs typeface="+mn-ea"/>
                <a:sym typeface="微软雅黑" panose="020B0503020204020204" pitchFamily="34" charset="-122"/>
              </a:rPr>
              <a:t>时的瑞派替尼血药峰浓度</a:t>
            </a:r>
            <a:endParaRPr kumimoji="0" lang="zh-CN" altLang="en-US" sz="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22" name="TextBox 21"/>
          <p:cNvSpPr txBox="1"/>
          <p:nvPr/>
        </p:nvSpPr>
        <p:spPr>
          <a:xfrm>
            <a:off x="321657" y="1407354"/>
            <a:ext cx="4250690" cy="400110"/>
          </a:xfrm>
          <a:prstGeom prst="rect">
            <a:avLst/>
          </a:prstGeom>
          <a:noFill/>
        </p:spPr>
        <p:txBody>
          <a:bodyPr wrap="square">
            <a:spAutoFit/>
          </a:bodyPr>
          <a:lstStyle/>
          <a:p>
            <a:pPr marR="0" lvl="0" algn="l" defTabSz="914400" rtl="0" eaLnBrk="1" fontAlgn="auto" latinLnBrk="0" hangingPunct="1">
              <a:spcBef>
                <a:spcPts val="0"/>
              </a:spcBef>
              <a:spcAft>
                <a:spcPts val="600"/>
              </a:spcAft>
              <a:buClrTx/>
              <a:buSzTx/>
              <a:defRPr/>
            </a:pPr>
            <a:r>
              <a:rPr kumimoji="0" lang="zh-CN" altLang="en-US" sz="1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低剂量组、标准剂量组、高剂量组的</a:t>
            </a:r>
            <a:r>
              <a:rPr kumimoji="0" lang="en-US" altLang="zh-CN" sz="1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R-</a:t>
            </a:r>
            <a:r>
              <a:rPr kumimoji="0" lang="en-US" altLang="zh-CN" sz="1000" b="0" i="0" u="none" strike="noStrike" kern="1200" cap="none" spc="0" normalizeH="0" baseline="0" noProof="0" dirty="0" err="1">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C</a:t>
            </a:r>
            <a:r>
              <a:rPr kumimoji="0" lang="en-US" altLang="zh-CN" sz="1000" b="0" i="0" u="none" strike="noStrike" kern="1200" cap="none" spc="0" normalizeH="0" baseline="-25000" noProof="0" dirty="0" err="1">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trough</a:t>
            </a:r>
            <a:r>
              <a:rPr kumimoji="0" lang="zh-CN" altLang="en-US" sz="1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均值分别为</a:t>
            </a:r>
            <a:r>
              <a:rPr kumimoji="0" lang="en-US" altLang="zh-CN" sz="1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390±276 ng/mL</a:t>
            </a:r>
            <a:r>
              <a:rPr kumimoji="0" lang="zh-CN" altLang="en-US" sz="1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a:t>
            </a:r>
            <a:r>
              <a:rPr kumimoji="0" lang="en-US" altLang="zh-CN" sz="1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461±354 ng/mL </a:t>
            </a:r>
            <a:r>
              <a:rPr kumimoji="0" lang="zh-CN" altLang="en-US" sz="1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和</a:t>
            </a:r>
            <a:r>
              <a:rPr kumimoji="0" lang="en-US" altLang="zh-CN" sz="1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801±377 ng/mL</a:t>
            </a:r>
            <a:r>
              <a:rPr kumimoji="0" lang="zh-CN" altLang="en-US" sz="1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a:t>
            </a:r>
            <a:endParaRPr kumimoji="0" lang="en-US" altLang="zh-CN" sz="1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24" name="文本框 35"/>
          <p:cNvSpPr txBox="1"/>
          <p:nvPr/>
        </p:nvSpPr>
        <p:spPr>
          <a:xfrm>
            <a:off x="1105686" y="865670"/>
            <a:ext cx="2440869" cy="294824"/>
          </a:xfrm>
          <a:prstGeom prst="rect">
            <a:avLst/>
          </a:prstGeom>
          <a:noFill/>
        </p:spPr>
        <p:txBody>
          <a:bodyPr wrap="square">
            <a:spAutoFit/>
          </a:bodyPr>
          <a:lstStyle>
            <a:defPPr>
              <a:defRPr lang="zh-CN"/>
            </a:defPPr>
            <a:lvl1pPr algn="ctr">
              <a:lnSpc>
                <a:spcPct val="120000"/>
              </a:lnSpc>
              <a:spcAft>
                <a:spcPts val="600"/>
              </a:spcAft>
              <a:defRPr sz="1200" b="1">
                <a:solidFill>
                  <a:srgbClr val="1C6494"/>
                </a:solidFill>
                <a:latin typeface="Arial" panose="020B0604020202020204"/>
                <a:cs typeface="+mn-ea"/>
              </a:defRPr>
            </a:lvl1pPr>
          </a:lstStyle>
          <a:p>
            <a:r>
              <a:rPr lang="zh-CN" altLang="en-US" dirty="0">
                <a:solidFill>
                  <a:srgbClr val="AC283F"/>
                </a:solidFill>
                <a:latin typeface="微软雅黑" panose="020B0503020204020204" pitchFamily="34" charset="-122"/>
                <a:ea typeface="微软雅黑" panose="020B0503020204020204" pitchFamily="34" charset="-122"/>
                <a:sym typeface="微软雅黑" panose="020B0503020204020204" pitchFamily="34" charset="-122"/>
              </a:rPr>
              <a:t>不同剂量组的血药浓度水平</a:t>
            </a:r>
            <a:endParaRPr lang="en-US" altLang="zh-CN" dirty="0">
              <a:solidFill>
                <a:srgbClr val="AC283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3" name="TextBox 32"/>
          <p:cNvSpPr txBox="1"/>
          <p:nvPr/>
        </p:nvSpPr>
        <p:spPr>
          <a:xfrm>
            <a:off x="4751542" y="1178655"/>
            <a:ext cx="3498527" cy="246221"/>
          </a:xfrm>
          <a:prstGeom prst="rect">
            <a:avLst/>
          </a:prstGeom>
          <a:noFill/>
        </p:spPr>
        <p:txBody>
          <a:bodyPr wrap="square">
            <a:spAutoFit/>
          </a:bodyPr>
          <a:lstStyle/>
          <a:p>
            <a:pPr marL="171450" lvl="0" indent="-171450">
              <a:buFont typeface="Arial" panose="020B0604020202020204" pitchFamily="34" charset="0"/>
              <a:buChar char="•"/>
              <a:defRPr/>
            </a:pPr>
            <a:r>
              <a:rPr kumimoji="0" lang="en-US" altLang="zh-CN" sz="1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PR</a:t>
            </a:r>
            <a:r>
              <a:rPr kumimoji="0" lang="zh-CN" altLang="en-US" sz="1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患者的</a:t>
            </a:r>
            <a:r>
              <a:rPr kumimoji="0" lang="en-US" altLang="zh-CN" sz="1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R‐</a:t>
            </a:r>
            <a:r>
              <a:rPr kumimoji="0" lang="en-US" altLang="zh-CN" sz="1000" b="1" i="0" u="none" strike="noStrike" kern="1200" cap="none" spc="0" normalizeH="0" baseline="0" noProof="0" dirty="0" err="1">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C</a:t>
            </a:r>
            <a:r>
              <a:rPr kumimoji="0" lang="en-US" altLang="zh-CN" sz="1000" b="1" i="0" u="none" strike="noStrike" kern="1200" cap="none" spc="0" normalizeH="0" baseline="-25000" noProof="0" dirty="0" err="1">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trough</a:t>
            </a:r>
            <a:r>
              <a:rPr kumimoji="0" lang="zh-CN" altLang="en-US" sz="1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水平显著高于</a:t>
            </a:r>
            <a:r>
              <a:rPr kumimoji="0" lang="en-US" altLang="zh-CN" sz="1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PD</a:t>
            </a:r>
            <a:r>
              <a:rPr kumimoji="0" lang="zh-CN" altLang="en-US" sz="1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患者（</a:t>
            </a:r>
            <a:r>
              <a:rPr kumimoji="0" lang="en-US" altLang="zh-CN" sz="1000" b="1" i="1"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P</a:t>
            </a:r>
            <a:r>
              <a:rPr kumimoji="0" lang="zh-CN" altLang="en-US" sz="1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a:t>
            </a:r>
            <a:r>
              <a:rPr kumimoji="0" lang="en-US" altLang="zh-CN" sz="1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0.05</a:t>
            </a:r>
            <a:r>
              <a:rPr kumimoji="0" lang="zh-CN" altLang="en-US" sz="1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a:t>
            </a:r>
            <a:r>
              <a:rPr lang="zh-CN" altLang="en-US" sz="1000" b="1" dirty="0">
                <a:solidFill>
                  <a:prstClr val="black"/>
                </a:solidFill>
                <a:latin typeface="微软雅黑" panose="020B0503020204020204" pitchFamily="34" charset="-122"/>
                <a:ea typeface="微软雅黑" panose="020B0503020204020204" pitchFamily="34" charset="-122"/>
                <a:cs typeface="+mn-ea"/>
                <a:sym typeface="微软雅黑" panose="020B0503020204020204" pitchFamily="34" charset="-122"/>
              </a:rPr>
              <a:t>；</a:t>
            </a:r>
            <a:r>
              <a:rPr lang="en-US" altLang="zh-CN" sz="1000" dirty="0">
                <a:solidFill>
                  <a:prstClr val="black"/>
                </a:solidFill>
                <a:latin typeface="微软雅黑" panose="020B0503020204020204" pitchFamily="34" charset="-122"/>
                <a:ea typeface="微软雅黑" panose="020B0503020204020204" pitchFamily="34" charset="-122"/>
                <a:cs typeface="+mn-ea"/>
                <a:sym typeface="微软雅黑" panose="020B0503020204020204" pitchFamily="34" charset="-122"/>
              </a:rPr>
              <a:t> </a:t>
            </a:r>
            <a:endParaRPr lang="en-US" altLang="zh-CN" sz="1000" dirty="0">
              <a:solidFill>
                <a:prstClr val="black"/>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43" name="TextBox 42"/>
          <p:cNvSpPr txBox="1"/>
          <p:nvPr/>
        </p:nvSpPr>
        <p:spPr>
          <a:xfrm>
            <a:off x="4607659" y="3692531"/>
            <a:ext cx="3280239" cy="295145"/>
          </a:xfrm>
          <a:prstGeom prst="rect">
            <a:avLst/>
          </a:prstGeom>
          <a:noFill/>
        </p:spPr>
        <p:txBody>
          <a:bodyPr wrap="square">
            <a:spAutoFit/>
          </a:bodyPr>
          <a:lstStyle>
            <a:defPPr>
              <a:defRPr lang="zh-CN"/>
            </a:defPPr>
            <a:lvl1pPr algn="ctr">
              <a:lnSpc>
                <a:spcPct val="120000"/>
              </a:lnSpc>
              <a:spcAft>
                <a:spcPts val="600"/>
              </a:spcAft>
              <a:defRPr sz="1200" b="1">
                <a:solidFill>
                  <a:srgbClr val="1C6494"/>
                </a:solidFill>
                <a:latin typeface="微软雅黑" panose="020B0503020204020204" pitchFamily="34" charset="-122"/>
                <a:ea typeface="微软雅黑" panose="020B0503020204020204" pitchFamily="34" charset="-122"/>
                <a:cs typeface="+mn-ea"/>
              </a:defRPr>
            </a:lvl1pPr>
          </a:lstStyle>
          <a:p>
            <a:r>
              <a:rPr lang="zh-CN" altLang="en-US" dirty="0">
                <a:solidFill>
                  <a:srgbClr val="AC283F"/>
                </a:solidFill>
                <a:sym typeface="微软雅黑" panose="020B0503020204020204" pitchFamily="34" charset="-122"/>
              </a:rPr>
              <a:t>不同基因型患者的</a:t>
            </a:r>
            <a:r>
              <a:rPr lang="en-US" altLang="zh-CN" dirty="0" err="1">
                <a:solidFill>
                  <a:srgbClr val="AC283F"/>
                </a:solidFill>
                <a:sym typeface="微软雅黑" panose="020B0503020204020204" pitchFamily="34" charset="-122"/>
              </a:rPr>
              <a:t>mPFS</a:t>
            </a:r>
            <a:r>
              <a:rPr lang="zh-CN" altLang="en-US" dirty="0">
                <a:solidFill>
                  <a:srgbClr val="AC283F"/>
                </a:solidFill>
                <a:sym typeface="微软雅黑" panose="020B0503020204020204" pitchFamily="34" charset="-122"/>
              </a:rPr>
              <a:t>及血药浓度水平</a:t>
            </a:r>
            <a:endParaRPr lang="zh-CN" altLang="en-US" dirty="0">
              <a:solidFill>
                <a:srgbClr val="AC283F"/>
              </a:solidFill>
            </a:endParaRPr>
          </a:p>
        </p:txBody>
      </p:sp>
      <p:grpSp>
        <p:nvGrpSpPr>
          <p:cNvPr id="26" name="组合 25"/>
          <p:cNvGrpSpPr/>
          <p:nvPr/>
        </p:nvGrpSpPr>
        <p:grpSpPr>
          <a:xfrm>
            <a:off x="664372" y="4161816"/>
            <a:ext cx="2817333" cy="1993805"/>
            <a:chOff x="903212" y="4161816"/>
            <a:chExt cx="2817333" cy="1993805"/>
          </a:xfrm>
        </p:grpSpPr>
        <p:pic>
          <p:nvPicPr>
            <p:cNvPr id="11" name="图片 10"/>
            <p:cNvPicPr>
              <a:picLocks noChangeAspect="1"/>
            </p:cNvPicPr>
            <p:nvPr/>
          </p:nvPicPr>
          <p:blipFill>
            <a:blip r:embed="rId4"/>
            <a:stretch>
              <a:fillRect/>
            </a:stretch>
          </p:blipFill>
          <p:spPr>
            <a:xfrm>
              <a:off x="903212" y="4161816"/>
              <a:ext cx="2817333" cy="1993805"/>
            </a:xfrm>
            <a:prstGeom prst="rect">
              <a:avLst/>
            </a:prstGeom>
          </p:spPr>
        </p:pic>
        <p:sp>
          <p:nvSpPr>
            <p:cNvPr id="44" name="Rectangle 43"/>
            <p:cNvSpPr/>
            <p:nvPr/>
          </p:nvSpPr>
          <p:spPr>
            <a:xfrm>
              <a:off x="903212" y="4186929"/>
              <a:ext cx="242933" cy="21586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5" name="组合 24"/>
          <p:cNvGrpSpPr/>
          <p:nvPr/>
        </p:nvGrpSpPr>
        <p:grpSpPr>
          <a:xfrm>
            <a:off x="3801031" y="4421204"/>
            <a:ext cx="3459848" cy="1792115"/>
            <a:chOff x="4915318" y="4293399"/>
            <a:chExt cx="3790491" cy="1974312"/>
          </a:xfrm>
        </p:grpSpPr>
        <p:grpSp>
          <p:nvGrpSpPr>
            <p:cNvPr id="31" name="组合 30"/>
            <p:cNvGrpSpPr/>
            <p:nvPr/>
          </p:nvGrpSpPr>
          <p:grpSpPr>
            <a:xfrm>
              <a:off x="5038911" y="4345554"/>
              <a:ext cx="3666898" cy="1922157"/>
              <a:chOff x="8224187" y="1590995"/>
              <a:chExt cx="3448131" cy="1676545"/>
            </a:xfrm>
          </p:grpSpPr>
          <p:pic>
            <p:nvPicPr>
              <p:cNvPr id="12" name="图片 11"/>
              <p:cNvPicPr>
                <a:picLocks noChangeAspect="1"/>
              </p:cNvPicPr>
              <p:nvPr/>
            </p:nvPicPr>
            <p:blipFill>
              <a:blip r:embed="rId5"/>
              <a:stretch>
                <a:fillRect/>
              </a:stretch>
            </p:blipFill>
            <p:spPr>
              <a:xfrm>
                <a:off x="8224187" y="1590995"/>
                <a:ext cx="2578832" cy="1676545"/>
              </a:xfrm>
              <a:prstGeom prst="rect">
                <a:avLst/>
              </a:prstGeom>
            </p:spPr>
          </p:pic>
          <p:sp>
            <p:nvSpPr>
              <p:cNvPr id="27" name="文本框 26"/>
              <p:cNvSpPr txBox="1"/>
              <p:nvPr/>
            </p:nvSpPr>
            <p:spPr>
              <a:xfrm>
                <a:off x="10435490" y="1600097"/>
                <a:ext cx="1236828" cy="187915"/>
              </a:xfrm>
              <a:prstGeom prst="rect">
                <a:avLst/>
              </a:prstGeom>
              <a:noFill/>
            </p:spPr>
            <p:txBody>
              <a:bodyPr wrap="square">
                <a:spAutoFit/>
              </a:bodyPr>
              <a:lstStyle>
                <a:defPPr>
                  <a:defRPr lang="zh-CN"/>
                </a:defPPr>
                <a:lvl1pPr algn="ctr">
                  <a:defRPr kumimoji="0" sz="1000" b="0" i="0" u="none" strike="noStrike" cap="none" spc="0" normalizeH="0" baseline="0">
                    <a:ln>
                      <a:noFill/>
                    </a:ln>
                    <a:solidFill>
                      <a:prstClr val="black"/>
                    </a:solidFill>
                    <a:effectLst/>
                    <a:uLnTx/>
                    <a:uFillTx/>
                    <a:latin typeface="Times New Roman" panose="02020603050405020304"/>
                    <a:ea typeface="微软雅黑" panose="020B0503020204020204" pitchFamily="34" charset="-122"/>
                  </a:defRPr>
                </a:lvl1pPr>
              </a:lstStyle>
              <a:p>
                <a:pPr algn="l"/>
                <a:r>
                  <a:rPr lang="en-US" altLang="zh-CN" sz="800" b="1" dirty="0">
                    <a:solidFill>
                      <a:srgbClr val="C00000"/>
                    </a:solidFill>
                    <a:latin typeface="微软雅黑" panose="020B0503020204020204" pitchFamily="34" charset="-122"/>
                    <a:sym typeface="微软雅黑" panose="020B0503020204020204" pitchFamily="34" charset="-122"/>
                  </a:rPr>
                  <a:t>17.3</a:t>
                </a:r>
                <a:r>
                  <a:rPr lang="zh-CN" altLang="en-US" sz="800" b="1" dirty="0">
                    <a:solidFill>
                      <a:srgbClr val="C00000"/>
                    </a:solidFill>
                    <a:latin typeface="微软雅黑" panose="020B0503020204020204" pitchFamily="34" charset="-122"/>
                    <a:sym typeface="微软雅黑" panose="020B0503020204020204" pitchFamily="34" charset="-122"/>
                  </a:rPr>
                  <a:t>个月</a:t>
                </a:r>
                <a:endParaRPr lang="zh-CN" altLang="en-US" sz="800" b="1" dirty="0">
                  <a:solidFill>
                    <a:srgbClr val="C00000"/>
                  </a:solidFill>
                  <a:latin typeface="微软雅黑" panose="020B0503020204020204" pitchFamily="34" charset="-122"/>
                  <a:sym typeface="微软雅黑" panose="020B0503020204020204" pitchFamily="34" charset="-122"/>
                </a:endParaRPr>
              </a:p>
            </p:txBody>
          </p:sp>
          <p:sp>
            <p:nvSpPr>
              <p:cNvPr id="28" name="文本框 27"/>
              <p:cNvSpPr txBox="1"/>
              <p:nvPr/>
            </p:nvSpPr>
            <p:spPr>
              <a:xfrm>
                <a:off x="10431310" y="1775616"/>
                <a:ext cx="1236828" cy="187915"/>
              </a:xfrm>
              <a:prstGeom prst="rect">
                <a:avLst/>
              </a:prstGeom>
              <a:noFill/>
            </p:spPr>
            <p:txBody>
              <a:bodyPr wrap="square">
                <a:spAutoFit/>
              </a:bodyPr>
              <a:lstStyle>
                <a:defPPr>
                  <a:defRPr lang="zh-CN"/>
                </a:defPPr>
                <a:lvl1pPr algn="ctr">
                  <a:defRPr kumimoji="0" sz="1000" b="0" i="0" u="none" strike="noStrike" cap="none" spc="0" normalizeH="0" baseline="0">
                    <a:ln>
                      <a:noFill/>
                    </a:ln>
                    <a:solidFill>
                      <a:prstClr val="black"/>
                    </a:solidFill>
                    <a:effectLst/>
                    <a:uLnTx/>
                    <a:uFillTx/>
                    <a:latin typeface="Times New Roman" panose="02020603050405020304"/>
                    <a:ea typeface="微软雅黑" panose="020B0503020204020204" pitchFamily="34" charset="-122"/>
                  </a:defRPr>
                </a:lvl1pPr>
              </a:lstStyle>
              <a:p>
                <a:pPr algn="l"/>
                <a:r>
                  <a:rPr lang="en-US" altLang="zh-CN" sz="800" dirty="0">
                    <a:latin typeface="微软雅黑" panose="020B0503020204020204" pitchFamily="34" charset="-122"/>
                    <a:sym typeface="微软雅黑" panose="020B0503020204020204" pitchFamily="34" charset="-122"/>
                  </a:rPr>
                  <a:t>11.6</a:t>
                </a:r>
                <a:r>
                  <a:rPr lang="zh-CN" altLang="en-US" sz="800" dirty="0">
                    <a:latin typeface="微软雅黑" panose="020B0503020204020204" pitchFamily="34" charset="-122"/>
                    <a:sym typeface="微软雅黑" panose="020B0503020204020204" pitchFamily="34" charset="-122"/>
                  </a:rPr>
                  <a:t>个月</a:t>
                </a:r>
                <a:endParaRPr lang="zh-CN" altLang="en-US" sz="800" dirty="0">
                  <a:latin typeface="微软雅黑" panose="020B0503020204020204" pitchFamily="34" charset="-122"/>
                  <a:sym typeface="微软雅黑" panose="020B0503020204020204" pitchFamily="34" charset="-122"/>
                </a:endParaRPr>
              </a:p>
            </p:txBody>
          </p:sp>
          <p:sp>
            <p:nvSpPr>
              <p:cNvPr id="29" name="文本框 28"/>
              <p:cNvSpPr txBox="1"/>
              <p:nvPr/>
            </p:nvSpPr>
            <p:spPr>
              <a:xfrm>
                <a:off x="10669409" y="2101362"/>
                <a:ext cx="782304" cy="187915"/>
              </a:xfrm>
              <a:prstGeom prst="rect">
                <a:avLst/>
              </a:prstGeom>
              <a:noFill/>
            </p:spPr>
            <p:txBody>
              <a:bodyPr wrap="square">
                <a:spAutoFit/>
              </a:bodyPr>
              <a:lstStyle>
                <a:defPPr>
                  <a:defRPr lang="zh-CN"/>
                </a:defPPr>
                <a:lvl1pPr algn="ctr">
                  <a:defRPr kumimoji="0" sz="1000" b="0" i="0" u="none" strike="noStrike" cap="none" spc="0" normalizeH="0" baseline="0">
                    <a:ln>
                      <a:noFill/>
                    </a:ln>
                    <a:solidFill>
                      <a:prstClr val="black"/>
                    </a:solidFill>
                    <a:effectLst/>
                    <a:uLnTx/>
                    <a:uFillTx/>
                    <a:latin typeface="Times New Roman" panose="02020603050405020304"/>
                    <a:ea typeface="微软雅黑" panose="020B0503020204020204" pitchFamily="34" charset="-122"/>
                  </a:defRPr>
                </a:lvl1pPr>
              </a:lstStyle>
              <a:p>
                <a:pPr algn="l"/>
                <a:r>
                  <a:rPr lang="en-US" altLang="zh-CN" sz="800" b="1" dirty="0">
                    <a:solidFill>
                      <a:srgbClr val="C00000"/>
                    </a:solidFill>
                    <a:latin typeface="微软雅黑" panose="020B0503020204020204" pitchFamily="34" charset="-122"/>
                    <a:sym typeface="微软雅黑" panose="020B0503020204020204" pitchFamily="34" charset="-122"/>
                  </a:rPr>
                  <a:t>16.5</a:t>
                </a:r>
                <a:r>
                  <a:rPr lang="zh-CN" altLang="en-US" sz="800" b="1" dirty="0">
                    <a:solidFill>
                      <a:srgbClr val="C00000"/>
                    </a:solidFill>
                    <a:latin typeface="微软雅黑" panose="020B0503020204020204" pitchFamily="34" charset="-122"/>
                    <a:sym typeface="微软雅黑" panose="020B0503020204020204" pitchFamily="34" charset="-122"/>
                  </a:rPr>
                  <a:t>个月</a:t>
                </a:r>
                <a:endParaRPr lang="zh-CN" altLang="en-US" sz="800" b="1" dirty="0">
                  <a:solidFill>
                    <a:srgbClr val="C00000"/>
                  </a:solidFill>
                  <a:latin typeface="微软雅黑" panose="020B0503020204020204" pitchFamily="34" charset="-122"/>
                  <a:sym typeface="微软雅黑" panose="020B0503020204020204" pitchFamily="34" charset="-122"/>
                </a:endParaRPr>
              </a:p>
            </p:txBody>
          </p:sp>
          <p:sp>
            <p:nvSpPr>
              <p:cNvPr id="30" name="文本框 29"/>
              <p:cNvSpPr txBox="1"/>
              <p:nvPr/>
            </p:nvSpPr>
            <p:spPr>
              <a:xfrm>
                <a:off x="10706987" y="1925841"/>
                <a:ext cx="744726" cy="187915"/>
              </a:xfrm>
              <a:prstGeom prst="rect">
                <a:avLst/>
              </a:prstGeom>
              <a:noFill/>
            </p:spPr>
            <p:txBody>
              <a:bodyPr wrap="square">
                <a:spAutoFit/>
              </a:bodyPr>
              <a:lstStyle>
                <a:defPPr>
                  <a:defRPr lang="zh-CN"/>
                </a:defPPr>
                <a:lvl1pPr algn="ctr">
                  <a:defRPr kumimoji="0" sz="1000" b="0" i="0" u="none" strike="noStrike" cap="none" spc="0" normalizeH="0" baseline="0">
                    <a:ln>
                      <a:noFill/>
                    </a:ln>
                    <a:solidFill>
                      <a:prstClr val="black"/>
                    </a:solidFill>
                    <a:effectLst/>
                    <a:uLnTx/>
                    <a:uFillTx/>
                    <a:latin typeface="Times New Roman" panose="02020603050405020304"/>
                    <a:ea typeface="微软雅黑" panose="020B0503020204020204" pitchFamily="34" charset="-122"/>
                  </a:defRPr>
                </a:lvl1pPr>
              </a:lstStyle>
              <a:p>
                <a:pPr algn="l"/>
                <a:r>
                  <a:rPr lang="en-US" altLang="zh-CN" sz="800" dirty="0">
                    <a:latin typeface="微软雅黑" panose="020B0503020204020204" pitchFamily="34" charset="-122"/>
                    <a:sym typeface="微软雅黑" panose="020B0503020204020204" pitchFamily="34" charset="-122"/>
                  </a:rPr>
                  <a:t>9.6</a:t>
                </a:r>
                <a:r>
                  <a:rPr lang="zh-CN" altLang="en-US" sz="800" dirty="0">
                    <a:latin typeface="微软雅黑" panose="020B0503020204020204" pitchFamily="34" charset="-122"/>
                    <a:sym typeface="微软雅黑" panose="020B0503020204020204" pitchFamily="34" charset="-122"/>
                  </a:rPr>
                  <a:t>个月</a:t>
                </a:r>
                <a:endParaRPr lang="zh-CN" altLang="en-US" sz="800" dirty="0">
                  <a:latin typeface="微软雅黑" panose="020B0503020204020204" pitchFamily="34" charset="-122"/>
                  <a:sym typeface="微软雅黑" panose="020B0503020204020204" pitchFamily="34" charset="-122"/>
                </a:endParaRPr>
              </a:p>
            </p:txBody>
          </p:sp>
        </p:grpSp>
        <p:sp>
          <p:nvSpPr>
            <p:cNvPr id="45" name="Rectangle 44"/>
            <p:cNvSpPr/>
            <p:nvPr/>
          </p:nvSpPr>
          <p:spPr>
            <a:xfrm>
              <a:off x="4915318" y="4293399"/>
              <a:ext cx="433540" cy="35190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8" name="TextBox 47"/>
          <p:cNvSpPr txBox="1"/>
          <p:nvPr/>
        </p:nvSpPr>
        <p:spPr>
          <a:xfrm>
            <a:off x="8555147" y="1160494"/>
            <a:ext cx="3420763" cy="246221"/>
          </a:xfrm>
          <a:prstGeom prst="rect">
            <a:avLst/>
          </a:prstGeom>
          <a:noFill/>
        </p:spPr>
        <p:txBody>
          <a:bodyPr wrap="square">
            <a:spAutoFit/>
          </a:bodyPr>
          <a:lstStyle/>
          <a:p>
            <a:pPr marL="171450" indent="-171450">
              <a:buFont typeface="Arial" panose="020B0604020202020204" pitchFamily="34" charset="0"/>
              <a:buChar char="•"/>
            </a:pPr>
            <a:r>
              <a:rPr lang="zh-CN" altLang="en-US" sz="1000" b="1" dirty="0">
                <a:latin typeface="微软雅黑" panose="020B0503020204020204" pitchFamily="34" charset="-122"/>
                <a:ea typeface="微软雅黑" panose="020B0503020204020204" pitchFamily="34" charset="-122"/>
                <a:sym typeface="微软雅黑" panose="020B0503020204020204" pitchFamily="34" charset="-122"/>
              </a:rPr>
              <a:t>瑞派替尼血浆谷浓度的有效阈值为</a:t>
            </a:r>
            <a:r>
              <a:rPr lang="en-US" altLang="zh-CN" sz="1000" b="1" dirty="0">
                <a:latin typeface="微软雅黑" panose="020B0503020204020204" pitchFamily="34" charset="-122"/>
                <a:ea typeface="微软雅黑" panose="020B0503020204020204" pitchFamily="34" charset="-122"/>
                <a:sym typeface="微软雅黑" panose="020B0503020204020204" pitchFamily="34" charset="-122"/>
              </a:rPr>
              <a:t>475 ng/mL</a:t>
            </a:r>
            <a:endParaRPr lang="zh-CN" altLang="en-US" sz="1000" b="1" dirty="0"/>
          </a:p>
        </p:txBody>
      </p:sp>
      <p:sp>
        <p:nvSpPr>
          <p:cNvPr id="50" name="TextBox 49"/>
          <p:cNvSpPr txBox="1"/>
          <p:nvPr/>
        </p:nvSpPr>
        <p:spPr>
          <a:xfrm>
            <a:off x="159442" y="6208709"/>
            <a:ext cx="3147740" cy="246221"/>
          </a:xfrm>
          <a:prstGeom prst="rect">
            <a:avLst/>
          </a:prstGeom>
          <a:noFill/>
        </p:spPr>
        <p:txBody>
          <a:bodyPr wrap="square">
            <a:spAutoFit/>
          </a:bodyPr>
          <a:lstStyle/>
          <a:p>
            <a:r>
              <a:rPr lang="zh-CN" altLang="en-US" sz="1000" dirty="0">
                <a:latin typeface="微软雅黑" panose="020B0503020204020204" pitchFamily="34" charset="-122"/>
                <a:ea typeface="微软雅黑" panose="020B0503020204020204" pitchFamily="34" charset="-122"/>
                <a:sym typeface="微软雅黑" panose="020B0503020204020204" pitchFamily="34" charset="-122"/>
              </a:rPr>
              <a:t>截至</a:t>
            </a:r>
            <a:r>
              <a:rPr lang="en-US" altLang="zh-CN" sz="1000" dirty="0">
                <a:latin typeface="微软雅黑" panose="020B0503020204020204" pitchFamily="34" charset="-122"/>
                <a:ea typeface="微软雅黑" panose="020B0503020204020204" pitchFamily="34" charset="-122"/>
                <a:sym typeface="微软雅黑" panose="020B0503020204020204" pitchFamily="34" charset="-122"/>
              </a:rPr>
              <a:t>2024</a:t>
            </a:r>
            <a:r>
              <a:rPr lang="zh-CN" altLang="en-US" sz="1000" dirty="0">
                <a:latin typeface="微软雅黑" panose="020B0503020204020204" pitchFamily="34" charset="-122"/>
                <a:ea typeface="微软雅黑" panose="020B0503020204020204" pitchFamily="34" charset="-122"/>
                <a:sym typeface="微软雅黑" panose="020B0503020204020204" pitchFamily="34" charset="-122"/>
              </a:rPr>
              <a:t>年</a:t>
            </a:r>
            <a:r>
              <a:rPr lang="en-US" altLang="zh-CN" sz="1000" dirty="0">
                <a:latin typeface="微软雅黑" panose="020B0503020204020204" pitchFamily="34" charset="-122"/>
                <a:ea typeface="微软雅黑" panose="020B0503020204020204" pitchFamily="34" charset="-122"/>
                <a:sym typeface="微软雅黑" panose="020B0503020204020204" pitchFamily="34" charset="-122"/>
              </a:rPr>
              <a:t>12</a:t>
            </a:r>
            <a:r>
              <a:rPr lang="zh-CN" altLang="en-US" sz="1000" dirty="0">
                <a:latin typeface="微软雅黑" panose="020B0503020204020204" pitchFamily="34" charset="-122"/>
                <a:ea typeface="微软雅黑" panose="020B0503020204020204" pitchFamily="34" charset="-122"/>
                <a:sym typeface="微软雅黑" panose="020B0503020204020204" pitchFamily="34" charset="-122"/>
              </a:rPr>
              <a:t>月，中位随访时间为</a:t>
            </a:r>
            <a:r>
              <a:rPr lang="en-US" altLang="zh-CN" sz="1000" dirty="0">
                <a:latin typeface="微软雅黑" panose="020B0503020204020204" pitchFamily="34" charset="-122"/>
                <a:ea typeface="微软雅黑" panose="020B0503020204020204" pitchFamily="34" charset="-122"/>
                <a:sym typeface="微软雅黑" panose="020B0503020204020204" pitchFamily="34" charset="-122"/>
              </a:rPr>
              <a:t>14.23</a:t>
            </a:r>
            <a:r>
              <a:rPr lang="zh-CN" altLang="en-US" sz="1000" dirty="0">
                <a:latin typeface="微软雅黑" panose="020B0503020204020204" pitchFamily="34" charset="-122"/>
                <a:ea typeface="微软雅黑" panose="020B0503020204020204" pitchFamily="34" charset="-122"/>
                <a:sym typeface="微软雅黑" panose="020B0503020204020204" pitchFamily="34" charset="-122"/>
              </a:rPr>
              <a:t>个月</a:t>
            </a:r>
            <a:endParaRPr lang="en-US" altLang="zh-CN" sz="1000" dirty="0">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52" name="Group 51"/>
          <p:cNvGrpSpPr/>
          <p:nvPr/>
        </p:nvGrpSpPr>
        <p:grpSpPr>
          <a:xfrm>
            <a:off x="8864056" y="4543303"/>
            <a:ext cx="2841452" cy="1708192"/>
            <a:chOff x="8935132" y="4931897"/>
            <a:chExt cx="2413076" cy="1313817"/>
          </a:xfrm>
        </p:grpSpPr>
        <p:pic>
          <p:nvPicPr>
            <p:cNvPr id="20" name="图片 19"/>
            <p:cNvPicPr>
              <a:picLocks noChangeAspect="1"/>
            </p:cNvPicPr>
            <p:nvPr/>
          </p:nvPicPr>
          <p:blipFill>
            <a:blip r:embed="rId6"/>
            <a:srcRect b="36720"/>
            <a:stretch>
              <a:fillRect/>
            </a:stretch>
          </p:blipFill>
          <p:spPr>
            <a:xfrm>
              <a:off x="9003484" y="4931897"/>
              <a:ext cx="2344724" cy="1313817"/>
            </a:xfrm>
            <a:prstGeom prst="rect">
              <a:avLst/>
            </a:prstGeom>
          </p:spPr>
        </p:pic>
        <p:sp>
          <p:nvSpPr>
            <p:cNvPr id="51" name="Rectangle 50"/>
            <p:cNvSpPr/>
            <p:nvPr/>
          </p:nvSpPr>
          <p:spPr>
            <a:xfrm>
              <a:off x="8935132" y="4938328"/>
              <a:ext cx="242933" cy="20759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8" name="文本框 37"/>
          <p:cNvSpPr txBox="1"/>
          <p:nvPr/>
        </p:nvSpPr>
        <p:spPr>
          <a:xfrm>
            <a:off x="145450" y="3968550"/>
            <a:ext cx="3808683" cy="246221"/>
          </a:xfrm>
          <a:prstGeom prst="rect">
            <a:avLst/>
          </a:prstGeom>
          <a:noFill/>
        </p:spPr>
        <p:txBody>
          <a:bodyPr wrap="square">
            <a:spAutoFit/>
          </a:bodyPr>
          <a:lstStyle>
            <a:defPPr>
              <a:defRPr lang="zh-CN"/>
            </a:defPPr>
            <a:lvl1pPr marL="171450" marR="0" lvl="0" indent="-171450" fontAlgn="auto">
              <a:lnSpc>
                <a:spcPct val="100000"/>
              </a:lnSpc>
              <a:spcBef>
                <a:spcPts val="0"/>
              </a:spcBef>
              <a:spcAft>
                <a:spcPts val="0"/>
              </a:spcAft>
              <a:buClrTx/>
              <a:buSzTx/>
              <a:buFont typeface="Arial" panose="020B0604020202020204" pitchFamily="34" charset="0"/>
              <a:buChar char="•"/>
              <a:defRPr kumimoji="0" sz="1200" b="0" i="0" u="none" strike="noStrike" cap="none" spc="0" normalizeH="0" baseline="0">
                <a:ln>
                  <a:noFill/>
                </a:ln>
                <a:solidFill>
                  <a:prstClr val="black"/>
                </a:solidFill>
                <a:effectLst/>
                <a:uLnTx/>
                <a:uFillTx/>
                <a:latin typeface="Arial" panose="020B0604020202020204"/>
                <a:ea typeface="微软雅黑" panose="020B0503020204020204" pitchFamily="34" charset="-122"/>
                <a:cs typeface="+mn-ea"/>
              </a:defRPr>
            </a:lvl1pPr>
          </a:lstStyle>
          <a:p>
            <a:r>
              <a:rPr lang="en-US" altLang="zh-CN" sz="1000" b="1" dirty="0" err="1">
                <a:latin typeface="微软雅黑" panose="020B0503020204020204" pitchFamily="34" charset="-122"/>
                <a:ea typeface="微软雅黑" panose="020B0503020204020204" pitchFamily="34" charset="-122"/>
                <a:sym typeface="微软雅黑" panose="020B0503020204020204" pitchFamily="34" charset="-122"/>
              </a:rPr>
              <a:t>mPFS</a:t>
            </a:r>
            <a:r>
              <a:rPr lang="zh-CN" altLang="en-US" sz="1000" b="1" dirty="0">
                <a:latin typeface="微软雅黑" panose="020B0503020204020204" pitchFamily="34" charset="-122"/>
                <a:ea typeface="微软雅黑" panose="020B0503020204020204" pitchFamily="34" charset="-122"/>
                <a:sym typeface="微软雅黑" panose="020B0503020204020204" pitchFamily="34" charset="-122"/>
              </a:rPr>
              <a:t>为</a:t>
            </a:r>
            <a:r>
              <a:rPr lang="en-US" altLang="zh-CN" sz="1000" b="1" dirty="0">
                <a:latin typeface="微软雅黑" panose="020B0503020204020204" pitchFamily="34" charset="-122"/>
                <a:ea typeface="微软雅黑" panose="020B0503020204020204" pitchFamily="34" charset="-122"/>
                <a:sym typeface="微软雅黑" panose="020B0503020204020204" pitchFamily="34" charset="-122"/>
              </a:rPr>
              <a:t>16.5</a:t>
            </a:r>
            <a:r>
              <a:rPr lang="zh-CN" altLang="en-US" sz="1000" b="1" dirty="0">
                <a:latin typeface="微软雅黑" panose="020B0503020204020204" pitchFamily="34" charset="-122"/>
                <a:ea typeface="微软雅黑" panose="020B0503020204020204" pitchFamily="34" charset="-122"/>
                <a:sym typeface="微软雅黑" panose="020B0503020204020204" pitchFamily="34" charset="-122"/>
              </a:rPr>
              <a:t>个月</a:t>
            </a:r>
            <a:r>
              <a:rPr lang="en-US" altLang="zh-CN" sz="1000" b="1" dirty="0">
                <a:latin typeface="微软雅黑" panose="020B0503020204020204" pitchFamily="34" charset="-122"/>
                <a:ea typeface="微软雅黑" panose="020B0503020204020204" pitchFamily="34" charset="-122"/>
                <a:sym typeface="微软雅黑" panose="020B0503020204020204" pitchFamily="34" charset="-122"/>
              </a:rPr>
              <a:t>(95% CI 12.40–20.80)</a:t>
            </a:r>
            <a:r>
              <a:rPr lang="zh-CN" altLang="en-US" sz="1000" b="1" dirty="0">
                <a:latin typeface="微软雅黑" panose="020B0503020204020204" pitchFamily="34" charset="-122"/>
                <a:ea typeface="微软雅黑" panose="020B0503020204020204" pitchFamily="34" charset="-122"/>
                <a:sym typeface="微软雅黑" panose="020B0503020204020204" pitchFamily="34" charset="-122"/>
              </a:rPr>
              <a:t>，</a:t>
            </a:r>
            <a:r>
              <a:rPr lang="en-US" altLang="zh-CN" sz="1000" b="1" dirty="0">
                <a:latin typeface="微软雅黑" panose="020B0503020204020204" pitchFamily="34" charset="-122"/>
                <a:ea typeface="微软雅黑" panose="020B0503020204020204" pitchFamily="34" charset="-122"/>
                <a:sym typeface="微软雅黑" panose="020B0503020204020204" pitchFamily="34" charset="-122"/>
              </a:rPr>
              <a:t>mOS</a:t>
            </a:r>
            <a:r>
              <a:rPr lang="zh-CN" altLang="en-US" sz="1000" b="1" dirty="0">
                <a:latin typeface="微软雅黑" panose="020B0503020204020204" pitchFamily="34" charset="-122"/>
                <a:ea typeface="微软雅黑" panose="020B0503020204020204" pitchFamily="34" charset="-122"/>
                <a:sym typeface="微软雅黑" panose="020B0503020204020204" pitchFamily="34" charset="-122"/>
              </a:rPr>
              <a:t>未达到</a:t>
            </a:r>
            <a:endParaRPr lang="en-US" altLang="zh-CN" sz="1000"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 name="文本框 8"/>
          <p:cNvSpPr txBox="1"/>
          <p:nvPr/>
        </p:nvSpPr>
        <p:spPr>
          <a:xfrm>
            <a:off x="3923017" y="3994822"/>
            <a:ext cx="4859317" cy="400110"/>
          </a:xfrm>
          <a:prstGeom prst="rect">
            <a:avLst/>
          </a:prstGeom>
          <a:noFill/>
        </p:spPr>
        <p:txBody>
          <a:bodyPr wrap="square">
            <a:spAutoFit/>
          </a:bodyPr>
          <a:lstStyle>
            <a:defPPr>
              <a:defRPr lang="zh-CN"/>
            </a:defPPr>
            <a:lvl1pPr marL="171450" lvl="0" indent="-171450">
              <a:buFont typeface="Arial" panose="020B0604020202020204" pitchFamily="34" charset="0"/>
              <a:buChar char="•"/>
              <a:defRPr kumimoji="0" sz="1200" b="1" i="0" u="none" strike="noStrike" cap="none" spc="0" normalizeH="0" baseline="0">
                <a:ln>
                  <a:noFill/>
                </a:ln>
                <a:solidFill>
                  <a:prstClr val="black"/>
                </a:solidFill>
                <a:effectLst/>
                <a:uLnTx/>
                <a:uFillTx/>
                <a:latin typeface="微软雅黑" panose="020B0503020204020204" pitchFamily="34" charset="-122"/>
                <a:ea typeface="微软雅黑" panose="020B0503020204020204" pitchFamily="34" charset="-122"/>
                <a:cs typeface="+mn-ea"/>
              </a:defRPr>
            </a:lvl1pPr>
          </a:lstStyle>
          <a:p>
            <a:pPr marL="179705" indent="-179705"/>
            <a:r>
              <a:rPr lang="en-US" altLang="zh-CN" sz="1000" dirty="0">
                <a:sym typeface="+mn-lt"/>
              </a:rPr>
              <a:t>KIT11</a:t>
            </a:r>
            <a:r>
              <a:rPr lang="zh-CN" altLang="en-US" sz="1000" dirty="0">
                <a:sym typeface="+mn-lt"/>
              </a:rPr>
              <a:t>突变患者的</a:t>
            </a:r>
            <a:r>
              <a:rPr lang="en-US" altLang="zh-CN" sz="1000" dirty="0" err="1">
                <a:sym typeface="+mn-lt"/>
              </a:rPr>
              <a:t>mPFS</a:t>
            </a:r>
            <a:r>
              <a:rPr lang="zh-CN" altLang="en-US" sz="1000" dirty="0">
                <a:sym typeface="+mn-lt"/>
              </a:rPr>
              <a:t>数值上长于</a:t>
            </a:r>
            <a:r>
              <a:rPr lang="en-US" altLang="zh-CN" sz="1000" dirty="0">
                <a:sym typeface="+mn-lt"/>
              </a:rPr>
              <a:t>KIT 9</a:t>
            </a:r>
            <a:r>
              <a:rPr lang="zh-CN" altLang="en-US" sz="1000" dirty="0">
                <a:sym typeface="+mn-lt"/>
              </a:rPr>
              <a:t>突变患者，其疗效更好的潜在原因可能是</a:t>
            </a:r>
            <a:r>
              <a:rPr lang="en-US" altLang="zh-CN" sz="1000" dirty="0">
                <a:sym typeface="+mn-lt"/>
              </a:rPr>
              <a:t>KIT 11</a:t>
            </a:r>
            <a:r>
              <a:rPr lang="zh-CN" altLang="en-US" sz="1000" dirty="0">
                <a:sym typeface="+mn-lt"/>
              </a:rPr>
              <a:t>突变患者的</a:t>
            </a:r>
            <a:r>
              <a:rPr lang="en-US" altLang="zh-CN" sz="1000" dirty="0" err="1">
                <a:sym typeface="+mn-lt"/>
              </a:rPr>
              <a:t>Ctrough</a:t>
            </a:r>
            <a:r>
              <a:rPr lang="zh-CN" altLang="en-US" sz="1000" dirty="0">
                <a:sym typeface="+mn-lt"/>
              </a:rPr>
              <a:t>水平高于</a:t>
            </a:r>
            <a:r>
              <a:rPr lang="en-US" altLang="zh-CN" sz="1000" dirty="0">
                <a:sym typeface="+mn-lt"/>
              </a:rPr>
              <a:t>KIT 9</a:t>
            </a:r>
            <a:r>
              <a:rPr lang="zh-CN" altLang="en-US" sz="1000" dirty="0">
                <a:sym typeface="+mn-lt"/>
              </a:rPr>
              <a:t>突变患者（无统计学差异）</a:t>
            </a:r>
            <a:endParaRPr lang="zh-CN" altLang="en-US" sz="1000" dirty="0">
              <a:sym typeface="+mn-lt"/>
            </a:endParaRPr>
          </a:p>
        </p:txBody>
      </p:sp>
      <p:sp>
        <p:nvSpPr>
          <p:cNvPr id="21" name="文本框 20"/>
          <p:cNvSpPr txBox="1"/>
          <p:nvPr/>
        </p:nvSpPr>
        <p:spPr>
          <a:xfrm>
            <a:off x="9108358" y="876464"/>
            <a:ext cx="2440869" cy="294824"/>
          </a:xfrm>
          <a:prstGeom prst="rect">
            <a:avLst/>
          </a:prstGeom>
          <a:noFill/>
        </p:spPr>
        <p:txBody>
          <a:bodyPr wrap="square">
            <a:spAutoFit/>
          </a:bodyPr>
          <a:lstStyle>
            <a:defPPr>
              <a:defRPr lang="zh-CN"/>
            </a:defPPr>
            <a:lvl1pPr algn="ctr">
              <a:lnSpc>
                <a:spcPct val="120000"/>
              </a:lnSpc>
              <a:spcAft>
                <a:spcPts val="600"/>
              </a:spcAft>
              <a:defRPr sz="1200" b="1">
                <a:solidFill>
                  <a:srgbClr val="1C6494"/>
                </a:solidFill>
                <a:latin typeface="Arial" panose="020B0604020202020204"/>
                <a:cs typeface="+mn-ea"/>
              </a:defRPr>
            </a:lvl1pPr>
          </a:lstStyle>
          <a:p>
            <a:r>
              <a:rPr lang="zh-CN" altLang="en-US" dirty="0">
                <a:solidFill>
                  <a:srgbClr val="AC283F"/>
                </a:solidFill>
                <a:latin typeface="微软雅黑" panose="020B0503020204020204" pitchFamily="34" charset="-122"/>
                <a:ea typeface="微软雅黑" panose="020B0503020204020204" pitchFamily="34" charset="-122"/>
                <a:sym typeface="微软雅黑" panose="020B0503020204020204" pitchFamily="34" charset="-122"/>
              </a:rPr>
              <a:t>不同患者</a:t>
            </a:r>
            <a:r>
              <a:rPr lang="en-US" altLang="zh-CN" dirty="0">
                <a:solidFill>
                  <a:srgbClr val="AC283F"/>
                </a:solidFill>
                <a:latin typeface="微软雅黑" panose="020B0503020204020204" pitchFamily="34" charset="-122"/>
                <a:ea typeface="微软雅黑" panose="020B0503020204020204" pitchFamily="34" charset="-122"/>
                <a:sym typeface="微软雅黑" panose="020B0503020204020204" pitchFamily="34" charset="-122"/>
              </a:rPr>
              <a:t>R-</a:t>
            </a:r>
            <a:r>
              <a:rPr lang="en-US" altLang="zh-CN" dirty="0" err="1">
                <a:solidFill>
                  <a:srgbClr val="AC283F"/>
                </a:solidFill>
                <a:latin typeface="微软雅黑" panose="020B0503020204020204" pitchFamily="34" charset="-122"/>
                <a:ea typeface="微软雅黑" panose="020B0503020204020204" pitchFamily="34" charset="-122"/>
                <a:sym typeface="微软雅黑" panose="020B0503020204020204" pitchFamily="34" charset="-122"/>
              </a:rPr>
              <a:t>C</a:t>
            </a:r>
            <a:r>
              <a:rPr lang="en-US" altLang="zh-CN" baseline="-25000" dirty="0" err="1">
                <a:solidFill>
                  <a:srgbClr val="AC283F"/>
                </a:solidFill>
                <a:latin typeface="微软雅黑" panose="020B0503020204020204" pitchFamily="34" charset="-122"/>
                <a:ea typeface="微软雅黑" panose="020B0503020204020204" pitchFamily="34" charset="-122"/>
                <a:sym typeface="微软雅黑" panose="020B0503020204020204" pitchFamily="34" charset="-122"/>
              </a:rPr>
              <a:t>trough</a:t>
            </a:r>
            <a:r>
              <a:rPr lang="zh-CN" altLang="en-US" dirty="0">
                <a:solidFill>
                  <a:srgbClr val="AC283F"/>
                </a:solidFill>
                <a:latin typeface="微软雅黑" panose="020B0503020204020204" pitchFamily="34" charset="-122"/>
                <a:ea typeface="微软雅黑" panose="020B0503020204020204" pitchFamily="34" charset="-122"/>
                <a:sym typeface="微软雅黑" panose="020B0503020204020204" pitchFamily="34" charset="-122"/>
              </a:rPr>
              <a:t>排序图</a:t>
            </a:r>
            <a:endParaRPr lang="zh-CN" altLang="en-US" dirty="0">
              <a:solidFill>
                <a:srgbClr val="AC283F"/>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37" name="图片 36"/>
          <p:cNvPicPr>
            <a:picLocks noChangeAspect="1"/>
          </p:cNvPicPr>
          <p:nvPr/>
        </p:nvPicPr>
        <p:blipFill>
          <a:blip r:embed="rId7"/>
          <a:stretch>
            <a:fillRect/>
          </a:stretch>
        </p:blipFill>
        <p:spPr>
          <a:xfrm>
            <a:off x="6774650" y="4459489"/>
            <a:ext cx="1950751" cy="1714137"/>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048573" y="890779"/>
            <a:ext cx="6094854" cy="523220"/>
          </a:xfrm>
          <a:prstGeom prst="rect">
            <a:avLst/>
          </a:prstGeom>
          <a:noFill/>
        </p:spPr>
        <p:txBody>
          <a:bodyPr wrap="square">
            <a:spAutoFit/>
          </a:bodyPr>
          <a:lstStyle/>
          <a:p>
            <a:pPr algn="ctr"/>
            <a:r>
              <a:rPr lang="zh-CN" altLang="en-US" sz="2800" b="1" i="0" u="none" strike="noStrike" baseline="0" dirty="0">
                <a:latin typeface="微软雅黑" panose="020B0503020204020204" pitchFamily="34" charset="-122"/>
                <a:ea typeface="微软雅黑" panose="020B0503020204020204" pitchFamily="34" charset="-122"/>
                <a:cs typeface="+mn-ea"/>
                <a:sym typeface="微软雅黑" panose="020B0503020204020204" pitchFamily="34" charset="-122"/>
              </a:rPr>
              <a:t>小 结</a:t>
            </a:r>
            <a:endParaRPr lang="zh-CN" altLang="en-US" sz="2800" dirty="0">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39" name="矩形: 圆角 21"/>
          <p:cNvSpPr/>
          <p:nvPr/>
        </p:nvSpPr>
        <p:spPr>
          <a:xfrm>
            <a:off x="795677" y="1857325"/>
            <a:ext cx="10573349" cy="4291684"/>
          </a:xfrm>
          <a:prstGeom prst="roundRect">
            <a:avLst/>
          </a:prstGeom>
          <a:solidFill>
            <a:schemeClr val="accent2">
              <a:lumMod val="20000"/>
              <a:lumOff val="8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3" name="文本框 3"/>
          <p:cNvSpPr txBox="1"/>
          <p:nvPr/>
        </p:nvSpPr>
        <p:spPr>
          <a:xfrm>
            <a:off x="1048125" y="1966584"/>
            <a:ext cx="10095750" cy="3976153"/>
          </a:xfrm>
          <a:prstGeom prst="rect">
            <a:avLst/>
          </a:prstGeom>
          <a:noFill/>
        </p:spPr>
        <p:txBody>
          <a:bodyPr wrap="square">
            <a:spAutoFit/>
          </a:bodyPr>
          <a:lstStyle/>
          <a:p>
            <a:pPr algn="just">
              <a:lnSpc>
                <a:spcPct val="200000"/>
              </a:lnSpc>
            </a:pPr>
            <a:r>
              <a:rPr lang="en-US" altLang="zh-CN" sz="1600" b="1" i="0" u="none" strike="noStrike" baseline="0" dirty="0">
                <a:latin typeface="微软雅黑" panose="020B0503020204020204" pitchFamily="34" charset="-122"/>
                <a:ea typeface="微软雅黑" panose="020B0503020204020204" pitchFamily="34" charset="-122"/>
                <a:cs typeface="+mn-ea"/>
                <a:sym typeface="微软雅黑" panose="020B0503020204020204" pitchFamily="34" charset="-122"/>
              </a:rPr>
              <a:t>GIST</a:t>
            </a:r>
            <a:r>
              <a:rPr lang="zh-CN" altLang="en-US" sz="1600" b="1" i="0" u="none" strike="noStrike" baseline="0" dirty="0">
                <a:latin typeface="微软雅黑" panose="020B0503020204020204" pitchFamily="34" charset="-122"/>
                <a:ea typeface="微软雅黑" panose="020B0503020204020204" pitchFamily="34" charset="-122"/>
                <a:cs typeface="+mn-ea"/>
                <a:sym typeface="微软雅黑" panose="020B0503020204020204" pitchFamily="34" charset="-122"/>
              </a:rPr>
              <a:t>的标准治疗在基石的基础上，不断的进行创新突破，朝着更加精准化、个体化的方向发展</a:t>
            </a:r>
            <a:endParaRPr lang="zh-CN" altLang="en-US" sz="1600" b="1" i="0" u="none" strike="noStrike" baseline="0" dirty="0">
              <a:latin typeface="微软雅黑" panose="020B0503020204020204" pitchFamily="34" charset="-122"/>
              <a:ea typeface="微软雅黑" panose="020B0503020204020204" pitchFamily="34" charset="-122"/>
              <a:cs typeface="+mn-ea"/>
              <a:sym typeface="微软雅黑" panose="020B0503020204020204" pitchFamily="34" charset="-122"/>
            </a:endParaRPr>
          </a:p>
          <a:p>
            <a:pPr marL="360045" lvl="1" indent="-171450" algn="just">
              <a:lnSpc>
                <a:spcPct val="200000"/>
              </a:lnSpc>
              <a:buFont typeface="Arial" panose="020B0604020202020204" pitchFamily="34" charset="0"/>
              <a:buChar char="•"/>
            </a:pPr>
            <a:r>
              <a:rPr lang="zh-CN" altLang="en-US" sz="1400" b="1" dirty="0">
                <a:latin typeface="微软雅黑" panose="020B0503020204020204" pitchFamily="34" charset="-122"/>
                <a:ea typeface="微软雅黑" panose="020B0503020204020204" pitchFamily="34" charset="-122"/>
                <a:cs typeface="+mn-ea"/>
                <a:sym typeface="微软雅黑" panose="020B0503020204020204" pitchFamily="34" charset="-122"/>
              </a:rPr>
              <a:t>辅助治疗及一线治疗仍在探索提高疗效</a:t>
            </a:r>
            <a:endParaRPr lang="zh-CN" altLang="en-US" sz="1400" b="1" dirty="0">
              <a:latin typeface="微软雅黑" panose="020B0503020204020204" pitchFamily="34" charset="-122"/>
              <a:ea typeface="微软雅黑" panose="020B0503020204020204" pitchFamily="34" charset="-122"/>
              <a:cs typeface="+mn-ea"/>
              <a:sym typeface="微软雅黑" panose="020B0503020204020204" pitchFamily="34" charset="-122"/>
            </a:endParaRPr>
          </a:p>
          <a:p>
            <a:pPr marL="720090" lvl="2" indent="-171450" algn="just">
              <a:lnSpc>
                <a:spcPct val="200000"/>
              </a:lnSpc>
              <a:buFont typeface="Arial" panose="020B0604020202020204" pitchFamily="34" charset="0"/>
              <a:buChar char="•"/>
            </a:pPr>
            <a:r>
              <a:rPr lang="zh-CN" altLang="en-US" sz="1200" dirty="0">
                <a:latin typeface="微软雅黑" panose="020B0503020204020204" pitchFamily="34" charset="-122"/>
                <a:ea typeface="微软雅黑" panose="020B0503020204020204" pitchFamily="34" charset="-122"/>
                <a:cs typeface="+mn-ea"/>
                <a:sym typeface="微软雅黑" panose="020B0503020204020204" pitchFamily="34" charset="-122"/>
              </a:rPr>
              <a:t>伊马替尼辅助治疗持续时间的优化仍然是当前面临的挑战</a:t>
            </a:r>
            <a:endParaRPr lang="en-US" altLang="zh-CN" sz="1200" dirty="0">
              <a:latin typeface="微软雅黑" panose="020B0503020204020204" pitchFamily="34" charset="-122"/>
              <a:ea typeface="微软雅黑" panose="020B0503020204020204" pitchFamily="34" charset="-122"/>
              <a:cs typeface="+mn-ea"/>
              <a:sym typeface="微软雅黑" panose="020B0503020204020204" pitchFamily="34" charset="-122"/>
            </a:endParaRPr>
          </a:p>
          <a:p>
            <a:pPr marL="720090" lvl="2" indent="-171450" algn="just">
              <a:lnSpc>
                <a:spcPct val="200000"/>
              </a:lnSpc>
              <a:buFont typeface="Arial" panose="020B0604020202020204" pitchFamily="34" charset="0"/>
              <a:buChar char="•"/>
            </a:pPr>
            <a:r>
              <a:rPr lang="zh-CN" altLang="en-US" sz="1200" dirty="0">
                <a:latin typeface="微软雅黑" panose="020B0503020204020204" pitchFamily="34" charset="-122"/>
                <a:ea typeface="微软雅黑" panose="020B0503020204020204" pitchFamily="34" charset="-122"/>
                <a:cs typeface="+mn-ea"/>
                <a:sym typeface="微软雅黑" panose="020B0503020204020204" pitchFamily="34" charset="-122"/>
              </a:rPr>
              <a:t>伊马替尼是一线治疗标准方案，具有长期疗效；在临床实践中努力实现</a:t>
            </a:r>
            <a:r>
              <a:rPr lang="en-US" altLang="zh-CN" sz="1200" dirty="0">
                <a:latin typeface="微软雅黑" panose="020B0503020204020204" pitchFamily="34" charset="-122"/>
                <a:ea typeface="微软雅黑" panose="020B0503020204020204" pitchFamily="34" charset="-122"/>
                <a:cs typeface="+mn-ea"/>
                <a:sym typeface="微软雅黑" panose="020B0503020204020204" pitchFamily="34" charset="-122"/>
              </a:rPr>
              <a:t>R0</a:t>
            </a:r>
            <a:r>
              <a:rPr lang="zh-CN" altLang="en-US" sz="1200" dirty="0">
                <a:latin typeface="微软雅黑" panose="020B0503020204020204" pitchFamily="34" charset="-122"/>
                <a:ea typeface="微软雅黑" panose="020B0503020204020204" pitchFamily="34" charset="-122"/>
                <a:cs typeface="+mn-ea"/>
                <a:sym typeface="微软雅黑" panose="020B0503020204020204" pitchFamily="34" charset="-122"/>
              </a:rPr>
              <a:t>切除和达到</a:t>
            </a:r>
            <a:r>
              <a:rPr lang="en-US" altLang="zh-CN" sz="1200" dirty="0">
                <a:latin typeface="微软雅黑" panose="020B0503020204020204" pitchFamily="34" charset="-122"/>
                <a:ea typeface="微软雅黑" panose="020B0503020204020204" pitchFamily="34" charset="-122"/>
                <a:cs typeface="+mn-ea"/>
                <a:sym typeface="微软雅黑" panose="020B0503020204020204" pitchFamily="34" charset="-122"/>
              </a:rPr>
              <a:t>CR</a:t>
            </a:r>
            <a:r>
              <a:rPr lang="zh-CN" altLang="en-US" sz="1200" dirty="0">
                <a:latin typeface="微软雅黑" panose="020B0503020204020204" pitchFamily="34" charset="-122"/>
                <a:ea typeface="微软雅黑" panose="020B0503020204020204" pitchFamily="34" charset="-122"/>
                <a:cs typeface="+mn-ea"/>
                <a:sym typeface="微软雅黑" panose="020B0503020204020204" pitchFamily="34" charset="-122"/>
              </a:rPr>
              <a:t>状态，可以最大限度地延长患者生存</a:t>
            </a:r>
            <a:endParaRPr lang="en-US" altLang="zh-CN" sz="1200" dirty="0">
              <a:latin typeface="微软雅黑" panose="020B0503020204020204" pitchFamily="34" charset="-122"/>
              <a:ea typeface="微软雅黑" panose="020B0503020204020204" pitchFamily="34" charset="-122"/>
              <a:cs typeface="+mn-ea"/>
              <a:sym typeface="微软雅黑" panose="020B0503020204020204" pitchFamily="34" charset="-122"/>
            </a:endParaRPr>
          </a:p>
          <a:p>
            <a:pPr marL="720090" lvl="2" indent="-171450" algn="just">
              <a:lnSpc>
                <a:spcPct val="200000"/>
              </a:lnSpc>
              <a:buFont typeface="Arial" panose="020B0604020202020204" pitchFamily="34" charset="0"/>
              <a:buChar char="•"/>
            </a:pPr>
            <a:r>
              <a:rPr lang="zh-CN" altLang="en-US" sz="1200" dirty="0">
                <a:latin typeface="微软雅黑" panose="020B0503020204020204" pitchFamily="34" charset="-122"/>
                <a:ea typeface="微软雅黑" panose="020B0503020204020204" pitchFamily="34" charset="-122"/>
                <a:cs typeface="+mn-ea"/>
                <a:sym typeface="微软雅黑" panose="020B0503020204020204" pitchFamily="34" charset="-122"/>
              </a:rPr>
              <a:t>在伊马替尼的基础上联合或交替给药的研究仍需进一步探索，联合治疗初步显示出一定的疗效，安全性需要关注</a:t>
            </a:r>
            <a:endParaRPr lang="en-US" altLang="zh-CN" sz="1200" dirty="0">
              <a:latin typeface="微软雅黑" panose="020B0503020204020204" pitchFamily="34" charset="-122"/>
              <a:ea typeface="微软雅黑" panose="020B0503020204020204" pitchFamily="34" charset="-122"/>
              <a:cs typeface="+mn-ea"/>
              <a:sym typeface="微软雅黑" panose="020B0503020204020204" pitchFamily="34" charset="-122"/>
            </a:endParaRPr>
          </a:p>
          <a:p>
            <a:pPr marL="360045" lvl="1" indent="-171450">
              <a:lnSpc>
                <a:spcPct val="200000"/>
              </a:lnSpc>
              <a:buFont typeface="Arial" panose="020B0604020202020204" pitchFamily="34" charset="0"/>
              <a:buChar char="•"/>
            </a:pPr>
            <a:r>
              <a:rPr lang="en-US" altLang="zh-CN" sz="1400" b="1" dirty="0">
                <a:latin typeface="微软雅黑" panose="020B0503020204020204" pitchFamily="34" charset="-122"/>
                <a:ea typeface="微软雅黑" panose="020B0503020204020204" pitchFamily="34" charset="-122"/>
                <a:cs typeface="+mn-ea"/>
                <a:sym typeface="微软雅黑" panose="020B0503020204020204" pitchFamily="34" charset="-122"/>
              </a:rPr>
              <a:t>GIST</a:t>
            </a:r>
            <a:r>
              <a:rPr lang="zh-CN" altLang="en-US" sz="1400" b="1" dirty="0">
                <a:latin typeface="微软雅黑" panose="020B0503020204020204" pitchFamily="34" charset="-122"/>
                <a:ea typeface="微软雅黑" panose="020B0503020204020204" pitchFamily="34" charset="-122"/>
                <a:cs typeface="+mn-ea"/>
                <a:sym typeface="微软雅黑" panose="020B0503020204020204" pitchFamily="34" charset="-122"/>
              </a:rPr>
              <a:t>后线治疗逐步进入精准化、个体化的治疗模式</a:t>
            </a:r>
            <a:endParaRPr lang="en-US" altLang="zh-CN" sz="1400" b="1" dirty="0">
              <a:latin typeface="微软雅黑" panose="020B0503020204020204" pitchFamily="34" charset="-122"/>
              <a:ea typeface="微软雅黑" panose="020B0503020204020204" pitchFamily="34" charset="-122"/>
              <a:cs typeface="+mn-ea"/>
              <a:sym typeface="微软雅黑" panose="020B0503020204020204" pitchFamily="34" charset="-122"/>
            </a:endParaRPr>
          </a:p>
          <a:p>
            <a:pPr marL="720090" lvl="2" indent="-171450" algn="just">
              <a:lnSpc>
                <a:spcPct val="200000"/>
              </a:lnSpc>
              <a:buFont typeface="Arial" panose="020B0604020202020204" pitchFamily="34" charset="0"/>
              <a:buChar char="•"/>
            </a:pPr>
            <a:r>
              <a:rPr lang="zh-CN" altLang="en-US" sz="1200" dirty="0">
                <a:latin typeface="微软雅黑" panose="020B0503020204020204" pitchFamily="34" charset="-122"/>
                <a:ea typeface="微软雅黑" panose="020B0503020204020204" pitchFamily="34" charset="-122"/>
                <a:cs typeface="+mn-ea"/>
                <a:sym typeface="微软雅黑" panose="020B0503020204020204" pitchFamily="34" charset="-122"/>
              </a:rPr>
              <a:t>伊马替尼标准剂量进展后，无论局限性或广泛进展均首选换二线药物，二线治疗可基于原发突变进行精准选择</a:t>
            </a:r>
            <a:endParaRPr lang="en-US" altLang="zh-CN" sz="1200" dirty="0">
              <a:latin typeface="微软雅黑" panose="020B0503020204020204" pitchFamily="34" charset="-122"/>
              <a:ea typeface="微软雅黑" panose="020B0503020204020204" pitchFamily="34" charset="-122"/>
              <a:cs typeface="+mn-ea"/>
              <a:sym typeface="微软雅黑" panose="020B0503020204020204" pitchFamily="34" charset="-122"/>
            </a:endParaRPr>
          </a:p>
          <a:p>
            <a:pPr marL="720090" lvl="2" indent="-171450" algn="just">
              <a:lnSpc>
                <a:spcPct val="200000"/>
              </a:lnSpc>
              <a:buFont typeface="Arial" panose="020B0604020202020204" pitchFamily="34" charset="0"/>
              <a:buChar char="•"/>
            </a:pPr>
            <a:r>
              <a:rPr lang="zh-CN" altLang="en-US" sz="1200" dirty="0">
                <a:latin typeface="微软雅黑" panose="020B0503020204020204" pitchFamily="34" charset="-122"/>
                <a:ea typeface="微软雅黑" panose="020B0503020204020204" pitchFamily="34" charset="-122"/>
                <a:cs typeface="+mn-ea"/>
                <a:sym typeface="微软雅黑" panose="020B0503020204020204" pitchFamily="34" charset="-122"/>
              </a:rPr>
              <a:t>临床研究及真实世界数据均表明</a:t>
            </a:r>
            <a:r>
              <a:rPr lang="en-US" altLang="zh-CN" sz="1200" dirty="0">
                <a:latin typeface="微软雅黑" panose="020B0503020204020204" pitchFamily="34" charset="-122"/>
                <a:ea typeface="微软雅黑" panose="020B0503020204020204" pitchFamily="34" charset="-122"/>
                <a:cs typeface="+mn-ea"/>
                <a:sym typeface="微软雅黑" panose="020B0503020204020204" pitchFamily="34" charset="-122"/>
              </a:rPr>
              <a:t>KIT 11</a:t>
            </a:r>
            <a:r>
              <a:rPr lang="zh-CN" altLang="en-US" sz="1200" dirty="0">
                <a:latin typeface="微软雅黑" panose="020B0503020204020204" pitchFamily="34" charset="-122"/>
                <a:ea typeface="微软雅黑" panose="020B0503020204020204" pitchFamily="34" charset="-122"/>
                <a:cs typeface="+mn-ea"/>
                <a:sym typeface="微软雅黑" panose="020B0503020204020204" pitchFamily="34" charset="-122"/>
              </a:rPr>
              <a:t>原发突变更能从瑞派替尼治疗中获益，</a:t>
            </a:r>
            <a:r>
              <a:rPr lang="en-US" altLang="zh-CN" sz="1200" dirty="0">
                <a:latin typeface="微软雅黑" panose="020B0503020204020204" pitchFamily="34" charset="-122"/>
                <a:ea typeface="微软雅黑" panose="020B0503020204020204" pitchFamily="34" charset="-122"/>
                <a:cs typeface="+mn-ea"/>
                <a:sym typeface="微软雅黑" panose="020B0503020204020204" pitchFamily="34" charset="-122"/>
              </a:rPr>
              <a:t>KIT 9</a:t>
            </a:r>
            <a:r>
              <a:rPr lang="zh-CN" altLang="en-US" sz="1200" dirty="0">
                <a:latin typeface="微软雅黑" panose="020B0503020204020204" pitchFamily="34" charset="-122"/>
                <a:ea typeface="微软雅黑" panose="020B0503020204020204" pitchFamily="34" charset="-122"/>
                <a:cs typeface="+mn-ea"/>
                <a:sym typeface="微软雅黑" panose="020B0503020204020204" pitchFamily="34" charset="-122"/>
              </a:rPr>
              <a:t>原发突变更能从舒尼替尼治疗中获益；瑞派替尼前线使用不影响后续</a:t>
            </a:r>
            <a:r>
              <a:rPr lang="en-US" altLang="zh-CN" sz="1200" dirty="0">
                <a:latin typeface="微软雅黑" panose="020B0503020204020204" pitchFamily="34" charset="-122"/>
                <a:ea typeface="微软雅黑" panose="020B0503020204020204" pitchFamily="34" charset="-122"/>
                <a:cs typeface="+mn-ea"/>
                <a:sym typeface="微软雅黑" panose="020B0503020204020204" pitchFamily="34" charset="-122"/>
              </a:rPr>
              <a:t>TKI</a:t>
            </a:r>
            <a:r>
              <a:rPr lang="zh-CN" altLang="en-US" sz="1200" dirty="0">
                <a:latin typeface="微软雅黑" panose="020B0503020204020204" pitchFamily="34" charset="-122"/>
                <a:ea typeface="微软雅黑" panose="020B0503020204020204" pitchFamily="34" charset="-122"/>
                <a:cs typeface="+mn-ea"/>
                <a:sym typeface="微软雅黑" panose="020B0503020204020204" pitchFamily="34" charset="-122"/>
              </a:rPr>
              <a:t>的疗效，前线使用可使患者全程获益最大化</a:t>
            </a:r>
            <a:endParaRPr lang="zh-CN" altLang="en-US" sz="1200" dirty="0">
              <a:latin typeface="微软雅黑" panose="020B0503020204020204" pitchFamily="34" charset="-122"/>
              <a:ea typeface="微软雅黑" panose="020B0503020204020204" pitchFamily="34" charset="-122"/>
              <a:cs typeface="+mn-ea"/>
              <a:sym typeface="微软雅黑" panose="020B0503020204020204" pitchFamily="34" charset="-122"/>
            </a:endParaRPr>
          </a:p>
          <a:p>
            <a:pPr marL="720090" lvl="2" indent="-171450" algn="just">
              <a:lnSpc>
                <a:spcPct val="200000"/>
              </a:lnSpc>
              <a:buFont typeface="Arial" panose="020B0604020202020204" pitchFamily="34" charset="0"/>
              <a:buChar char="•"/>
            </a:pPr>
            <a:r>
              <a:rPr lang="zh-CN" altLang="en-US" sz="1200" dirty="0">
                <a:latin typeface="微软雅黑" panose="020B0503020204020204" pitchFamily="34" charset="-122"/>
                <a:ea typeface="微软雅黑" panose="020B0503020204020204" pitchFamily="34" charset="-122"/>
                <a:cs typeface="+mn-ea"/>
                <a:sym typeface="微软雅黑" panose="020B0503020204020204" pitchFamily="34" charset="-122"/>
              </a:rPr>
              <a:t>瑞派替尼血药浓度监测在优化治疗策略中可提供指导作用，如标准剂量治疗进展的患者加量治疗提高血药浓度，有可能进一步获益</a:t>
            </a:r>
            <a:endParaRPr lang="zh-CN" altLang="en-US" sz="1200" dirty="0">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2"/>
          <p:cNvGrpSpPr/>
          <p:nvPr/>
        </p:nvGrpSpPr>
        <p:grpSpPr>
          <a:xfrm>
            <a:off x="926576" y="1487250"/>
            <a:ext cx="8353902" cy="724218"/>
            <a:chOff x="3892206" y="983649"/>
            <a:chExt cx="8217424" cy="724218"/>
          </a:xfrm>
        </p:grpSpPr>
        <p:grpSp>
          <p:nvGrpSpPr>
            <p:cNvPr id="3" name="组合 14"/>
            <p:cNvGrpSpPr/>
            <p:nvPr/>
          </p:nvGrpSpPr>
          <p:grpSpPr>
            <a:xfrm>
              <a:off x="3892206" y="983649"/>
              <a:ext cx="822132" cy="724218"/>
              <a:chOff x="3640267" y="1236359"/>
              <a:chExt cx="1074069" cy="946150"/>
            </a:xfrm>
          </p:grpSpPr>
          <p:sp>
            <p:nvSpPr>
              <p:cNvPr id="7" name="Oval 13_1"/>
              <p:cNvSpPr/>
              <p:nvPr/>
            </p:nvSpPr>
            <p:spPr>
              <a:xfrm>
                <a:off x="3640267" y="1236359"/>
                <a:ext cx="998001" cy="946150"/>
              </a:xfrm>
              <a:prstGeom prst="ellipse">
                <a:avLst/>
              </a:prstGeom>
              <a:solidFill>
                <a:schemeClr val="bg1"/>
              </a:solidFill>
              <a:ln w="12700">
                <a:gradFill>
                  <a:gsLst>
                    <a:gs pos="0">
                      <a:schemeClr val="bg1"/>
                    </a:gs>
                    <a:gs pos="55000">
                      <a:srgbClr val="AC283F"/>
                    </a:gs>
                    <a:gs pos="75000">
                      <a:srgbClr val="AC283F"/>
                    </a:gs>
                    <a:gs pos="100000">
                      <a:schemeClr val="bg1"/>
                    </a:gs>
                  </a:gsLst>
                  <a:lin ang="10800000" scaled="0"/>
                </a:gra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81075" rtl="0" eaLnBrk="1" fontAlgn="auto" latinLnBrk="0" hangingPunct="0">
                  <a:lnSpc>
                    <a:spcPct val="114000"/>
                  </a:lnSpc>
                  <a:spcBef>
                    <a:spcPts val="0"/>
                  </a:spcBef>
                  <a:spcAft>
                    <a:spcPts val="0"/>
                  </a:spcAft>
                  <a:buClr>
                    <a:srgbClr val="00B7FF"/>
                  </a:buClr>
                  <a:buSzPct val="120000"/>
                  <a:buFontTx/>
                  <a:buNone/>
                  <a:defRPr/>
                </a:pPr>
                <a:endParaRPr kumimoji="0" lang="zh-CN" altLang="en-US" sz="14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8" name="椭圆 33"/>
              <p:cNvSpPr/>
              <p:nvPr/>
            </p:nvSpPr>
            <p:spPr>
              <a:xfrm>
                <a:off x="3640269" y="1248991"/>
                <a:ext cx="972990" cy="922439"/>
              </a:xfrm>
              <a:prstGeom prst="ellipse">
                <a:avLst/>
              </a:prstGeom>
              <a:gradFill>
                <a:gsLst>
                  <a:gs pos="0">
                    <a:schemeClr val="accent3">
                      <a:lumMod val="20000"/>
                      <a:lumOff val="80000"/>
                    </a:schemeClr>
                  </a:gs>
                  <a:gs pos="100000">
                    <a:schemeClr val="bg1">
                      <a:lumMod val="95000"/>
                    </a:schemeClr>
                  </a:gs>
                </a:gsLst>
                <a:lin ang="0" scaled="0"/>
              </a:gra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81075" hangingPunct="0">
                  <a:lnSpc>
                    <a:spcPct val="114000"/>
                  </a:lnSpc>
                  <a:buClr>
                    <a:srgbClr val="00B7FF"/>
                  </a:buClr>
                  <a:buSzPct val="120000"/>
                  <a:defRPr/>
                </a:pPr>
                <a:r>
                  <a:rPr lang="en-US" altLang="zh-CN" sz="2000" b="1" dirty="0">
                    <a:solidFill>
                      <a:srgbClr val="AC283F"/>
                    </a:solidFill>
                    <a:latin typeface="微软雅黑" panose="020B0503020204020204" pitchFamily="34" charset="-122"/>
                    <a:ea typeface="微软雅黑" panose="020B0503020204020204" pitchFamily="34" charset="-122"/>
                    <a:cs typeface="+mn-ea"/>
                    <a:sym typeface="微软雅黑" panose="020B0503020204020204" pitchFamily="34" charset="-122"/>
                  </a:rPr>
                  <a:t>02</a:t>
                </a:r>
                <a:endParaRPr lang="zh-CN" altLang="en-US" sz="2000" b="1" dirty="0">
                  <a:solidFill>
                    <a:srgbClr val="AC283F"/>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9" name="菱形 34"/>
              <p:cNvSpPr/>
              <p:nvPr/>
            </p:nvSpPr>
            <p:spPr>
              <a:xfrm>
                <a:off x="4523505" y="1619754"/>
                <a:ext cx="190831" cy="180917"/>
              </a:xfrm>
              <a:prstGeom prst="diamond">
                <a:avLst/>
              </a:prstGeom>
              <a:solidFill>
                <a:srgbClr val="AC283F"/>
              </a:solidFill>
              <a:ln w="190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81075" rtl="0" eaLnBrk="1" fontAlgn="auto" latinLnBrk="0" hangingPunct="0">
                  <a:lnSpc>
                    <a:spcPct val="114000"/>
                  </a:lnSpc>
                  <a:spcBef>
                    <a:spcPts val="0"/>
                  </a:spcBef>
                  <a:spcAft>
                    <a:spcPts val="0"/>
                  </a:spcAft>
                  <a:buClr>
                    <a:srgbClr val="00B7FF"/>
                  </a:buClr>
                  <a:buSzPct val="120000"/>
                  <a:buFontTx/>
                  <a:buNone/>
                  <a:defRPr/>
                </a:pPr>
                <a:endParaRPr kumimoji="0" lang="zh-CN" altLang="en-US" sz="1400" b="0"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grpSp>
        <p:grpSp>
          <p:nvGrpSpPr>
            <p:cNvPr id="4" name="组合 15"/>
            <p:cNvGrpSpPr/>
            <p:nvPr/>
          </p:nvGrpSpPr>
          <p:grpSpPr>
            <a:xfrm>
              <a:off x="4822132" y="1035402"/>
              <a:ext cx="7287498" cy="620712"/>
              <a:chOff x="4822132" y="1414514"/>
              <a:chExt cx="7287498" cy="620712"/>
            </a:xfrm>
          </p:grpSpPr>
          <p:sp>
            <p:nvSpPr>
              <p:cNvPr id="5" name="矩形: 圆角 27"/>
              <p:cNvSpPr/>
              <p:nvPr/>
            </p:nvSpPr>
            <p:spPr>
              <a:xfrm>
                <a:off x="4822132" y="1414514"/>
                <a:ext cx="7052564" cy="620712"/>
              </a:xfrm>
              <a:prstGeom prst="roundRect">
                <a:avLst>
                  <a:gd name="adj" fmla="val 50000"/>
                </a:avLst>
              </a:prstGeom>
              <a:solidFill>
                <a:srgbClr val="AC283F"/>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81075" rtl="0" eaLnBrk="1" fontAlgn="auto" latinLnBrk="0" hangingPunct="0">
                  <a:lnSpc>
                    <a:spcPct val="114000"/>
                  </a:lnSpc>
                  <a:spcBef>
                    <a:spcPts val="0"/>
                  </a:spcBef>
                  <a:spcAft>
                    <a:spcPts val="0"/>
                  </a:spcAft>
                  <a:buClr>
                    <a:srgbClr val="00B7FF"/>
                  </a:buClr>
                  <a:buSzPct val="120000"/>
                  <a:buFontTx/>
                  <a:buNone/>
                  <a:defRPr/>
                </a:pPr>
                <a:endParaRPr kumimoji="0" lang="zh-CN" altLang="en-US" sz="14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6" name="文本框 29"/>
              <p:cNvSpPr txBox="1"/>
              <p:nvPr/>
            </p:nvSpPr>
            <p:spPr>
              <a:xfrm>
                <a:off x="5125274" y="1553842"/>
                <a:ext cx="6984356" cy="369332"/>
              </a:xfrm>
              <a:prstGeom prst="rect">
                <a:avLst/>
              </a:prstGeom>
              <a:noFill/>
            </p:spPr>
            <p:txBody>
              <a:bodyPr wrap="square" lIns="0" tIns="0" rIns="0" bIns="0" rtlCol="0">
                <a:spAutoFit/>
              </a:bodyPr>
              <a:lstStyle/>
              <a:p>
                <a:pPr lvl="0">
                  <a:defRPr/>
                </a:pPr>
                <a:r>
                  <a:rPr lang="zh-CN" altLang="en-US" sz="2400" b="1" dirty="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rPr>
                  <a:t>突破瓶颈</a:t>
                </a:r>
                <a:r>
                  <a:rPr lang="en-US" altLang="zh-CN" sz="2400" b="1" dirty="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rPr>
                  <a:t>•</a:t>
                </a:r>
                <a:r>
                  <a:rPr lang="zh-CN" altLang="en-US" sz="2400" b="1" dirty="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rPr>
                  <a:t>前沿探索：</a:t>
                </a:r>
                <a:r>
                  <a:rPr lang="en-US" altLang="zh-CN" sz="2400" b="1" dirty="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rPr>
                  <a:t>GIST</a:t>
                </a:r>
                <a:r>
                  <a:rPr lang="zh-CN" altLang="en-US" sz="2400" b="1" dirty="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rPr>
                  <a:t>新药及免疫治疗探索</a:t>
                </a:r>
                <a:endParaRPr lang="zh-CN" altLang="en-US" sz="2400" b="1" dirty="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grpSp>
      </p:grpSp>
      <p:grpSp>
        <p:nvGrpSpPr>
          <p:cNvPr id="10" name="组合 9"/>
          <p:cNvGrpSpPr/>
          <p:nvPr/>
        </p:nvGrpSpPr>
        <p:grpSpPr>
          <a:xfrm>
            <a:off x="1553362" y="3527039"/>
            <a:ext cx="10638638" cy="1953188"/>
            <a:chOff x="1553362" y="2400233"/>
            <a:chExt cx="10638638" cy="1953188"/>
          </a:xfrm>
        </p:grpSpPr>
        <p:sp>
          <p:nvSpPr>
            <p:cNvPr id="12" name="TextBox 11"/>
            <p:cNvSpPr txBox="1"/>
            <p:nvPr/>
          </p:nvSpPr>
          <p:spPr>
            <a:xfrm>
              <a:off x="2352693" y="3006514"/>
              <a:ext cx="9839307" cy="1346907"/>
            </a:xfrm>
            <a:prstGeom prst="rect">
              <a:avLst/>
            </a:prstGeom>
            <a:noFill/>
          </p:spPr>
          <p:txBody>
            <a:bodyPr wrap="square">
              <a:spAutoFit/>
            </a:bodyPr>
            <a:lstStyle/>
            <a:p>
              <a:pPr marL="465455" lvl="1" indent="-285750">
                <a:lnSpc>
                  <a:spcPct val="150000"/>
                </a:lnSpc>
                <a:buClr>
                  <a:srgbClr val="AC283F"/>
                </a:buClr>
                <a:buFont typeface="Arial" panose="020B0604020202020204" pitchFamily="34" charset="0"/>
                <a:buChar char="•"/>
                <a:defRPr/>
              </a:pPr>
              <a:r>
                <a:rPr lang="en-US" altLang="zh-CN" sz="1400" dirty="0">
                  <a:latin typeface="微软雅黑" panose="020B0503020204020204" pitchFamily="34" charset="-122"/>
                  <a:ea typeface="微软雅黑" panose="020B0503020204020204" pitchFamily="34" charset="-122"/>
                  <a:cs typeface="+mn-ea"/>
                  <a:sym typeface="微软雅黑" panose="020B0503020204020204" pitchFamily="34" charset="-122"/>
                </a:rPr>
                <a:t>Peak</a:t>
              </a:r>
              <a:r>
                <a:rPr lang="zh-CN" altLang="en-US" sz="1400" dirty="0">
                  <a:latin typeface="微软雅黑" panose="020B0503020204020204" pitchFamily="34" charset="-122"/>
                  <a:ea typeface="微软雅黑" panose="020B0503020204020204" pitchFamily="34" charset="-122"/>
                  <a:cs typeface="+mn-ea"/>
                  <a:sym typeface="微软雅黑" panose="020B0503020204020204" pitchFamily="34" charset="-122"/>
                </a:rPr>
                <a:t>研究：</a:t>
              </a:r>
              <a:r>
                <a:rPr lang="en-US" altLang="zh-CN" sz="1400" dirty="0" err="1">
                  <a:latin typeface="微软雅黑" panose="020B0503020204020204" pitchFamily="34" charset="-122"/>
                  <a:ea typeface="微软雅黑" panose="020B0503020204020204" pitchFamily="34" charset="-122"/>
                  <a:cs typeface="+mn-ea"/>
                  <a:sym typeface="微软雅黑" panose="020B0503020204020204" pitchFamily="34" charset="-122"/>
                </a:rPr>
                <a:t>Bezuclastinib</a:t>
              </a:r>
              <a:r>
                <a:rPr lang="en-US" altLang="zh-CN" sz="1400" dirty="0">
                  <a:latin typeface="微软雅黑" panose="020B0503020204020204" pitchFamily="34" charset="-122"/>
                  <a:ea typeface="微软雅黑" panose="020B0503020204020204" pitchFamily="34" charset="-122"/>
                  <a:cs typeface="+mn-ea"/>
                  <a:sym typeface="微软雅黑" panose="020B0503020204020204" pitchFamily="34" charset="-122"/>
                </a:rPr>
                <a:t> + </a:t>
              </a:r>
              <a:r>
                <a:rPr lang="zh-CN" altLang="en-US" sz="1400" dirty="0">
                  <a:latin typeface="微软雅黑" panose="020B0503020204020204" pitchFamily="34" charset="-122"/>
                  <a:ea typeface="微软雅黑" panose="020B0503020204020204" pitchFamily="34" charset="-122"/>
                  <a:cs typeface="+mn-ea"/>
                  <a:sym typeface="微软雅黑" panose="020B0503020204020204" pitchFamily="34" charset="-122"/>
                </a:rPr>
                <a:t>舒尼替尼治疗晚期</a:t>
              </a:r>
              <a:r>
                <a:rPr lang="en-US" altLang="zh-CN" sz="1400" dirty="0">
                  <a:latin typeface="微软雅黑" panose="020B0503020204020204" pitchFamily="34" charset="-122"/>
                  <a:ea typeface="微软雅黑" panose="020B0503020204020204" pitchFamily="34" charset="-122"/>
                  <a:cs typeface="+mn-ea"/>
                  <a:sym typeface="微软雅黑" panose="020B0503020204020204" pitchFamily="34" charset="-122"/>
                </a:rPr>
                <a:t>GIST</a:t>
              </a:r>
              <a:endParaRPr lang="en-US" altLang="zh-CN" sz="1400" dirty="0">
                <a:latin typeface="微软雅黑" panose="020B0503020204020204" pitchFamily="34" charset="-122"/>
                <a:ea typeface="微软雅黑" panose="020B0503020204020204" pitchFamily="34" charset="-122"/>
                <a:cs typeface="+mn-ea"/>
                <a:sym typeface="微软雅黑" panose="020B0503020204020204" pitchFamily="34" charset="-122"/>
              </a:endParaRPr>
            </a:p>
            <a:p>
              <a:pPr marL="465455" lvl="1" indent="-285750">
                <a:lnSpc>
                  <a:spcPct val="150000"/>
                </a:lnSpc>
                <a:buClr>
                  <a:srgbClr val="AC283F"/>
                </a:buClr>
                <a:buFont typeface="Arial" panose="020B0604020202020204" pitchFamily="34" charset="0"/>
                <a:buChar char="•"/>
                <a:defRPr/>
              </a:pPr>
              <a:r>
                <a:rPr lang="en-US" altLang="zh-CN" sz="1400" dirty="0" err="1">
                  <a:latin typeface="微软雅黑" panose="020B0503020204020204" pitchFamily="34" charset="-122"/>
                  <a:ea typeface="微软雅黑" panose="020B0503020204020204" pitchFamily="34" charset="-122"/>
                  <a:cs typeface="+mn-ea"/>
                  <a:sym typeface="微软雅黑" panose="020B0503020204020204" pitchFamily="34" charset="-122"/>
                </a:rPr>
                <a:t>StrateGIST</a:t>
              </a:r>
              <a:r>
                <a:rPr lang="en-US" altLang="zh-CN" sz="1400" dirty="0">
                  <a:latin typeface="微软雅黑" panose="020B0503020204020204" pitchFamily="34" charset="-122"/>
                  <a:ea typeface="微软雅黑" panose="020B0503020204020204" pitchFamily="34" charset="-122"/>
                  <a:cs typeface="+mn-ea"/>
                  <a:sym typeface="微软雅黑" panose="020B0503020204020204" pitchFamily="34" charset="-122"/>
                </a:rPr>
                <a:t> 1</a:t>
              </a:r>
              <a:r>
                <a:rPr lang="zh-CN" altLang="en-US" sz="1400" dirty="0">
                  <a:latin typeface="微软雅黑" panose="020B0503020204020204" pitchFamily="34" charset="-122"/>
                  <a:ea typeface="微软雅黑" panose="020B0503020204020204" pitchFamily="34" charset="-122"/>
                  <a:cs typeface="+mn-ea"/>
                  <a:sym typeface="微软雅黑" panose="020B0503020204020204" pitchFamily="34" charset="-122"/>
                </a:rPr>
                <a:t>研究结果更新：一项评估</a:t>
              </a:r>
              <a:r>
                <a:rPr lang="en-US" altLang="zh-CN" sz="1400" dirty="0">
                  <a:latin typeface="微软雅黑" panose="020B0503020204020204" pitchFamily="34" charset="-122"/>
                  <a:ea typeface="微软雅黑" panose="020B0503020204020204" pitchFamily="34" charset="-122"/>
                  <a:cs typeface="+mn-ea"/>
                  <a:sym typeface="微软雅黑" panose="020B0503020204020204" pitchFamily="34" charset="-122"/>
                </a:rPr>
                <a:t>IDRX-42</a:t>
              </a:r>
              <a:r>
                <a:rPr lang="zh-CN" altLang="en-US" sz="1400" dirty="0">
                  <a:latin typeface="微软雅黑" panose="020B0503020204020204" pitchFamily="34" charset="-122"/>
                  <a:ea typeface="微软雅黑" panose="020B0503020204020204" pitchFamily="34" charset="-122"/>
                  <a:cs typeface="+mn-ea"/>
                  <a:sym typeface="微软雅黑" panose="020B0503020204020204" pitchFamily="34" charset="-122"/>
                </a:rPr>
                <a:t>（</a:t>
              </a:r>
              <a:r>
                <a:rPr lang="en-US" altLang="zh-CN" sz="1400" dirty="0">
                  <a:latin typeface="微软雅黑" panose="020B0503020204020204" pitchFamily="34" charset="-122"/>
                  <a:ea typeface="微软雅黑" panose="020B0503020204020204" pitchFamily="34" charset="-122"/>
                  <a:cs typeface="+mn-ea"/>
                  <a:sym typeface="微软雅黑" panose="020B0503020204020204" pitchFamily="34" charset="-122"/>
                </a:rPr>
                <a:t>GSK6042981A</a:t>
              </a:r>
              <a:r>
                <a:rPr lang="zh-CN" altLang="en-US" sz="1400" dirty="0">
                  <a:latin typeface="微软雅黑" panose="020B0503020204020204" pitchFamily="34" charset="-122"/>
                  <a:ea typeface="微软雅黑" panose="020B0503020204020204" pitchFamily="34" charset="-122"/>
                  <a:cs typeface="+mn-ea"/>
                  <a:sym typeface="微软雅黑" panose="020B0503020204020204" pitchFamily="34" charset="-122"/>
                </a:rPr>
                <a:t>）用于晚期胃肠间质瘤（</a:t>
              </a:r>
              <a:r>
                <a:rPr lang="en-US" altLang="zh-CN" sz="1400" dirty="0">
                  <a:latin typeface="微软雅黑" panose="020B0503020204020204" pitchFamily="34" charset="-122"/>
                  <a:ea typeface="微软雅黑" panose="020B0503020204020204" pitchFamily="34" charset="-122"/>
                  <a:cs typeface="+mn-ea"/>
                  <a:sym typeface="微软雅黑" panose="020B0503020204020204" pitchFamily="34" charset="-122"/>
                </a:rPr>
                <a:t>GIST</a:t>
              </a:r>
              <a:r>
                <a:rPr lang="zh-CN" altLang="en-US" sz="1400" dirty="0">
                  <a:latin typeface="微软雅黑" panose="020B0503020204020204" pitchFamily="34" charset="-122"/>
                  <a:ea typeface="微软雅黑" panose="020B0503020204020204" pitchFamily="34" charset="-122"/>
                  <a:cs typeface="+mn-ea"/>
                  <a:sym typeface="微软雅黑" panose="020B0503020204020204" pitchFamily="34" charset="-122"/>
                </a:rPr>
                <a:t>）患者的</a:t>
              </a:r>
              <a:r>
                <a:rPr lang="en-US" altLang="zh-CN" sz="1400" dirty="0">
                  <a:latin typeface="微软雅黑" panose="020B0503020204020204" pitchFamily="34" charset="-122"/>
                  <a:ea typeface="微软雅黑" panose="020B0503020204020204" pitchFamily="34" charset="-122"/>
                  <a:cs typeface="+mn-ea"/>
                  <a:sym typeface="微软雅黑" panose="020B0503020204020204" pitchFamily="34" charset="-122"/>
                </a:rPr>
                <a:t>1/1b</a:t>
              </a:r>
              <a:r>
                <a:rPr lang="zh-CN" altLang="en-US" sz="1400" dirty="0">
                  <a:latin typeface="微软雅黑" panose="020B0503020204020204" pitchFamily="34" charset="-122"/>
                  <a:ea typeface="微软雅黑" panose="020B0503020204020204" pitchFamily="34" charset="-122"/>
                  <a:cs typeface="+mn-ea"/>
                  <a:sym typeface="微软雅黑" panose="020B0503020204020204" pitchFamily="34" charset="-122"/>
                </a:rPr>
                <a:t>期研究 </a:t>
              </a:r>
              <a:endParaRPr lang="zh-CN" altLang="en-US" sz="1400" dirty="0">
                <a:latin typeface="微软雅黑" panose="020B0503020204020204" pitchFamily="34" charset="-122"/>
                <a:ea typeface="微软雅黑" panose="020B0503020204020204" pitchFamily="34" charset="-122"/>
                <a:cs typeface="+mn-ea"/>
                <a:sym typeface="微软雅黑" panose="020B0503020204020204" pitchFamily="34" charset="-122"/>
              </a:endParaRPr>
            </a:p>
            <a:p>
              <a:pPr marL="465455" lvl="1" indent="-285750">
                <a:lnSpc>
                  <a:spcPct val="150000"/>
                </a:lnSpc>
                <a:buClr>
                  <a:srgbClr val="AC283F"/>
                </a:buClr>
                <a:buFont typeface="Arial" panose="020B0604020202020204" pitchFamily="34" charset="0"/>
                <a:buChar char="•"/>
                <a:defRPr/>
              </a:pPr>
              <a:r>
                <a:rPr lang="zh-CN" altLang="en-US" sz="1400" dirty="0">
                  <a:latin typeface="微软雅黑" panose="020B0503020204020204" pitchFamily="34" charset="-122"/>
                  <a:ea typeface="微软雅黑" panose="020B0503020204020204" pitchFamily="34" charset="-122"/>
                  <a:cs typeface="+mn-ea"/>
                  <a:sym typeface="微软雅黑" panose="020B0503020204020204" pitchFamily="34" charset="-122"/>
                </a:rPr>
                <a:t>广谱</a:t>
              </a:r>
              <a:r>
                <a:rPr lang="en-US" altLang="zh-CN" sz="1400" dirty="0">
                  <a:latin typeface="微软雅黑" panose="020B0503020204020204" pitchFamily="34" charset="-122"/>
                  <a:ea typeface="微软雅黑" panose="020B0503020204020204" pitchFamily="34" charset="-122"/>
                  <a:cs typeface="+mn-ea"/>
                  <a:sym typeface="微软雅黑" panose="020B0503020204020204" pitchFamily="34" charset="-122"/>
                </a:rPr>
                <a:t>KIT</a:t>
              </a:r>
              <a:r>
                <a:rPr lang="zh-CN" altLang="en-US" sz="1400" dirty="0">
                  <a:latin typeface="微软雅黑" panose="020B0503020204020204" pitchFamily="34" charset="-122"/>
                  <a:ea typeface="微软雅黑" panose="020B0503020204020204" pitchFamily="34" charset="-122"/>
                  <a:cs typeface="+mn-ea"/>
                  <a:sym typeface="微软雅黑" panose="020B0503020204020204" pitchFamily="34" charset="-122"/>
                </a:rPr>
                <a:t>抑制剂</a:t>
              </a:r>
              <a:r>
                <a:rPr lang="en-US" altLang="zh-CN" sz="1400" dirty="0">
                  <a:latin typeface="微软雅黑" panose="020B0503020204020204" pitchFamily="34" charset="-122"/>
                  <a:ea typeface="微软雅黑" panose="020B0503020204020204" pitchFamily="34" charset="-122"/>
                  <a:cs typeface="+mn-ea"/>
                  <a:sym typeface="微软雅黑" panose="020B0503020204020204" pitchFamily="34" charset="-122"/>
                </a:rPr>
                <a:t>NB003</a:t>
              </a:r>
              <a:r>
                <a:rPr lang="zh-CN" altLang="en-US" sz="1400" dirty="0">
                  <a:latin typeface="微软雅黑" panose="020B0503020204020204" pitchFamily="34" charset="-122"/>
                  <a:ea typeface="微软雅黑" panose="020B0503020204020204" pitchFamily="34" charset="-122"/>
                  <a:cs typeface="+mn-ea"/>
                  <a:sym typeface="微软雅黑" panose="020B0503020204020204" pitchFamily="34" charset="-122"/>
                </a:rPr>
                <a:t>治疗进展期胃肠间质瘤的安全性与疗效：</a:t>
              </a:r>
              <a:r>
                <a:rPr lang="en-US" altLang="zh-CN" sz="1400" dirty="0">
                  <a:latin typeface="微软雅黑" panose="020B0503020204020204" pitchFamily="34" charset="-122"/>
                  <a:ea typeface="微软雅黑" panose="020B0503020204020204" pitchFamily="34" charset="-122"/>
                  <a:cs typeface="+mn-ea"/>
                  <a:sym typeface="微软雅黑" panose="020B0503020204020204" pitchFamily="34" charset="-122"/>
                </a:rPr>
                <a:t>I</a:t>
              </a:r>
              <a:r>
                <a:rPr lang="zh-CN" altLang="en-US" sz="1400" dirty="0">
                  <a:latin typeface="微软雅黑" panose="020B0503020204020204" pitchFamily="34" charset="-122"/>
                  <a:ea typeface="微软雅黑" panose="020B0503020204020204" pitchFamily="34" charset="-122"/>
                  <a:cs typeface="+mn-ea"/>
                  <a:sym typeface="微软雅黑" panose="020B0503020204020204" pitchFamily="34" charset="-122"/>
                </a:rPr>
                <a:t>期研究数据更新</a:t>
              </a:r>
              <a:endParaRPr lang="zh-CN" altLang="en-US" sz="1400" dirty="0">
                <a:latin typeface="微软雅黑" panose="020B0503020204020204" pitchFamily="34" charset="-122"/>
                <a:ea typeface="微软雅黑" panose="020B0503020204020204" pitchFamily="34" charset="-122"/>
                <a:cs typeface="+mn-ea"/>
                <a:sym typeface="微软雅黑" panose="020B0503020204020204" pitchFamily="34" charset="-122"/>
              </a:endParaRPr>
            </a:p>
            <a:p>
              <a:pPr marL="465455" lvl="1" indent="-285750">
                <a:lnSpc>
                  <a:spcPct val="150000"/>
                </a:lnSpc>
                <a:buClr>
                  <a:srgbClr val="AC283F"/>
                </a:buClr>
                <a:buFont typeface="Arial" panose="020B0604020202020204" pitchFamily="34" charset="0"/>
                <a:buChar char="•"/>
                <a:defRPr/>
              </a:pPr>
              <a:r>
                <a:rPr lang="en-US" altLang="zh-CN" sz="1400" dirty="0">
                  <a:latin typeface="微软雅黑" panose="020B0503020204020204" pitchFamily="34" charset="-122"/>
                  <a:ea typeface="微软雅黑" panose="020B0503020204020204" pitchFamily="34" charset="-122"/>
                  <a:cs typeface="+mn-ea"/>
                  <a:sym typeface="微软雅黑" panose="020B0503020204020204" pitchFamily="34" charset="-122"/>
                </a:rPr>
                <a:t>AXAGIST</a:t>
              </a:r>
              <a:r>
                <a:rPr lang="zh-CN" altLang="en-US" sz="1400" dirty="0">
                  <a:latin typeface="微软雅黑" panose="020B0503020204020204" pitchFamily="34" charset="-122"/>
                  <a:ea typeface="微软雅黑" panose="020B0503020204020204" pitchFamily="34" charset="-122"/>
                  <a:cs typeface="+mn-ea"/>
                  <a:sym typeface="微软雅黑" panose="020B0503020204020204" pitchFamily="34" charset="-122"/>
                </a:rPr>
                <a:t>研究：阿维鲁单抗联合阿昔替尼治疗晚期</a:t>
              </a:r>
              <a:r>
                <a:rPr lang="en-US" altLang="zh-CN" sz="1400" dirty="0">
                  <a:latin typeface="微软雅黑" panose="020B0503020204020204" pitchFamily="34" charset="-122"/>
                  <a:ea typeface="微软雅黑" panose="020B0503020204020204" pitchFamily="34" charset="-122"/>
                  <a:cs typeface="+mn-ea"/>
                  <a:sym typeface="微软雅黑" panose="020B0503020204020204" pitchFamily="34" charset="-122"/>
                </a:rPr>
                <a:t>GIST</a:t>
              </a:r>
              <a:r>
                <a:rPr lang="zh-CN" altLang="en-US" sz="1400" dirty="0">
                  <a:latin typeface="微软雅黑" panose="020B0503020204020204" pitchFamily="34" charset="-122"/>
                  <a:ea typeface="微软雅黑" panose="020B0503020204020204" pitchFamily="34" charset="-122"/>
                  <a:cs typeface="+mn-ea"/>
                  <a:sym typeface="微软雅黑" panose="020B0503020204020204" pitchFamily="34" charset="-122"/>
                </a:rPr>
                <a:t>的</a:t>
              </a:r>
              <a:r>
                <a:rPr lang="en-US" altLang="zh-CN" sz="1400" dirty="0">
                  <a:latin typeface="微软雅黑" panose="020B0503020204020204" pitchFamily="34" charset="-122"/>
                  <a:ea typeface="微软雅黑" panose="020B0503020204020204" pitchFamily="34" charset="-122"/>
                  <a:cs typeface="+mn-ea"/>
                  <a:sym typeface="微软雅黑" panose="020B0503020204020204" pitchFamily="34" charset="-122"/>
                </a:rPr>
                <a:t>II</a:t>
              </a:r>
              <a:r>
                <a:rPr lang="zh-CN" altLang="en-US" sz="1400" dirty="0">
                  <a:latin typeface="微软雅黑" panose="020B0503020204020204" pitchFamily="34" charset="-122"/>
                  <a:ea typeface="微软雅黑" panose="020B0503020204020204" pitchFamily="34" charset="-122"/>
                  <a:cs typeface="+mn-ea"/>
                  <a:sym typeface="微软雅黑" panose="020B0503020204020204" pitchFamily="34" charset="-122"/>
                </a:rPr>
                <a:t>期、单臂研究</a:t>
              </a:r>
              <a:endParaRPr lang="zh-CN" altLang="en-US" sz="1400" dirty="0">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cxnSp>
          <p:nvCxnSpPr>
            <p:cNvPr id="14" name="Straight Connector 13"/>
            <p:cNvCxnSpPr/>
            <p:nvPr/>
          </p:nvCxnSpPr>
          <p:spPr>
            <a:xfrm>
              <a:off x="2159643" y="2911742"/>
              <a:ext cx="2771587" cy="0"/>
            </a:xfrm>
            <a:prstGeom prst="line">
              <a:avLst/>
            </a:prstGeom>
            <a:ln w="12700">
              <a:solidFill>
                <a:srgbClr val="AC283F"/>
              </a:solidFill>
              <a:prstDash val="sysDot"/>
            </a:ln>
            <a:effectLst>
              <a:outerShdw blurRad="50800" dist="38100" algn="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a:off x="2159643" y="2444196"/>
              <a:ext cx="6096000" cy="458908"/>
            </a:xfrm>
            <a:prstGeom prst="rect">
              <a:avLst/>
            </a:prstGeom>
            <a:noFill/>
          </p:spPr>
          <p:txBody>
            <a:bodyPr wrap="square">
              <a:spAutoFit/>
            </a:bodyPr>
            <a:lstStyle/>
            <a:p>
              <a:pPr marR="0" lvl="0" algn="l" defTabSz="914400" rtl="0" eaLnBrk="1" fontAlgn="auto" latinLnBrk="0" hangingPunct="1">
                <a:lnSpc>
                  <a:spcPct val="150000"/>
                </a:lnSpc>
                <a:buClr>
                  <a:prstClr val="black"/>
                </a:buClr>
                <a:buSzTx/>
                <a:defRPr/>
              </a:pPr>
              <a:r>
                <a:rPr kumimoji="0" lang="zh-CN" altLang="en-US" sz="1800" b="1" i="0" u="none" strike="noStrike" kern="1200" cap="none" spc="0" normalizeH="0" baseline="0" noProof="0" dirty="0">
                  <a:ln>
                    <a:noFill/>
                  </a:ln>
                  <a:solidFill>
                    <a:srgbClr val="AC283F"/>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新型</a:t>
              </a:r>
              <a:r>
                <a:rPr kumimoji="0" lang="en-US" altLang="zh-CN" sz="1800" b="1" i="0" u="none" strike="noStrike" kern="1200" cap="none" spc="0" normalizeH="0" baseline="0" noProof="0" dirty="0">
                  <a:ln>
                    <a:noFill/>
                  </a:ln>
                  <a:solidFill>
                    <a:srgbClr val="AC283F"/>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KIT</a:t>
              </a:r>
              <a:r>
                <a:rPr kumimoji="0" lang="zh-CN" altLang="en-US" sz="1800" b="1" i="0" u="none" strike="noStrike" kern="1200" cap="none" spc="0" normalizeH="0" baseline="0" noProof="0" dirty="0">
                  <a:ln>
                    <a:noFill/>
                  </a:ln>
                  <a:solidFill>
                    <a:srgbClr val="AC283F"/>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抑制剂与免疫治疗探索新进展</a:t>
              </a:r>
              <a:endParaRPr kumimoji="0" lang="en-US" altLang="zh-CN" sz="1800" b="1" i="0" u="none" strike="noStrike" kern="1200" cap="none" spc="0" normalizeH="0" baseline="0" noProof="0" dirty="0">
                <a:ln>
                  <a:noFill/>
                </a:ln>
                <a:solidFill>
                  <a:srgbClr val="AC283F"/>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pic>
          <p:nvPicPr>
            <p:cNvPr id="27" name="Graphic 26" descr="Blueprint outline"/>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1553362" y="2400233"/>
              <a:ext cx="606281" cy="606281"/>
            </a:xfrm>
            <a:prstGeom prst="rect">
              <a:avLst/>
            </a:prstGeom>
          </p:spPr>
        </p:pic>
      </p:grpSp>
      <p:grpSp>
        <p:nvGrpSpPr>
          <p:cNvPr id="11" name="组合 10"/>
          <p:cNvGrpSpPr/>
          <p:nvPr/>
        </p:nvGrpSpPr>
        <p:grpSpPr>
          <a:xfrm>
            <a:off x="1553362" y="2446737"/>
            <a:ext cx="10834582" cy="1006896"/>
            <a:chOff x="1553362" y="4030256"/>
            <a:chExt cx="10834582" cy="1006896"/>
          </a:xfrm>
        </p:grpSpPr>
        <p:sp>
          <p:nvSpPr>
            <p:cNvPr id="28" name="文本框 27"/>
            <p:cNvSpPr txBox="1"/>
            <p:nvPr/>
          </p:nvSpPr>
          <p:spPr>
            <a:xfrm>
              <a:off x="2352693" y="4659741"/>
              <a:ext cx="10035251" cy="377411"/>
            </a:xfrm>
            <a:prstGeom prst="rect">
              <a:avLst/>
            </a:prstGeom>
            <a:noFill/>
          </p:spPr>
          <p:txBody>
            <a:bodyPr wrap="square">
              <a:spAutoFit/>
            </a:bodyPr>
            <a:lstStyle/>
            <a:p>
              <a:pPr marL="465455" lvl="1" indent="-285750">
                <a:lnSpc>
                  <a:spcPct val="150000"/>
                </a:lnSpc>
                <a:buClr>
                  <a:srgbClr val="AC283F"/>
                </a:buClr>
                <a:buFont typeface="Arial" panose="020B0604020202020204" pitchFamily="34" charset="0"/>
                <a:buChar char="•"/>
                <a:defRPr/>
              </a:pPr>
              <a:r>
                <a:rPr lang="zh-CN" altLang="en-US" sz="1400" dirty="0">
                  <a:latin typeface="微软雅黑" panose="020B0503020204020204" pitchFamily="34" charset="-122"/>
                  <a:ea typeface="微软雅黑" panose="020B0503020204020204" pitchFamily="34" charset="-122"/>
                  <a:cs typeface="+mn-ea"/>
                  <a:sym typeface="微软雅黑" panose="020B0503020204020204" pitchFamily="34" charset="-122"/>
                </a:rPr>
                <a:t>奥雷巴替尼在晚期琥珀酸脱氢酶缺陷型</a:t>
              </a:r>
              <a:r>
                <a:rPr lang="en-US" altLang="zh-CN" sz="1400" dirty="0">
                  <a:latin typeface="微软雅黑" panose="020B0503020204020204" pitchFamily="34" charset="-122"/>
                  <a:ea typeface="微软雅黑" panose="020B0503020204020204" pitchFamily="34" charset="-122"/>
                  <a:cs typeface="+mn-ea"/>
                  <a:sym typeface="微软雅黑" panose="020B0503020204020204" pitchFamily="34" charset="-122"/>
                </a:rPr>
                <a:t>GIST</a:t>
              </a:r>
              <a:r>
                <a:rPr lang="zh-CN" altLang="en-US" sz="1400" dirty="0">
                  <a:latin typeface="微软雅黑" panose="020B0503020204020204" pitchFamily="34" charset="-122"/>
                  <a:ea typeface="微软雅黑" panose="020B0503020204020204" pitchFamily="34" charset="-122"/>
                  <a:cs typeface="+mn-ea"/>
                  <a:sym typeface="微软雅黑" panose="020B0503020204020204" pitchFamily="34" charset="-122"/>
                </a:rPr>
                <a:t>中的应用：一项 </a:t>
              </a:r>
              <a:r>
                <a:rPr lang="en-US" altLang="zh-CN" sz="1400" dirty="0">
                  <a:latin typeface="微软雅黑" panose="020B0503020204020204" pitchFamily="34" charset="-122"/>
                  <a:ea typeface="微软雅黑" panose="020B0503020204020204" pitchFamily="34" charset="-122"/>
                  <a:cs typeface="+mn-ea"/>
                  <a:sym typeface="微软雅黑" panose="020B0503020204020204" pitchFamily="34" charset="-122"/>
                </a:rPr>
                <a:t>1b </a:t>
              </a:r>
              <a:r>
                <a:rPr lang="zh-CN" altLang="en-US" sz="1400" dirty="0">
                  <a:latin typeface="微软雅黑" panose="020B0503020204020204" pitchFamily="34" charset="-122"/>
                  <a:ea typeface="微软雅黑" panose="020B0503020204020204" pitchFamily="34" charset="-122"/>
                  <a:cs typeface="+mn-ea"/>
                  <a:sym typeface="微软雅黑" panose="020B0503020204020204" pitchFamily="34" charset="-122"/>
                </a:rPr>
                <a:t>期研究及转化研究</a:t>
              </a:r>
              <a:endParaRPr lang="zh-CN" altLang="en-US" sz="1400" dirty="0">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24" name="TextBox 23"/>
            <p:cNvSpPr txBox="1"/>
            <p:nvPr/>
          </p:nvSpPr>
          <p:spPr>
            <a:xfrm>
              <a:off x="2159643" y="4089819"/>
              <a:ext cx="6096000" cy="458908"/>
            </a:xfrm>
            <a:prstGeom prst="rect">
              <a:avLst/>
            </a:prstGeom>
            <a:noFill/>
          </p:spPr>
          <p:txBody>
            <a:bodyPr wrap="square">
              <a:spAutoFit/>
            </a:bodyPr>
            <a:lstStyle/>
            <a:p>
              <a:pPr>
                <a:lnSpc>
                  <a:spcPct val="150000"/>
                </a:lnSpc>
                <a:buClr>
                  <a:prstClr val="black"/>
                </a:buClr>
                <a:defRPr/>
              </a:pPr>
              <a:r>
                <a:rPr lang="zh-CN" altLang="en-US" sz="1800" b="1" dirty="0">
                  <a:solidFill>
                    <a:srgbClr val="AC283F"/>
                  </a:solidFill>
                  <a:latin typeface="微软雅黑" panose="020B0503020204020204" pitchFamily="34" charset="-122"/>
                  <a:ea typeface="微软雅黑" panose="020B0503020204020204" pitchFamily="34" charset="-122"/>
                  <a:cs typeface="+mn-ea"/>
                  <a:sym typeface="微软雅黑" panose="020B0503020204020204" pitchFamily="34" charset="-122"/>
                </a:rPr>
                <a:t>罕见突变型</a:t>
              </a:r>
              <a:r>
                <a:rPr lang="en-US" altLang="zh-CN" sz="1800" b="1" dirty="0">
                  <a:solidFill>
                    <a:srgbClr val="AC283F"/>
                  </a:solidFill>
                  <a:latin typeface="微软雅黑" panose="020B0503020204020204" pitchFamily="34" charset="-122"/>
                  <a:ea typeface="微软雅黑" panose="020B0503020204020204" pitchFamily="34" charset="-122"/>
                  <a:cs typeface="+mn-ea"/>
                  <a:sym typeface="微软雅黑" panose="020B0503020204020204" pitchFamily="34" charset="-122"/>
                </a:rPr>
                <a:t>GIST</a:t>
              </a:r>
              <a:r>
                <a:rPr lang="zh-CN" altLang="en-US" sz="1800" b="1" dirty="0">
                  <a:solidFill>
                    <a:srgbClr val="AC283F"/>
                  </a:solidFill>
                  <a:latin typeface="微软雅黑" panose="020B0503020204020204" pitchFamily="34" charset="-122"/>
                  <a:ea typeface="微软雅黑" panose="020B0503020204020204" pitchFamily="34" charset="-122"/>
                  <a:cs typeface="+mn-ea"/>
                  <a:sym typeface="微软雅黑" panose="020B0503020204020204" pitchFamily="34" charset="-122"/>
                </a:rPr>
                <a:t>治疗研究进展</a:t>
              </a:r>
              <a:endParaRPr lang="en-US" altLang="zh-CN" sz="1800" b="1" dirty="0">
                <a:solidFill>
                  <a:srgbClr val="AC283F"/>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cxnSp>
          <p:nvCxnSpPr>
            <p:cNvPr id="25" name="Straight Connector 24"/>
            <p:cNvCxnSpPr/>
            <p:nvPr/>
          </p:nvCxnSpPr>
          <p:spPr>
            <a:xfrm>
              <a:off x="2159643" y="4586334"/>
              <a:ext cx="2771587" cy="0"/>
            </a:xfrm>
            <a:prstGeom prst="line">
              <a:avLst/>
            </a:prstGeom>
            <a:ln w="12700">
              <a:solidFill>
                <a:srgbClr val="AC283F"/>
              </a:solidFill>
              <a:prstDash val="sysDot"/>
            </a:ln>
            <a:effectLst>
              <a:outerShdw blurRad="50800" dist="38100" algn="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pic>
          <p:nvPicPr>
            <p:cNvPr id="29" name="Graphic 28" descr="Blueprint outline"/>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1553362" y="4030256"/>
              <a:ext cx="606281" cy="606281"/>
            </a:xfrm>
            <a:prstGeom prst="rect">
              <a:avLst/>
            </a:prstGeom>
          </p:spPr>
        </p:pic>
      </p:grpSp>
      <p:sp>
        <p:nvSpPr>
          <p:cNvPr id="31" name="TextBox 30"/>
          <p:cNvSpPr txBox="1"/>
          <p:nvPr/>
        </p:nvSpPr>
        <p:spPr>
          <a:xfrm>
            <a:off x="383342" y="375341"/>
            <a:ext cx="1086467" cy="584775"/>
          </a:xfrm>
          <a:prstGeom prst="rect">
            <a:avLst/>
          </a:prstGeom>
          <a:noFill/>
          <a:ln>
            <a:noFill/>
          </a:ln>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3200" b="1" i="0" u="none" strike="noStrike" kern="0" cap="none" spc="0" normalizeH="0" baseline="0" noProof="0" dirty="0">
                <a:ln>
                  <a:noFill/>
                </a:ln>
                <a:solidFill>
                  <a:srgbClr val="AC283F"/>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目录</a:t>
            </a:r>
            <a:endParaRPr kumimoji="0" lang="en-US" altLang="zh-CN" sz="3200" b="1" i="0" u="none" strike="noStrike" kern="0" cap="none" spc="0" normalizeH="0" baseline="0" noProof="0" dirty="0">
              <a:ln>
                <a:noFill/>
              </a:ln>
              <a:solidFill>
                <a:srgbClr val="AC283F"/>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矩形: 圆角 88"/>
          <p:cNvSpPr/>
          <p:nvPr/>
        </p:nvSpPr>
        <p:spPr bwMode="auto">
          <a:xfrm>
            <a:off x="320469" y="2040340"/>
            <a:ext cx="11551062" cy="3973084"/>
          </a:xfrm>
          <a:prstGeom prst="roundRect">
            <a:avLst>
              <a:gd name="adj" fmla="val 1835"/>
            </a:avLst>
          </a:prstGeom>
          <a:solidFill>
            <a:sysClr val="window" lastClr="FFFFFF"/>
          </a:solidFill>
          <a:ln w="9525" cap="flat" cmpd="sng" algn="ctr">
            <a:gradFill>
              <a:gsLst>
                <a:gs pos="0">
                  <a:srgbClr val="AC283F"/>
                </a:gs>
                <a:gs pos="100000">
                  <a:schemeClr val="bg1"/>
                </a:gs>
              </a:gsLst>
              <a:lin ang="5400000" scaled="1"/>
            </a:gradFill>
            <a:prstDash val="solid"/>
            <a:round/>
            <a:headEnd type="none" w="med" len="med"/>
            <a:tailEnd type="none" w="med" len="med"/>
          </a:ln>
          <a:effectLst>
            <a:outerShdw blurRad="101600" dist="63500" dir="5400000" algn="t" rotWithShape="0">
              <a:schemeClr val="accent1">
                <a:alpha val="30000"/>
              </a:schemeClr>
            </a:outerShdw>
          </a:effectLst>
        </p:spPr>
        <p:txBody>
          <a:bodyPr vert="horz" wrap="none" lIns="37595" tIns="37595" rIns="37595" bIns="37595" numCol="1" rtlCol="0" anchor="ctr" anchorCtr="0" compatLnSpc="1"/>
          <a:lstStyle/>
          <a:p>
            <a:pPr algn="ctr" defTabSz="751840" eaLnBrk="0" fontAlgn="base" hangingPunct="0">
              <a:spcBef>
                <a:spcPct val="50000"/>
              </a:spcBef>
              <a:spcAft>
                <a:spcPct val="0"/>
              </a:spcAft>
            </a:pPr>
            <a:endParaRPr lang="zh-CN" altLang="en-US" sz="900" kern="0" dirty="0">
              <a:solidFill>
                <a:prstClr val="black"/>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6" name="内容占位符 4"/>
          <p:cNvSpPr txBox="1"/>
          <p:nvPr/>
        </p:nvSpPr>
        <p:spPr>
          <a:xfrm>
            <a:off x="340891" y="347305"/>
            <a:ext cx="11510210" cy="46166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1"/>
                </a:solidFill>
                <a:latin typeface="Arial" panose="020B0604020202020204" pitchFamily="34" charset="0"/>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Arial" panose="020B0604020202020204" pitchFamily="34" charset="0"/>
                <a:ea typeface="微软雅黑"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Arial" panose="020B0604020202020204" pitchFamily="34" charset="0"/>
                <a:ea typeface="微软雅黑" panose="020B0503020204020204"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Arial" panose="020B0604020202020204" pitchFamily="34" charset="0"/>
                <a:ea typeface="微软雅黑" panose="020B0503020204020204"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CN" altLang="en-US" sz="2000" b="1" dirty="0">
                <a:latin typeface="微软雅黑" panose="020B0503020204020204" pitchFamily="34" charset="-122"/>
                <a:cs typeface="+mn-ea"/>
                <a:sym typeface="微软雅黑" panose="020B0503020204020204" pitchFamily="34" charset="-122"/>
              </a:rPr>
              <a:t>奥雷巴替尼能否成为</a:t>
            </a:r>
            <a:r>
              <a:rPr lang="en-US" altLang="zh-CN" sz="2000" b="1" dirty="0">
                <a:latin typeface="微软雅黑" panose="020B0503020204020204" pitchFamily="34" charset="-122"/>
                <a:cs typeface="+mn-ea"/>
                <a:sym typeface="微软雅黑" panose="020B0503020204020204" pitchFamily="34" charset="-122"/>
              </a:rPr>
              <a:t>SDH</a:t>
            </a:r>
            <a:r>
              <a:rPr lang="zh-CN" altLang="en-US" sz="2000" b="1" dirty="0">
                <a:latin typeface="微软雅黑" panose="020B0503020204020204" pitchFamily="34" charset="-122"/>
                <a:cs typeface="+mn-ea"/>
                <a:sym typeface="微软雅黑" panose="020B0503020204020204" pitchFamily="34" charset="-122"/>
              </a:rPr>
              <a:t>缺陷型</a:t>
            </a:r>
            <a:r>
              <a:rPr lang="en-US" altLang="zh-CN" sz="2000" b="1" dirty="0">
                <a:latin typeface="微软雅黑" panose="020B0503020204020204" pitchFamily="34" charset="-122"/>
                <a:cs typeface="+mn-ea"/>
                <a:sym typeface="微软雅黑" panose="020B0503020204020204" pitchFamily="34" charset="-122"/>
              </a:rPr>
              <a:t>GIST</a:t>
            </a:r>
            <a:r>
              <a:rPr lang="zh-CN" altLang="en-US" sz="2000" b="1" dirty="0">
                <a:latin typeface="微软雅黑" panose="020B0503020204020204" pitchFamily="34" charset="-122"/>
                <a:cs typeface="+mn-ea"/>
                <a:sym typeface="微软雅黑" panose="020B0503020204020204" pitchFamily="34" charset="-122"/>
              </a:rPr>
              <a:t>患者新的治疗标准？</a:t>
            </a:r>
            <a:endParaRPr lang="zh-CN" altLang="en-US" sz="2000" b="1" dirty="0">
              <a:latin typeface="微软雅黑" panose="020B0503020204020204" pitchFamily="34" charset="-122"/>
              <a:cs typeface="+mn-ea"/>
              <a:sym typeface="微软雅黑" panose="020B0503020204020204" pitchFamily="34" charset="-122"/>
            </a:endParaRPr>
          </a:p>
        </p:txBody>
      </p:sp>
      <p:sp>
        <p:nvSpPr>
          <p:cNvPr id="8" name="文本占位符 1"/>
          <p:cNvSpPr txBox="1"/>
          <p:nvPr/>
        </p:nvSpPr>
        <p:spPr>
          <a:xfrm>
            <a:off x="300038" y="6600879"/>
            <a:ext cx="3821112" cy="216982"/>
          </a:xfrm>
          <a:prstGeom prst="rect">
            <a:avLst/>
          </a:prstGeom>
        </p:spPr>
        <p:txBody>
          <a:bodyPr>
            <a:noAutofit/>
          </a:bodyPr>
          <a:lstStyle>
            <a:defPPr>
              <a:defRPr lang="zh-CN"/>
            </a:defPPr>
            <a:lvl1pPr indent="0" defTabSz="1219200">
              <a:lnSpc>
                <a:spcPct val="120000"/>
              </a:lnSpc>
              <a:spcBef>
                <a:spcPts val="0"/>
              </a:spcBef>
              <a:buFont typeface="Arial" panose="020B0604020202020204" pitchFamily="34" charset="0"/>
              <a:buNone/>
              <a:defRPr sz="900">
                <a:solidFill>
                  <a:prstClr val="black"/>
                </a:solidFill>
                <a:latin typeface="Arial" panose="020B0604020202020204"/>
                <a:cs typeface="+mn-ea"/>
              </a:defRPr>
            </a:lvl1pPr>
            <a:lvl2pPr marL="914400" indent="-304800" defTabSz="1219200">
              <a:lnSpc>
                <a:spcPct val="90000"/>
              </a:lnSpc>
              <a:spcBef>
                <a:spcPts val="665"/>
              </a:spcBef>
              <a:buFont typeface="Arial" panose="020B0604020202020204" pitchFamily="34" charset="0"/>
              <a:buChar char="•"/>
              <a:defRPr sz="3200">
                <a:latin typeface="微软雅黑" panose="020B0503020204020204" pitchFamily="34" charset="-122"/>
              </a:defRPr>
            </a:lvl2pPr>
            <a:lvl3pPr marL="1524000" indent="-304800" defTabSz="1219200">
              <a:lnSpc>
                <a:spcPct val="90000"/>
              </a:lnSpc>
              <a:spcBef>
                <a:spcPts val="665"/>
              </a:spcBef>
              <a:buFont typeface="Arial" panose="020B0604020202020204" pitchFamily="34" charset="0"/>
              <a:buChar char="•"/>
              <a:defRPr sz="2800">
                <a:latin typeface="微软雅黑" panose="020B0503020204020204" pitchFamily="34" charset="-122"/>
              </a:defRPr>
            </a:lvl3pPr>
            <a:lvl4pPr marL="2133600" indent="-304800" defTabSz="1219200">
              <a:lnSpc>
                <a:spcPct val="90000"/>
              </a:lnSpc>
              <a:spcBef>
                <a:spcPts val="665"/>
              </a:spcBef>
              <a:buFont typeface="Arial" panose="020B0604020202020204" pitchFamily="34" charset="0"/>
              <a:buChar char="•"/>
              <a:defRPr sz="2535">
                <a:latin typeface="微软雅黑" panose="020B0503020204020204" pitchFamily="34" charset="-122"/>
              </a:defRPr>
            </a:lvl4pPr>
            <a:lvl5pPr marL="2743200" indent="-304800" defTabSz="1219200">
              <a:lnSpc>
                <a:spcPct val="90000"/>
              </a:lnSpc>
              <a:spcBef>
                <a:spcPts val="665"/>
              </a:spcBef>
              <a:buFont typeface="Arial" panose="020B0604020202020204" pitchFamily="34" charset="0"/>
              <a:buChar char="•"/>
              <a:defRPr sz="2535">
                <a:latin typeface="微软雅黑" panose="020B0503020204020204" pitchFamily="34" charset="-122"/>
              </a:defRPr>
            </a:lvl5pPr>
            <a:lvl6pPr marL="3352800" indent="-304800" defTabSz="1219200">
              <a:lnSpc>
                <a:spcPct val="90000"/>
              </a:lnSpc>
              <a:spcBef>
                <a:spcPts val="665"/>
              </a:spcBef>
              <a:buFont typeface="Arial" panose="020B0604020202020204" pitchFamily="34" charset="0"/>
              <a:buChar char="•"/>
              <a:defRPr sz="2535"/>
            </a:lvl6pPr>
            <a:lvl7pPr marL="3961765" indent="-304800" defTabSz="1219200">
              <a:lnSpc>
                <a:spcPct val="90000"/>
              </a:lnSpc>
              <a:spcBef>
                <a:spcPts val="665"/>
              </a:spcBef>
              <a:buFont typeface="Arial" panose="020B0604020202020204" pitchFamily="34" charset="0"/>
              <a:buChar char="•"/>
              <a:defRPr sz="2535"/>
            </a:lvl7pPr>
            <a:lvl8pPr marL="4571365" indent="-304800" defTabSz="1219200">
              <a:lnSpc>
                <a:spcPct val="90000"/>
              </a:lnSpc>
              <a:spcBef>
                <a:spcPts val="665"/>
              </a:spcBef>
              <a:buFont typeface="Arial" panose="020B0604020202020204" pitchFamily="34" charset="0"/>
              <a:buChar char="•"/>
              <a:defRPr sz="2535"/>
            </a:lvl8pPr>
            <a:lvl9pPr marL="5180965" indent="-304800" defTabSz="1219200">
              <a:lnSpc>
                <a:spcPct val="90000"/>
              </a:lnSpc>
              <a:spcBef>
                <a:spcPts val="665"/>
              </a:spcBef>
              <a:buFont typeface="Arial" panose="020B0604020202020204" pitchFamily="34" charset="0"/>
              <a:buChar char="•"/>
              <a:defRPr sz="2535"/>
            </a:lvl9pPr>
          </a:lstStyle>
          <a:p>
            <a:r>
              <a:rPr lang="en-US" altLang="zh-CN" dirty="0">
                <a:latin typeface="微软雅黑" panose="020B0503020204020204" pitchFamily="34" charset="-122"/>
                <a:ea typeface="微软雅黑" panose="020B0503020204020204" pitchFamily="34" charset="-122"/>
                <a:sym typeface="微软雅黑" panose="020B0503020204020204" pitchFamily="34" charset="-122"/>
              </a:rPr>
              <a:t>Qiu HB, et al. Signal </a:t>
            </a:r>
            <a:r>
              <a:rPr lang="en-US" altLang="zh-CN" dirty="0" err="1">
                <a:latin typeface="微软雅黑" panose="020B0503020204020204" pitchFamily="34" charset="-122"/>
                <a:ea typeface="微软雅黑" panose="020B0503020204020204" pitchFamily="34" charset="-122"/>
                <a:sym typeface="微软雅黑" panose="020B0503020204020204" pitchFamily="34" charset="-122"/>
              </a:rPr>
              <a:t>Transduct</a:t>
            </a:r>
            <a:r>
              <a:rPr lang="en-US" altLang="zh-CN" dirty="0">
                <a:latin typeface="微软雅黑" panose="020B0503020204020204" pitchFamily="34" charset="-122"/>
                <a:ea typeface="微软雅黑" panose="020B0503020204020204" pitchFamily="34" charset="-122"/>
                <a:sym typeface="微软雅黑" panose="020B0503020204020204" pitchFamily="34" charset="-122"/>
              </a:rPr>
              <a:t> Target Ther. 2025 Nov 4;10(1):361.</a:t>
            </a:r>
            <a:endParaRPr lang="es-ES" altLang="zh-CN" dirty="0">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2" name="组合 1"/>
          <p:cNvGrpSpPr/>
          <p:nvPr/>
        </p:nvGrpSpPr>
        <p:grpSpPr>
          <a:xfrm>
            <a:off x="340894" y="867218"/>
            <a:ext cx="11510211" cy="708548"/>
            <a:chOff x="396240" y="977901"/>
            <a:chExt cx="11510211" cy="708548"/>
          </a:xfrm>
        </p:grpSpPr>
        <p:sp>
          <p:nvSpPr>
            <p:cNvPr id="3" name="矩形 2"/>
            <p:cNvSpPr/>
            <p:nvPr/>
          </p:nvSpPr>
          <p:spPr>
            <a:xfrm>
              <a:off x="396240" y="977901"/>
              <a:ext cx="11510211" cy="708548"/>
            </a:xfrm>
            <a:prstGeom prst="rect">
              <a:avLst/>
            </a:prstGeom>
            <a:solidFill>
              <a:schemeClr val="bg1"/>
            </a:solidFill>
            <a:ln>
              <a:noFill/>
            </a:ln>
            <a:effectLst>
              <a:outerShdw blurRad="63500" algn="tl"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0">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5" name="文本框 4"/>
            <p:cNvSpPr txBox="1"/>
            <p:nvPr/>
          </p:nvSpPr>
          <p:spPr>
            <a:xfrm>
              <a:off x="501950" y="1037147"/>
              <a:ext cx="11335166" cy="613690"/>
            </a:xfrm>
            <a:prstGeom prst="rect">
              <a:avLst/>
            </a:prstGeom>
            <a:ln w="12700">
              <a:miter lim="400000"/>
            </a:ln>
          </p:spPr>
          <p:txBody>
            <a:bodyPr wrap="square" lIns="45718" tIns="45718" rIns="45718" bIns="45718">
              <a:sp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140335" indent="-140335">
                <a:lnSpc>
                  <a:spcPct val="120000"/>
                </a:lnSpc>
                <a:buSzPct val="100000"/>
                <a:buChar char="•"/>
                <a:defRPr sz="1400">
                  <a:latin typeface="微软雅黑" panose="020B0503020204020204" pitchFamily="34" charset="-122"/>
                  <a:ea typeface="微软雅黑" panose="020B0503020204020204" pitchFamily="34" charset="-122"/>
                  <a:cs typeface="微软雅黑" panose="020B0503020204020204" pitchFamily="34" charset="-122"/>
                </a:defRPr>
              </a:lvl1pPr>
            </a:lstStyle>
            <a:p>
              <a:pPr marL="0" marR="0" lvl="0" indent="0" algn="l" defTabSz="914400" rtl="0" eaLnBrk="1" fontAlgn="auto" latinLnBrk="0" hangingPunct="0">
                <a:lnSpc>
                  <a:spcPct val="150000"/>
                </a:lnSpc>
                <a:spcBef>
                  <a:spcPts val="0"/>
                </a:spcBef>
                <a:spcAft>
                  <a:spcPts val="0"/>
                </a:spcAft>
                <a:buClrTx/>
                <a:buSzPct val="100000"/>
                <a:buNone/>
                <a:defRPr/>
              </a:pPr>
              <a:r>
                <a:rPr kumimoji="0" lang="zh-CN" altLang="en-US" sz="1200" b="0" i="0" u="none" strike="noStrike" kern="0" cap="none" spc="0" normalizeH="0" baseline="0" noProof="0" dirty="0">
                  <a:ln>
                    <a:noFill/>
                  </a:ln>
                  <a:effectLst/>
                  <a:uLnTx/>
                  <a:uFillTx/>
                  <a:cs typeface="+mn-ea"/>
                  <a:sym typeface="微软雅黑" panose="020B0503020204020204" pitchFamily="34" charset="-122"/>
                </a:rPr>
                <a:t>本研究是一项在中国开展的多中心、开放标签、</a:t>
              </a:r>
              <a:r>
                <a:rPr kumimoji="0" lang="en-US" altLang="zh-CN" sz="1200" b="0" i="0" u="none" strike="noStrike" kern="0" cap="none" spc="0" normalizeH="0" baseline="0" noProof="0" dirty="0" err="1">
                  <a:ln>
                    <a:noFill/>
                  </a:ln>
                  <a:effectLst/>
                  <a:uLnTx/>
                  <a:uFillTx/>
                  <a:cs typeface="+mn-ea"/>
                  <a:sym typeface="微软雅黑" panose="020B0503020204020204" pitchFamily="34" charset="-122"/>
                </a:rPr>
                <a:t>Ib</a:t>
              </a:r>
              <a:r>
                <a:rPr kumimoji="0" lang="zh-CN" altLang="en-US" sz="1200" b="0" i="0" u="none" strike="noStrike" kern="0" cap="none" spc="0" normalizeH="0" baseline="0" noProof="0" dirty="0">
                  <a:ln>
                    <a:noFill/>
                  </a:ln>
                  <a:effectLst/>
                  <a:uLnTx/>
                  <a:uFillTx/>
                  <a:cs typeface="+mn-ea"/>
                  <a:sym typeface="微软雅黑" panose="020B0503020204020204" pitchFamily="34" charset="-122"/>
                </a:rPr>
                <a:t>期、</a:t>
              </a:r>
              <a:r>
                <a:rPr kumimoji="0" lang="zh-CN" altLang="en-US" sz="1200" b="1" i="0" u="none" strike="noStrike" kern="0" cap="none" spc="0" normalizeH="0" baseline="0" noProof="0" dirty="0">
                  <a:ln>
                    <a:noFill/>
                  </a:ln>
                  <a:effectLst/>
                  <a:uLnTx/>
                  <a:uFillTx/>
                  <a:cs typeface="+mn-ea"/>
                  <a:sym typeface="微软雅黑" panose="020B0503020204020204" pitchFamily="34" charset="-122"/>
                </a:rPr>
                <a:t>针对</a:t>
              </a:r>
              <a:r>
                <a:rPr kumimoji="0" lang="en-US" altLang="zh-CN" sz="1200" b="1" i="0" u="none" strike="noStrike" kern="0" cap="none" spc="0" normalizeH="0" baseline="0" noProof="0" dirty="0">
                  <a:ln>
                    <a:noFill/>
                  </a:ln>
                  <a:effectLst/>
                  <a:uLnTx/>
                  <a:uFillTx/>
                  <a:cs typeface="+mn-ea"/>
                  <a:sym typeface="微软雅黑" panose="020B0503020204020204" pitchFamily="34" charset="-122"/>
                </a:rPr>
                <a:t>SDH</a:t>
              </a:r>
              <a:r>
                <a:rPr kumimoji="0" lang="zh-CN" altLang="en-US" sz="1200" b="1" i="0" u="none" strike="noStrike" kern="0" cap="none" spc="0" normalizeH="0" baseline="0" noProof="0" dirty="0">
                  <a:ln>
                    <a:noFill/>
                  </a:ln>
                  <a:effectLst/>
                  <a:uLnTx/>
                  <a:uFillTx/>
                  <a:cs typeface="+mn-ea"/>
                  <a:sym typeface="微软雅黑" panose="020B0503020204020204" pitchFamily="34" charset="-122"/>
                </a:rPr>
                <a:t>缺陷型</a:t>
              </a:r>
              <a:r>
                <a:rPr kumimoji="0" lang="en-US" altLang="zh-CN" sz="1200" b="1" i="0" u="none" strike="noStrike" kern="0" cap="none" spc="0" normalizeH="0" baseline="0" noProof="0" dirty="0">
                  <a:ln>
                    <a:noFill/>
                  </a:ln>
                  <a:effectLst/>
                  <a:uLnTx/>
                  <a:uFillTx/>
                  <a:cs typeface="+mn-ea"/>
                  <a:sym typeface="微软雅黑" panose="020B0503020204020204" pitchFamily="34" charset="-122"/>
                </a:rPr>
                <a:t>GIST</a:t>
              </a:r>
              <a:r>
                <a:rPr kumimoji="0" lang="zh-CN" altLang="en-US" sz="1200" b="1" i="0" u="none" strike="noStrike" kern="0" cap="none" spc="0" normalizeH="0" baseline="0" noProof="0" dirty="0">
                  <a:ln>
                    <a:noFill/>
                  </a:ln>
                  <a:effectLst/>
                  <a:uLnTx/>
                  <a:uFillTx/>
                  <a:cs typeface="+mn-ea"/>
                  <a:sym typeface="微软雅黑" panose="020B0503020204020204" pitchFamily="34" charset="-122"/>
                </a:rPr>
                <a:t>的最大规模前瞻性临床试验</a:t>
              </a:r>
              <a:r>
                <a:rPr kumimoji="0" lang="en-US" altLang="zh-CN" sz="1200" b="0" i="0" u="none" strike="noStrike" kern="0" cap="none" spc="0" normalizeH="0" baseline="0" noProof="0" dirty="0">
                  <a:ln>
                    <a:noFill/>
                  </a:ln>
                  <a:effectLst/>
                  <a:uLnTx/>
                  <a:uFillTx/>
                  <a:cs typeface="+mn-ea"/>
                  <a:sym typeface="微软雅黑" panose="020B0503020204020204" pitchFamily="34" charset="-122"/>
                </a:rPr>
                <a:t>(NCT03594422)</a:t>
              </a:r>
              <a:r>
                <a:rPr kumimoji="0" lang="zh-CN" altLang="en-US" sz="1200" b="0" i="0" u="none" strike="noStrike" kern="0" cap="none" spc="0" normalizeH="0" baseline="0" noProof="0" dirty="0">
                  <a:ln>
                    <a:noFill/>
                  </a:ln>
                  <a:effectLst/>
                  <a:uLnTx/>
                  <a:uFillTx/>
                  <a:cs typeface="+mn-ea"/>
                  <a:sym typeface="微软雅黑" panose="020B0503020204020204" pitchFamily="34" charset="-122"/>
                </a:rPr>
                <a:t>，旨在评估奥雷巴替尼治疗不可切除</a:t>
              </a:r>
              <a:r>
                <a:rPr kumimoji="0" lang="en-US" altLang="zh-CN" sz="1200" b="0" i="0" u="none" strike="noStrike" kern="0" cap="none" spc="0" normalizeH="0" baseline="0" noProof="0" dirty="0">
                  <a:ln>
                    <a:noFill/>
                  </a:ln>
                  <a:effectLst/>
                  <a:uLnTx/>
                  <a:uFillTx/>
                  <a:cs typeface="+mn-ea"/>
                  <a:sym typeface="微软雅黑" panose="020B0503020204020204" pitchFamily="34" charset="-122"/>
                </a:rPr>
                <a:t>/</a:t>
              </a:r>
              <a:r>
                <a:rPr kumimoji="0" lang="zh-CN" altLang="en-US" sz="1200" b="0" i="0" u="none" strike="noStrike" kern="0" cap="none" spc="0" normalizeH="0" baseline="0" noProof="0" dirty="0">
                  <a:ln>
                    <a:noFill/>
                  </a:ln>
                  <a:effectLst/>
                  <a:uLnTx/>
                  <a:uFillTx/>
                  <a:cs typeface="+mn-ea"/>
                  <a:sym typeface="微软雅黑" panose="020B0503020204020204" pitchFamily="34" charset="-122"/>
                </a:rPr>
                <a:t>转移性</a:t>
              </a:r>
              <a:r>
                <a:rPr kumimoji="0" lang="en-US" altLang="zh-CN" sz="1200" b="0" i="0" u="none" strike="noStrike" kern="0" cap="none" spc="0" normalizeH="0" baseline="0" noProof="0" dirty="0">
                  <a:ln>
                    <a:noFill/>
                  </a:ln>
                  <a:effectLst/>
                  <a:uLnTx/>
                  <a:uFillTx/>
                  <a:cs typeface="+mn-ea"/>
                  <a:sym typeface="微软雅黑" panose="020B0503020204020204" pitchFamily="34" charset="-122"/>
                </a:rPr>
                <a:t>GIST</a:t>
              </a:r>
              <a:r>
                <a:rPr kumimoji="0" lang="zh-CN" altLang="en-US" sz="1200" b="0" i="0" u="none" strike="noStrike" kern="0" cap="none" spc="0" normalizeH="0" baseline="0" noProof="0" dirty="0">
                  <a:ln>
                    <a:noFill/>
                  </a:ln>
                  <a:effectLst/>
                  <a:uLnTx/>
                  <a:uFillTx/>
                  <a:cs typeface="+mn-ea"/>
                  <a:sym typeface="微软雅黑" panose="020B0503020204020204" pitchFamily="34" charset="-122"/>
                </a:rPr>
                <a:t>及其他实体瘤患者的安全性和抗肿瘤活性，以及通过转化研究探讨奥雷巴替尼的潜在作用机制</a:t>
              </a:r>
              <a:endParaRPr kumimoji="0" lang="zh-CN" altLang="en-US" sz="1200" b="0" i="0" u="none" strike="noStrike" kern="0" cap="none" spc="0" normalizeH="0" baseline="0" noProof="0" dirty="0">
                <a:ln>
                  <a:noFill/>
                </a:ln>
                <a:effectLst/>
                <a:uLnTx/>
                <a:uFillTx/>
                <a:cs typeface="+mn-ea"/>
                <a:sym typeface="微软雅黑" panose="020B0503020204020204" pitchFamily="34" charset="-122"/>
              </a:endParaRPr>
            </a:p>
          </p:txBody>
        </p:sp>
      </p:grpSp>
      <p:cxnSp>
        <p:nvCxnSpPr>
          <p:cNvPr id="9" name="Connector: Elbow 30"/>
          <p:cNvCxnSpPr/>
          <p:nvPr/>
        </p:nvCxnSpPr>
        <p:spPr>
          <a:xfrm>
            <a:off x="3122346" y="3851153"/>
            <a:ext cx="283549" cy="0"/>
          </a:xfrm>
          <a:prstGeom prst="straightConnector1">
            <a:avLst/>
          </a:prstGeom>
          <a:ln w="12700">
            <a:solidFill>
              <a:srgbClr val="AC283F"/>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10" name="Connector: Elbow 36"/>
          <p:cNvCxnSpPr>
            <a:stCxn id="15" idx="6"/>
            <a:endCxn id="12" idx="1"/>
          </p:cNvCxnSpPr>
          <p:nvPr/>
        </p:nvCxnSpPr>
        <p:spPr>
          <a:xfrm flipV="1">
            <a:off x="5882325" y="3160007"/>
            <a:ext cx="387897" cy="666078"/>
          </a:xfrm>
          <a:prstGeom prst="bentConnector3">
            <a:avLst>
              <a:gd name="adj1" fmla="val 50000"/>
            </a:avLst>
          </a:prstGeom>
          <a:ln w="12700">
            <a:solidFill>
              <a:srgbClr val="AC283F"/>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11" name="Connector: Elbow 37"/>
          <p:cNvCxnSpPr>
            <a:stCxn id="15" idx="6"/>
            <a:endCxn id="20" idx="1"/>
          </p:cNvCxnSpPr>
          <p:nvPr/>
        </p:nvCxnSpPr>
        <p:spPr>
          <a:xfrm>
            <a:off x="5882325" y="3826085"/>
            <a:ext cx="387897" cy="594811"/>
          </a:xfrm>
          <a:prstGeom prst="bentConnector3">
            <a:avLst>
              <a:gd name="adj1" fmla="val 50000"/>
            </a:avLst>
          </a:prstGeom>
          <a:ln w="12700">
            <a:solidFill>
              <a:srgbClr val="AC283F"/>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12" name="Rectangle 51"/>
          <p:cNvSpPr>
            <a:spLocks noChangeArrowheads="1"/>
          </p:cNvSpPr>
          <p:nvPr/>
        </p:nvSpPr>
        <p:spPr bwMode="auto">
          <a:xfrm>
            <a:off x="6270222" y="2997533"/>
            <a:ext cx="1217155" cy="324947"/>
          </a:xfrm>
          <a:prstGeom prst="roundRect">
            <a:avLst>
              <a:gd name="adj" fmla="val 10083"/>
            </a:avLst>
          </a:prstGeom>
          <a:solidFill>
            <a:srgbClr val="B97379"/>
          </a:solidFill>
          <a:ln w="19050" cap="flat" cmpd="sng" algn="ctr">
            <a:noFill/>
            <a:prstDash val="solid"/>
            <a:miter lim="800000"/>
          </a:ln>
          <a:effectLst/>
        </p:spPr>
        <p:txBody>
          <a:bodyPr wrap="none" lIns="180000" tIns="35991" rIns="180000" bIns="35991" anchor="ctr">
            <a:noAutofit/>
          </a:bodyPr>
          <a:lstStyle/>
          <a:p>
            <a:pPr marL="0" marR="0" lvl="0" indent="0" algn="ctr" defTabSz="914400" rtl="0" eaLnBrk="1" fontAlgn="base" latinLnBrk="0" hangingPunct="1">
              <a:lnSpc>
                <a:spcPct val="100000"/>
              </a:lnSpc>
              <a:spcBef>
                <a:spcPct val="0"/>
              </a:spcBef>
              <a:spcAft>
                <a:spcPct val="0"/>
              </a:spcAft>
              <a:buClrTx/>
              <a:buSzTx/>
              <a:buFontTx/>
              <a:buNone/>
              <a:tabLst>
                <a:tab pos="459105" algn="l"/>
              </a:tabLst>
              <a:defRPr/>
            </a:pPr>
            <a:r>
              <a:rPr kumimoji="0" lang="zh-CN" altLang="en-US" sz="10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奥雷巴替尼 </a:t>
            </a:r>
            <a:r>
              <a:rPr kumimoji="0" lang="en-US" altLang="zh-CN" sz="10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30mg</a:t>
            </a:r>
            <a:endParaRPr kumimoji="0" lang="en-US" altLang="zh-CN" sz="1000" b="1" i="0" u="none" strike="noStrike" kern="600" cap="none" spc="1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3" name="Content Placeholder 2"/>
          <p:cNvSpPr txBox="1"/>
          <p:nvPr/>
        </p:nvSpPr>
        <p:spPr>
          <a:xfrm>
            <a:off x="361322" y="2661532"/>
            <a:ext cx="2651236" cy="3244422"/>
          </a:xfrm>
          <a:prstGeom prst="rect">
            <a:avLst/>
          </a:prstGeom>
          <a:solidFill>
            <a:srgbClr val="F2F2F2"/>
          </a:solidFill>
          <a:ln w="19050">
            <a:noFill/>
          </a:ln>
          <a:effectLst/>
        </p:spPr>
        <p:txBody>
          <a:bodyPr lIns="91440" tIns="45720" rIns="182880" bIns="45720" anchor="ctr"/>
          <a:lstStyle>
            <a:lvl1pPr marL="0" indent="0" algn="l" defTabSz="685800" rtl="0" eaLnBrk="1" latinLnBrk="0" hangingPunct="1">
              <a:lnSpc>
                <a:spcPct val="110000"/>
              </a:lnSpc>
              <a:spcBef>
                <a:spcPts val="750"/>
              </a:spcBef>
              <a:buFont typeface="Arial" panose="020B0604020202020204" pitchFamily="34" charset="0"/>
              <a:buNone/>
              <a:defRPr sz="1600" b="1" kern="1200">
                <a:solidFill>
                  <a:schemeClr val="tx2"/>
                </a:solidFill>
                <a:latin typeface="Arial" panose="020B0604020202020204" pitchFamily="34" charset="0"/>
                <a:ea typeface="+mn-ea"/>
                <a:cs typeface="Arial" panose="020B0604020202020204" pitchFamily="34" charset="0"/>
              </a:defRPr>
            </a:lvl1pPr>
            <a:lvl2pPr marL="0" indent="0" algn="l" defTabSz="685800" rtl="0" eaLnBrk="1" latinLnBrk="0" hangingPunct="1">
              <a:lnSpc>
                <a:spcPct val="120000"/>
              </a:lnSpc>
              <a:spcBef>
                <a:spcPts val="0"/>
              </a:spcBef>
              <a:spcAft>
                <a:spcPts val="300"/>
              </a:spcAft>
              <a:buFont typeface="Arial" panose="020B0604020202020204" pitchFamily="34" charset="0"/>
              <a:buNone/>
              <a:defRPr sz="1400" kern="1200">
                <a:solidFill>
                  <a:schemeClr val="accent1"/>
                </a:solidFill>
                <a:latin typeface="Arial" panose="020B0604020202020204" pitchFamily="34" charset="0"/>
                <a:ea typeface="+mn-ea"/>
                <a:cs typeface="Arial" panose="020B0604020202020204" pitchFamily="34" charset="0"/>
              </a:defRPr>
            </a:lvl2pPr>
            <a:lvl3pPr marL="0" indent="0" algn="l" defTabSz="685800" rtl="0" eaLnBrk="1" latinLnBrk="0" hangingPunct="1">
              <a:lnSpc>
                <a:spcPct val="120000"/>
              </a:lnSpc>
              <a:spcBef>
                <a:spcPts val="450"/>
              </a:spcBef>
              <a:spcAft>
                <a:spcPts val="300"/>
              </a:spcAft>
              <a:buFont typeface="Arial" panose="020B0604020202020204" pitchFamily="34" charset="0"/>
              <a:buNone/>
              <a:defRPr sz="1400" kern="1200">
                <a:solidFill>
                  <a:schemeClr val="tx2"/>
                </a:solidFill>
                <a:latin typeface="Arial" panose="020B0604020202020204" pitchFamily="34" charset="0"/>
                <a:ea typeface="+mn-ea"/>
                <a:cs typeface="Arial" panose="020B0604020202020204" pitchFamily="34" charset="0"/>
              </a:defRPr>
            </a:lvl3pPr>
            <a:lvl4pPr marL="175260" indent="-175260" algn="l" defTabSz="685800" rtl="0" eaLnBrk="1" latinLnBrk="0" hangingPunct="1">
              <a:lnSpc>
                <a:spcPct val="120000"/>
              </a:lnSpc>
              <a:spcBef>
                <a:spcPts val="450"/>
              </a:spcBef>
              <a:spcAft>
                <a:spcPts val="300"/>
              </a:spcAft>
              <a:buFont typeface="Arial" panose="020B0604020202020204" pitchFamily="34" charset="0"/>
              <a:buChar char="•"/>
              <a:defRPr sz="1400" kern="1200">
                <a:solidFill>
                  <a:schemeClr val="tx2"/>
                </a:solidFill>
                <a:latin typeface="Arial" panose="020B0604020202020204" pitchFamily="34" charset="0"/>
                <a:ea typeface="+mn-ea"/>
                <a:cs typeface="Arial" panose="020B0604020202020204" pitchFamily="34" charset="0"/>
              </a:defRPr>
            </a:lvl4pPr>
            <a:lvl5pPr marL="387985" indent="-175260" algn="l" defTabSz="685800" rtl="0" eaLnBrk="1" latinLnBrk="0" hangingPunct="1">
              <a:lnSpc>
                <a:spcPct val="120000"/>
              </a:lnSpc>
              <a:spcBef>
                <a:spcPts val="450"/>
              </a:spcBef>
              <a:spcAft>
                <a:spcPts val="300"/>
              </a:spcAft>
              <a:buFont typeface="Helvetica" panose="020B0604020202020204" pitchFamily="34" charset="0"/>
              <a:buChar char="‒"/>
              <a:defRPr sz="1400" kern="1200">
                <a:solidFill>
                  <a:schemeClr val="tx2"/>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30505" marR="0" lvl="0" indent="-228600" algn="l" defTabSz="685800" rtl="0" eaLnBrk="1" fontAlgn="auto" latinLnBrk="0" hangingPunct="1">
              <a:lnSpc>
                <a:spcPct val="120000"/>
              </a:lnSpc>
              <a:spcBef>
                <a:spcPts val="0"/>
              </a:spcBef>
              <a:spcAft>
                <a:spcPts val="0"/>
              </a:spcAft>
              <a:buClrTx/>
              <a:buSzTx/>
              <a:buFont typeface="Arial" panose="020B0604020202020204" pitchFamily="34" charset="0"/>
              <a:buChar char="•"/>
              <a:defRPr/>
            </a:pPr>
            <a:r>
              <a:rPr kumimoji="0" lang="zh-CN" altLang="en-US" sz="1100" b="0" i="0" u="none" strike="noStrike" kern="1200" cap="none" spc="0" normalizeH="0" baseline="0" noProof="0" dirty="0">
                <a:ln>
                  <a:noFill/>
                </a:ln>
                <a:solidFill>
                  <a:srgbClr val="E7E6E6">
                    <a:lumMod val="10000"/>
                  </a:srgbClr>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年龄≥</a:t>
            </a:r>
            <a:r>
              <a:rPr kumimoji="0" lang="en-US" altLang="zh-CN" sz="1100" b="0" i="0" u="none" strike="noStrike" kern="1200" cap="none" spc="0" normalizeH="0" baseline="0" noProof="0" dirty="0">
                <a:ln>
                  <a:noFill/>
                </a:ln>
                <a:solidFill>
                  <a:srgbClr val="E7E6E6">
                    <a:lumMod val="10000"/>
                  </a:srgbClr>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12</a:t>
            </a:r>
            <a:r>
              <a:rPr kumimoji="0" lang="zh-CN" altLang="en-US" sz="1100" b="0" i="0" u="none" strike="noStrike" kern="1200" cap="none" spc="0" normalizeH="0" baseline="0" noProof="0" dirty="0">
                <a:ln>
                  <a:noFill/>
                </a:ln>
                <a:solidFill>
                  <a:srgbClr val="E7E6E6">
                    <a:lumMod val="10000"/>
                  </a:srgbClr>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岁</a:t>
            </a:r>
            <a:endParaRPr kumimoji="0" lang="en-US" altLang="zh-CN" sz="1100" b="0" i="0" u="none" strike="noStrike" kern="1200" cap="none" spc="0" normalizeH="0" baseline="0" noProof="0" dirty="0">
              <a:ln>
                <a:noFill/>
              </a:ln>
              <a:solidFill>
                <a:srgbClr val="E7E6E6">
                  <a:lumMod val="10000"/>
                </a:srgbClr>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a:p>
            <a:pPr marL="230505" marR="0" lvl="0" indent="-228600" algn="l" defTabSz="685800" rtl="0" eaLnBrk="1" fontAlgn="auto" latinLnBrk="0" hangingPunct="1">
              <a:lnSpc>
                <a:spcPct val="120000"/>
              </a:lnSpc>
              <a:spcBef>
                <a:spcPts val="0"/>
              </a:spcBef>
              <a:spcAft>
                <a:spcPts val="0"/>
              </a:spcAft>
              <a:buClrTx/>
              <a:buSzTx/>
              <a:buFont typeface="Arial" panose="020B0604020202020204" pitchFamily="34" charset="0"/>
              <a:buChar char="•"/>
              <a:defRPr/>
            </a:pPr>
            <a:r>
              <a:rPr kumimoji="0" lang="zh-CN" altLang="en-US" sz="1100" b="0" i="0" u="none" strike="noStrike" kern="1200" cap="none" spc="0" normalizeH="0" baseline="0" noProof="0" dirty="0">
                <a:ln>
                  <a:noFill/>
                </a:ln>
                <a:solidFill>
                  <a:srgbClr val="E7E6E6">
                    <a:lumMod val="10000"/>
                  </a:srgbClr>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组织学确诊的晚期</a:t>
            </a:r>
            <a:r>
              <a:rPr kumimoji="0" lang="en-US" altLang="zh-CN" sz="1100" b="0" i="0" u="none" strike="noStrike" kern="1200" cap="none" spc="0" normalizeH="0" baseline="0" noProof="0" dirty="0">
                <a:ln>
                  <a:noFill/>
                </a:ln>
                <a:solidFill>
                  <a:srgbClr val="E7E6E6">
                    <a:lumMod val="10000"/>
                  </a:srgbClr>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GIST</a:t>
            </a:r>
            <a:r>
              <a:rPr kumimoji="0" lang="zh-CN" altLang="en-US" sz="1100" b="0" i="0" u="none" strike="noStrike" kern="1200" cap="none" spc="0" normalizeH="0" baseline="0" noProof="0" dirty="0">
                <a:ln>
                  <a:noFill/>
                </a:ln>
                <a:solidFill>
                  <a:srgbClr val="E7E6E6">
                    <a:lumMod val="10000"/>
                  </a:srgbClr>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或其他实体瘤</a:t>
            </a:r>
            <a:endParaRPr kumimoji="0" lang="en-US" altLang="zh-CN" sz="1100" b="0" i="0" u="none" strike="noStrike" kern="1200" cap="none" spc="0" normalizeH="0" baseline="0" noProof="0" dirty="0">
              <a:ln>
                <a:noFill/>
              </a:ln>
              <a:solidFill>
                <a:srgbClr val="E7E6E6">
                  <a:lumMod val="10000"/>
                </a:srgbClr>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a:p>
            <a:pPr marL="230505" marR="0" lvl="0" indent="-228600" algn="l" defTabSz="685800" rtl="0" eaLnBrk="1" fontAlgn="auto" latinLnBrk="0" hangingPunct="1">
              <a:lnSpc>
                <a:spcPct val="120000"/>
              </a:lnSpc>
              <a:spcBef>
                <a:spcPts val="0"/>
              </a:spcBef>
              <a:spcAft>
                <a:spcPts val="0"/>
              </a:spcAft>
              <a:buClrTx/>
              <a:buSzTx/>
              <a:buFont typeface="Arial" panose="020B0604020202020204" pitchFamily="34" charset="0"/>
              <a:buChar char="•"/>
              <a:defRPr/>
            </a:pPr>
            <a:r>
              <a:rPr kumimoji="0" lang="zh-CN" altLang="en-US" sz="1100" b="0" i="0" u="none" strike="noStrike" kern="1200" cap="none" spc="0" normalizeH="0" baseline="0" noProof="0" dirty="0">
                <a:ln>
                  <a:noFill/>
                </a:ln>
                <a:solidFill>
                  <a:srgbClr val="E7E6E6">
                    <a:lumMod val="10000"/>
                  </a:srgbClr>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对于</a:t>
            </a:r>
            <a:r>
              <a:rPr kumimoji="0" lang="en-US" altLang="zh-CN" sz="1100" b="0" i="0" u="none" strike="noStrike" kern="1200" cap="none" spc="0" normalizeH="0" baseline="0" noProof="0" dirty="0">
                <a:ln>
                  <a:noFill/>
                </a:ln>
                <a:solidFill>
                  <a:srgbClr val="E7E6E6">
                    <a:lumMod val="10000"/>
                  </a:srgbClr>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GIST</a:t>
            </a:r>
            <a:r>
              <a:rPr kumimoji="0" lang="zh-CN" altLang="en-US" sz="1100" b="0" i="0" u="none" strike="noStrike" kern="1200" cap="none" spc="0" normalizeH="0" baseline="0" noProof="0" dirty="0">
                <a:ln>
                  <a:noFill/>
                </a:ln>
                <a:solidFill>
                  <a:srgbClr val="E7E6E6">
                    <a:lumMod val="10000"/>
                  </a:srgbClr>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患者：对伊马替尼原发耐药</a:t>
            </a:r>
            <a:r>
              <a:rPr kumimoji="0" lang="en-US" altLang="zh-CN" sz="1100" b="0" i="0" u="none" strike="noStrike" kern="1200" cap="none" spc="0" normalizeH="0" baseline="0" noProof="0" dirty="0">
                <a:ln>
                  <a:noFill/>
                </a:ln>
                <a:solidFill>
                  <a:srgbClr val="E7E6E6">
                    <a:lumMod val="10000"/>
                  </a:srgbClr>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a:t>
            </a:r>
            <a:r>
              <a:rPr kumimoji="0" lang="zh-CN" altLang="en-US" sz="1100" b="0" i="0" u="none" strike="noStrike" kern="1200" cap="none" spc="0" normalizeH="0" baseline="0" noProof="0" dirty="0">
                <a:ln>
                  <a:noFill/>
                </a:ln>
                <a:solidFill>
                  <a:srgbClr val="E7E6E6">
                    <a:lumMod val="10000"/>
                  </a:srgbClr>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一线使用</a:t>
            </a:r>
            <a:r>
              <a:rPr kumimoji="0" lang="en-US" altLang="zh-CN" sz="1100" b="0" i="0" u="none" strike="noStrike" kern="1200" cap="none" spc="0" normalizeH="0" baseline="0" noProof="0" dirty="0">
                <a:ln>
                  <a:noFill/>
                </a:ln>
                <a:solidFill>
                  <a:srgbClr val="E7E6E6">
                    <a:lumMod val="10000"/>
                  </a:srgbClr>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6</a:t>
            </a:r>
            <a:r>
              <a:rPr kumimoji="0" lang="zh-CN" altLang="en-US" sz="1100" b="0" i="0" u="none" strike="noStrike" kern="1200" cap="none" spc="0" normalizeH="0" baseline="0" noProof="0" dirty="0">
                <a:ln>
                  <a:noFill/>
                </a:ln>
                <a:solidFill>
                  <a:srgbClr val="E7E6E6">
                    <a:lumMod val="10000"/>
                  </a:srgbClr>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个月内进展</a:t>
            </a:r>
            <a:r>
              <a:rPr kumimoji="0" lang="en-US" altLang="zh-CN" sz="1100" b="0" i="0" u="none" strike="noStrike" kern="1200" cap="none" spc="0" normalizeH="0" baseline="0" noProof="0" dirty="0">
                <a:ln>
                  <a:noFill/>
                </a:ln>
                <a:solidFill>
                  <a:srgbClr val="E7E6E6">
                    <a:lumMod val="10000"/>
                  </a:srgbClr>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a:t>
            </a:r>
            <a:r>
              <a:rPr kumimoji="0" lang="zh-CN" altLang="en-US" sz="1100" b="0" i="0" u="none" strike="noStrike" kern="1200" cap="none" spc="0" normalizeH="0" baseline="0" noProof="0" dirty="0">
                <a:ln>
                  <a:noFill/>
                </a:ln>
                <a:solidFill>
                  <a:srgbClr val="E7E6E6">
                    <a:lumMod val="10000"/>
                  </a:srgbClr>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或伊马替尼加至少另一种</a:t>
            </a:r>
            <a:r>
              <a:rPr kumimoji="0" lang="en-US" altLang="zh-CN" sz="1100" b="0" i="0" u="none" strike="noStrike" kern="1200" cap="none" spc="0" normalizeH="0" baseline="0" noProof="0" dirty="0">
                <a:ln>
                  <a:noFill/>
                </a:ln>
                <a:solidFill>
                  <a:srgbClr val="E7E6E6">
                    <a:lumMod val="10000"/>
                  </a:srgbClr>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TKI</a:t>
            </a:r>
            <a:r>
              <a:rPr kumimoji="0" lang="zh-CN" altLang="en-US" sz="1100" b="0" i="0" u="none" strike="noStrike" kern="1200" cap="none" spc="0" normalizeH="0" baseline="0" noProof="0" dirty="0">
                <a:ln>
                  <a:noFill/>
                </a:ln>
                <a:solidFill>
                  <a:srgbClr val="E7E6E6">
                    <a:lumMod val="10000"/>
                  </a:srgbClr>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治疗失败</a:t>
            </a:r>
            <a:endParaRPr kumimoji="0" lang="en-US" altLang="zh-CN" sz="1100" b="0" i="0" u="none" strike="noStrike" kern="1200" cap="none" spc="0" normalizeH="0" baseline="0" noProof="0" dirty="0">
              <a:ln>
                <a:noFill/>
              </a:ln>
              <a:solidFill>
                <a:srgbClr val="E7E6E6">
                  <a:lumMod val="10000"/>
                </a:srgbClr>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a:p>
            <a:pPr marL="230505" marR="0" lvl="0" indent="-228600" algn="l" defTabSz="685800" rtl="0" eaLnBrk="1" fontAlgn="auto" latinLnBrk="0" hangingPunct="1">
              <a:lnSpc>
                <a:spcPct val="120000"/>
              </a:lnSpc>
              <a:spcBef>
                <a:spcPts val="0"/>
              </a:spcBef>
              <a:spcAft>
                <a:spcPts val="0"/>
              </a:spcAft>
              <a:buClrTx/>
              <a:buSzTx/>
              <a:buFont typeface="Arial" panose="020B0604020202020204" pitchFamily="34" charset="0"/>
              <a:buChar char="•"/>
              <a:defRPr/>
            </a:pPr>
            <a:r>
              <a:rPr kumimoji="0" lang="en-US" altLang="zh-CN" sz="1100" b="0" i="0" u="none" strike="noStrike" kern="1200" cap="none" spc="0" normalizeH="0" baseline="0" noProof="0" dirty="0">
                <a:ln>
                  <a:noFill/>
                </a:ln>
                <a:solidFill>
                  <a:srgbClr val="E7E6E6">
                    <a:lumMod val="10000"/>
                  </a:srgbClr>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SDH</a:t>
            </a:r>
            <a:r>
              <a:rPr kumimoji="0" lang="zh-CN" altLang="en-US" sz="1100" b="0" i="0" u="none" strike="noStrike" kern="1200" cap="none" spc="0" normalizeH="0" baseline="0" noProof="0" dirty="0">
                <a:ln>
                  <a:noFill/>
                </a:ln>
                <a:solidFill>
                  <a:srgbClr val="E7E6E6">
                    <a:lumMod val="10000"/>
                  </a:srgbClr>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缺陷状态经</a:t>
            </a:r>
            <a:r>
              <a:rPr kumimoji="0" lang="en-US" altLang="zh-CN" sz="1100" b="0" i="0" u="none" strike="noStrike" kern="1200" cap="none" spc="0" normalizeH="0" baseline="0" noProof="0" dirty="0">
                <a:ln>
                  <a:noFill/>
                </a:ln>
                <a:solidFill>
                  <a:srgbClr val="E7E6E6">
                    <a:lumMod val="10000"/>
                  </a:srgbClr>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SDHB</a:t>
            </a:r>
            <a:r>
              <a:rPr kumimoji="0" lang="zh-CN" altLang="en-US" sz="1100" b="0" i="0" u="none" strike="noStrike" kern="1200" cap="none" spc="0" normalizeH="0" baseline="0" noProof="0" dirty="0">
                <a:ln>
                  <a:noFill/>
                </a:ln>
                <a:solidFill>
                  <a:srgbClr val="E7E6E6">
                    <a:lumMod val="10000"/>
                  </a:srgbClr>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免疫组化染色阴性确认</a:t>
            </a:r>
            <a:endParaRPr kumimoji="0" lang="en-US" altLang="zh-CN" sz="1100" b="0" i="0" u="none" strike="noStrike" kern="1200" cap="none" spc="0" normalizeH="0" baseline="0" noProof="0" dirty="0">
              <a:ln>
                <a:noFill/>
              </a:ln>
              <a:solidFill>
                <a:srgbClr val="E7E6E6">
                  <a:lumMod val="10000"/>
                </a:srgbClr>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a:p>
            <a:pPr marL="230505" marR="0" lvl="0" indent="-228600" algn="l" defTabSz="685800" rtl="0" eaLnBrk="1" fontAlgn="auto" latinLnBrk="0" hangingPunct="1">
              <a:lnSpc>
                <a:spcPct val="120000"/>
              </a:lnSpc>
              <a:spcBef>
                <a:spcPts val="0"/>
              </a:spcBef>
              <a:spcAft>
                <a:spcPts val="0"/>
              </a:spcAft>
              <a:buClrTx/>
              <a:buSzTx/>
              <a:buFont typeface="Arial" panose="020B0604020202020204" pitchFamily="34" charset="0"/>
              <a:buChar char="•"/>
              <a:defRPr/>
            </a:pPr>
            <a:r>
              <a:rPr kumimoji="0" lang="en-US" altLang="zh-CN" sz="1100" b="0" i="0" u="none" strike="noStrike" kern="1200" cap="none" spc="0" normalizeH="0" baseline="0" noProof="0" dirty="0">
                <a:ln>
                  <a:noFill/>
                </a:ln>
                <a:solidFill>
                  <a:srgbClr val="E7E6E6">
                    <a:lumMod val="10000"/>
                  </a:srgbClr>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ECOG PS</a:t>
            </a:r>
            <a:r>
              <a:rPr kumimoji="0" lang="zh-CN" altLang="en-US" sz="1100" b="0" i="0" u="none" strike="noStrike" kern="1200" cap="none" spc="0" normalizeH="0" baseline="0" noProof="0" dirty="0">
                <a:ln>
                  <a:noFill/>
                </a:ln>
                <a:solidFill>
                  <a:srgbClr val="E7E6E6">
                    <a:lumMod val="10000"/>
                  </a:srgbClr>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a:t>
            </a:r>
            <a:r>
              <a:rPr kumimoji="0" lang="en-US" altLang="zh-CN" sz="1100" b="0" i="0" u="none" strike="noStrike" kern="1200" cap="none" spc="0" normalizeH="0" baseline="0" noProof="0" dirty="0">
                <a:ln>
                  <a:noFill/>
                </a:ln>
                <a:solidFill>
                  <a:srgbClr val="E7E6E6">
                    <a:lumMod val="10000"/>
                  </a:srgbClr>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2</a:t>
            </a:r>
            <a:endParaRPr kumimoji="0" lang="en-US" altLang="zh-CN" sz="1100" b="0" i="0" u="none" strike="noStrike" kern="1200" cap="none" spc="0" normalizeH="0" baseline="0" noProof="0" dirty="0">
              <a:ln>
                <a:noFill/>
              </a:ln>
              <a:solidFill>
                <a:srgbClr val="E7E6E6">
                  <a:lumMod val="10000"/>
                </a:srgbClr>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a:p>
            <a:pPr marL="230505" marR="0" lvl="0" indent="-228600" algn="l" defTabSz="685800" rtl="0" eaLnBrk="1" fontAlgn="auto" latinLnBrk="0" hangingPunct="1">
              <a:lnSpc>
                <a:spcPct val="120000"/>
              </a:lnSpc>
              <a:spcBef>
                <a:spcPts val="0"/>
              </a:spcBef>
              <a:spcAft>
                <a:spcPts val="0"/>
              </a:spcAft>
              <a:buClrTx/>
              <a:buSzTx/>
              <a:buFont typeface="Arial" panose="020B0604020202020204" pitchFamily="34" charset="0"/>
              <a:buChar char="•"/>
              <a:defRPr/>
            </a:pPr>
            <a:r>
              <a:rPr kumimoji="0" lang="zh-CN" altLang="en-US" sz="1100" b="0" i="0" u="none" strike="noStrike" kern="1200" cap="none" spc="0" normalizeH="0" baseline="0" noProof="0" dirty="0">
                <a:ln>
                  <a:noFill/>
                </a:ln>
                <a:solidFill>
                  <a:srgbClr val="E7E6E6">
                    <a:lumMod val="10000"/>
                  </a:srgbClr>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具备足够的肾、肝、心脏和骨髓功能</a:t>
            </a:r>
            <a:endParaRPr kumimoji="0" lang="en-US" altLang="zh-CN" sz="1100" b="0" i="0" u="none" strike="noStrike" kern="1200" cap="none" spc="0" normalizeH="0" baseline="0" noProof="0" dirty="0">
              <a:ln>
                <a:noFill/>
              </a:ln>
              <a:solidFill>
                <a:srgbClr val="E7E6E6">
                  <a:lumMod val="10000"/>
                </a:srgbClr>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a:p>
            <a:pPr marL="230505" marR="0" lvl="0" indent="-228600" algn="l" defTabSz="685800" rtl="0" eaLnBrk="1" fontAlgn="auto" latinLnBrk="0" hangingPunct="1">
              <a:lnSpc>
                <a:spcPct val="120000"/>
              </a:lnSpc>
              <a:spcBef>
                <a:spcPts val="0"/>
              </a:spcBef>
              <a:spcAft>
                <a:spcPts val="0"/>
              </a:spcAft>
              <a:buClrTx/>
              <a:buSzTx/>
              <a:buFont typeface="Arial" panose="020B0604020202020204" pitchFamily="34" charset="0"/>
              <a:buChar char="•"/>
              <a:defRPr/>
            </a:pPr>
            <a:r>
              <a:rPr kumimoji="0" lang="zh-CN" altLang="en-US" sz="1100" b="0" i="0" u="none" strike="noStrike" kern="1200" cap="none" spc="0" normalizeH="0" baseline="0" noProof="0" dirty="0">
                <a:ln>
                  <a:noFill/>
                </a:ln>
                <a:solidFill>
                  <a:srgbClr val="E7E6E6">
                    <a:lumMod val="10000"/>
                  </a:srgbClr>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已签署知情同意书</a:t>
            </a:r>
            <a:endParaRPr kumimoji="0" lang="zh-CN" altLang="en-US" sz="1100" b="0" i="0" u="none" strike="noStrike" kern="1200" cap="none" spc="0" normalizeH="0" baseline="0" noProof="0" dirty="0">
              <a:ln>
                <a:noFill/>
              </a:ln>
              <a:solidFill>
                <a:srgbClr val="E7E6E6">
                  <a:lumMod val="10000"/>
                </a:srgbClr>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4" name="Rectangle: Top Corners Rounded 48"/>
          <p:cNvSpPr/>
          <p:nvPr/>
        </p:nvSpPr>
        <p:spPr>
          <a:xfrm>
            <a:off x="361322" y="2531268"/>
            <a:ext cx="2651236" cy="314580"/>
          </a:xfrm>
          <a:prstGeom prst="round2SameRect">
            <a:avLst/>
          </a:prstGeom>
          <a:solidFill>
            <a:srgbClr val="B97379"/>
          </a:solidFill>
          <a:ln w="19050">
            <a:noFill/>
          </a:ln>
          <a:effectLst/>
        </p:spPr>
        <p:txBody>
          <a:bodyPr wrap="square" anchor="ctr">
            <a:noAutofit/>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14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关键纳入标准</a:t>
            </a:r>
            <a:endParaRPr kumimoji="0" lang="zh-CN" altLang="en-US" sz="14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5" name="Rectangle 40"/>
          <p:cNvSpPr>
            <a:spLocks noChangeArrowheads="1"/>
          </p:cNvSpPr>
          <p:nvPr/>
        </p:nvSpPr>
        <p:spPr bwMode="auto">
          <a:xfrm>
            <a:off x="5397076" y="3555494"/>
            <a:ext cx="485249" cy="541182"/>
          </a:xfrm>
          <a:prstGeom prst="ellipse">
            <a:avLst/>
          </a:prstGeom>
          <a:solidFill>
            <a:sysClr val="window" lastClr="FFFFFF">
              <a:lumMod val="65000"/>
            </a:sysClr>
          </a:solidFill>
          <a:ln w="50800">
            <a:noFill/>
          </a:ln>
          <a:effectLst/>
        </p:spPr>
        <p:txBody>
          <a:bodyPr wrap="square" lIns="0" tIns="0" rIns="0" bIns="0" anchor="ctr">
            <a:noAutofit/>
          </a:bodyPr>
          <a:lstStyle/>
          <a:p>
            <a:pPr marL="0" marR="0" lvl="0" indent="0" algn="ctr" defTabSz="914400" rtl="0" eaLnBrk="1" fontAlgn="base" latinLnBrk="0" hangingPunct="1">
              <a:lnSpc>
                <a:spcPct val="90000"/>
              </a:lnSpc>
              <a:spcBef>
                <a:spcPct val="0"/>
              </a:spcBef>
              <a:spcAft>
                <a:spcPct val="0"/>
              </a:spcAft>
              <a:buClrTx/>
              <a:buSzTx/>
              <a:buFontTx/>
              <a:buNone/>
              <a:defRPr/>
            </a:pPr>
            <a:r>
              <a:rPr kumimoji="0" lang="en-US" altLang="en-US" sz="10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R</a:t>
            </a:r>
            <a:endParaRPr kumimoji="0" lang="en-US" altLang="en-US" sz="10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a:p>
            <a:pPr marL="0" marR="0" lvl="0" indent="0" algn="ctr" defTabSz="914400" rtl="0" eaLnBrk="1" fontAlgn="base" latinLnBrk="0" hangingPunct="1">
              <a:lnSpc>
                <a:spcPct val="90000"/>
              </a:lnSpc>
              <a:spcBef>
                <a:spcPct val="0"/>
              </a:spcBef>
              <a:spcAft>
                <a:spcPct val="0"/>
              </a:spcAft>
              <a:buClrTx/>
              <a:buSzTx/>
              <a:buFontTx/>
              <a:buNone/>
              <a:defRPr/>
            </a:pPr>
            <a:r>
              <a:rPr kumimoji="0" lang="en-US" altLang="en-US" sz="10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1:1:1</a:t>
            </a:r>
            <a:endParaRPr kumimoji="0" lang="en-US" altLang="en-US" sz="10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6" name="TextBox 61"/>
          <p:cNvSpPr txBox="1"/>
          <p:nvPr/>
        </p:nvSpPr>
        <p:spPr>
          <a:xfrm>
            <a:off x="3410797" y="4606537"/>
            <a:ext cx="3935474" cy="1274099"/>
          </a:xfrm>
          <a:prstGeom prst="rect">
            <a:avLst/>
          </a:prstGeom>
          <a:solidFill>
            <a:sysClr val="window" lastClr="FFFFFF">
              <a:lumMod val="95000"/>
            </a:sysClr>
          </a:solidFill>
        </p:spPr>
        <p:txBody>
          <a:bodyPr wrap="square" lIns="90000" tIns="108000" rIns="90000" bIns="108000" numCol="1" rtlCol="0" anchor="ctr" anchorCtr="0">
            <a:noAutofit/>
          </a:bodyPr>
          <a:lstStyle/>
          <a:p>
            <a:pPr marL="0" marR="0" lvl="0" indent="0" algn="l" defTabSz="914400" rtl="0" eaLnBrk="0" fontAlgn="base" latinLnBrk="0" hangingPunct="0">
              <a:lnSpc>
                <a:spcPct val="150000"/>
              </a:lnSpc>
              <a:spcBef>
                <a:spcPct val="0"/>
              </a:spcBef>
              <a:spcAft>
                <a:spcPts val="0"/>
              </a:spcAft>
              <a:buClr>
                <a:prstClr val="black"/>
              </a:buClr>
              <a:buSzTx/>
              <a:buFontTx/>
              <a:buNone/>
              <a:defRPr/>
            </a:pPr>
            <a:r>
              <a:rPr kumimoji="0" lang="zh-CN" altLang="en-US" sz="1200" b="1"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主要终点：</a:t>
            </a:r>
            <a:endParaRPr kumimoji="0" lang="en-US" altLang="en-US" sz="1200" b="1"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a:p>
            <a:pPr marL="171450" marR="0" lvl="0" indent="-171450" algn="l" defTabSz="914400" rtl="0" eaLnBrk="0" fontAlgn="base" latinLnBrk="0" hangingPunct="0">
              <a:lnSpc>
                <a:spcPct val="150000"/>
              </a:lnSpc>
              <a:spcBef>
                <a:spcPct val="0"/>
              </a:spcBef>
              <a:spcAft>
                <a:spcPts val="0"/>
              </a:spcAft>
              <a:buClr>
                <a:prstClr val="black"/>
              </a:buClr>
              <a:buSzTx/>
              <a:buFont typeface="Arial" panose="020B0604020202020204" pitchFamily="34" charset="0"/>
              <a:buChar char="•"/>
              <a:defRPr/>
            </a:pPr>
            <a:r>
              <a:rPr kumimoji="0" lang="zh-CN" altLang="en-US" sz="12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奥雷巴替尼的</a:t>
            </a:r>
            <a:r>
              <a:rPr kumimoji="0" lang="en-US" altLang="zh-CN" sz="12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RP2D</a:t>
            </a:r>
            <a:endParaRPr kumimoji="0" lang="en-US" altLang="zh-CN" sz="12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a:p>
            <a:pPr marL="171450" marR="0" lvl="0" indent="-171450" algn="l" defTabSz="914400" rtl="0" eaLnBrk="0" fontAlgn="base" latinLnBrk="0" hangingPunct="0">
              <a:lnSpc>
                <a:spcPct val="150000"/>
              </a:lnSpc>
              <a:spcBef>
                <a:spcPct val="0"/>
              </a:spcBef>
              <a:spcAft>
                <a:spcPts val="0"/>
              </a:spcAft>
              <a:buClr>
                <a:prstClr val="black"/>
              </a:buClr>
              <a:buSzTx/>
              <a:buFont typeface="Arial" panose="020B0604020202020204" pitchFamily="34" charset="0"/>
              <a:buChar char="•"/>
              <a:defRPr/>
            </a:pPr>
            <a:r>
              <a:rPr kumimoji="0" lang="zh-CN" altLang="en-US" sz="12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奥雷巴替尼的安全性特征</a:t>
            </a:r>
            <a:endParaRPr kumimoji="0" lang="en-US" altLang="zh-CN" sz="1200" b="0" i="0" u="none" strike="noStrike" kern="600" cap="none" spc="10" normalizeH="0" baseline="-25000" noProof="0" dirty="0">
              <a:ln>
                <a:noFill/>
              </a:ln>
              <a:solidFill>
                <a:srgbClr val="E7E6E6">
                  <a:lumMod val="10000"/>
                </a:srgbClr>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7" name="文本框 38"/>
          <p:cNvSpPr txBox="1"/>
          <p:nvPr/>
        </p:nvSpPr>
        <p:spPr>
          <a:xfrm>
            <a:off x="5357405" y="4126164"/>
            <a:ext cx="640036" cy="246221"/>
          </a:xfrm>
          <a:prstGeom prst="rect">
            <a:avLst/>
          </a:prstGeom>
          <a:noFill/>
        </p:spPr>
        <p:txBody>
          <a:bodyPr wrap="square">
            <a:spAutoFit/>
          </a:bodyPr>
          <a:lstStyle/>
          <a:p>
            <a:pPr marL="45720" marR="0" lvl="0" indent="0" algn="l" defTabSz="685800" rtl="0" eaLnBrk="1" fontAlgn="auto" latinLnBrk="0" hangingPunct="1">
              <a:lnSpc>
                <a:spcPct val="100000"/>
              </a:lnSpc>
              <a:spcBef>
                <a:spcPts val="0"/>
              </a:spcBef>
              <a:spcAft>
                <a:spcPts val="0"/>
              </a:spcAft>
              <a:buClrTx/>
              <a:buSzTx/>
              <a:buFontTx/>
              <a:buNone/>
              <a:defRPr/>
            </a:pPr>
            <a:r>
              <a:rPr kumimoji="0" lang="en-US" altLang="zh-CN" sz="1000" b="1"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N=66</a:t>
            </a:r>
            <a:endParaRPr kumimoji="0" lang="en-US" altLang="zh-CN" sz="1000" b="0" i="0" u="none" strike="noStrike" kern="1200" cap="none" spc="0" normalizeH="0" baseline="0" noProof="0" dirty="0">
              <a:ln>
                <a:noFill/>
              </a:ln>
              <a:solidFill>
                <a:srgbClr val="E7E6E6">
                  <a:lumMod val="10000"/>
                </a:srgbClr>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8" name="文本框 33"/>
          <p:cNvSpPr txBox="1"/>
          <p:nvPr/>
        </p:nvSpPr>
        <p:spPr>
          <a:xfrm>
            <a:off x="3420615" y="2559757"/>
            <a:ext cx="4135410" cy="246221"/>
          </a:xfrm>
          <a:prstGeom prst="rect">
            <a:avLst/>
          </a:prstGeom>
          <a:solidFill>
            <a:schemeClr val="accent2">
              <a:lumMod val="20000"/>
              <a:lumOff val="80000"/>
            </a:schemeClr>
          </a:solidFill>
          <a:ln>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第一阶段 剂量递增研究</a:t>
            </a:r>
            <a:endParaRPr kumimoji="0" lang="zh-CN" altLang="en-US" sz="1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9" name="Rectangle 51_1"/>
          <p:cNvSpPr>
            <a:spLocks noChangeArrowheads="1"/>
          </p:cNvSpPr>
          <p:nvPr/>
        </p:nvSpPr>
        <p:spPr bwMode="auto">
          <a:xfrm>
            <a:off x="6270222" y="3627978"/>
            <a:ext cx="1217155" cy="324947"/>
          </a:xfrm>
          <a:prstGeom prst="roundRect">
            <a:avLst>
              <a:gd name="adj" fmla="val 10083"/>
            </a:avLst>
          </a:prstGeom>
          <a:solidFill>
            <a:srgbClr val="B97379"/>
          </a:solidFill>
          <a:ln w="19050" cap="flat" cmpd="sng" algn="ctr">
            <a:noFill/>
            <a:prstDash val="solid"/>
            <a:miter lim="800000"/>
          </a:ln>
          <a:effectLst/>
        </p:spPr>
        <p:txBody>
          <a:bodyPr wrap="none" lIns="180000" tIns="35991" rIns="180000" bIns="35991" anchor="ctr">
            <a:noAutofit/>
          </a:bodyPr>
          <a:lstStyle/>
          <a:p>
            <a:pPr marL="0" marR="0" lvl="0" indent="0" algn="ctr" defTabSz="914400" rtl="0" eaLnBrk="1" fontAlgn="base" latinLnBrk="0" hangingPunct="1">
              <a:lnSpc>
                <a:spcPct val="100000"/>
              </a:lnSpc>
              <a:spcBef>
                <a:spcPct val="0"/>
              </a:spcBef>
              <a:spcAft>
                <a:spcPct val="0"/>
              </a:spcAft>
              <a:buClrTx/>
              <a:buSzTx/>
              <a:buFontTx/>
              <a:buNone/>
              <a:tabLst>
                <a:tab pos="459105" algn="l"/>
              </a:tabLst>
              <a:defRPr/>
            </a:pPr>
            <a:r>
              <a:rPr kumimoji="0" lang="zh-CN" altLang="en-US" sz="10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奥雷巴替尼 </a:t>
            </a:r>
            <a:r>
              <a:rPr kumimoji="0" lang="en-US" altLang="zh-CN" sz="10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40mg</a:t>
            </a:r>
            <a:endParaRPr kumimoji="0" lang="en-US" altLang="zh-CN" sz="1000" b="1" i="0" u="none" strike="noStrike" kern="600" cap="none" spc="1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20" name="Rectangle 51_1_1"/>
          <p:cNvSpPr>
            <a:spLocks noChangeArrowheads="1"/>
          </p:cNvSpPr>
          <p:nvPr/>
        </p:nvSpPr>
        <p:spPr bwMode="auto">
          <a:xfrm>
            <a:off x="6270222" y="4258422"/>
            <a:ext cx="1217155" cy="324947"/>
          </a:xfrm>
          <a:prstGeom prst="roundRect">
            <a:avLst>
              <a:gd name="adj" fmla="val 10083"/>
            </a:avLst>
          </a:prstGeom>
          <a:solidFill>
            <a:srgbClr val="B97379"/>
          </a:solidFill>
          <a:ln w="19050" cap="flat" cmpd="sng" algn="ctr">
            <a:noFill/>
            <a:prstDash val="solid"/>
            <a:miter lim="800000"/>
          </a:ln>
          <a:effectLst/>
        </p:spPr>
        <p:txBody>
          <a:bodyPr wrap="none" lIns="180000" tIns="35991" rIns="180000" bIns="35991" anchor="ctr">
            <a:noAutofit/>
          </a:bodyPr>
          <a:lstStyle/>
          <a:p>
            <a:pPr marL="0" marR="0" lvl="0" indent="0" algn="ctr" defTabSz="914400" rtl="0" eaLnBrk="1" fontAlgn="base" latinLnBrk="0" hangingPunct="1">
              <a:lnSpc>
                <a:spcPct val="100000"/>
              </a:lnSpc>
              <a:spcBef>
                <a:spcPct val="0"/>
              </a:spcBef>
              <a:spcAft>
                <a:spcPct val="0"/>
              </a:spcAft>
              <a:buClrTx/>
              <a:buSzTx/>
              <a:buFontTx/>
              <a:buNone/>
              <a:tabLst>
                <a:tab pos="459105" algn="l"/>
              </a:tabLst>
              <a:defRPr/>
            </a:pPr>
            <a:r>
              <a:rPr kumimoji="0" lang="zh-CN" altLang="en-US" sz="10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奥雷巴替尼 </a:t>
            </a:r>
            <a:r>
              <a:rPr kumimoji="0" lang="en-US" altLang="zh-CN" sz="10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50mg</a:t>
            </a:r>
            <a:endParaRPr kumimoji="0" lang="en-US" altLang="zh-CN" sz="1000" b="1" i="0" u="none" strike="noStrike" kern="600" cap="none" spc="1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21" name="文本框 33_1"/>
          <p:cNvSpPr txBox="1"/>
          <p:nvPr/>
        </p:nvSpPr>
        <p:spPr>
          <a:xfrm>
            <a:off x="8068959" y="2546239"/>
            <a:ext cx="3723451" cy="246221"/>
          </a:xfrm>
          <a:prstGeom prst="rect">
            <a:avLst/>
          </a:prstGeom>
          <a:solidFill>
            <a:schemeClr val="accent2">
              <a:lumMod val="20000"/>
              <a:lumOff val="80000"/>
            </a:schemeClr>
          </a:solidFill>
          <a:ln>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第二阶段 非随机化研究</a:t>
            </a:r>
            <a:endParaRPr kumimoji="0" lang="zh-CN" altLang="en-US" sz="1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22" name="TextBox 61"/>
          <p:cNvSpPr txBox="1"/>
          <p:nvPr/>
        </p:nvSpPr>
        <p:spPr>
          <a:xfrm>
            <a:off x="7842004" y="4652965"/>
            <a:ext cx="3939207" cy="1274099"/>
          </a:xfrm>
          <a:prstGeom prst="rect">
            <a:avLst/>
          </a:prstGeom>
          <a:solidFill>
            <a:sysClr val="window" lastClr="FFFFFF">
              <a:lumMod val="95000"/>
            </a:sysClr>
          </a:solidFill>
        </p:spPr>
        <p:txBody>
          <a:bodyPr wrap="square" lIns="90000" tIns="108000" rIns="90000" bIns="108000" numCol="1" rtlCol="0" anchor="ctr" anchorCtr="0">
            <a:noAutofit/>
          </a:bodyPr>
          <a:lstStyle/>
          <a:p>
            <a:pPr marL="0" marR="0" lvl="0" indent="0" algn="l" defTabSz="914400" rtl="0" eaLnBrk="0" fontAlgn="base" latinLnBrk="0" hangingPunct="0">
              <a:lnSpc>
                <a:spcPct val="150000"/>
              </a:lnSpc>
              <a:spcBef>
                <a:spcPct val="0"/>
              </a:spcBef>
              <a:spcAft>
                <a:spcPts val="0"/>
              </a:spcAft>
              <a:buClr>
                <a:prstClr val="black"/>
              </a:buClr>
              <a:buSzTx/>
              <a:buFontTx/>
              <a:buNone/>
              <a:defRPr/>
            </a:pPr>
            <a:r>
              <a:rPr kumimoji="0" lang="zh-CN" altLang="en-US" sz="1200" b="1"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关键次要终点：</a:t>
            </a:r>
            <a:endParaRPr kumimoji="0" lang="en-US" altLang="zh-CN" sz="1200" b="1"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a:p>
            <a:pPr marL="171450" marR="0" lvl="0" indent="-171450" algn="l" defTabSz="914400" rtl="0" eaLnBrk="0" fontAlgn="base" latinLnBrk="0" hangingPunct="0">
              <a:lnSpc>
                <a:spcPct val="150000"/>
              </a:lnSpc>
              <a:spcBef>
                <a:spcPct val="0"/>
              </a:spcBef>
              <a:spcAft>
                <a:spcPts val="0"/>
              </a:spcAft>
              <a:buClr>
                <a:prstClr val="black"/>
              </a:buClr>
              <a:buSzTx/>
              <a:buFont typeface="Arial" panose="020B0604020202020204" pitchFamily="34" charset="0"/>
              <a:buChar char="•"/>
              <a:defRPr/>
            </a:pPr>
            <a:r>
              <a:rPr kumimoji="0" lang="en-US" altLang="zh-CN" sz="12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ORR</a:t>
            </a:r>
            <a:endParaRPr kumimoji="0" lang="en-US" altLang="zh-CN" sz="12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a:p>
            <a:pPr marL="171450" marR="0" lvl="0" indent="-171450" algn="l" defTabSz="914400" rtl="0" eaLnBrk="0" fontAlgn="base" latinLnBrk="0" hangingPunct="0">
              <a:lnSpc>
                <a:spcPct val="150000"/>
              </a:lnSpc>
              <a:spcBef>
                <a:spcPct val="0"/>
              </a:spcBef>
              <a:spcAft>
                <a:spcPts val="0"/>
              </a:spcAft>
              <a:buClr>
                <a:prstClr val="black"/>
              </a:buClr>
              <a:buSzTx/>
              <a:buFont typeface="Arial" panose="020B0604020202020204" pitchFamily="34" charset="0"/>
              <a:buChar char="•"/>
              <a:defRPr/>
            </a:pPr>
            <a:r>
              <a:rPr kumimoji="0" lang="en-US" altLang="zh-CN" sz="1200" b="0" i="0" u="none" strike="noStrike" kern="600" cap="none" spc="10" normalizeH="0" baseline="0" noProof="0" dirty="0">
                <a:ln>
                  <a:noFill/>
                </a:ln>
                <a:solidFill>
                  <a:srgbClr val="E7E6E6">
                    <a:lumMod val="10000"/>
                  </a:srgbClr>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CBR</a:t>
            </a:r>
            <a:endParaRPr kumimoji="0" lang="en-US" altLang="zh-CN" sz="1200" b="0" i="0" u="none" strike="noStrike" kern="600" cap="none" spc="10" normalizeH="0" baseline="0" noProof="0" dirty="0">
              <a:ln>
                <a:noFill/>
              </a:ln>
              <a:solidFill>
                <a:srgbClr val="E7E6E6">
                  <a:lumMod val="10000"/>
                </a:srgbClr>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a:p>
            <a:pPr marL="171450" marR="0" lvl="0" indent="-171450" algn="l" defTabSz="914400" rtl="0" eaLnBrk="0" fontAlgn="base" latinLnBrk="0" hangingPunct="0">
              <a:lnSpc>
                <a:spcPct val="150000"/>
              </a:lnSpc>
              <a:spcBef>
                <a:spcPct val="0"/>
              </a:spcBef>
              <a:spcAft>
                <a:spcPts val="0"/>
              </a:spcAft>
              <a:buClr>
                <a:prstClr val="black"/>
              </a:buClr>
              <a:buSzTx/>
              <a:buFont typeface="Arial" panose="020B0604020202020204" pitchFamily="34" charset="0"/>
              <a:buChar char="•"/>
              <a:defRPr/>
            </a:pPr>
            <a:r>
              <a:rPr kumimoji="0" lang="en-US" altLang="zh-CN" sz="1200" b="0" i="0" u="none" strike="noStrike" kern="600" cap="none" spc="10" normalizeH="0" baseline="0" noProof="0" dirty="0">
                <a:ln>
                  <a:noFill/>
                </a:ln>
                <a:solidFill>
                  <a:srgbClr val="E7E6E6">
                    <a:lumMod val="10000"/>
                  </a:srgbClr>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PFS</a:t>
            </a:r>
            <a:endParaRPr kumimoji="0" lang="en-US" altLang="zh-CN" sz="1200" b="0" i="0" u="none" strike="noStrike" kern="600" cap="none" spc="10" normalizeH="0" baseline="0" noProof="0" dirty="0">
              <a:ln>
                <a:noFill/>
              </a:ln>
              <a:solidFill>
                <a:srgbClr val="E7E6E6">
                  <a:lumMod val="10000"/>
                </a:srgbClr>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grpSp>
        <p:nvGrpSpPr>
          <p:cNvPr id="24" name="组合 20_1"/>
          <p:cNvGrpSpPr/>
          <p:nvPr/>
        </p:nvGrpSpPr>
        <p:grpSpPr>
          <a:xfrm>
            <a:off x="8287578" y="3985810"/>
            <a:ext cx="1203482" cy="452824"/>
            <a:chOff x="3374695" y="2060805"/>
            <a:chExt cx="2044107" cy="1754282"/>
          </a:xfrm>
        </p:grpSpPr>
        <p:sp>
          <p:nvSpPr>
            <p:cNvPr id="25" name="矩形: 圆角 24"/>
            <p:cNvSpPr/>
            <p:nvPr/>
          </p:nvSpPr>
          <p:spPr>
            <a:xfrm>
              <a:off x="3374695" y="2060805"/>
              <a:ext cx="2044107" cy="1754282"/>
            </a:xfrm>
            <a:prstGeom prst="roundRect">
              <a:avLst/>
            </a:prstGeom>
            <a:solidFill>
              <a:schemeClr val="bg1"/>
            </a:solidFill>
            <a:ln w="12700" cap="flat" cmpd="sng" algn="ctr">
              <a:solidFill>
                <a:srgbClr val="AC283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0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26" name="Rectangle 51"/>
            <p:cNvSpPr>
              <a:spLocks noChangeArrowheads="1"/>
            </p:cNvSpPr>
            <p:nvPr/>
          </p:nvSpPr>
          <p:spPr bwMode="auto">
            <a:xfrm>
              <a:off x="3462015" y="2423454"/>
              <a:ext cx="1869467" cy="1028982"/>
            </a:xfrm>
            <a:prstGeom prst="roundRect">
              <a:avLst>
                <a:gd name="adj" fmla="val 10083"/>
              </a:avLst>
            </a:prstGeom>
            <a:noFill/>
            <a:ln w="19050" cap="flat" cmpd="sng" algn="ctr">
              <a:noFill/>
              <a:prstDash val="solid"/>
              <a:miter lim="800000"/>
            </a:ln>
            <a:effectLst/>
          </p:spPr>
          <p:txBody>
            <a:bodyPr wrap="square" lIns="71981" tIns="35991" rIns="71981" bIns="35991" anchor="ctr">
              <a:noAutofit/>
            </a:bodyPr>
            <a:lstStyle/>
            <a:p>
              <a:pPr marL="0" marR="0" lvl="0" indent="0" algn="ctr" defTabSz="914400" rtl="0" eaLnBrk="1" fontAlgn="base" latinLnBrk="0" hangingPunct="1">
                <a:lnSpc>
                  <a:spcPct val="100000"/>
                </a:lnSpc>
                <a:spcBef>
                  <a:spcPct val="0"/>
                </a:spcBef>
                <a:spcAft>
                  <a:spcPct val="0"/>
                </a:spcAft>
                <a:buClrTx/>
                <a:buSzTx/>
                <a:buFontTx/>
                <a:buNone/>
                <a:tabLst>
                  <a:tab pos="459105" algn="l"/>
                </a:tabLst>
                <a:defRPr/>
              </a:pPr>
              <a:r>
                <a:rPr kumimoji="0" lang="zh-CN" altLang="en-US" sz="10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晚期</a:t>
              </a:r>
              <a:r>
                <a:rPr kumimoji="0" lang="en-US" altLang="zh-CN" sz="10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WT</a:t>
              </a:r>
              <a:r>
                <a:rPr kumimoji="0" lang="zh-CN" altLang="en-US" sz="10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 </a:t>
              </a:r>
              <a:r>
                <a:rPr kumimoji="0" lang="en-US" altLang="zh-CN" sz="10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GIST</a:t>
              </a:r>
              <a:endParaRPr kumimoji="0" lang="en-US" altLang="zh-CN" sz="10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a:p>
              <a:pPr marL="0" marR="0" lvl="0" indent="0" algn="ctr" defTabSz="914400" rtl="0" eaLnBrk="1" fontAlgn="base" latinLnBrk="0" hangingPunct="1">
                <a:lnSpc>
                  <a:spcPct val="100000"/>
                </a:lnSpc>
                <a:spcBef>
                  <a:spcPct val="0"/>
                </a:spcBef>
                <a:spcAft>
                  <a:spcPct val="0"/>
                </a:spcAft>
                <a:buClrTx/>
                <a:buSzTx/>
                <a:buFontTx/>
                <a:buNone/>
                <a:tabLst>
                  <a:tab pos="459105" algn="l"/>
                </a:tabLst>
                <a:defRPr/>
              </a:pPr>
              <a:r>
                <a:rPr kumimoji="0" lang="zh-CN" altLang="en-US" sz="10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青少年患者</a:t>
              </a:r>
              <a:endParaRPr kumimoji="0" lang="en-US" sz="1000" b="0" i="0" u="none" strike="noStrike" kern="0" cap="none" spc="0" normalizeH="0" baseline="3000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grpSp>
      <p:grpSp>
        <p:nvGrpSpPr>
          <p:cNvPr id="28" name="组合 20_1"/>
          <p:cNvGrpSpPr/>
          <p:nvPr/>
        </p:nvGrpSpPr>
        <p:grpSpPr>
          <a:xfrm>
            <a:off x="8289756" y="3122952"/>
            <a:ext cx="1203482" cy="452824"/>
            <a:chOff x="3374695" y="2060805"/>
            <a:chExt cx="2044107" cy="1754282"/>
          </a:xfrm>
        </p:grpSpPr>
        <p:sp>
          <p:nvSpPr>
            <p:cNvPr id="29" name="矩形: 圆角 24"/>
            <p:cNvSpPr/>
            <p:nvPr/>
          </p:nvSpPr>
          <p:spPr>
            <a:xfrm>
              <a:off x="3374695" y="2060805"/>
              <a:ext cx="2044107" cy="1754282"/>
            </a:xfrm>
            <a:prstGeom prst="roundRect">
              <a:avLst/>
            </a:prstGeom>
            <a:solidFill>
              <a:schemeClr val="bg1"/>
            </a:solidFill>
            <a:ln w="12700" cap="flat" cmpd="sng" algn="ctr">
              <a:solidFill>
                <a:srgbClr val="AC283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0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30" name="Rectangle 51"/>
            <p:cNvSpPr>
              <a:spLocks noChangeArrowheads="1"/>
            </p:cNvSpPr>
            <p:nvPr/>
          </p:nvSpPr>
          <p:spPr bwMode="auto">
            <a:xfrm>
              <a:off x="3418356" y="2423455"/>
              <a:ext cx="1956787" cy="1028983"/>
            </a:xfrm>
            <a:prstGeom prst="roundRect">
              <a:avLst>
                <a:gd name="adj" fmla="val 10083"/>
              </a:avLst>
            </a:prstGeom>
            <a:noFill/>
            <a:ln w="19050" cap="flat" cmpd="sng" algn="ctr">
              <a:noFill/>
              <a:prstDash val="solid"/>
              <a:miter lim="800000"/>
            </a:ln>
            <a:effectLst/>
          </p:spPr>
          <p:txBody>
            <a:bodyPr wrap="square" lIns="71981" tIns="35991" rIns="71981" bIns="35991" anchor="ctr">
              <a:noAutofit/>
            </a:bodyPr>
            <a:lstStyle/>
            <a:p>
              <a:pPr marL="0" marR="0" lvl="0" indent="0" algn="ctr" defTabSz="914400" rtl="0" eaLnBrk="1" fontAlgn="base" latinLnBrk="0" hangingPunct="1">
                <a:lnSpc>
                  <a:spcPct val="100000"/>
                </a:lnSpc>
                <a:spcBef>
                  <a:spcPct val="0"/>
                </a:spcBef>
                <a:spcAft>
                  <a:spcPct val="0"/>
                </a:spcAft>
                <a:buClrTx/>
                <a:buSzTx/>
                <a:buFontTx/>
                <a:buNone/>
                <a:tabLst>
                  <a:tab pos="459105" algn="l"/>
                </a:tabLst>
                <a:defRPr/>
              </a:pPr>
              <a:r>
                <a:rPr kumimoji="0" lang="en-US" altLang="zh-CN" sz="10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SDH</a:t>
              </a:r>
              <a:r>
                <a:rPr kumimoji="0" lang="zh-CN" altLang="en-US" sz="10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 </a:t>
              </a:r>
              <a:r>
                <a:rPr kumimoji="0" lang="en-US" altLang="zh-CN" sz="10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GIST</a:t>
              </a:r>
              <a:r>
                <a:rPr kumimoji="0" lang="zh-CN" altLang="en-US" sz="10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患者</a:t>
              </a:r>
              <a:endParaRPr kumimoji="0" lang="en-US" sz="1000" b="0" i="0" u="none" strike="noStrike" kern="0" cap="none" spc="0" normalizeH="0" baseline="3000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grpSp>
      <p:sp>
        <p:nvSpPr>
          <p:cNvPr id="32" name="Rectangle 51"/>
          <p:cNvSpPr>
            <a:spLocks noChangeArrowheads="1"/>
          </p:cNvSpPr>
          <p:nvPr/>
        </p:nvSpPr>
        <p:spPr bwMode="auto">
          <a:xfrm>
            <a:off x="9579701" y="2913126"/>
            <a:ext cx="2199231" cy="1665893"/>
          </a:xfrm>
          <a:prstGeom prst="roundRect">
            <a:avLst>
              <a:gd name="adj" fmla="val 10083"/>
            </a:avLst>
          </a:prstGeom>
          <a:solidFill>
            <a:srgbClr val="B97379"/>
          </a:solidFill>
          <a:ln w="19050" cap="flat" cmpd="sng" algn="ctr">
            <a:noFill/>
            <a:prstDash val="solid"/>
            <a:miter lim="800000"/>
          </a:ln>
          <a:effectLst/>
        </p:spPr>
        <p:txBody>
          <a:bodyPr wrap="square" lIns="180000" tIns="35991" rIns="180000" bIns="35991" anchor="ctr">
            <a:noAutofit/>
          </a:bodyPr>
          <a:lstStyle/>
          <a:p>
            <a:pPr marL="0" marR="0" lvl="0" indent="0" algn="ctr" defTabSz="914400" rtl="0" eaLnBrk="1" fontAlgn="base" latinLnBrk="0" hangingPunct="1">
              <a:lnSpc>
                <a:spcPct val="120000"/>
              </a:lnSpc>
              <a:spcBef>
                <a:spcPct val="0"/>
              </a:spcBef>
              <a:spcAft>
                <a:spcPct val="0"/>
              </a:spcAft>
              <a:buClrTx/>
              <a:buSzTx/>
              <a:buFontTx/>
              <a:buNone/>
              <a:tabLst>
                <a:tab pos="459105" algn="l"/>
              </a:tabLst>
              <a:defRPr/>
            </a:pPr>
            <a:r>
              <a:rPr kumimoji="0" lang="zh-CN" altLang="en-US" sz="10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奥雷巴替尼</a:t>
            </a:r>
            <a:endParaRPr kumimoji="0" lang="en-US" altLang="zh-CN" sz="10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a:p>
            <a:pPr marL="0" marR="0" lvl="0" indent="0" algn="l" defTabSz="914400" rtl="0" eaLnBrk="1" fontAlgn="base" latinLnBrk="0" hangingPunct="1">
              <a:lnSpc>
                <a:spcPct val="120000"/>
              </a:lnSpc>
              <a:spcBef>
                <a:spcPct val="0"/>
              </a:spcBef>
              <a:spcAft>
                <a:spcPct val="0"/>
              </a:spcAft>
              <a:buClrTx/>
              <a:buSzTx/>
              <a:buFontTx/>
              <a:buNone/>
              <a:tabLst>
                <a:tab pos="459105" algn="l"/>
              </a:tabLst>
              <a:defRPr/>
            </a:pPr>
            <a:r>
              <a:rPr kumimoji="0" lang="zh-CN" altLang="en-US" sz="10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成人剂量：</a:t>
            </a:r>
            <a:endParaRPr kumimoji="0" lang="en-US" altLang="zh-CN" sz="10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a:p>
            <a:pPr marL="0" marR="0" lvl="0" indent="0" algn="l" defTabSz="914400" rtl="0" eaLnBrk="1" fontAlgn="base" latinLnBrk="0" hangingPunct="1">
              <a:lnSpc>
                <a:spcPct val="120000"/>
              </a:lnSpc>
              <a:spcBef>
                <a:spcPct val="0"/>
              </a:spcBef>
              <a:spcAft>
                <a:spcPct val="0"/>
              </a:spcAft>
              <a:buClrTx/>
              <a:buSzTx/>
              <a:buFontTx/>
              <a:buNone/>
              <a:tabLst>
                <a:tab pos="459105" algn="l"/>
              </a:tabLst>
              <a:defRPr/>
            </a:pPr>
            <a:r>
              <a:rPr kumimoji="0" lang="en-US" altLang="zh-CN" sz="10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40mg QOD</a:t>
            </a:r>
            <a:endParaRPr kumimoji="0" lang="en-US" altLang="zh-CN" sz="10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a:p>
            <a:pPr marL="0" marR="0" lvl="0" indent="0" algn="l" defTabSz="914400" rtl="0" eaLnBrk="1" fontAlgn="base" latinLnBrk="0" hangingPunct="1">
              <a:lnSpc>
                <a:spcPct val="120000"/>
              </a:lnSpc>
              <a:spcBef>
                <a:spcPct val="0"/>
              </a:spcBef>
              <a:spcAft>
                <a:spcPct val="0"/>
              </a:spcAft>
              <a:buClrTx/>
              <a:buSzTx/>
              <a:buFontTx/>
              <a:buNone/>
              <a:tabLst>
                <a:tab pos="459105" algn="l"/>
              </a:tabLst>
              <a:defRPr/>
            </a:pPr>
            <a:r>
              <a:rPr kumimoji="0" lang="zh-CN" altLang="en-US" sz="10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青少年剂量：</a:t>
            </a:r>
            <a:endParaRPr kumimoji="0" lang="en-US" altLang="zh-CN" sz="10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a:p>
            <a:pPr marL="0" marR="0" lvl="0" indent="0" algn="l" defTabSz="914400" rtl="0" eaLnBrk="1" fontAlgn="base" latinLnBrk="0" hangingPunct="1">
              <a:lnSpc>
                <a:spcPct val="120000"/>
              </a:lnSpc>
              <a:spcBef>
                <a:spcPct val="0"/>
              </a:spcBef>
              <a:spcAft>
                <a:spcPct val="0"/>
              </a:spcAft>
              <a:buClrTx/>
              <a:buSzTx/>
              <a:buFontTx/>
              <a:buNone/>
              <a:tabLst>
                <a:tab pos="459105" algn="l"/>
              </a:tabLst>
              <a:defRPr/>
            </a:pPr>
            <a:r>
              <a:rPr kumimoji="0" lang="zh-CN" altLang="en-US" sz="10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体重≥</a:t>
            </a:r>
            <a:r>
              <a:rPr kumimoji="0" lang="en-US" altLang="zh-CN" sz="10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40kg 40mg QOD</a:t>
            </a:r>
            <a:endParaRPr kumimoji="0" lang="en-US" altLang="zh-CN" sz="10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a:p>
            <a:pPr marL="0" marR="0" lvl="0" indent="0" algn="l" defTabSz="914400" rtl="0" eaLnBrk="1" fontAlgn="base" latinLnBrk="0" hangingPunct="1">
              <a:lnSpc>
                <a:spcPct val="120000"/>
              </a:lnSpc>
              <a:spcBef>
                <a:spcPct val="0"/>
              </a:spcBef>
              <a:spcAft>
                <a:spcPct val="0"/>
              </a:spcAft>
              <a:buClrTx/>
              <a:buSzTx/>
              <a:buFontTx/>
              <a:buNone/>
              <a:tabLst>
                <a:tab pos="459105" algn="l"/>
              </a:tabLst>
              <a:defRPr/>
            </a:pPr>
            <a:r>
              <a:rPr kumimoji="0" lang="zh-CN" altLang="en-US" sz="10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体重</a:t>
            </a:r>
            <a:r>
              <a:rPr kumimoji="0" lang="en-US" altLang="zh-CN" sz="10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30-40kg</a:t>
            </a:r>
            <a:r>
              <a:rPr kumimoji="0" lang="zh-CN" altLang="en-US" sz="10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 </a:t>
            </a:r>
            <a:r>
              <a:rPr kumimoji="0" lang="en-US" altLang="zh-CN" sz="10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30mg QOD</a:t>
            </a:r>
            <a:endParaRPr kumimoji="0" lang="en-US" altLang="zh-CN" sz="10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a:p>
            <a:pPr marL="0" marR="0" lvl="0" indent="0" algn="l" defTabSz="914400" rtl="0" eaLnBrk="1" fontAlgn="base" latinLnBrk="0" hangingPunct="1">
              <a:lnSpc>
                <a:spcPct val="120000"/>
              </a:lnSpc>
              <a:spcBef>
                <a:spcPct val="0"/>
              </a:spcBef>
              <a:spcAft>
                <a:spcPct val="0"/>
              </a:spcAft>
              <a:buClrTx/>
              <a:buSzTx/>
              <a:buFontTx/>
              <a:buNone/>
              <a:tabLst>
                <a:tab pos="459105" algn="l"/>
              </a:tabLst>
              <a:defRPr/>
            </a:pPr>
            <a:r>
              <a:rPr kumimoji="0" lang="zh-CN" altLang="en-US" sz="10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体重</a:t>
            </a:r>
            <a:r>
              <a:rPr kumimoji="0" lang="en-US" altLang="zh-CN" sz="10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20-30kg</a:t>
            </a:r>
            <a:r>
              <a:rPr kumimoji="0" lang="zh-CN" altLang="en-US" sz="10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 </a:t>
            </a:r>
            <a:r>
              <a:rPr kumimoji="0" lang="en-US" altLang="zh-CN" sz="10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20mg QOD</a:t>
            </a:r>
            <a:endParaRPr kumimoji="0" lang="en-US" altLang="zh-CN" sz="1000" b="0" i="0" u="none" strike="noStrike" kern="600" cap="none" spc="1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33" name="Rectangle 51_1_2"/>
          <p:cNvSpPr>
            <a:spLocks noChangeArrowheads="1"/>
          </p:cNvSpPr>
          <p:nvPr/>
        </p:nvSpPr>
        <p:spPr bwMode="auto">
          <a:xfrm>
            <a:off x="3420614" y="3260442"/>
            <a:ext cx="1463315" cy="1107593"/>
          </a:xfrm>
          <a:prstGeom prst="roundRect">
            <a:avLst>
              <a:gd name="adj" fmla="val 10083"/>
            </a:avLst>
          </a:prstGeom>
          <a:solidFill>
            <a:srgbClr val="B97379"/>
          </a:solidFill>
          <a:ln w="19050" cap="flat" cmpd="sng" algn="ctr">
            <a:noFill/>
            <a:prstDash val="solid"/>
            <a:miter lim="800000"/>
          </a:ln>
          <a:effectLst/>
        </p:spPr>
        <p:txBody>
          <a:bodyPr wrap="square" lIns="180000" tIns="35991" rIns="180000" bIns="35991" anchor="ctr">
            <a:noAutofit/>
          </a:bodyPr>
          <a:lstStyle/>
          <a:p>
            <a:pPr marL="0" marR="0" lvl="0" indent="0" algn="ctr" defTabSz="914400" rtl="0" eaLnBrk="1" fontAlgn="base" latinLnBrk="0" hangingPunct="1">
              <a:lnSpc>
                <a:spcPct val="100000"/>
              </a:lnSpc>
              <a:spcBef>
                <a:spcPct val="0"/>
              </a:spcBef>
              <a:spcAft>
                <a:spcPct val="0"/>
              </a:spcAft>
              <a:buClrTx/>
              <a:buSzTx/>
              <a:buFontTx/>
              <a:buNone/>
              <a:tabLst>
                <a:tab pos="459105" algn="l"/>
              </a:tabLst>
              <a:defRPr/>
            </a:pPr>
            <a:r>
              <a:rPr kumimoji="0" lang="zh-CN" altLang="en-US" sz="10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原设计</a:t>
            </a:r>
            <a:r>
              <a:rPr kumimoji="0" lang="zh-CN" altLang="en-US" sz="10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a:t>
            </a:r>
            <a:endParaRPr kumimoji="0" lang="en-US" altLang="zh-CN" sz="10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a:p>
            <a:pPr marL="0" marR="0" lvl="0" indent="0" algn="ctr" defTabSz="914400" rtl="0" eaLnBrk="1" fontAlgn="base" latinLnBrk="0" hangingPunct="1">
              <a:lnSpc>
                <a:spcPct val="100000"/>
              </a:lnSpc>
              <a:spcBef>
                <a:spcPct val="0"/>
              </a:spcBef>
              <a:spcAft>
                <a:spcPct val="0"/>
              </a:spcAft>
              <a:buClrTx/>
              <a:buSzTx/>
              <a:buFontTx/>
              <a:buNone/>
              <a:tabLst>
                <a:tab pos="459105" algn="l"/>
              </a:tabLst>
              <a:defRPr/>
            </a:pPr>
            <a:r>
              <a:rPr kumimoji="0" lang="en-US" altLang="zh-CN" sz="10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3+3</a:t>
            </a:r>
            <a:r>
              <a:rPr kumimoji="0" lang="zh-CN" altLang="en-US" sz="10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剂量递增</a:t>
            </a:r>
            <a:endParaRPr kumimoji="0" lang="en-US" altLang="zh-CN" sz="10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a:p>
            <a:pPr marL="0" marR="0" lvl="0" indent="0" algn="ctr" defTabSz="914400" rtl="0" eaLnBrk="1" fontAlgn="base" latinLnBrk="0" hangingPunct="1">
              <a:lnSpc>
                <a:spcPct val="100000"/>
              </a:lnSpc>
              <a:spcBef>
                <a:spcPct val="0"/>
              </a:spcBef>
              <a:spcAft>
                <a:spcPct val="0"/>
              </a:spcAft>
              <a:buClrTx/>
              <a:buSzTx/>
              <a:buFontTx/>
              <a:buNone/>
              <a:tabLst>
                <a:tab pos="459105" algn="l"/>
              </a:tabLst>
              <a:defRPr/>
            </a:pPr>
            <a:r>
              <a:rPr kumimoji="0" lang="zh-CN" altLang="en-US" sz="10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奥雷巴替尼</a:t>
            </a:r>
            <a:r>
              <a:rPr kumimoji="0" lang="en-US" altLang="zh-CN" sz="10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20mg</a:t>
            </a:r>
            <a:r>
              <a:rPr kumimoji="0" lang="zh-CN" altLang="en-US" sz="10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a:t>
            </a:r>
            <a:r>
              <a:rPr kumimoji="0" lang="en-US" altLang="zh-CN" sz="10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30mg</a:t>
            </a:r>
            <a:r>
              <a:rPr kumimoji="0" lang="zh-CN" altLang="en-US" sz="10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a:t>
            </a:r>
            <a:r>
              <a:rPr kumimoji="0" lang="en-US" altLang="zh-CN" sz="10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40mg</a:t>
            </a:r>
            <a:r>
              <a:rPr kumimoji="0" lang="zh-CN" altLang="en-US" sz="10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a:t>
            </a:r>
            <a:r>
              <a:rPr kumimoji="0" lang="en-US" altLang="zh-CN" sz="10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50mg</a:t>
            </a:r>
            <a:endParaRPr kumimoji="0" lang="en-US" altLang="zh-CN" sz="1000" b="0" i="0" u="none" strike="noStrike" kern="600" cap="none" spc="1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cxnSp>
        <p:nvCxnSpPr>
          <p:cNvPr id="34" name="Connector: Elbow 30_2"/>
          <p:cNvCxnSpPr>
            <a:stCxn id="33" idx="3"/>
            <a:endCxn id="15" idx="2"/>
          </p:cNvCxnSpPr>
          <p:nvPr/>
        </p:nvCxnSpPr>
        <p:spPr>
          <a:xfrm>
            <a:off x="4883929" y="3814239"/>
            <a:ext cx="513147" cy="11846"/>
          </a:xfrm>
          <a:prstGeom prst="straightConnector1">
            <a:avLst/>
          </a:prstGeom>
          <a:ln w="12700">
            <a:solidFill>
              <a:srgbClr val="AC283F"/>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35" name="TextBox 32"/>
          <p:cNvSpPr txBox="1"/>
          <p:nvPr/>
        </p:nvSpPr>
        <p:spPr>
          <a:xfrm>
            <a:off x="4255290" y="2913741"/>
            <a:ext cx="1627035" cy="307777"/>
          </a:xfrm>
          <a:prstGeom prst="rect">
            <a:avLst/>
          </a:prstGeom>
          <a:noFill/>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000" b="0" i="0" u="none" strike="noStrike" kern="1200" cap="none" spc="0" normalizeH="0" baseline="0" noProof="0" dirty="0">
                <a:ln>
                  <a:noFill/>
                </a:ln>
                <a:solidFill>
                  <a:srgbClr val="232323"/>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方案修订</a:t>
            </a:r>
            <a:r>
              <a:rPr kumimoji="0" lang="en-US" altLang="zh-CN" sz="1000" b="0" i="0" u="none" strike="noStrike" kern="1200" cap="none" spc="0" normalizeH="0" baseline="0" noProof="0" dirty="0">
                <a:ln>
                  <a:noFill/>
                </a:ln>
                <a:solidFill>
                  <a:srgbClr val="232323"/>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a:t>
            </a:r>
            <a:r>
              <a:rPr kumimoji="0" lang="zh-CN" altLang="en-US" sz="1000" b="0" i="0" u="none" strike="noStrike" kern="1200" cap="none" spc="0" normalizeH="0" baseline="0" noProof="0" dirty="0">
                <a:ln>
                  <a:noFill/>
                </a:ln>
                <a:solidFill>
                  <a:srgbClr val="232323"/>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基于</a:t>
            </a:r>
            <a:r>
              <a:rPr kumimoji="0" lang="en-US" altLang="zh-CN" sz="1000" b="0" i="0" u="none" strike="noStrike" kern="1200" cap="none" spc="0" normalizeH="0" baseline="0" noProof="0" dirty="0">
                <a:ln>
                  <a:noFill/>
                </a:ln>
                <a:solidFill>
                  <a:srgbClr val="232323"/>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CML</a:t>
            </a:r>
            <a:r>
              <a:rPr kumimoji="0" lang="zh-CN" altLang="en-US" sz="1000" b="0" i="0" u="none" strike="noStrike" kern="1200" cap="none" spc="0" normalizeH="0" baseline="0" noProof="0" dirty="0">
                <a:ln>
                  <a:noFill/>
                </a:ln>
                <a:solidFill>
                  <a:srgbClr val="232323"/>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试验安全性数据，改为</a:t>
            </a:r>
            <a:r>
              <a:rPr kumimoji="0" lang="zh-CN" altLang="en-US" sz="1000" b="1" i="0" u="none" strike="noStrike" kern="1200" cap="none" spc="0" normalizeH="0" baseline="0" noProof="0" dirty="0">
                <a:ln>
                  <a:noFill/>
                </a:ln>
                <a:solidFill>
                  <a:srgbClr val="232323"/>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随机分配</a:t>
            </a:r>
            <a:endParaRPr kumimoji="0" lang="zh-CN" altLang="en-US" sz="1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cxnSp>
        <p:nvCxnSpPr>
          <p:cNvPr id="36" name="Connector: Elbow 30_2"/>
          <p:cNvCxnSpPr/>
          <p:nvPr/>
        </p:nvCxnSpPr>
        <p:spPr>
          <a:xfrm>
            <a:off x="5174339" y="3249485"/>
            <a:ext cx="0" cy="585074"/>
          </a:xfrm>
          <a:prstGeom prst="straightConnector1">
            <a:avLst/>
          </a:prstGeom>
          <a:ln w="12700">
            <a:solidFill>
              <a:srgbClr val="AC283F"/>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37" name="文本框 36"/>
          <p:cNvSpPr txBox="1"/>
          <p:nvPr/>
        </p:nvSpPr>
        <p:spPr>
          <a:xfrm>
            <a:off x="9202256" y="5079488"/>
            <a:ext cx="2261658" cy="646331"/>
          </a:xfrm>
          <a:prstGeom prst="rect">
            <a:avLst/>
          </a:prstGeom>
          <a:noFill/>
        </p:spPr>
        <p:txBody>
          <a:bodyPr wrap="square">
            <a:spAutoFit/>
          </a:bodyPr>
          <a:lstStyle/>
          <a:p>
            <a:pPr marL="171450" marR="0" lvl="0" indent="-171450" algn="l" defTabSz="914400" rtl="0" eaLnBrk="0" fontAlgn="base" latinLnBrk="0" hangingPunct="0">
              <a:lnSpc>
                <a:spcPct val="100000"/>
              </a:lnSpc>
              <a:spcBef>
                <a:spcPct val="0"/>
              </a:spcBef>
              <a:spcAft>
                <a:spcPts val="0"/>
              </a:spcAft>
              <a:buClr>
                <a:prstClr val="black"/>
              </a:buClr>
              <a:buSzTx/>
              <a:buFont typeface="Arial" panose="020B0604020202020204" pitchFamily="34" charset="0"/>
              <a:buChar char="•"/>
              <a:defRPr/>
            </a:pPr>
            <a:r>
              <a:rPr kumimoji="0" lang="en-US" altLang="zh-CN" sz="1200" b="0" i="0" u="none" strike="noStrike" kern="600" cap="none" spc="10" normalizeH="0" baseline="0" noProof="0" dirty="0">
                <a:ln>
                  <a:noFill/>
                </a:ln>
                <a:solidFill>
                  <a:srgbClr val="E7E6E6">
                    <a:lumMod val="10000"/>
                  </a:srgbClr>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OS</a:t>
            </a:r>
            <a:endParaRPr kumimoji="0" lang="en-US" altLang="zh-CN" sz="1200" b="0" i="0" u="none" strike="noStrike" kern="600" cap="none" spc="10" normalizeH="0" baseline="0" noProof="0" dirty="0">
              <a:ln>
                <a:noFill/>
              </a:ln>
              <a:solidFill>
                <a:srgbClr val="E7E6E6">
                  <a:lumMod val="10000"/>
                </a:srgbClr>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a:p>
            <a:pPr marL="171450" marR="0" lvl="0" indent="-171450" algn="l" defTabSz="914400" rtl="0" eaLnBrk="0" fontAlgn="base" latinLnBrk="0" hangingPunct="0">
              <a:lnSpc>
                <a:spcPct val="100000"/>
              </a:lnSpc>
              <a:spcBef>
                <a:spcPct val="0"/>
              </a:spcBef>
              <a:spcAft>
                <a:spcPts val="0"/>
              </a:spcAft>
              <a:buClr>
                <a:prstClr val="black"/>
              </a:buClr>
              <a:buSzTx/>
              <a:buFont typeface="Arial" panose="020B0604020202020204" pitchFamily="34" charset="0"/>
              <a:buChar char="•"/>
              <a:defRPr/>
            </a:pPr>
            <a:r>
              <a:rPr kumimoji="0" lang="zh-CN" altLang="en-US" sz="1200" b="0" i="0" u="none" strike="noStrike" kern="600" cap="none" spc="10" normalizeH="0" baseline="0" noProof="0" dirty="0">
                <a:ln>
                  <a:noFill/>
                </a:ln>
                <a:solidFill>
                  <a:srgbClr val="E7E6E6">
                    <a:lumMod val="10000"/>
                  </a:srgbClr>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奥雷巴替尼的药代动力学特性</a:t>
            </a:r>
            <a:endParaRPr kumimoji="0" lang="en-US" altLang="zh-CN" sz="1200" b="0" i="0" u="none" strike="noStrike" kern="600" cap="none" spc="10" normalizeH="0" baseline="0" noProof="0" dirty="0">
              <a:ln>
                <a:noFill/>
              </a:ln>
              <a:solidFill>
                <a:srgbClr val="E7E6E6">
                  <a:lumMod val="10000"/>
                </a:srgbClr>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44" name="矩形: 圆角 43"/>
          <p:cNvSpPr/>
          <p:nvPr/>
        </p:nvSpPr>
        <p:spPr>
          <a:xfrm>
            <a:off x="2549221" y="1927875"/>
            <a:ext cx="7093550" cy="243610"/>
          </a:xfrm>
          <a:prstGeom prst="roundRect">
            <a:avLst/>
          </a:prstGeom>
          <a:solidFill>
            <a:srgbClr val="AC283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spcBef>
                <a:spcPts val="0"/>
              </a:spcBef>
              <a:spcAft>
                <a:spcPts val="0"/>
              </a:spcAft>
              <a:buClrTx/>
              <a:buSzTx/>
              <a:buFontTx/>
              <a:buNone/>
              <a:defRPr/>
            </a:pPr>
            <a:r>
              <a:rPr kumimoji="0" lang="zh-CN" altLang="en-US" sz="1400" b="1" i="0" u="non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研究设计</a:t>
            </a:r>
            <a:endParaRPr kumimoji="0" lang="zh-CN" altLang="en-US" sz="1400" b="1" i="0" u="non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cxnSp>
        <p:nvCxnSpPr>
          <p:cNvPr id="46" name="连接符: 肘形 45"/>
          <p:cNvCxnSpPr>
            <a:stCxn id="12" idx="3"/>
            <a:endCxn id="20" idx="3"/>
          </p:cNvCxnSpPr>
          <p:nvPr/>
        </p:nvCxnSpPr>
        <p:spPr>
          <a:xfrm>
            <a:off x="7487377" y="3160007"/>
            <a:ext cx="12700" cy="1260889"/>
          </a:xfrm>
          <a:prstGeom prst="bentConnector3">
            <a:avLst>
              <a:gd name="adj1" fmla="val 1800000"/>
            </a:avLst>
          </a:prstGeom>
          <a:ln>
            <a:solidFill>
              <a:srgbClr val="AC283F"/>
            </a:solidFill>
          </a:ln>
        </p:spPr>
        <p:style>
          <a:lnRef idx="2">
            <a:schemeClr val="accent1"/>
          </a:lnRef>
          <a:fillRef idx="0">
            <a:schemeClr val="accent1"/>
          </a:fillRef>
          <a:effectRef idx="1">
            <a:schemeClr val="accent1"/>
          </a:effectRef>
          <a:fontRef idx="minor">
            <a:schemeClr val="tx1"/>
          </a:fontRef>
        </p:style>
      </p:cxnSp>
      <p:cxnSp>
        <p:nvCxnSpPr>
          <p:cNvPr id="50" name="连接符: 肘形 49"/>
          <p:cNvCxnSpPr/>
          <p:nvPr/>
        </p:nvCxnSpPr>
        <p:spPr>
          <a:xfrm flipV="1">
            <a:off x="7717596" y="3414985"/>
            <a:ext cx="572160" cy="378407"/>
          </a:xfrm>
          <a:prstGeom prst="bentConnector3">
            <a:avLst/>
          </a:prstGeom>
          <a:ln>
            <a:solidFill>
              <a:srgbClr val="AC283F"/>
            </a:solidFill>
            <a:tailEnd type="triangle"/>
          </a:ln>
        </p:spPr>
        <p:style>
          <a:lnRef idx="2">
            <a:schemeClr val="accent1"/>
          </a:lnRef>
          <a:fillRef idx="0">
            <a:schemeClr val="accent1"/>
          </a:fillRef>
          <a:effectRef idx="1">
            <a:schemeClr val="accent1"/>
          </a:effectRef>
          <a:fontRef idx="minor">
            <a:schemeClr val="tx1"/>
          </a:fontRef>
        </p:style>
      </p:cxnSp>
      <p:cxnSp>
        <p:nvCxnSpPr>
          <p:cNvPr id="52" name="连接符: 肘形 51"/>
          <p:cNvCxnSpPr/>
          <p:nvPr/>
        </p:nvCxnSpPr>
        <p:spPr>
          <a:xfrm>
            <a:off x="7717596" y="3793392"/>
            <a:ext cx="546832" cy="446819"/>
          </a:xfrm>
          <a:prstGeom prst="bentConnector3">
            <a:avLst/>
          </a:prstGeom>
          <a:ln>
            <a:solidFill>
              <a:srgbClr val="AC283F"/>
            </a:solidFill>
            <a:tailEnd type="triangle"/>
          </a:ln>
        </p:spPr>
        <p:style>
          <a:lnRef idx="2">
            <a:schemeClr val="accent1"/>
          </a:lnRef>
          <a:fillRef idx="0">
            <a:schemeClr val="accent1"/>
          </a:fillRef>
          <a:effectRef idx="1">
            <a:schemeClr val="accent1"/>
          </a:effectRef>
          <a:fontRef idx="minor">
            <a:schemeClr val="tx1"/>
          </a:fontRef>
        </p:style>
      </p:cxnSp>
      <p:sp>
        <p:nvSpPr>
          <p:cNvPr id="53" name="文本框 52"/>
          <p:cNvSpPr txBox="1"/>
          <p:nvPr/>
        </p:nvSpPr>
        <p:spPr bwMode="auto">
          <a:xfrm>
            <a:off x="1603612" y="6294569"/>
            <a:ext cx="10247488"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GIST</a:t>
            </a:r>
            <a:r>
              <a:rPr kumimoji="0" lang="zh-CN" altLang="en-US" sz="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，胃肠间质瘤；</a:t>
            </a:r>
            <a:r>
              <a:rPr kumimoji="0" lang="en-US" altLang="zh-CN" sz="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SDH</a:t>
            </a:r>
            <a:r>
              <a:rPr kumimoji="0" lang="zh-CN" altLang="en-US" sz="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，琥珀酸脱氢酶；</a:t>
            </a:r>
            <a:r>
              <a:rPr kumimoji="0" lang="en-US" altLang="zh-CN" sz="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SDHB</a:t>
            </a:r>
            <a:r>
              <a:rPr kumimoji="0" lang="zh-CN" altLang="en-US" sz="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，琥珀酸脱氢酶</a:t>
            </a:r>
            <a:r>
              <a:rPr kumimoji="0" lang="en-US" altLang="zh-CN" sz="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B</a:t>
            </a:r>
            <a:r>
              <a:rPr kumimoji="0" lang="zh-CN" altLang="en-US" sz="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a:t>
            </a:r>
            <a:r>
              <a:rPr kumimoji="0" lang="en-US" altLang="zh-CN" sz="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TKIs</a:t>
            </a:r>
            <a:r>
              <a:rPr kumimoji="0" lang="zh-CN" altLang="en-US" sz="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，酪氨酸激酶抑制剂；</a:t>
            </a:r>
            <a:r>
              <a:rPr kumimoji="0" lang="en-US" altLang="zh-CN" sz="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ECOG PS</a:t>
            </a:r>
            <a:r>
              <a:rPr kumimoji="0" lang="zh-CN" altLang="en-US" sz="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，美国东部肿瘤协作组体能状态评分；</a:t>
            </a:r>
            <a:r>
              <a:rPr kumimoji="0" lang="en-US" altLang="zh-CN" sz="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RP2D</a:t>
            </a:r>
            <a:r>
              <a:rPr kumimoji="0" lang="zh-CN" altLang="en-US" sz="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，推荐</a:t>
            </a:r>
            <a:r>
              <a:rPr kumimoji="0" lang="en-US" altLang="zh-CN" sz="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2</a:t>
            </a:r>
            <a:r>
              <a:rPr kumimoji="0" lang="zh-CN" altLang="en-US" sz="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期剂量；</a:t>
            </a:r>
            <a:r>
              <a:rPr kumimoji="0" lang="en-US" altLang="zh-CN" sz="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ORR</a:t>
            </a:r>
            <a:r>
              <a:rPr kumimoji="0" lang="zh-CN" altLang="en-US" sz="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，客观缓解率；</a:t>
            </a:r>
            <a:r>
              <a:rPr kumimoji="0" lang="en-US" altLang="zh-CN" sz="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CBR</a:t>
            </a:r>
            <a:r>
              <a:rPr kumimoji="0" lang="zh-CN" altLang="en-US" sz="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，临床获益率；</a:t>
            </a:r>
            <a:r>
              <a:rPr kumimoji="0" lang="en-US" altLang="zh-CN" sz="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PFS</a:t>
            </a:r>
            <a:r>
              <a:rPr kumimoji="0" lang="zh-CN" altLang="en-US" sz="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，无进展生存期；</a:t>
            </a:r>
            <a:r>
              <a:rPr kumimoji="0" lang="en-US" altLang="zh-CN" sz="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OS</a:t>
            </a:r>
            <a:r>
              <a:rPr kumimoji="0" lang="zh-CN" altLang="en-US" sz="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，总生存期；</a:t>
            </a:r>
            <a:r>
              <a:rPr kumimoji="0" lang="en-US" altLang="zh-CN" sz="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WT</a:t>
            </a:r>
            <a:r>
              <a:rPr kumimoji="0" lang="zh-CN" altLang="en-US" sz="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，野生型；</a:t>
            </a:r>
            <a:r>
              <a:rPr kumimoji="0" lang="en-US" altLang="zh-CN" sz="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QOD</a:t>
            </a:r>
            <a:r>
              <a:rPr kumimoji="0" lang="zh-CN" altLang="en-US" sz="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，隔日一次；</a:t>
            </a:r>
            <a:r>
              <a:rPr kumimoji="0" lang="en-US" altLang="zh-CN" sz="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CML</a:t>
            </a:r>
            <a:r>
              <a:rPr kumimoji="0" lang="zh-CN" altLang="en-US" sz="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，慢性髓系白血病</a:t>
            </a:r>
            <a:endParaRPr kumimoji="0" lang="zh-CN" altLang="en-US" sz="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23" name="文本框 22"/>
          <p:cNvSpPr txBox="1"/>
          <p:nvPr/>
        </p:nvSpPr>
        <p:spPr>
          <a:xfrm>
            <a:off x="7748547" y="6484836"/>
            <a:ext cx="4105981" cy="215444"/>
          </a:xfrm>
          <a:prstGeom prst="rect">
            <a:avLst/>
          </a:prstGeom>
          <a:noFill/>
        </p:spPr>
        <p:txBody>
          <a:bodyPr wrap="square">
            <a:spAutoFit/>
          </a:bodyPr>
          <a:lstStyle/>
          <a:p>
            <a:r>
              <a:rPr lang="zh-CN" altLang="en-US" sz="800" dirty="0">
                <a:latin typeface="微软雅黑" panose="020B0503020204020204" pitchFamily="34" charset="-122"/>
                <a:ea typeface="微软雅黑" panose="020B0503020204020204" pitchFamily="34" charset="-122"/>
                <a:sym typeface="微软雅黑" panose="020B0503020204020204" pitchFamily="34" charset="-122"/>
              </a:rPr>
              <a:t>奥雷巴替尼是一种新型多激酶抑制剂，已在治疗伊马替尼耐药型</a:t>
            </a:r>
            <a:r>
              <a:rPr lang="en-US" altLang="zh-CN" sz="800" dirty="0">
                <a:latin typeface="微软雅黑" panose="020B0503020204020204" pitchFamily="34" charset="-122"/>
                <a:ea typeface="微软雅黑" panose="020B0503020204020204" pitchFamily="34" charset="-122"/>
                <a:sym typeface="微软雅黑" panose="020B0503020204020204" pitchFamily="34" charset="-122"/>
              </a:rPr>
              <a:t>GIST</a:t>
            </a:r>
            <a:r>
              <a:rPr lang="zh-CN" altLang="en-US" sz="800" dirty="0">
                <a:latin typeface="微软雅黑" panose="020B0503020204020204" pitchFamily="34" charset="-122"/>
                <a:ea typeface="微软雅黑" panose="020B0503020204020204" pitchFamily="34" charset="-122"/>
                <a:sym typeface="微软雅黑" panose="020B0503020204020204" pitchFamily="34" charset="-122"/>
              </a:rPr>
              <a:t>中显示出良好活性</a:t>
            </a:r>
            <a:endParaRPr lang="zh-CN" altLang="en-US" sz="800" dirty="0">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nvSpPr>
        <p:spPr>
          <a:xfrm flipH="1">
            <a:off x="368974" y="878975"/>
            <a:ext cx="11454037" cy="1181909"/>
          </a:xfrm>
          <a:prstGeom prst="rect">
            <a:avLst/>
          </a:prstGeom>
          <a:solidFill>
            <a:sysClr val="window" lastClr="FFFFFF"/>
          </a:solidFill>
          <a:ln w="19050" cap="flat" cmpd="sng" algn="ctr">
            <a:solidFill>
              <a:srgbClr val="AC283F"/>
            </a:solidFill>
            <a:prstDash val="solid"/>
            <a:miter lim="800000"/>
          </a:ln>
          <a:effectLst>
            <a:outerShdw dist="63500" dir="2700000" algn="tl" rotWithShape="0">
              <a:srgbClr val="156082">
                <a:alpha val="40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2" name="矩形: 圆角 88"/>
          <p:cNvSpPr/>
          <p:nvPr/>
        </p:nvSpPr>
        <p:spPr bwMode="auto">
          <a:xfrm>
            <a:off x="368982" y="2280212"/>
            <a:ext cx="11454036" cy="3900668"/>
          </a:xfrm>
          <a:prstGeom prst="roundRect">
            <a:avLst>
              <a:gd name="adj" fmla="val 1835"/>
            </a:avLst>
          </a:prstGeom>
          <a:solidFill>
            <a:sysClr val="window" lastClr="FFFFFF"/>
          </a:solidFill>
          <a:ln w="9525" cap="flat" cmpd="sng" algn="ctr">
            <a:gradFill>
              <a:gsLst>
                <a:gs pos="0">
                  <a:srgbClr val="AC283F"/>
                </a:gs>
                <a:gs pos="100000">
                  <a:schemeClr val="bg1"/>
                </a:gs>
              </a:gsLst>
              <a:lin ang="5400000" scaled="1"/>
            </a:gradFill>
            <a:prstDash val="solid"/>
            <a:round/>
            <a:headEnd type="none" w="med" len="med"/>
            <a:tailEnd type="none" w="med" len="med"/>
          </a:ln>
          <a:effectLst>
            <a:outerShdw blurRad="101600" dist="63500" dir="5400000" algn="t" rotWithShape="0">
              <a:schemeClr val="accent1">
                <a:alpha val="30000"/>
              </a:schemeClr>
            </a:outerShdw>
          </a:effectLst>
        </p:spPr>
        <p:txBody>
          <a:bodyPr vert="horz" wrap="none" lIns="37595" tIns="37595" rIns="37595" bIns="37595" numCol="1" rtlCol="0" anchor="ctr" anchorCtr="0" compatLnSpc="1"/>
          <a:lstStyle/>
          <a:p>
            <a:pPr algn="ctr" defTabSz="751840" eaLnBrk="0" fontAlgn="base" hangingPunct="0">
              <a:spcBef>
                <a:spcPct val="50000"/>
              </a:spcBef>
              <a:spcAft>
                <a:spcPct val="0"/>
              </a:spcAft>
            </a:pPr>
            <a:endParaRPr lang="zh-CN" altLang="en-US" sz="900" kern="0" dirty="0">
              <a:solidFill>
                <a:prstClr val="black"/>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graphicFrame>
        <p:nvGraphicFramePr>
          <p:cNvPr id="2" name="表格 1"/>
          <p:cNvGraphicFramePr>
            <a:graphicFrameLocks noGrp="1"/>
          </p:cNvGraphicFramePr>
          <p:nvPr/>
        </p:nvGraphicFramePr>
        <p:xfrm>
          <a:off x="415282" y="2475893"/>
          <a:ext cx="2160126" cy="3709978"/>
        </p:xfrm>
        <a:graphic>
          <a:graphicData uri="http://schemas.openxmlformats.org/drawingml/2006/table">
            <a:tbl>
              <a:tblPr/>
              <a:tblGrid>
                <a:gridCol w="341313"/>
                <a:gridCol w="1013388"/>
                <a:gridCol w="373625"/>
                <a:gridCol w="431800"/>
              </a:tblGrid>
              <a:tr h="133313">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ctr" fontAlgn="ctr">
                        <a:buNone/>
                      </a:pPr>
                      <a:r>
                        <a:rPr lang="zh-CN" altLang="en-US" sz="800" b="1" i="0" u="none" strike="noStrike" dirty="0">
                          <a:solidFill>
                            <a:schemeClr val="bg1"/>
                          </a:solidFill>
                          <a:effectLst/>
                          <a:latin typeface="微软雅黑" panose="020B0503020204020204" pitchFamily="34" charset="-122"/>
                          <a:ea typeface="微软雅黑" panose="020B0503020204020204" pitchFamily="34" charset="-122"/>
                          <a:cs typeface="+mn-ea"/>
                          <a:sym typeface="微软雅黑" panose="020B0503020204020204" pitchFamily="34" charset="-122"/>
                        </a:rPr>
                        <a:t>患者</a:t>
                      </a:r>
                      <a:r>
                        <a:rPr lang="en-US" sz="800" b="1" i="0" u="none" strike="noStrike" dirty="0">
                          <a:solidFill>
                            <a:schemeClr val="bg1"/>
                          </a:solidFill>
                          <a:effectLst/>
                          <a:latin typeface="微软雅黑" panose="020B0503020204020204" pitchFamily="34" charset="-122"/>
                          <a:ea typeface="微软雅黑" panose="020B0503020204020204" pitchFamily="34" charset="-122"/>
                          <a:cs typeface="+mn-ea"/>
                          <a:sym typeface="微软雅黑" panose="020B0503020204020204" pitchFamily="34" charset="-122"/>
                        </a:rPr>
                        <a:t>ID</a:t>
                      </a:r>
                      <a:endParaRPr lang="en-US" sz="800" b="1" i="0" u="none" strike="noStrike" dirty="0">
                        <a:solidFill>
                          <a:schemeClr val="bg1"/>
                        </a:solidFill>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0" marR="0" marT="0" marB="0" anchor="ctr">
                    <a:lnL w="4699" cap="flat" cmpd="sng" algn="ctr">
                      <a:no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4699" cap="flat" cmpd="sng" algn="ctr">
                      <a:noFill/>
                      <a:prstDash val="solid"/>
                      <a:round/>
                      <a:headEnd type="none" w="med" len="med"/>
                      <a:tailEnd type="none" w="med" len="med"/>
                    </a:lnT>
                    <a:lnB w="4699" cap="flat" cmpd="sng" algn="ctr">
                      <a:noFill/>
                      <a:prstDash val="solid"/>
                      <a:round/>
                      <a:headEnd type="none" w="med" len="med"/>
                      <a:tailEnd type="none" w="med" len="med"/>
                    </a:lnB>
                    <a:lnTlToBr w="12700" cmpd="sng">
                      <a:noFill/>
                      <a:prstDash val="solid"/>
                    </a:lnTlToBr>
                    <a:lnBlToTr w="12700" cmpd="sng">
                      <a:noFill/>
                      <a:prstDash val="solid"/>
                    </a:lnBlToTr>
                    <a:solidFill>
                      <a:srgbClr val="AC283F"/>
                    </a:solid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ctr" fontAlgn="ctr">
                        <a:buNone/>
                      </a:pPr>
                      <a:r>
                        <a:rPr lang="zh-CN" altLang="en-US" sz="800" b="1" i="0" u="none" strike="noStrike" dirty="0">
                          <a:solidFill>
                            <a:schemeClr val="bg1"/>
                          </a:solidFill>
                          <a:effectLst/>
                          <a:latin typeface="微软雅黑" panose="020B0503020204020204" pitchFamily="34" charset="-122"/>
                          <a:ea typeface="微软雅黑" panose="020B0503020204020204" pitchFamily="34" charset="-122"/>
                          <a:cs typeface="+mn-ea"/>
                          <a:sym typeface="微软雅黑" panose="020B0503020204020204" pitchFamily="34" charset="-122"/>
                        </a:rPr>
                        <a:t>既往治疗</a:t>
                      </a:r>
                      <a:endParaRPr lang="zh-CN" altLang="en-US" sz="800" b="1" i="0" u="none" strike="noStrike" dirty="0">
                        <a:solidFill>
                          <a:schemeClr val="bg1"/>
                        </a:solidFill>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4699" cap="flat" cmpd="sng" algn="ctr">
                      <a:noFill/>
                      <a:prstDash val="solid"/>
                      <a:round/>
                      <a:headEnd type="none" w="med" len="med"/>
                      <a:tailEnd type="none" w="med" len="med"/>
                    </a:lnT>
                    <a:lnB w="4699" cap="flat" cmpd="sng" algn="ctr">
                      <a:noFill/>
                      <a:prstDash val="solid"/>
                      <a:round/>
                      <a:headEnd type="none" w="med" len="med"/>
                      <a:tailEnd type="none" w="med" len="med"/>
                    </a:lnB>
                    <a:lnTlToBr w="12700" cmpd="sng">
                      <a:noFill/>
                      <a:prstDash val="solid"/>
                    </a:lnTlToBr>
                    <a:lnBlToTr w="12700" cmpd="sng">
                      <a:noFill/>
                      <a:prstDash val="solid"/>
                    </a:lnBlToTr>
                    <a:solidFill>
                      <a:srgbClr val="AC283F"/>
                    </a:solid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ctr" fontAlgn="ctr">
                        <a:buNone/>
                      </a:pPr>
                      <a:r>
                        <a:rPr lang="zh-CN" altLang="en-US" sz="800" b="1" i="0" u="none" strike="noStrike" dirty="0">
                          <a:solidFill>
                            <a:schemeClr val="bg1"/>
                          </a:solidFill>
                          <a:effectLst/>
                          <a:latin typeface="微软雅黑" panose="020B0503020204020204" pitchFamily="34" charset="-122"/>
                          <a:ea typeface="微软雅黑" panose="020B0503020204020204" pitchFamily="34" charset="-122"/>
                          <a:cs typeface="+mn-ea"/>
                          <a:sym typeface="微软雅黑" panose="020B0503020204020204" pitchFamily="34" charset="-122"/>
                        </a:rPr>
                        <a:t>胚系</a:t>
                      </a:r>
                      <a:endParaRPr lang="zh-CN" altLang="en-US" sz="800" b="1" i="0" u="none" strike="noStrike" dirty="0">
                        <a:solidFill>
                          <a:schemeClr val="bg1"/>
                        </a:solidFill>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0" marR="0" marT="0" marB="0" anchor="ctr">
                    <a:lnL w="12700" cap="flat" cmpd="sng" algn="ctr">
                      <a:solidFill>
                        <a:sysClr val="window" lastClr="FFFFFF"/>
                      </a:solidFill>
                      <a:prstDash val="solid"/>
                      <a:round/>
                      <a:headEnd type="none" w="med" len="med"/>
                      <a:tailEnd type="none" w="med" len="med"/>
                    </a:lnL>
                    <a:lnR w="4699" cap="flat" cmpd="sng" algn="ctr">
                      <a:noFill/>
                      <a:prstDash val="solid"/>
                      <a:round/>
                      <a:headEnd type="none" w="med" len="med"/>
                      <a:tailEnd type="none" w="med" len="med"/>
                    </a:lnR>
                    <a:lnT w="4699" cap="flat" cmpd="sng" algn="ctr">
                      <a:noFill/>
                      <a:prstDash val="solid"/>
                      <a:round/>
                      <a:headEnd type="none" w="med" len="med"/>
                      <a:tailEnd type="none" w="med" len="med"/>
                    </a:lnT>
                    <a:lnB w="4699" cap="flat" cmpd="sng" algn="ctr">
                      <a:noFill/>
                      <a:prstDash val="solid"/>
                      <a:round/>
                      <a:headEnd type="none" w="med" len="med"/>
                      <a:tailEnd type="none" w="med" len="med"/>
                    </a:lnB>
                    <a:lnTlToBr w="12700" cmpd="sng">
                      <a:noFill/>
                      <a:prstDash val="solid"/>
                    </a:lnTlToBr>
                    <a:lnBlToTr w="12700" cmpd="sng">
                      <a:noFill/>
                      <a:prstDash val="solid"/>
                    </a:lnBlToTr>
                    <a:solidFill>
                      <a:srgbClr val="AC283F"/>
                    </a:solid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ctr" fontAlgn="ctr">
                        <a:buNone/>
                      </a:pPr>
                      <a:r>
                        <a:rPr lang="zh-CN" altLang="en-US" sz="800" b="1" i="0" u="none" strike="noStrike" dirty="0">
                          <a:solidFill>
                            <a:schemeClr val="bg1"/>
                          </a:solidFill>
                          <a:effectLst/>
                          <a:latin typeface="微软雅黑" panose="020B0503020204020204" pitchFamily="34" charset="-122"/>
                          <a:ea typeface="微软雅黑" panose="020B0503020204020204" pitchFamily="34" charset="-122"/>
                          <a:cs typeface="+mn-ea"/>
                          <a:sym typeface="微软雅黑" panose="020B0503020204020204" pitchFamily="34" charset="-122"/>
                        </a:rPr>
                        <a:t>最佳缓解</a:t>
                      </a:r>
                      <a:endParaRPr lang="zh-CN" altLang="en-US" sz="800" b="1" i="0" u="none" strike="noStrike" dirty="0">
                        <a:solidFill>
                          <a:schemeClr val="bg1"/>
                        </a:solidFill>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0" marR="0" marT="0" marB="0" anchor="ctr">
                    <a:lnL w="12700" cap="flat" cmpd="sng" algn="ctr">
                      <a:no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4699" cap="flat" cmpd="sng" algn="ctr">
                      <a:noFill/>
                      <a:prstDash val="solid"/>
                      <a:round/>
                      <a:headEnd type="none" w="med" len="med"/>
                      <a:tailEnd type="none" w="med" len="med"/>
                    </a:lnT>
                    <a:lnB w="4699" cap="flat" cmpd="sng" algn="ctr">
                      <a:noFill/>
                      <a:prstDash val="solid"/>
                      <a:round/>
                      <a:headEnd type="none" w="med" len="med"/>
                      <a:tailEnd type="none" w="med" len="med"/>
                    </a:lnB>
                    <a:lnTlToBr w="12700" cmpd="sng">
                      <a:noFill/>
                      <a:prstDash val="solid"/>
                    </a:lnTlToBr>
                    <a:lnBlToTr w="12700" cmpd="sng">
                      <a:noFill/>
                      <a:prstDash val="solid"/>
                    </a:lnBlToTr>
                    <a:solidFill>
                      <a:srgbClr val="AC283F"/>
                    </a:solidFill>
                  </a:tcPr>
                </a:tc>
              </a:tr>
              <a:tr h="133313">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ctr" fontAlgn="ctr">
                        <a:buNone/>
                      </a:pPr>
                      <a:r>
                        <a:rPr lang="en-US" altLang="zh-CN" sz="800" b="0" i="0" u="none" strike="noStrike" dirty="0">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rPr>
                        <a:t>1009</a:t>
                      </a:r>
                      <a:endParaRPr lang="en-US" altLang="zh-CN" sz="800" b="0" i="0" u="none" strike="noStrike" dirty="0">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0" marR="0" marT="0" marB="0" anchor="ctr">
                    <a:lnL w="4699" cap="flat" cmpd="sng" algn="ctr">
                      <a:noFill/>
                      <a:prstDash val="solid"/>
                      <a:round/>
                      <a:headEnd type="none" w="med" len="med"/>
                      <a:tailEnd type="none" w="med" len="med"/>
                    </a:lnL>
                    <a:lnR w="12700" cap="flat" cmpd="sng" algn="ctr">
                      <a:noFill/>
                      <a:prstDash val="solid"/>
                      <a:round/>
                      <a:headEnd type="none" w="med" len="med"/>
                      <a:tailEnd type="none" w="med" len="med"/>
                    </a:lnR>
                    <a:lnT w="4699" cap="flat" cmpd="sng" algn="ctr">
                      <a:noFill/>
                      <a:prstDash val="solid"/>
                      <a:round/>
                      <a:headEnd type="none" w="med" len="med"/>
                      <a:tailEnd type="none" w="med" len="med"/>
                    </a:lnT>
                    <a:lnB w="4699"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l" fontAlgn="ctr">
                        <a:buNone/>
                      </a:pPr>
                      <a:r>
                        <a:rPr lang="en-US" sz="800" b="0" i="0" u="none" strike="noStrike" dirty="0">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rPr>
                        <a:t>Im/Sun/Das</a:t>
                      </a:r>
                      <a:endParaRPr lang="en-US" sz="800" b="0" i="0" u="none" strike="noStrike" dirty="0">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72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4699" cap="flat" cmpd="sng" algn="ctr">
                      <a:noFill/>
                      <a:prstDash val="solid"/>
                      <a:round/>
                      <a:headEnd type="none" w="med" len="med"/>
                      <a:tailEnd type="none" w="med" len="med"/>
                    </a:lnT>
                    <a:lnB w="4699"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l" fontAlgn="ctr">
                        <a:buNone/>
                      </a:pPr>
                      <a:r>
                        <a:rPr lang="en-US" sz="800" b="0" i="0" u="none" strike="noStrike">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rPr>
                        <a:t>SDHA</a:t>
                      </a:r>
                      <a:endParaRPr lang="en-US" sz="800" b="0" i="0" u="none" strike="noStrike">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72000" marR="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ctr" fontAlgn="ctr">
                        <a:buNone/>
                      </a:pPr>
                      <a:r>
                        <a:rPr lang="en-US" sz="800" b="0" i="0" u="none" strike="noStrike" dirty="0">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rPr>
                        <a:t>SD</a:t>
                      </a:r>
                      <a:endParaRPr lang="en-US" sz="800" b="0" i="0" u="none" strike="noStrike" dirty="0">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4699" cap="flat" cmpd="sng" algn="ctr">
                      <a:noFill/>
                      <a:prstDash val="solid"/>
                      <a:round/>
                      <a:headEnd type="none" w="med" len="med"/>
                      <a:tailEnd type="none" w="med" len="med"/>
                    </a:lnT>
                    <a:lnB w="4699" cap="flat" cmpd="sng" algn="ctr">
                      <a:noFill/>
                      <a:prstDash val="solid"/>
                      <a:round/>
                      <a:headEnd type="none" w="med" len="med"/>
                      <a:tailEnd type="none" w="med" len="med"/>
                    </a:lnB>
                    <a:lnTlToBr w="12700" cmpd="sng">
                      <a:noFill/>
                      <a:prstDash val="solid"/>
                    </a:lnTlToBr>
                    <a:lnBlToTr w="12700" cmpd="sng">
                      <a:noFill/>
                      <a:prstDash val="solid"/>
                    </a:lnBlToTr>
                    <a:noFill/>
                  </a:tcPr>
                </a:tc>
              </a:tr>
              <a:tr h="133313">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ctr" fontAlgn="ctr">
                        <a:buNone/>
                      </a:pPr>
                      <a:r>
                        <a:rPr lang="en-US" altLang="zh-CN" sz="800" b="0" i="0" u="none" strike="noStrike" dirty="0">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rPr>
                        <a:t>7004</a:t>
                      </a:r>
                      <a:endParaRPr lang="en-US" altLang="zh-CN" sz="800" b="0" i="0" u="none" strike="noStrike" dirty="0">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0" marR="0" marT="0" marB="0" anchor="ctr">
                    <a:lnL w="4699" cap="flat" cmpd="sng" algn="ctr">
                      <a:noFill/>
                      <a:prstDash val="solid"/>
                      <a:round/>
                      <a:headEnd type="none" w="med" len="med"/>
                      <a:tailEnd type="none" w="med" len="med"/>
                    </a:lnL>
                    <a:lnR w="12700" cap="flat" cmpd="sng" algn="ctr">
                      <a:noFill/>
                      <a:prstDash val="solid"/>
                      <a:round/>
                      <a:headEnd type="none" w="med" len="med"/>
                      <a:tailEnd type="none" w="med" len="med"/>
                    </a:lnR>
                    <a:lnT w="4699" cap="flat" cmpd="sng" algn="ctr">
                      <a:noFill/>
                      <a:prstDash val="solid"/>
                      <a:round/>
                      <a:headEnd type="none" w="med" len="med"/>
                      <a:tailEnd type="none" w="med" len="med"/>
                    </a:lnT>
                    <a:lnB w="4699"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l" fontAlgn="ctr">
                        <a:buNone/>
                      </a:pPr>
                      <a:r>
                        <a:rPr lang="en-US" sz="800" b="0" i="0" u="none" strike="noStrike" dirty="0">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rPr>
                        <a:t>Im</a:t>
                      </a:r>
                      <a:endParaRPr lang="en-US" sz="800" b="0" i="0" u="none" strike="noStrike" dirty="0">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72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4699" cap="flat" cmpd="sng" algn="ctr">
                      <a:noFill/>
                      <a:prstDash val="solid"/>
                      <a:round/>
                      <a:headEnd type="none" w="med" len="med"/>
                      <a:tailEnd type="none" w="med" len="med"/>
                    </a:lnT>
                    <a:lnB w="4699"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l" fontAlgn="ctr">
                        <a:buNone/>
                      </a:pPr>
                      <a:r>
                        <a:rPr lang="en-US" sz="800" b="0" i="0" u="none" strike="noStrike">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rPr>
                        <a:t>No</a:t>
                      </a:r>
                      <a:endParaRPr lang="en-US" sz="800" b="0" i="0" u="none" strike="noStrike">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72000" marR="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ctr" fontAlgn="ctr">
                        <a:buNone/>
                      </a:pPr>
                      <a:r>
                        <a:rPr lang="en-US" sz="800" b="0" i="0" u="none" strike="noStrike">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rPr>
                        <a:t>SD</a:t>
                      </a:r>
                      <a:endParaRPr lang="en-US" sz="800" b="0" i="0" u="none" strike="noStrike">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4699" cap="flat" cmpd="sng" algn="ctr">
                      <a:noFill/>
                      <a:prstDash val="solid"/>
                      <a:round/>
                      <a:headEnd type="none" w="med" len="med"/>
                      <a:tailEnd type="none" w="med" len="med"/>
                    </a:lnT>
                    <a:lnB w="4699" cap="flat" cmpd="sng" algn="ctr">
                      <a:noFill/>
                      <a:prstDash val="solid"/>
                      <a:round/>
                      <a:headEnd type="none" w="med" len="med"/>
                      <a:tailEnd type="none" w="med" len="med"/>
                    </a:lnB>
                    <a:lnTlToBr w="12700" cmpd="sng">
                      <a:noFill/>
                      <a:prstDash val="solid"/>
                    </a:lnTlToBr>
                    <a:lnBlToTr w="12700" cmpd="sng">
                      <a:noFill/>
                      <a:prstDash val="solid"/>
                    </a:lnBlToTr>
                    <a:noFill/>
                  </a:tcPr>
                </a:tc>
              </a:tr>
              <a:tr h="133313">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ctr" fontAlgn="ctr">
                        <a:buNone/>
                      </a:pPr>
                      <a:r>
                        <a:rPr lang="en-US" altLang="zh-CN" sz="800" b="0" i="0" u="none" strike="noStrike">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rPr>
                        <a:t>1033</a:t>
                      </a:r>
                      <a:endParaRPr lang="en-US" altLang="zh-CN" sz="800" b="0" i="0" u="none" strike="noStrike">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0" marR="0" marT="0" marB="0" anchor="ctr">
                    <a:lnL w="4699" cap="flat" cmpd="sng" algn="ctr">
                      <a:noFill/>
                      <a:prstDash val="solid"/>
                      <a:round/>
                      <a:headEnd type="none" w="med" len="med"/>
                      <a:tailEnd type="none" w="med" len="med"/>
                    </a:lnL>
                    <a:lnR w="12700" cap="flat" cmpd="sng" algn="ctr">
                      <a:noFill/>
                      <a:prstDash val="solid"/>
                      <a:round/>
                      <a:headEnd type="none" w="med" len="med"/>
                      <a:tailEnd type="none" w="med" len="med"/>
                    </a:lnR>
                    <a:lnT w="4699" cap="flat" cmpd="sng" algn="ctr">
                      <a:noFill/>
                      <a:prstDash val="solid"/>
                      <a:round/>
                      <a:headEnd type="none" w="med" len="med"/>
                      <a:tailEnd type="none" w="med" len="med"/>
                    </a:lnT>
                    <a:lnB w="4699"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l" fontAlgn="ctr">
                        <a:buNone/>
                      </a:pPr>
                      <a:r>
                        <a:rPr lang="en-US" sz="800" b="0" i="0" u="none" strike="noStrike" dirty="0">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rPr>
                        <a:t>Im/Sun/Reg</a:t>
                      </a:r>
                      <a:endParaRPr lang="en-US" sz="800" b="0" i="0" u="none" strike="noStrike" dirty="0">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72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4699" cap="flat" cmpd="sng" algn="ctr">
                      <a:noFill/>
                      <a:prstDash val="solid"/>
                      <a:round/>
                      <a:headEnd type="none" w="med" len="med"/>
                      <a:tailEnd type="none" w="med" len="med"/>
                    </a:lnT>
                    <a:lnB w="4699"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l" fontAlgn="ctr">
                        <a:buNone/>
                      </a:pPr>
                      <a:r>
                        <a:rPr lang="en-US" sz="800" b="0" i="0" u="none" strike="noStrike" dirty="0">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rPr>
                        <a:t>SDHB</a:t>
                      </a:r>
                      <a:endParaRPr lang="en-US" sz="800" b="0" i="0" u="none" strike="noStrike" dirty="0">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72000" marR="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ctr" fontAlgn="ctr">
                        <a:buNone/>
                      </a:pPr>
                      <a:r>
                        <a:rPr lang="en-US" sz="800" b="0" i="0" u="none" strike="noStrike">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rPr>
                        <a:t>PR</a:t>
                      </a:r>
                      <a:endParaRPr lang="en-US" sz="800" b="0" i="0" u="none" strike="noStrike">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4699" cap="flat" cmpd="sng" algn="ctr">
                      <a:noFill/>
                      <a:prstDash val="solid"/>
                      <a:round/>
                      <a:headEnd type="none" w="med" len="med"/>
                      <a:tailEnd type="none" w="med" len="med"/>
                    </a:lnT>
                    <a:lnB w="4699" cap="flat" cmpd="sng" algn="ctr">
                      <a:noFill/>
                      <a:prstDash val="solid"/>
                      <a:round/>
                      <a:headEnd type="none" w="med" len="med"/>
                      <a:tailEnd type="none" w="med" len="med"/>
                    </a:lnB>
                    <a:lnTlToBr w="12700" cmpd="sng">
                      <a:noFill/>
                      <a:prstDash val="solid"/>
                    </a:lnTlToBr>
                    <a:lnBlToTr w="12700" cmpd="sng">
                      <a:noFill/>
                      <a:prstDash val="solid"/>
                    </a:lnBlToTr>
                    <a:noFill/>
                  </a:tcPr>
                </a:tc>
              </a:tr>
              <a:tr h="133313">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ctr" fontAlgn="ctr">
                        <a:buNone/>
                      </a:pPr>
                      <a:r>
                        <a:rPr lang="en-US" altLang="zh-CN" sz="800" b="0" i="0" u="none" strike="noStrike">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rPr>
                        <a:t>1040</a:t>
                      </a:r>
                      <a:endParaRPr lang="en-US" altLang="zh-CN" sz="800" b="0" i="0" u="none" strike="noStrike">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0" marR="0" marT="0" marB="0" anchor="ctr">
                    <a:lnL w="4699" cap="flat" cmpd="sng" algn="ctr">
                      <a:noFill/>
                      <a:prstDash val="solid"/>
                      <a:round/>
                      <a:headEnd type="none" w="med" len="med"/>
                      <a:tailEnd type="none" w="med" len="med"/>
                    </a:lnL>
                    <a:lnR w="12700" cap="flat" cmpd="sng" algn="ctr">
                      <a:noFill/>
                      <a:prstDash val="solid"/>
                      <a:round/>
                      <a:headEnd type="none" w="med" len="med"/>
                      <a:tailEnd type="none" w="med" len="med"/>
                    </a:lnR>
                    <a:lnT w="4699" cap="flat" cmpd="sng" algn="ctr">
                      <a:noFill/>
                      <a:prstDash val="solid"/>
                      <a:round/>
                      <a:headEnd type="none" w="med" len="med"/>
                      <a:tailEnd type="none" w="med" len="med"/>
                    </a:lnT>
                    <a:lnB w="4699"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l" fontAlgn="ctr">
                        <a:buNone/>
                      </a:pPr>
                      <a:r>
                        <a:rPr lang="en-US" sz="800" b="0" i="0" u="none" strike="noStrike" dirty="0">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rPr>
                        <a:t>Im</a:t>
                      </a:r>
                      <a:endParaRPr lang="en-US" sz="800" b="0" i="0" u="none" strike="noStrike" dirty="0">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72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4699" cap="flat" cmpd="sng" algn="ctr">
                      <a:noFill/>
                      <a:prstDash val="solid"/>
                      <a:round/>
                      <a:headEnd type="none" w="med" len="med"/>
                      <a:tailEnd type="none" w="med" len="med"/>
                    </a:lnT>
                    <a:lnB w="4699"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l" fontAlgn="ctr">
                        <a:buNone/>
                      </a:pPr>
                      <a:r>
                        <a:rPr lang="en-US" sz="800" b="0" i="0" u="none" strike="noStrike">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rPr>
                        <a:t>No</a:t>
                      </a:r>
                      <a:endParaRPr lang="en-US" sz="800" b="0" i="0" u="none" strike="noStrike">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72000" marR="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ctr" fontAlgn="ctr">
                        <a:buNone/>
                      </a:pPr>
                      <a:r>
                        <a:rPr lang="en-US" sz="800" b="0" i="0" u="none" strike="noStrike" dirty="0">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rPr>
                        <a:t>SD</a:t>
                      </a:r>
                      <a:endParaRPr lang="en-US" sz="800" b="0" i="0" u="none" strike="noStrike" dirty="0">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4699" cap="flat" cmpd="sng" algn="ctr">
                      <a:noFill/>
                      <a:prstDash val="solid"/>
                      <a:round/>
                      <a:headEnd type="none" w="med" len="med"/>
                      <a:tailEnd type="none" w="med" len="med"/>
                    </a:lnT>
                    <a:lnB w="4699" cap="flat" cmpd="sng" algn="ctr">
                      <a:noFill/>
                      <a:prstDash val="solid"/>
                      <a:round/>
                      <a:headEnd type="none" w="med" len="med"/>
                      <a:tailEnd type="none" w="med" len="med"/>
                    </a:lnB>
                    <a:lnTlToBr w="12700" cmpd="sng">
                      <a:noFill/>
                      <a:prstDash val="solid"/>
                    </a:lnTlToBr>
                    <a:lnBlToTr w="12700" cmpd="sng">
                      <a:noFill/>
                      <a:prstDash val="solid"/>
                    </a:lnBlToTr>
                    <a:noFill/>
                  </a:tcPr>
                </a:tc>
              </a:tr>
              <a:tr h="133313">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ctr" fontAlgn="ctr">
                        <a:buNone/>
                      </a:pPr>
                      <a:r>
                        <a:rPr lang="en-US" altLang="zh-CN" sz="800" b="0" i="0" u="none" strike="noStrike">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rPr>
                        <a:t>1042</a:t>
                      </a:r>
                      <a:endParaRPr lang="en-US" altLang="zh-CN" sz="800" b="0" i="0" u="none" strike="noStrike">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0" marR="0" marT="0" marB="0" anchor="ctr">
                    <a:lnL w="4699" cap="flat" cmpd="sng" algn="ctr">
                      <a:noFill/>
                      <a:prstDash val="solid"/>
                      <a:round/>
                      <a:headEnd type="none" w="med" len="med"/>
                      <a:tailEnd type="none" w="med" len="med"/>
                    </a:lnL>
                    <a:lnR w="12700" cap="flat" cmpd="sng" algn="ctr">
                      <a:noFill/>
                      <a:prstDash val="solid"/>
                      <a:round/>
                      <a:headEnd type="none" w="med" len="med"/>
                      <a:tailEnd type="none" w="med" len="med"/>
                    </a:lnR>
                    <a:lnT w="4699" cap="flat" cmpd="sng" algn="ctr">
                      <a:noFill/>
                      <a:prstDash val="solid"/>
                      <a:round/>
                      <a:headEnd type="none" w="med" len="med"/>
                      <a:tailEnd type="none" w="med" len="med"/>
                    </a:lnT>
                    <a:lnB w="4699"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l" fontAlgn="ctr">
                        <a:buNone/>
                      </a:pPr>
                      <a:r>
                        <a:rPr lang="en-US" sz="800" b="0" i="0" u="none" strike="noStrike" dirty="0">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rPr>
                        <a:t>Im</a:t>
                      </a:r>
                      <a:endParaRPr lang="en-US" sz="800" b="0" i="0" u="none" strike="noStrike" dirty="0">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72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4699" cap="flat" cmpd="sng" algn="ctr">
                      <a:noFill/>
                      <a:prstDash val="solid"/>
                      <a:round/>
                      <a:headEnd type="none" w="med" len="med"/>
                      <a:tailEnd type="none" w="med" len="med"/>
                    </a:lnT>
                    <a:lnB w="4699"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l" fontAlgn="ctr">
                        <a:buNone/>
                      </a:pPr>
                      <a:r>
                        <a:rPr lang="en-US" sz="800" b="0" i="0" u="none" strike="noStrike">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rPr>
                        <a:t>No</a:t>
                      </a:r>
                      <a:endParaRPr lang="en-US" sz="800" b="0" i="0" u="none" strike="noStrike">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72000" marR="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ctr" fontAlgn="ctr">
                        <a:buNone/>
                      </a:pPr>
                      <a:r>
                        <a:rPr lang="en-US" sz="800" b="0" i="0" u="none" strike="noStrike" dirty="0">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rPr>
                        <a:t>SD</a:t>
                      </a:r>
                      <a:endParaRPr lang="en-US" sz="800" b="0" i="0" u="none" strike="noStrike" dirty="0">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4699" cap="flat" cmpd="sng" algn="ctr">
                      <a:noFill/>
                      <a:prstDash val="solid"/>
                      <a:round/>
                      <a:headEnd type="none" w="med" len="med"/>
                      <a:tailEnd type="none" w="med" len="med"/>
                    </a:lnT>
                    <a:lnB w="4699" cap="flat" cmpd="sng" algn="ctr">
                      <a:noFill/>
                      <a:prstDash val="solid"/>
                      <a:round/>
                      <a:headEnd type="none" w="med" len="med"/>
                      <a:tailEnd type="none" w="med" len="med"/>
                    </a:lnB>
                    <a:lnTlToBr w="12700" cmpd="sng">
                      <a:noFill/>
                      <a:prstDash val="solid"/>
                    </a:lnTlToBr>
                    <a:lnBlToTr w="12700" cmpd="sng">
                      <a:noFill/>
                      <a:prstDash val="solid"/>
                    </a:lnBlToTr>
                    <a:noFill/>
                  </a:tcPr>
                </a:tc>
              </a:tr>
              <a:tr h="133313">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ctr" fontAlgn="ctr">
                        <a:buNone/>
                      </a:pPr>
                      <a:r>
                        <a:rPr lang="en-US" altLang="zh-CN" sz="800" b="0" i="0" u="none" strike="noStrike" dirty="0">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rPr>
                        <a:t>1047</a:t>
                      </a:r>
                      <a:endParaRPr lang="en-US" altLang="zh-CN" sz="800" b="0" i="0" u="none" strike="noStrike" dirty="0">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0" marR="0" marT="0" marB="0" anchor="ctr">
                    <a:lnL w="4699" cap="flat" cmpd="sng" algn="ctr">
                      <a:noFill/>
                      <a:prstDash val="solid"/>
                      <a:round/>
                      <a:headEnd type="none" w="med" len="med"/>
                      <a:tailEnd type="none" w="med" len="med"/>
                    </a:lnL>
                    <a:lnR w="12700" cap="flat" cmpd="sng" algn="ctr">
                      <a:noFill/>
                      <a:prstDash val="solid"/>
                      <a:round/>
                      <a:headEnd type="none" w="med" len="med"/>
                      <a:tailEnd type="none" w="med" len="med"/>
                    </a:lnR>
                    <a:lnT w="4699" cap="flat" cmpd="sng" algn="ctr">
                      <a:noFill/>
                      <a:prstDash val="solid"/>
                      <a:round/>
                      <a:headEnd type="none" w="med" len="med"/>
                      <a:tailEnd type="none" w="med" len="med"/>
                    </a:lnT>
                    <a:lnB w="4699"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l" fontAlgn="ctr">
                        <a:buNone/>
                      </a:pPr>
                      <a:r>
                        <a:rPr lang="en-US" sz="800" b="0" i="0" u="none" strike="noStrike" dirty="0">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rPr>
                        <a:t>Im</a:t>
                      </a:r>
                      <a:endParaRPr lang="en-US" sz="800" b="0" i="0" u="none" strike="noStrike" dirty="0">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72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4699" cap="flat" cmpd="sng" algn="ctr">
                      <a:noFill/>
                      <a:prstDash val="solid"/>
                      <a:round/>
                      <a:headEnd type="none" w="med" len="med"/>
                      <a:tailEnd type="none" w="med" len="med"/>
                    </a:lnT>
                    <a:lnB w="4699"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l" fontAlgn="ctr">
                        <a:buNone/>
                      </a:pPr>
                      <a:r>
                        <a:rPr lang="en-US" sz="800" b="0" i="0" u="none" strike="noStrike" dirty="0">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rPr>
                        <a:t>SDHC</a:t>
                      </a:r>
                      <a:endParaRPr lang="en-US" sz="800" b="0" i="0" u="none" strike="noStrike" dirty="0">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72000" marR="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ctr" fontAlgn="ctr">
                        <a:buNone/>
                      </a:pPr>
                      <a:r>
                        <a:rPr lang="en-US" sz="800" b="0" i="0" u="none" strike="noStrike">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rPr>
                        <a:t>SD</a:t>
                      </a:r>
                      <a:endParaRPr lang="en-US" sz="800" b="0" i="0" u="none" strike="noStrike">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4699" cap="flat" cmpd="sng" algn="ctr">
                      <a:noFill/>
                      <a:prstDash val="solid"/>
                      <a:round/>
                      <a:headEnd type="none" w="med" len="med"/>
                      <a:tailEnd type="none" w="med" len="med"/>
                    </a:lnT>
                    <a:lnB w="4699" cap="flat" cmpd="sng" algn="ctr">
                      <a:noFill/>
                      <a:prstDash val="solid"/>
                      <a:round/>
                      <a:headEnd type="none" w="med" len="med"/>
                      <a:tailEnd type="none" w="med" len="med"/>
                    </a:lnB>
                    <a:lnTlToBr w="12700" cmpd="sng">
                      <a:noFill/>
                      <a:prstDash val="solid"/>
                    </a:lnTlToBr>
                    <a:lnBlToTr w="12700" cmpd="sng">
                      <a:noFill/>
                      <a:prstDash val="solid"/>
                    </a:lnBlToTr>
                    <a:noFill/>
                  </a:tcPr>
                </a:tc>
              </a:tr>
              <a:tr h="133313">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ctr" fontAlgn="ctr">
                        <a:buNone/>
                      </a:pPr>
                      <a:r>
                        <a:rPr lang="en-US" altLang="zh-CN" sz="800" b="0" i="0" u="none" strike="noStrike">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rPr>
                        <a:t>1048</a:t>
                      </a:r>
                      <a:endParaRPr lang="en-US" altLang="zh-CN" sz="800" b="0" i="0" u="none" strike="noStrike">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0" marR="0" marT="0" marB="0" anchor="ctr">
                    <a:lnL w="4699" cap="flat" cmpd="sng" algn="ctr">
                      <a:noFill/>
                      <a:prstDash val="solid"/>
                      <a:round/>
                      <a:headEnd type="none" w="med" len="med"/>
                      <a:tailEnd type="none" w="med" len="med"/>
                    </a:lnL>
                    <a:lnR w="12700" cap="flat" cmpd="sng" algn="ctr">
                      <a:noFill/>
                      <a:prstDash val="solid"/>
                      <a:round/>
                      <a:headEnd type="none" w="med" len="med"/>
                      <a:tailEnd type="none" w="med" len="med"/>
                    </a:lnR>
                    <a:lnT w="4699" cap="flat" cmpd="sng" algn="ctr">
                      <a:noFill/>
                      <a:prstDash val="solid"/>
                      <a:round/>
                      <a:headEnd type="none" w="med" len="med"/>
                      <a:tailEnd type="none" w="med" len="med"/>
                    </a:lnT>
                    <a:lnB w="4699"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l" fontAlgn="ctr">
                        <a:buNone/>
                      </a:pPr>
                      <a:r>
                        <a:rPr lang="en-US" sz="800" b="0" i="0" u="none" strike="noStrike" dirty="0">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rPr>
                        <a:t>Im</a:t>
                      </a:r>
                      <a:r>
                        <a:rPr lang="en-US" altLang="zh-CN" sz="800" b="0" i="0" u="none" strike="noStrike" dirty="0">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rPr>
                        <a:t>/Sun/Reg</a:t>
                      </a:r>
                      <a:endParaRPr lang="en-US" sz="800" b="0" i="0" u="none" strike="noStrike" dirty="0">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72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4699" cap="flat" cmpd="sng" algn="ctr">
                      <a:noFill/>
                      <a:prstDash val="solid"/>
                      <a:round/>
                      <a:headEnd type="none" w="med" len="med"/>
                      <a:tailEnd type="none" w="med" len="med"/>
                    </a:lnT>
                    <a:lnB w="4699"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l" fontAlgn="ctr">
                        <a:buNone/>
                      </a:pPr>
                      <a:r>
                        <a:rPr lang="en-US" sz="800" b="0" i="0" u="none" strike="noStrike">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rPr>
                        <a:t>No</a:t>
                      </a:r>
                      <a:endParaRPr lang="en-US" sz="800" b="0" i="0" u="none" strike="noStrike">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72000" marR="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ctr" fontAlgn="ctr">
                        <a:buNone/>
                      </a:pPr>
                      <a:r>
                        <a:rPr lang="en-US" sz="800" b="0" i="0" u="none" strike="noStrike">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rPr>
                        <a:t>PR</a:t>
                      </a:r>
                      <a:endParaRPr lang="en-US" sz="800" b="0" i="0" u="none" strike="noStrike">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4699" cap="flat" cmpd="sng" algn="ctr">
                      <a:noFill/>
                      <a:prstDash val="solid"/>
                      <a:round/>
                      <a:headEnd type="none" w="med" len="med"/>
                      <a:tailEnd type="none" w="med" len="med"/>
                    </a:lnT>
                    <a:lnB w="4699" cap="flat" cmpd="sng" algn="ctr">
                      <a:noFill/>
                      <a:prstDash val="solid"/>
                      <a:round/>
                      <a:headEnd type="none" w="med" len="med"/>
                      <a:tailEnd type="none" w="med" len="med"/>
                    </a:lnB>
                    <a:lnTlToBr w="12700" cmpd="sng">
                      <a:noFill/>
                      <a:prstDash val="solid"/>
                    </a:lnTlToBr>
                    <a:lnBlToTr w="12700" cmpd="sng">
                      <a:noFill/>
                      <a:prstDash val="solid"/>
                    </a:lnBlToTr>
                    <a:noFill/>
                  </a:tcPr>
                </a:tc>
              </a:tr>
              <a:tr h="133313">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ctr" fontAlgn="ctr">
                        <a:buNone/>
                      </a:pPr>
                      <a:r>
                        <a:rPr lang="en-US" altLang="zh-CN" sz="800" b="0" i="0" u="none" strike="noStrike">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rPr>
                        <a:t>1050</a:t>
                      </a:r>
                      <a:endParaRPr lang="en-US" altLang="zh-CN" sz="800" b="0" i="0" u="none" strike="noStrike">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0" marR="0" marT="0" marB="0" anchor="ctr">
                    <a:lnL w="4699" cap="flat" cmpd="sng" algn="ctr">
                      <a:noFill/>
                      <a:prstDash val="solid"/>
                      <a:round/>
                      <a:headEnd type="none" w="med" len="med"/>
                      <a:tailEnd type="none" w="med" len="med"/>
                    </a:lnL>
                    <a:lnR w="12700" cap="flat" cmpd="sng" algn="ctr">
                      <a:noFill/>
                      <a:prstDash val="solid"/>
                      <a:round/>
                      <a:headEnd type="none" w="med" len="med"/>
                      <a:tailEnd type="none" w="med" len="med"/>
                    </a:lnR>
                    <a:lnT w="4699" cap="flat" cmpd="sng" algn="ctr">
                      <a:noFill/>
                      <a:prstDash val="solid"/>
                      <a:round/>
                      <a:headEnd type="none" w="med" len="med"/>
                      <a:tailEnd type="none" w="med" len="med"/>
                    </a:lnT>
                    <a:lnB w="4699"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l" fontAlgn="ctr">
                        <a:buNone/>
                      </a:pPr>
                      <a:r>
                        <a:rPr lang="en-US" sz="800" b="0" i="0" u="none" strike="noStrike" dirty="0">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rPr>
                        <a:t>Im/Sun/Reg/Rep</a:t>
                      </a:r>
                      <a:endParaRPr lang="en-US" sz="800" b="0" i="0" u="none" strike="noStrike" dirty="0">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72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4699" cap="flat" cmpd="sng" algn="ctr">
                      <a:noFill/>
                      <a:prstDash val="solid"/>
                      <a:round/>
                      <a:headEnd type="none" w="med" len="med"/>
                      <a:tailEnd type="none" w="med" len="med"/>
                    </a:lnT>
                    <a:lnB w="4699"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l" fontAlgn="ctr">
                        <a:buNone/>
                      </a:pPr>
                      <a:r>
                        <a:rPr lang="en-US" sz="800" b="0" i="0" u="none" strike="noStrike">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rPr>
                        <a:t>SDHB</a:t>
                      </a:r>
                      <a:endParaRPr lang="en-US" sz="800" b="0" i="0" u="none" strike="noStrike">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72000" marR="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ctr" fontAlgn="ctr">
                        <a:buNone/>
                      </a:pPr>
                      <a:r>
                        <a:rPr lang="en-US" sz="800" b="0" i="0" u="none" strike="noStrike" dirty="0">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rPr>
                        <a:t>SD</a:t>
                      </a:r>
                      <a:endParaRPr lang="en-US" sz="800" b="0" i="0" u="none" strike="noStrike" dirty="0">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4699" cap="flat" cmpd="sng" algn="ctr">
                      <a:noFill/>
                      <a:prstDash val="solid"/>
                      <a:round/>
                      <a:headEnd type="none" w="med" len="med"/>
                      <a:tailEnd type="none" w="med" len="med"/>
                    </a:lnT>
                    <a:lnB w="4699" cap="flat" cmpd="sng" algn="ctr">
                      <a:noFill/>
                      <a:prstDash val="solid"/>
                      <a:round/>
                      <a:headEnd type="none" w="med" len="med"/>
                      <a:tailEnd type="none" w="med" len="med"/>
                    </a:lnB>
                    <a:lnTlToBr w="12700" cmpd="sng">
                      <a:noFill/>
                      <a:prstDash val="solid"/>
                    </a:lnTlToBr>
                    <a:lnBlToTr w="12700" cmpd="sng">
                      <a:noFill/>
                      <a:prstDash val="solid"/>
                    </a:lnBlToTr>
                    <a:noFill/>
                  </a:tcPr>
                </a:tc>
              </a:tr>
              <a:tr h="133313">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ctr" fontAlgn="ctr">
                        <a:buNone/>
                      </a:pPr>
                      <a:r>
                        <a:rPr lang="en-US" altLang="zh-CN" sz="800" b="0" i="0" u="none" strike="noStrike">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rPr>
                        <a:t>1046</a:t>
                      </a:r>
                      <a:endParaRPr lang="en-US" altLang="zh-CN" sz="800" b="0" i="0" u="none" strike="noStrike">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0" marR="0" marT="0" marB="0" anchor="ctr">
                    <a:lnL w="4699" cap="flat" cmpd="sng" algn="ctr">
                      <a:noFill/>
                      <a:prstDash val="solid"/>
                      <a:round/>
                      <a:headEnd type="none" w="med" len="med"/>
                      <a:tailEnd type="none" w="med" len="med"/>
                    </a:lnL>
                    <a:lnR w="12700" cap="flat" cmpd="sng" algn="ctr">
                      <a:noFill/>
                      <a:prstDash val="solid"/>
                      <a:round/>
                      <a:headEnd type="none" w="med" len="med"/>
                      <a:tailEnd type="none" w="med" len="med"/>
                    </a:lnR>
                    <a:lnT w="4699" cap="flat" cmpd="sng" algn="ctr">
                      <a:noFill/>
                      <a:prstDash val="solid"/>
                      <a:round/>
                      <a:headEnd type="none" w="med" len="med"/>
                      <a:tailEnd type="none" w="med" len="med"/>
                    </a:lnT>
                    <a:lnB w="4699"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l" fontAlgn="ctr">
                        <a:buNone/>
                      </a:pPr>
                      <a:r>
                        <a:rPr lang="en-US" sz="800" b="0" i="0" u="none" strike="noStrike" dirty="0">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rPr>
                        <a:t>Im/Sun/Reg</a:t>
                      </a:r>
                      <a:endParaRPr lang="en-US" sz="800" b="0" i="0" u="none" strike="noStrike" dirty="0">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72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4699" cap="flat" cmpd="sng" algn="ctr">
                      <a:noFill/>
                      <a:prstDash val="solid"/>
                      <a:round/>
                      <a:headEnd type="none" w="med" len="med"/>
                      <a:tailEnd type="none" w="med" len="med"/>
                    </a:lnT>
                    <a:lnB w="4699"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l" fontAlgn="ctr">
                        <a:buNone/>
                      </a:pPr>
                      <a:r>
                        <a:rPr lang="en-US" sz="800" b="0" i="0" u="none" strike="noStrike">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rPr>
                        <a:t>SDHB</a:t>
                      </a:r>
                      <a:endParaRPr lang="en-US" sz="800" b="0" i="0" u="none" strike="noStrike">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72000" marR="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ctr" fontAlgn="ctr">
                        <a:buNone/>
                      </a:pPr>
                      <a:r>
                        <a:rPr lang="en-US" sz="800" b="0" i="0" u="none" strike="noStrike">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rPr>
                        <a:t>SD</a:t>
                      </a:r>
                      <a:endParaRPr lang="en-US" sz="800" b="0" i="0" u="none" strike="noStrike">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4699" cap="flat" cmpd="sng" algn="ctr">
                      <a:noFill/>
                      <a:prstDash val="solid"/>
                      <a:round/>
                      <a:headEnd type="none" w="med" len="med"/>
                      <a:tailEnd type="none" w="med" len="med"/>
                    </a:lnT>
                    <a:lnB w="4699" cap="flat" cmpd="sng" algn="ctr">
                      <a:noFill/>
                      <a:prstDash val="solid"/>
                      <a:round/>
                      <a:headEnd type="none" w="med" len="med"/>
                      <a:tailEnd type="none" w="med" len="med"/>
                    </a:lnB>
                    <a:lnTlToBr w="12700" cmpd="sng">
                      <a:noFill/>
                      <a:prstDash val="solid"/>
                    </a:lnTlToBr>
                    <a:lnBlToTr w="12700" cmpd="sng">
                      <a:noFill/>
                      <a:prstDash val="solid"/>
                    </a:lnBlToTr>
                    <a:noFill/>
                  </a:tcPr>
                </a:tc>
              </a:tr>
              <a:tr h="133313">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ctr" fontAlgn="ctr">
                        <a:buNone/>
                      </a:pPr>
                      <a:r>
                        <a:rPr lang="en-US" altLang="zh-CN" sz="800" b="0" i="0" u="none" strike="noStrike">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rPr>
                        <a:t>1041</a:t>
                      </a:r>
                      <a:endParaRPr lang="en-US" altLang="zh-CN" sz="800" b="0" i="0" u="none" strike="noStrike">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0" marR="0" marT="0" marB="0" anchor="ctr">
                    <a:lnL w="4699" cap="flat" cmpd="sng" algn="ctr">
                      <a:noFill/>
                      <a:prstDash val="solid"/>
                      <a:round/>
                      <a:headEnd type="none" w="med" len="med"/>
                      <a:tailEnd type="none" w="med" len="med"/>
                    </a:lnL>
                    <a:lnR w="12700" cap="flat" cmpd="sng" algn="ctr">
                      <a:noFill/>
                      <a:prstDash val="solid"/>
                      <a:round/>
                      <a:headEnd type="none" w="med" len="med"/>
                      <a:tailEnd type="none" w="med" len="med"/>
                    </a:lnR>
                    <a:lnT w="4699" cap="flat" cmpd="sng" algn="ctr">
                      <a:noFill/>
                      <a:prstDash val="solid"/>
                      <a:round/>
                      <a:headEnd type="none" w="med" len="med"/>
                      <a:tailEnd type="none" w="med" len="med"/>
                    </a:lnT>
                    <a:lnB w="4699"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l" fontAlgn="ctr">
                        <a:buNone/>
                      </a:pPr>
                      <a:r>
                        <a:rPr lang="en-US" sz="800" b="0" i="0" u="none" strike="noStrike" dirty="0">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rPr>
                        <a:t>Im/Sun/PD-1</a:t>
                      </a:r>
                      <a:endParaRPr lang="en-US" sz="800" b="0" i="0" u="none" strike="noStrike" dirty="0">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72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4699" cap="flat" cmpd="sng" algn="ctr">
                      <a:noFill/>
                      <a:prstDash val="solid"/>
                      <a:round/>
                      <a:headEnd type="none" w="med" len="med"/>
                      <a:tailEnd type="none" w="med" len="med"/>
                    </a:lnT>
                    <a:lnB w="4699"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l" fontAlgn="ctr">
                        <a:buNone/>
                      </a:pPr>
                      <a:r>
                        <a:rPr lang="en-US" sz="800" b="0" i="0" u="none" strike="noStrike">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rPr>
                        <a:t>No</a:t>
                      </a:r>
                      <a:endParaRPr lang="en-US" sz="800" b="0" i="0" u="none" strike="noStrike">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72000" marR="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ctr" fontAlgn="ctr">
                        <a:buNone/>
                      </a:pPr>
                      <a:r>
                        <a:rPr lang="en-US" sz="800" b="0" i="0" u="none" strike="noStrike" dirty="0">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rPr>
                        <a:t>SD</a:t>
                      </a:r>
                      <a:endParaRPr lang="en-US" sz="800" b="0" i="0" u="none" strike="noStrike" dirty="0">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4699" cap="flat" cmpd="sng" algn="ctr">
                      <a:noFill/>
                      <a:prstDash val="solid"/>
                      <a:round/>
                      <a:headEnd type="none" w="med" len="med"/>
                      <a:tailEnd type="none" w="med" len="med"/>
                    </a:lnT>
                    <a:lnB w="4699" cap="flat" cmpd="sng" algn="ctr">
                      <a:noFill/>
                      <a:prstDash val="solid"/>
                      <a:round/>
                      <a:headEnd type="none" w="med" len="med"/>
                      <a:tailEnd type="none" w="med" len="med"/>
                    </a:lnB>
                    <a:lnTlToBr w="12700" cmpd="sng">
                      <a:noFill/>
                      <a:prstDash val="solid"/>
                    </a:lnTlToBr>
                    <a:lnBlToTr w="12700" cmpd="sng">
                      <a:noFill/>
                      <a:prstDash val="solid"/>
                    </a:lnBlToTr>
                    <a:noFill/>
                  </a:tcPr>
                </a:tc>
              </a:tr>
              <a:tr h="133313">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ctr" fontAlgn="ctr">
                        <a:buNone/>
                      </a:pPr>
                      <a:r>
                        <a:rPr lang="en-US" altLang="zh-CN" sz="800" b="0" i="0" u="none" strike="noStrike">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rPr>
                        <a:t>1045</a:t>
                      </a:r>
                      <a:endParaRPr lang="en-US" altLang="zh-CN" sz="800" b="0" i="0" u="none" strike="noStrike">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0" marR="0" marT="0" marB="0" anchor="ctr">
                    <a:lnL w="4699" cap="flat" cmpd="sng" algn="ctr">
                      <a:noFill/>
                      <a:prstDash val="solid"/>
                      <a:round/>
                      <a:headEnd type="none" w="med" len="med"/>
                      <a:tailEnd type="none" w="med" len="med"/>
                    </a:lnL>
                    <a:lnR w="4699" cap="flat" cmpd="sng" algn="ctr">
                      <a:noFill/>
                      <a:prstDash val="solid"/>
                      <a:round/>
                      <a:headEnd type="none" w="med" len="med"/>
                      <a:tailEnd type="none" w="med" len="med"/>
                    </a:lnR>
                    <a:lnT w="4699" cap="flat" cmpd="sng" algn="ctr">
                      <a:noFill/>
                      <a:prstDash val="solid"/>
                      <a:round/>
                      <a:headEnd type="none" w="med" len="med"/>
                      <a:tailEnd type="none" w="med" len="med"/>
                    </a:lnT>
                    <a:lnB w="4699"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l" fontAlgn="ctr">
                        <a:buNone/>
                      </a:pPr>
                      <a:r>
                        <a:rPr lang="en-US" sz="800" b="0" i="0" u="none" strike="noStrike">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rPr>
                        <a:t>Sun/Rep/Reg/TMZ</a:t>
                      </a:r>
                      <a:endParaRPr lang="en-US" sz="800" b="0" i="0" u="none" strike="noStrike">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72000" marR="0" marT="0" marB="0" anchor="ctr">
                    <a:lnL w="4699" cap="flat" cmpd="sng" algn="ctr">
                      <a:noFill/>
                      <a:prstDash val="solid"/>
                      <a:round/>
                      <a:headEnd type="none" w="med" len="med"/>
                      <a:tailEnd type="none" w="med" len="med"/>
                    </a:lnL>
                    <a:lnR w="4699" cap="flat" cmpd="sng" algn="ctr">
                      <a:noFill/>
                      <a:prstDash val="solid"/>
                      <a:round/>
                      <a:headEnd type="none" w="med" len="med"/>
                      <a:tailEnd type="none" w="med" len="med"/>
                    </a:lnR>
                    <a:lnT w="4699" cap="flat" cmpd="sng" algn="ctr">
                      <a:noFill/>
                      <a:prstDash val="solid"/>
                      <a:round/>
                      <a:headEnd type="none" w="med" len="med"/>
                      <a:tailEnd type="none" w="med" len="med"/>
                    </a:lnT>
                    <a:lnB w="4699"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l" fontAlgn="ctr">
                        <a:buNone/>
                      </a:pPr>
                      <a:r>
                        <a:rPr lang="en-US" sz="800" b="0" i="0" u="none" strike="noStrike">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rPr>
                        <a:t>SDHB</a:t>
                      </a:r>
                      <a:endParaRPr lang="en-US" sz="800" b="0" i="0" u="none" strike="noStrike">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72000" marR="0" marT="0" marB="0" anchor="ctr">
                    <a:lnL w="4699" cap="flat" cmpd="sng" algn="ctr">
                      <a:noFill/>
                      <a:prstDash val="solid"/>
                      <a:round/>
                      <a:headEnd type="none" w="med" len="med"/>
                      <a:tailEnd type="none" w="med" len="med"/>
                    </a:lnL>
                    <a:lnR w="4699" cap="flat" cmpd="sng" algn="ctr">
                      <a:noFill/>
                      <a:prstDash val="solid"/>
                      <a:round/>
                      <a:headEnd type="none" w="med" len="med"/>
                      <a:tailEnd type="none" w="med" len="med"/>
                    </a:lnR>
                    <a:lnT w="4699" cap="flat" cmpd="sng" algn="ctr">
                      <a:noFill/>
                      <a:prstDash val="solid"/>
                      <a:round/>
                      <a:headEnd type="none" w="med" len="med"/>
                      <a:tailEnd type="none" w="med" len="med"/>
                    </a:lnT>
                    <a:lnB w="4699"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ctr" fontAlgn="ctr">
                        <a:buNone/>
                      </a:pPr>
                      <a:r>
                        <a:rPr lang="en-US" sz="800" b="0" i="0" u="none" strike="noStrike">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rPr>
                        <a:t>PR</a:t>
                      </a:r>
                      <a:endParaRPr lang="en-US" sz="800" b="0" i="0" u="none" strike="noStrike">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0" marR="0" marT="0" marB="0" anchor="ctr">
                    <a:lnL w="4699" cap="flat" cmpd="sng" algn="ctr">
                      <a:noFill/>
                      <a:prstDash val="solid"/>
                      <a:round/>
                      <a:headEnd type="none" w="med" len="med"/>
                      <a:tailEnd type="none" w="med" len="med"/>
                    </a:lnL>
                    <a:lnR w="4699" cap="flat" cmpd="sng" algn="ctr">
                      <a:noFill/>
                      <a:prstDash val="solid"/>
                      <a:round/>
                      <a:headEnd type="none" w="med" len="med"/>
                      <a:tailEnd type="none" w="med" len="med"/>
                    </a:lnR>
                    <a:lnT w="4699" cap="flat" cmpd="sng" algn="ctr">
                      <a:noFill/>
                      <a:prstDash val="solid"/>
                      <a:round/>
                      <a:headEnd type="none" w="med" len="med"/>
                      <a:tailEnd type="none" w="med" len="med"/>
                    </a:lnT>
                    <a:lnB w="4699" cap="flat" cmpd="sng" algn="ctr">
                      <a:noFill/>
                      <a:prstDash val="solid"/>
                      <a:round/>
                      <a:headEnd type="none" w="med" len="med"/>
                      <a:tailEnd type="none" w="med" len="med"/>
                    </a:lnB>
                    <a:lnTlToBr w="12700" cmpd="sng">
                      <a:noFill/>
                      <a:prstDash val="solid"/>
                    </a:lnTlToBr>
                    <a:lnBlToTr w="12700" cmpd="sng">
                      <a:noFill/>
                      <a:prstDash val="solid"/>
                    </a:lnBlToTr>
                    <a:noFill/>
                  </a:tcPr>
                </a:tc>
              </a:tr>
              <a:tr h="133313">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ctr" fontAlgn="ctr">
                        <a:buNone/>
                      </a:pPr>
                      <a:r>
                        <a:rPr lang="en-US" altLang="zh-CN" sz="800" b="0" i="0" u="none" strike="noStrike" dirty="0">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rPr>
                        <a:t>1051</a:t>
                      </a:r>
                      <a:endParaRPr lang="en-US" altLang="zh-CN" sz="800" b="0" i="0" u="none" strike="noStrike" dirty="0">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0" marR="0" marT="0" marB="0" anchor="ctr">
                    <a:lnL w="4699" cap="flat" cmpd="sng" algn="ctr">
                      <a:noFill/>
                      <a:prstDash val="solid"/>
                      <a:round/>
                      <a:headEnd type="none" w="med" len="med"/>
                      <a:tailEnd type="none" w="med" len="med"/>
                    </a:lnL>
                    <a:lnR w="4699" cap="flat" cmpd="sng" algn="ctr">
                      <a:noFill/>
                      <a:prstDash val="solid"/>
                      <a:round/>
                      <a:headEnd type="none" w="med" len="med"/>
                      <a:tailEnd type="none" w="med" len="med"/>
                    </a:lnR>
                    <a:lnT w="4699" cap="flat" cmpd="sng" algn="ctr">
                      <a:noFill/>
                      <a:prstDash val="solid"/>
                      <a:round/>
                      <a:headEnd type="none" w="med" len="med"/>
                      <a:tailEnd type="none" w="med" len="med"/>
                    </a:lnT>
                    <a:lnB w="4699"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l" fontAlgn="ctr">
                        <a:buNone/>
                      </a:pPr>
                      <a:r>
                        <a:rPr lang="en-US" altLang="zh-CN" sz="800" b="0" i="0" u="none" strike="noStrike" dirty="0">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rPr>
                        <a:t>None</a:t>
                      </a:r>
                      <a:endParaRPr lang="en-US" sz="800" b="0" i="0" u="none" strike="noStrike" dirty="0">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72000" marR="0" marT="0" marB="0" anchor="ctr">
                    <a:lnL w="4699" cap="flat" cmpd="sng" algn="ctr">
                      <a:noFill/>
                      <a:prstDash val="solid"/>
                      <a:round/>
                      <a:headEnd type="none" w="med" len="med"/>
                      <a:tailEnd type="none" w="med" len="med"/>
                    </a:lnL>
                    <a:lnR w="4699" cap="flat" cmpd="sng" algn="ctr">
                      <a:noFill/>
                      <a:prstDash val="solid"/>
                      <a:round/>
                      <a:headEnd type="none" w="med" len="med"/>
                      <a:tailEnd type="none" w="med" len="med"/>
                    </a:lnR>
                    <a:lnT w="4699" cap="flat" cmpd="sng" algn="ctr">
                      <a:noFill/>
                      <a:prstDash val="solid"/>
                      <a:round/>
                      <a:headEnd type="none" w="med" len="med"/>
                      <a:tailEnd type="none" w="med" len="med"/>
                    </a:lnT>
                    <a:lnB w="4699"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l" fontAlgn="ctr">
                        <a:buNone/>
                      </a:pPr>
                      <a:r>
                        <a:rPr lang="en-US" sz="800" b="0" i="0" u="none" strike="noStrike">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rPr>
                        <a:t>No</a:t>
                      </a:r>
                      <a:endParaRPr lang="en-US" sz="800" b="0" i="0" u="none" strike="noStrike">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72000" marR="0" marT="0" marB="0" anchor="ctr">
                    <a:lnL w="4699" cap="flat" cmpd="sng" algn="ctr">
                      <a:noFill/>
                      <a:prstDash val="solid"/>
                      <a:round/>
                      <a:headEnd type="none" w="med" len="med"/>
                      <a:tailEnd type="none" w="med" len="med"/>
                    </a:lnL>
                    <a:lnR w="4699" cap="flat" cmpd="sng" algn="ctr">
                      <a:noFill/>
                      <a:prstDash val="solid"/>
                      <a:round/>
                      <a:headEnd type="none" w="med" len="med"/>
                      <a:tailEnd type="none" w="med" len="med"/>
                    </a:lnR>
                    <a:lnT w="4699" cap="flat" cmpd="sng" algn="ctr">
                      <a:noFill/>
                      <a:prstDash val="solid"/>
                      <a:round/>
                      <a:headEnd type="none" w="med" len="med"/>
                      <a:tailEnd type="none" w="med" len="med"/>
                    </a:lnT>
                    <a:lnB w="4699"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ctr" fontAlgn="ctr">
                        <a:buNone/>
                      </a:pPr>
                      <a:r>
                        <a:rPr lang="en-US" sz="800" b="0" i="0" u="none" strike="noStrike" dirty="0">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rPr>
                        <a:t>SD</a:t>
                      </a:r>
                      <a:endParaRPr lang="en-US" sz="800" b="0" i="0" u="none" strike="noStrike" dirty="0">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0" marR="0" marT="0" marB="0" anchor="ctr">
                    <a:lnL w="4699" cap="flat" cmpd="sng" algn="ctr">
                      <a:noFill/>
                      <a:prstDash val="solid"/>
                      <a:round/>
                      <a:headEnd type="none" w="med" len="med"/>
                      <a:tailEnd type="none" w="med" len="med"/>
                    </a:lnL>
                    <a:lnR w="4699" cap="flat" cmpd="sng" algn="ctr">
                      <a:noFill/>
                      <a:prstDash val="solid"/>
                      <a:round/>
                      <a:headEnd type="none" w="med" len="med"/>
                      <a:tailEnd type="none" w="med" len="med"/>
                    </a:lnR>
                    <a:lnT w="4699" cap="flat" cmpd="sng" algn="ctr">
                      <a:noFill/>
                      <a:prstDash val="solid"/>
                      <a:round/>
                      <a:headEnd type="none" w="med" len="med"/>
                      <a:tailEnd type="none" w="med" len="med"/>
                    </a:lnT>
                    <a:lnB w="4699" cap="flat" cmpd="sng" algn="ctr">
                      <a:noFill/>
                      <a:prstDash val="solid"/>
                      <a:round/>
                      <a:headEnd type="none" w="med" len="med"/>
                      <a:tailEnd type="none" w="med" len="med"/>
                    </a:lnB>
                    <a:lnTlToBr w="12700" cmpd="sng">
                      <a:noFill/>
                      <a:prstDash val="solid"/>
                    </a:lnTlToBr>
                    <a:lnBlToTr w="12700" cmpd="sng">
                      <a:noFill/>
                      <a:prstDash val="solid"/>
                    </a:lnBlToTr>
                    <a:noFill/>
                  </a:tcPr>
                </a:tc>
              </a:tr>
              <a:tr h="133313">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ctr" fontAlgn="ctr">
                        <a:buNone/>
                      </a:pPr>
                      <a:r>
                        <a:rPr lang="en-US" altLang="zh-CN" sz="800" b="0" i="0" u="none" strike="noStrike">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rPr>
                        <a:t>5011</a:t>
                      </a:r>
                      <a:endParaRPr lang="en-US" altLang="zh-CN" sz="800" b="0" i="0" u="none" strike="noStrike">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0" marR="0" marT="0" marB="0" anchor="ctr">
                    <a:lnL w="4699" cap="flat" cmpd="sng" algn="ctr">
                      <a:noFill/>
                      <a:prstDash val="solid"/>
                      <a:round/>
                      <a:headEnd type="none" w="med" len="med"/>
                      <a:tailEnd type="none" w="med" len="med"/>
                    </a:lnL>
                    <a:lnR w="4699" cap="flat" cmpd="sng" algn="ctr">
                      <a:noFill/>
                      <a:prstDash val="solid"/>
                      <a:round/>
                      <a:headEnd type="none" w="med" len="med"/>
                      <a:tailEnd type="none" w="med" len="med"/>
                    </a:lnR>
                    <a:lnT w="4699" cap="flat" cmpd="sng" algn="ctr">
                      <a:noFill/>
                      <a:prstDash val="solid"/>
                      <a:round/>
                      <a:headEnd type="none" w="med" len="med"/>
                      <a:tailEnd type="none" w="med" len="med"/>
                    </a:lnT>
                    <a:lnB w="4699"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l" fontAlgn="ctr">
                        <a:buNone/>
                      </a:pPr>
                      <a:r>
                        <a:rPr lang="en-US" sz="800" b="0" i="0" u="none" strike="noStrike" dirty="0">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rPr>
                        <a:t>Im/Sun/PD-1</a:t>
                      </a:r>
                      <a:endParaRPr lang="en-US" sz="800" b="0" i="0" u="none" strike="noStrike" dirty="0">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72000" marR="0" marT="0" marB="0" anchor="ctr">
                    <a:lnL w="4699" cap="flat" cmpd="sng" algn="ctr">
                      <a:noFill/>
                      <a:prstDash val="solid"/>
                      <a:round/>
                      <a:headEnd type="none" w="med" len="med"/>
                      <a:tailEnd type="none" w="med" len="med"/>
                    </a:lnL>
                    <a:lnR w="4699" cap="flat" cmpd="sng" algn="ctr">
                      <a:noFill/>
                      <a:prstDash val="solid"/>
                      <a:round/>
                      <a:headEnd type="none" w="med" len="med"/>
                      <a:tailEnd type="none" w="med" len="med"/>
                    </a:lnR>
                    <a:lnT w="4699" cap="flat" cmpd="sng" algn="ctr">
                      <a:noFill/>
                      <a:prstDash val="solid"/>
                      <a:round/>
                      <a:headEnd type="none" w="med" len="med"/>
                      <a:tailEnd type="none" w="med" len="med"/>
                    </a:lnT>
                    <a:lnB w="4699"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l" fontAlgn="ctr">
                        <a:buNone/>
                      </a:pPr>
                      <a:r>
                        <a:rPr lang="en-US" sz="800" b="0" i="0" u="none" strike="noStrike" dirty="0">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rPr>
                        <a:t>No</a:t>
                      </a:r>
                      <a:endParaRPr lang="en-US" sz="800" b="0" i="0" u="none" strike="noStrike" dirty="0">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72000" marR="0" marT="0" marB="0" anchor="ctr">
                    <a:lnL w="4699" cap="flat" cmpd="sng" algn="ctr">
                      <a:noFill/>
                      <a:prstDash val="solid"/>
                      <a:round/>
                      <a:headEnd type="none" w="med" len="med"/>
                      <a:tailEnd type="none" w="med" len="med"/>
                    </a:lnL>
                    <a:lnR w="4699" cap="flat" cmpd="sng" algn="ctr">
                      <a:noFill/>
                      <a:prstDash val="solid"/>
                      <a:round/>
                      <a:headEnd type="none" w="med" len="med"/>
                      <a:tailEnd type="none" w="med" len="med"/>
                    </a:lnR>
                    <a:lnT w="4699" cap="flat" cmpd="sng" algn="ctr">
                      <a:noFill/>
                      <a:prstDash val="solid"/>
                      <a:round/>
                      <a:headEnd type="none" w="med" len="med"/>
                      <a:tailEnd type="none" w="med" len="med"/>
                    </a:lnT>
                    <a:lnB w="4699"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ctr" fontAlgn="ctr">
                        <a:buNone/>
                      </a:pPr>
                      <a:r>
                        <a:rPr lang="en-US" sz="800" b="0" i="0" u="none" strike="noStrike" dirty="0">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rPr>
                        <a:t>PR</a:t>
                      </a:r>
                      <a:endParaRPr lang="en-US" sz="800" b="0" i="0" u="none" strike="noStrike" dirty="0">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0" marR="0" marT="0" marB="0" anchor="ctr">
                    <a:lnL w="4699" cap="flat" cmpd="sng" algn="ctr">
                      <a:noFill/>
                      <a:prstDash val="solid"/>
                      <a:round/>
                      <a:headEnd type="none" w="med" len="med"/>
                      <a:tailEnd type="none" w="med" len="med"/>
                    </a:lnL>
                    <a:lnR w="4699" cap="flat" cmpd="sng" algn="ctr">
                      <a:noFill/>
                      <a:prstDash val="solid"/>
                      <a:round/>
                      <a:headEnd type="none" w="med" len="med"/>
                      <a:tailEnd type="none" w="med" len="med"/>
                    </a:lnR>
                    <a:lnT w="4699" cap="flat" cmpd="sng" algn="ctr">
                      <a:noFill/>
                      <a:prstDash val="solid"/>
                      <a:round/>
                      <a:headEnd type="none" w="med" len="med"/>
                      <a:tailEnd type="none" w="med" len="med"/>
                    </a:lnT>
                    <a:lnB w="4699" cap="flat" cmpd="sng" algn="ctr">
                      <a:noFill/>
                      <a:prstDash val="solid"/>
                      <a:round/>
                      <a:headEnd type="none" w="med" len="med"/>
                      <a:tailEnd type="none" w="med" len="med"/>
                    </a:lnB>
                    <a:lnTlToBr w="12700" cmpd="sng">
                      <a:noFill/>
                      <a:prstDash val="solid"/>
                    </a:lnTlToBr>
                    <a:lnBlToTr w="12700" cmpd="sng">
                      <a:noFill/>
                      <a:prstDash val="solid"/>
                    </a:lnBlToTr>
                    <a:noFill/>
                  </a:tcPr>
                </a:tc>
              </a:tr>
              <a:tr h="133313">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ctr" fontAlgn="ctr">
                        <a:buNone/>
                      </a:pPr>
                      <a:r>
                        <a:rPr lang="en-US" altLang="zh-CN" sz="800" b="0" i="0" u="none" strike="noStrike">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rPr>
                        <a:t>1056</a:t>
                      </a:r>
                      <a:endParaRPr lang="en-US" altLang="zh-CN" sz="800" b="0" i="0" u="none" strike="noStrike">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0" marR="0" marT="0" marB="0" anchor="ctr">
                    <a:lnL w="4699" cap="flat" cmpd="sng" algn="ctr">
                      <a:noFill/>
                      <a:prstDash val="solid"/>
                      <a:round/>
                      <a:headEnd type="none" w="med" len="med"/>
                      <a:tailEnd type="none" w="med" len="med"/>
                    </a:lnL>
                    <a:lnR w="4699" cap="flat" cmpd="sng" algn="ctr">
                      <a:noFill/>
                      <a:prstDash val="solid"/>
                      <a:round/>
                      <a:headEnd type="none" w="med" len="med"/>
                      <a:tailEnd type="none" w="med" len="med"/>
                    </a:lnR>
                    <a:lnT w="4699" cap="flat" cmpd="sng" algn="ctr">
                      <a:noFill/>
                      <a:prstDash val="solid"/>
                      <a:round/>
                      <a:headEnd type="none" w="med" len="med"/>
                      <a:tailEnd type="none" w="med" len="med"/>
                    </a:lnT>
                    <a:lnB w="4699"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l" fontAlgn="ctr">
                        <a:buNone/>
                      </a:pPr>
                      <a:r>
                        <a:rPr lang="en-US" sz="800" b="0" i="0" u="none" strike="noStrike" dirty="0">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rPr>
                        <a:t>Im</a:t>
                      </a:r>
                      <a:endParaRPr lang="en-US" sz="800" b="0" i="0" u="none" strike="noStrike" dirty="0">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72000" marR="0" marT="0" marB="0" anchor="ctr">
                    <a:lnL w="4699" cap="flat" cmpd="sng" algn="ctr">
                      <a:noFill/>
                      <a:prstDash val="solid"/>
                      <a:round/>
                      <a:headEnd type="none" w="med" len="med"/>
                      <a:tailEnd type="none" w="med" len="med"/>
                    </a:lnL>
                    <a:lnR w="4699" cap="flat" cmpd="sng" algn="ctr">
                      <a:noFill/>
                      <a:prstDash val="solid"/>
                      <a:round/>
                      <a:headEnd type="none" w="med" len="med"/>
                      <a:tailEnd type="none" w="med" len="med"/>
                    </a:lnR>
                    <a:lnT w="4699" cap="flat" cmpd="sng" algn="ctr">
                      <a:noFill/>
                      <a:prstDash val="solid"/>
                      <a:round/>
                      <a:headEnd type="none" w="med" len="med"/>
                      <a:tailEnd type="none" w="med" len="med"/>
                    </a:lnT>
                    <a:lnB w="4699"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l" fontAlgn="ctr">
                        <a:buNone/>
                      </a:pPr>
                      <a:r>
                        <a:rPr lang="en-US" sz="800" b="0" i="0" u="none" strike="noStrike">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rPr>
                        <a:t>No</a:t>
                      </a:r>
                      <a:endParaRPr lang="en-US" sz="800" b="0" i="0" u="none" strike="noStrike">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72000" marR="0" marT="0" marB="0" anchor="ctr">
                    <a:lnL w="4699" cap="flat" cmpd="sng" algn="ctr">
                      <a:noFill/>
                      <a:prstDash val="solid"/>
                      <a:round/>
                      <a:headEnd type="none" w="med" len="med"/>
                      <a:tailEnd type="none" w="med" len="med"/>
                    </a:lnL>
                    <a:lnR w="4699" cap="flat" cmpd="sng" algn="ctr">
                      <a:noFill/>
                      <a:prstDash val="solid"/>
                      <a:round/>
                      <a:headEnd type="none" w="med" len="med"/>
                      <a:tailEnd type="none" w="med" len="med"/>
                    </a:lnR>
                    <a:lnT w="4699" cap="flat" cmpd="sng" algn="ctr">
                      <a:noFill/>
                      <a:prstDash val="solid"/>
                      <a:round/>
                      <a:headEnd type="none" w="med" len="med"/>
                      <a:tailEnd type="none" w="med" len="med"/>
                    </a:lnT>
                    <a:lnB w="4699"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ctr" fontAlgn="ctr">
                        <a:buNone/>
                      </a:pPr>
                      <a:r>
                        <a:rPr lang="en-US" sz="800" b="0" i="0" u="none" strike="noStrike" dirty="0">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rPr>
                        <a:t>SD</a:t>
                      </a:r>
                      <a:endParaRPr lang="en-US" sz="800" b="0" i="0" u="none" strike="noStrike" dirty="0">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0" marR="0" marT="0" marB="0" anchor="ctr">
                    <a:lnL w="4699" cap="flat" cmpd="sng" algn="ctr">
                      <a:noFill/>
                      <a:prstDash val="solid"/>
                      <a:round/>
                      <a:headEnd type="none" w="med" len="med"/>
                      <a:tailEnd type="none" w="med" len="med"/>
                    </a:lnL>
                    <a:lnR w="4699" cap="flat" cmpd="sng" algn="ctr">
                      <a:noFill/>
                      <a:prstDash val="solid"/>
                      <a:round/>
                      <a:headEnd type="none" w="med" len="med"/>
                      <a:tailEnd type="none" w="med" len="med"/>
                    </a:lnR>
                    <a:lnT w="4699" cap="flat" cmpd="sng" algn="ctr">
                      <a:noFill/>
                      <a:prstDash val="solid"/>
                      <a:round/>
                      <a:headEnd type="none" w="med" len="med"/>
                      <a:tailEnd type="none" w="med" len="med"/>
                    </a:lnT>
                    <a:lnB w="4699" cap="flat" cmpd="sng" algn="ctr">
                      <a:noFill/>
                      <a:prstDash val="solid"/>
                      <a:round/>
                      <a:headEnd type="none" w="med" len="med"/>
                      <a:tailEnd type="none" w="med" len="med"/>
                    </a:lnB>
                    <a:lnTlToBr w="12700" cmpd="sng">
                      <a:noFill/>
                      <a:prstDash val="solid"/>
                    </a:lnTlToBr>
                    <a:lnBlToTr w="12700" cmpd="sng">
                      <a:noFill/>
                      <a:prstDash val="solid"/>
                    </a:lnBlToTr>
                    <a:noFill/>
                  </a:tcPr>
                </a:tc>
              </a:tr>
              <a:tr h="133313">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ctr" fontAlgn="ctr">
                        <a:buNone/>
                      </a:pPr>
                      <a:r>
                        <a:rPr lang="en-US" altLang="zh-CN" sz="800" b="0" i="0" u="none" strike="noStrike">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rPr>
                        <a:t>1055</a:t>
                      </a:r>
                      <a:endParaRPr lang="en-US" altLang="zh-CN" sz="800" b="0" i="0" u="none" strike="noStrike">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0" marR="0" marT="0" marB="0" anchor="ctr">
                    <a:lnL w="4699" cap="flat" cmpd="sng" algn="ctr">
                      <a:noFill/>
                      <a:prstDash val="solid"/>
                      <a:round/>
                      <a:headEnd type="none" w="med" len="med"/>
                      <a:tailEnd type="none" w="med" len="med"/>
                    </a:lnL>
                    <a:lnR w="4699" cap="flat" cmpd="sng" algn="ctr">
                      <a:noFill/>
                      <a:prstDash val="solid"/>
                      <a:round/>
                      <a:headEnd type="none" w="med" len="med"/>
                      <a:tailEnd type="none" w="med" len="med"/>
                    </a:lnR>
                    <a:lnT w="4699" cap="flat" cmpd="sng" algn="ctr">
                      <a:noFill/>
                      <a:prstDash val="solid"/>
                      <a:round/>
                      <a:headEnd type="none" w="med" len="med"/>
                      <a:tailEnd type="none" w="med" len="med"/>
                    </a:lnT>
                    <a:lnB w="4699"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l" fontAlgn="ctr">
                        <a:buNone/>
                      </a:pPr>
                      <a:r>
                        <a:rPr lang="en-US" sz="800" b="0" i="0" u="none" strike="noStrike" dirty="0">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rPr>
                        <a:t>Im</a:t>
                      </a:r>
                      <a:endParaRPr lang="en-US" sz="800" b="0" i="0" u="none" strike="noStrike" dirty="0">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72000" marR="0" marT="0" marB="0" anchor="ctr">
                    <a:lnL w="4699" cap="flat" cmpd="sng" algn="ctr">
                      <a:noFill/>
                      <a:prstDash val="solid"/>
                      <a:round/>
                      <a:headEnd type="none" w="med" len="med"/>
                      <a:tailEnd type="none" w="med" len="med"/>
                    </a:lnL>
                    <a:lnR w="4699" cap="flat" cmpd="sng" algn="ctr">
                      <a:noFill/>
                      <a:prstDash val="solid"/>
                      <a:round/>
                      <a:headEnd type="none" w="med" len="med"/>
                      <a:tailEnd type="none" w="med" len="med"/>
                    </a:lnR>
                    <a:lnT w="4699" cap="flat" cmpd="sng" algn="ctr">
                      <a:noFill/>
                      <a:prstDash val="solid"/>
                      <a:round/>
                      <a:headEnd type="none" w="med" len="med"/>
                      <a:tailEnd type="none" w="med" len="med"/>
                    </a:lnT>
                    <a:lnB w="4699"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l" fontAlgn="ctr">
                        <a:buNone/>
                      </a:pPr>
                      <a:r>
                        <a:rPr lang="en-US" sz="800" b="0" i="0" u="none" strike="noStrike">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rPr>
                        <a:t>SDHB</a:t>
                      </a:r>
                      <a:endParaRPr lang="en-US" sz="800" b="0" i="0" u="none" strike="noStrike">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72000" marR="0" marT="0" marB="0" anchor="ctr">
                    <a:lnL w="4699" cap="flat" cmpd="sng" algn="ctr">
                      <a:noFill/>
                      <a:prstDash val="solid"/>
                      <a:round/>
                      <a:headEnd type="none" w="med" len="med"/>
                      <a:tailEnd type="none" w="med" len="med"/>
                    </a:lnL>
                    <a:lnR w="4699" cap="flat" cmpd="sng" algn="ctr">
                      <a:noFill/>
                      <a:prstDash val="solid"/>
                      <a:round/>
                      <a:headEnd type="none" w="med" len="med"/>
                      <a:tailEnd type="none" w="med" len="med"/>
                    </a:lnR>
                    <a:lnT w="4699" cap="flat" cmpd="sng" algn="ctr">
                      <a:noFill/>
                      <a:prstDash val="solid"/>
                      <a:round/>
                      <a:headEnd type="none" w="med" len="med"/>
                      <a:tailEnd type="none" w="med" len="med"/>
                    </a:lnT>
                    <a:lnB w="4699"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ctr" fontAlgn="ctr">
                        <a:buNone/>
                      </a:pPr>
                      <a:r>
                        <a:rPr lang="en-US" sz="800" b="0" i="0" u="none" strike="noStrike" dirty="0">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rPr>
                        <a:t>SD</a:t>
                      </a:r>
                      <a:endParaRPr lang="en-US" sz="800" b="0" i="0" u="none" strike="noStrike" dirty="0">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0" marR="0" marT="0" marB="0" anchor="ctr">
                    <a:lnL w="4699" cap="flat" cmpd="sng" algn="ctr">
                      <a:noFill/>
                      <a:prstDash val="solid"/>
                      <a:round/>
                      <a:headEnd type="none" w="med" len="med"/>
                      <a:tailEnd type="none" w="med" len="med"/>
                    </a:lnL>
                    <a:lnR w="4699" cap="flat" cmpd="sng" algn="ctr">
                      <a:noFill/>
                      <a:prstDash val="solid"/>
                      <a:round/>
                      <a:headEnd type="none" w="med" len="med"/>
                      <a:tailEnd type="none" w="med" len="med"/>
                    </a:lnR>
                    <a:lnT w="4699" cap="flat" cmpd="sng" algn="ctr">
                      <a:noFill/>
                      <a:prstDash val="solid"/>
                      <a:round/>
                      <a:headEnd type="none" w="med" len="med"/>
                      <a:tailEnd type="none" w="med" len="med"/>
                    </a:lnT>
                    <a:lnB w="4699" cap="flat" cmpd="sng" algn="ctr">
                      <a:noFill/>
                      <a:prstDash val="solid"/>
                      <a:round/>
                      <a:headEnd type="none" w="med" len="med"/>
                      <a:tailEnd type="none" w="med" len="med"/>
                    </a:lnB>
                    <a:lnTlToBr w="12700" cmpd="sng">
                      <a:noFill/>
                      <a:prstDash val="solid"/>
                    </a:lnTlToBr>
                    <a:lnBlToTr w="12700" cmpd="sng">
                      <a:noFill/>
                      <a:prstDash val="solid"/>
                    </a:lnBlToTr>
                    <a:noFill/>
                  </a:tcPr>
                </a:tc>
              </a:tr>
              <a:tr h="133313">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ctr" fontAlgn="ctr">
                        <a:buNone/>
                      </a:pPr>
                      <a:r>
                        <a:rPr lang="en-US" altLang="zh-CN" sz="800" b="0" i="0" u="none" strike="noStrike">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rPr>
                        <a:t>1044</a:t>
                      </a:r>
                      <a:endParaRPr lang="en-US" altLang="zh-CN" sz="800" b="0" i="0" u="none" strike="noStrike">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0" marR="0" marT="0" marB="0" anchor="ctr">
                    <a:lnL w="4699" cap="flat" cmpd="sng" algn="ctr">
                      <a:noFill/>
                      <a:prstDash val="solid"/>
                      <a:round/>
                      <a:headEnd type="none" w="med" len="med"/>
                      <a:tailEnd type="none" w="med" len="med"/>
                    </a:lnL>
                    <a:lnR w="4699" cap="flat" cmpd="sng" algn="ctr">
                      <a:noFill/>
                      <a:prstDash val="solid"/>
                      <a:round/>
                      <a:headEnd type="none" w="med" len="med"/>
                      <a:tailEnd type="none" w="med" len="med"/>
                    </a:lnR>
                    <a:lnT w="4699" cap="flat" cmpd="sng" algn="ctr">
                      <a:noFill/>
                      <a:prstDash val="solid"/>
                      <a:round/>
                      <a:headEnd type="none" w="med" len="med"/>
                      <a:tailEnd type="none" w="med" len="med"/>
                    </a:lnT>
                    <a:lnB w="4699"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l" fontAlgn="ctr">
                        <a:buNone/>
                      </a:pPr>
                      <a:r>
                        <a:rPr lang="en-US" sz="800" b="0" i="0" u="none" strike="noStrike" dirty="0">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rPr>
                        <a:t>Im/Sun/Reg</a:t>
                      </a:r>
                      <a:endParaRPr lang="en-US" sz="800" b="0" i="0" u="none" strike="noStrike" dirty="0">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72000" marR="0" marT="0" marB="0" anchor="ctr">
                    <a:lnL w="4699" cap="flat" cmpd="sng" algn="ctr">
                      <a:noFill/>
                      <a:prstDash val="solid"/>
                      <a:round/>
                      <a:headEnd type="none" w="med" len="med"/>
                      <a:tailEnd type="none" w="med" len="med"/>
                    </a:lnL>
                    <a:lnR w="4699" cap="flat" cmpd="sng" algn="ctr">
                      <a:noFill/>
                      <a:prstDash val="solid"/>
                      <a:round/>
                      <a:headEnd type="none" w="med" len="med"/>
                      <a:tailEnd type="none" w="med" len="med"/>
                    </a:lnR>
                    <a:lnT w="4699" cap="flat" cmpd="sng" algn="ctr">
                      <a:noFill/>
                      <a:prstDash val="solid"/>
                      <a:round/>
                      <a:headEnd type="none" w="med" len="med"/>
                      <a:tailEnd type="none" w="med" len="med"/>
                    </a:lnT>
                    <a:lnB w="4699"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l" fontAlgn="ctr">
                        <a:buNone/>
                      </a:pPr>
                      <a:r>
                        <a:rPr lang="en-US" sz="800" b="0" i="0" u="none" strike="noStrike">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rPr>
                        <a:t>SDHB</a:t>
                      </a:r>
                      <a:endParaRPr lang="en-US" sz="800" b="0" i="0" u="none" strike="noStrike">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72000" marR="0" marT="0" marB="0" anchor="ctr">
                    <a:lnL w="4699" cap="flat" cmpd="sng" algn="ctr">
                      <a:noFill/>
                      <a:prstDash val="solid"/>
                      <a:round/>
                      <a:headEnd type="none" w="med" len="med"/>
                      <a:tailEnd type="none" w="med" len="med"/>
                    </a:lnL>
                    <a:lnR w="4699" cap="flat" cmpd="sng" algn="ctr">
                      <a:noFill/>
                      <a:prstDash val="solid"/>
                      <a:round/>
                      <a:headEnd type="none" w="med" len="med"/>
                      <a:tailEnd type="none" w="med" len="med"/>
                    </a:lnR>
                    <a:lnT w="4699" cap="flat" cmpd="sng" algn="ctr">
                      <a:noFill/>
                      <a:prstDash val="solid"/>
                      <a:round/>
                      <a:headEnd type="none" w="med" len="med"/>
                      <a:tailEnd type="none" w="med" len="med"/>
                    </a:lnT>
                    <a:lnB w="4699"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ctr" fontAlgn="ctr">
                        <a:buNone/>
                      </a:pPr>
                      <a:r>
                        <a:rPr lang="en-US" sz="800" b="0" i="0" u="none" strike="noStrike" dirty="0">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rPr>
                        <a:t>PR</a:t>
                      </a:r>
                      <a:endParaRPr lang="en-US" sz="800" b="0" i="0" u="none" strike="noStrike" dirty="0">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0" marR="0" marT="0" marB="0" anchor="ctr">
                    <a:lnL w="4699" cap="flat" cmpd="sng" algn="ctr">
                      <a:noFill/>
                      <a:prstDash val="solid"/>
                      <a:round/>
                      <a:headEnd type="none" w="med" len="med"/>
                      <a:tailEnd type="none" w="med" len="med"/>
                    </a:lnL>
                    <a:lnR w="4699" cap="flat" cmpd="sng" algn="ctr">
                      <a:noFill/>
                      <a:prstDash val="solid"/>
                      <a:round/>
                      <a:headEnd type="none" w="med" len="med"/>
                      <a:tailEnd type="none" w="med" len="med"/>
                    </a:lnR>
                    <a:lnT w="4699" cap="flat" cmpd="sng" algn="ctr">
                      <a:noFill/>
                      <a:prstDash val="solid"/>
                      <a:round/>
                      <a:headEnd type="none" w="med" len="med"/>
                      <a:tailEnd type="none" w="med" len="med"/>
                    </a:lnT>
                    <a:lnB w="4699" cap="flat" cmpd="sng" algn="ctr">
                      <a:noFill/>
                      <a:prstDash val="solid"/>
                      <a:round/>
                      <a:headEnd type="none" w="med" len="med"/>
                      <a:tailEnd type="none" w="med" len="med"/>
                    </a:lnB>
                    <a:lnTlToBr w="12700" cmpd="sng">
                      <a:noFill/>
                      <a:prstDash val="solid"/>
                    </a:lnTlToBr>
                    <a:lnBlToTr w="12700" cmpd="sng">
                      <a:noFill/>
                      <a:prstDash val="solid"/>
                    </a:lnBlToTr>
                    <a:noFill/>
                  </a:tcPr>
                </a:tc>
              </a:tr>
              <a:tr h="133313">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ctr" fontAlgn="ctr">
                        <a:buNone/>
                      </a:pPr>
                      <a:r>
                        <a:rPr lang="en-US" altLang="zh-CN" sz="800" b="0" i="0" u="none" strike="noStrike">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rPr>
                        <a:t>7005</a:t>
                      </a:r>
                      <a:endParaRPr lang="en-US" altLang="zh-CN" sz="800" b="0" i="0" u="none" strike="noStrike">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0" marR="0" marT="0" marB="0" anchor="ctr">
                    <a:lnL w="4699" cap="flat" cmpd="sng" algn="ctr">
                      <a:noFill/>
                      <a:prstDash val="solid"/>
                      <a:round/>
                      <a:headEnd type="none" w="med" len="med"/>
                      <a:tailEnd type="none" w="med" len="med"/>
                    </a:lnL>
                    <a:lnR w="4699" cap="flat" cmpd="sng" algn="ctr">
                      <a:noFill/>
                      <a:prstDash val="solid"/>
                      <a:round/>
                      <a:headEnd type="none" w="med" len="med"/>
                      <a:tailEnd type="none" w="med" len="med"/>
                    </a:lnR>
                    <a:lnT w="4699" cap="flat" cmpd="sng" algn="ctr">
                      <a:noFill/>
                      <a:prstDash val="solid"/>
                      <a:round/>
                      <a:headEnd type="none" w="med" len="med"/>
                      <a:tailEnd type="none" w="med" len="med"/>
                    </a:lnT>
                    <a:lnB w="4699"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l" fontAlgn="ctr">
                        <a:buNone/>
                      </a:pPr>
                      <a:r>
                        <a:rPr lang="en-US" sz="800" b="0" i="0" u="none" strike="noStrike" dirty="0">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rPr>
                        <a:t>Im/Fam/Sun</a:t>
                      </a:r>
                      <a:endParaRPr lang="en-US" sz="800" b="0" i="0" u="none" strike="noStrike" dirty="0">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72000" marR="0" marT="0" marB="0" anchor="ctr">
                    <a:lnL w="4699" cap="flat" cmpd="sng" algn="ctr">
                      <a:noFill/>
                      <a:prstDash val="solid"/>
                      <a:round/>
                      <a:headEnd type="none" w="med" len="med"/>
                      <a:tailEnd type="none" w="med" len="med"/>
                    </a:lnL>
                    <a:lnR w="4699" cap="flat" cmpd="sng" algn="ctr">
                      <a:noFill/>
                      <a:prstDash val="solid"/>
                      <a:round/>
                      <a:headEnd type="none" w="med" len="med"/>
                      <a:tailEnd type="none" w="med" len="med"/>
                    </a:lnR>
                    <a:lnT w="4699" cap="flat" cmpd="sng" algn="ctr">
                      <a:noFill/>
                      <a:prstDash val="solid"/>
                      <a:round/>
                      <a:headEnd type="none" w="med" len="med"/>
                      <a:tailEnd type="none" w="med" len="med"/>
                    </a:lnT>
                    <a:lnB w="4699"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l" fontAlgn="ctr">
                        <a:buNone/>
                      </a:pPr>
                      <a:r>
                        <a:rPr lang="en-US" sz="800" b="0" i="0" u="none" strike="noStrike" dirty="0">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rPr>
                        <a:t>SDHB</a:t>
                      </a:r>
                      <a:endParaRPr lang="en-US" sz="800" b="0" i="0" u="none" strike="noStrike" dirty="0">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72000" marR="0" marT="0" marB="0" anchor="ctr">
                    <a:lnL w="4699" cap="flat" cmpd="sng" algn="ctr">
                      <a:noFill/>
                      <a:prstDash val="solid"/>
                      <a:round/>
                      <a:headEnd type="none" w="med" len="med"/>
                      <a:tailEnd type="none" w="med" len="med"/>
                    </a:lnL>
                    <a:lnR w="4699" cap="flat" cmpd="sng" algn="ctr">
                      <a:noFill/>
                      <a:prstDash val="solid"/>
                      <a:round/>
                      <a:headEnd type="none" w="med" len="med"/>
                      <a:tailEnd type="none" w="med" len="med"/>
                    </a:lnR>
                    <a:lnT w="4699" cap="flat" cmpd="sng" algn="ctr">
                      <a:noFill/>
                      <a:prstDash val="solid"/>
                      <a:round/>
                      <a:headEnd type="none" w="med" len="med"/>
                      <a:tailEnd type="none" w="med" len="med"/>
                    </a:lnT>
                    <a:lnB w="4699"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ctr" fontAlgn="ctr">
                        <a:buNone/>
                      </a:pPr>
                      <a:r>
                        <a:rPr lang="en-US" sz="800" b="0" i="0" u="none" strike="noStrike">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rPr>
                        <a:t>SD</a:t>
                      </a:r>
                      <a:endParaRPr lang="en-US" sz="800" b="0" i="0" u="none" strike="noStrike">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0" marR="0" marT="0" marB="0" anchor="ctr">
                    <a:lnL w="4699" cap="flat" cmpd="sng" algn="ctr">
                      <a:noFill/>
                      <a:prstDash val="solid"/>
                      <a:round/>
                      <a:headEnd type="none" w="med" len="med"/>
                      <a:tailEnd type="none" w="med" len="med"/>
                    </a:lnL>
                    <a:lnR w="4699" cap="flat" cmpd="sng" algn="ctr">
                      <a:noFill/>
                      <a:prstDash val="solid"/>
                      <a:round/>
                      <a:headEnd type="none" w="med" len="med"/>
                      <a:tailEnd type="none" w="med" len="med"/>
                    </a:lnR>
                    <a:lnT w="4699" cap="flat" cmpd="sng" algn="ctr">
                      <a:noFill/>
                      <a:prstDash val="solid"/>
                      <a:round/>
                      <a:headEnd type="none" w="med" len="med"/>
                      <a:tailEnd type="none" w="med" len="med"/>
                    </a:lnT>
                    <a:lnB w="4699" cap="flat" cmpd="sng" algn="ctr">
                      <a:noFill/>
                      <a:prstDash val="solid"/>
                      <a:round/>
                      <a:headEnd type="none" w="med" len="med"/>
                      <a:tailEnd type="none" w="med" len="med"/>
                    </a:lnB>
                    <a:lnTlToBr w="12700" cmpd="sng">
                      <a:noFill/>
                      <a:prstDash val="solid"/>
                    </a:lnTlToBr>
                    <a:lnBlToTr w="12700" cmpd="sng">
                      <a:noFill/>
                      <a:prstDash val="solid"/>
                    </a:lnBlToTr>
                    <a:noFill/>
                  </a:tcPr>
                </a:tc>
              </a:tr>
              <a:tr h="133313">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ctr" fontAlgn="ctr">
                        <a:buNone/>
                      </a:pPr>
                      <a:r>
                        <a:rPr lang="en-US" altLang="zh-CN" sz="800" b="0" i="0" u="none" strike="noStrike">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rPr>
                        <a:t>1057</a:t>
                      </a:r>
                      <a:endParaRPr lang="en-US" altLang="zh-CN" sz="800" b="0" i="0" u="none" strike="noStrike">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0" marR="0" marT="0" marB="0" anchor="ctr">
                    <a:lnL w="4699" cap="flat" cmpd="sng" algn="ctr">
                      <a:noFill/>
                      <a:prstDash val="solid"/>
                      <a:round/>
                      <a:headEnd type="none" w="med" len="med"/>
                      <a:tailEnd type="none" w="med" len="med"/>
                    </a:lnL>
                    <a:lnR w="4699" cap="flat" cmpd="sng" algn="ctr">
                      <a:noFill/>
                      <a:prstDash val="solid"/>
                      <a:round/>
                      <a:headEnd type="none" w="med" len="med"/>
                      <a:tailEnd type="none" w="med" len="med"/>
                    </a:lnR>
                    <a:lnT w="4699" cap="flat" cmpd="sng" algn="ctr">
                      <a:noFill/>
                      <a:prstDash val="solid"/>
                      <a:round/>
                      <a:headEnd type="none" w="med" len="med"/>
                      <a:tailEnd type="none" w="med" len="med"/>
                    </a:lnT>
                    <a:lnB w="4699"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l" fontAlgn="ctr">
                        <a:buNone/>
                      </a:pPr>
                      <a:r>
                        <a:rPr lang="en-US" sz="800" b="0" i="0" u="none" strike="noStrike" dirty="0">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rPr>
                        <a:t>Im</a:t>
                      </a:r>
                      <a:endParaRPr lang="en-US" sz="800" b="0" i="0" u="none" strike="noStrike" dirty="0">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72000" marR="0" marT="0" marB="0" anchor="ctr">
                    <a:lnL w="4699" cap="flat" cmpd="sng" algn="ctr">
                      <a:noFill/>
                      <a:prstDash val="solid"/>
                      <a:round/>
                      <a:headEnd type="none" w="med" len="med"/>
                      <a:tailEnd type="none" w="med" len="med"/>
                    </a:lnL>
                    <a:lnR w="4699" cap="flat" cmpd="sng" algn="ctr">
                      <a:noFill/>
                      <a:prstDash val="solid"/>
                      <a:round/>
                      <a:headEnd type="none" w="med" len="med"/>
                      <a:tailEnd type="none" w="med" len="med"/>
                    </a:lnR>
                    <a:lnT w="4699" cap="flat" cmpd="sng" algn="ctr">
                      <a:noFill/>
                      <a:prstDash val="solid"/>
                      <a:round/>
                      <a:headEnd type="none" w="med" len="med"/>
                      <a:tailEnd type="none" w="med" len="med"/>
                    </a:lnT>
                    <a:lnB w="4699"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l" fontAlgn="ctr">
                        <a:buNone/>
                      </a:pPr>
                      <a:r>
                        <a:rPr lang="en-US" sz="800" b="0" i="0" u="none" strike="noStrike" dirty="0">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rPr>
                        <a:t>No</a:t>
                      </a:r>
                      <a:endParaRPr lang="en-US" sz="800" b="0" i="0" u="none" strike="noStrike" dirty="0">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72000" marR="0" marT="0" marB="0" anchor="ctr">
                    <a:lnL w="4699" cap="flat" cmpd="sng" algn="ctr">
                      <a:noFill/>
                      <a:prstDash val="solid"/>
                      <a:round/>
                      <a:headEnd type="none" w="med" len="med"/>
                      <a:tailEnd type="none" w="med" len="med"/>
                    </a:lnL>
                    <a:lnR w="4699" cap="flat" cmpd="sng" algn="ctr">
                      <a:noFill/>
                      <a:prstDash val="solid"/>
                      <a:round/>
                      <a:headEnd type="none" w="med" len="med"/>
                      <a:tailEnd type="none" w="med" len="med"/>
                    </a:lnR>
                    <a:lnT w="4699" cap="flat" cmpd="sng" algn="ctr">
                      <a:noFill/>
                      <a:prstDash val="solid"/>
                      <a:round/>
                      <a:headEnd type="none" w="med" len="med"/>
                      <a:tailEnd type="none" w="med" len="med"/>
                    </a:lnT>
                    <a:lnB w="4699"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ctr" fontAlgn="ctr">
                        <a:buNone/>
                      </a:pPr>
                      <a:r>
                        <a:rPr lang="en-US" sz="800" b="0" i="0" u="none" strike="noStrike" dirty="0">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rPr>
                        <a:t>SD</a:t>
                      </a:r>
                      <a:endParaRPr lang="en-US" sz="800" b="0" i="0" u="none" strike="noStrike" dirty="0">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0" marR="0" marT="0" marB="0" anchor="ctr">
                    <a:lnL w="4699" cap="flat" cmpd="sng" algn="ctr">
                      <a:noFill/>
                      <a:prstDash val="solid"/>
                      <a:round/>
                      <a:headEnd type="none" w="med" len="med"/>
                      <a:tailEnd type="none" w="med" len="med"/>
                    </a:lnL>
                    <a:lnR w="4699" cap="flat" cmpd="sng" algn="ctr">
                      <a:noFill/>
                      <a:prstDash val="solid"/>
                      <a:round/>
                      <a:headEnd type="none" w="med" len="med"/>
                      <a:tailEnd type="none" w="med" len="med"/>
                    </a:lnR>
                    <a:lnT w="4699" cap="flat" cmpd="sng" algn="ctr">
                      <a:noFill/>
                      <a:prstDash val="solid"/>
                      <a:round/>
                      <a:headEnd type="none" w="med" len="med"/>
                      <a:tailEnd type="none" w="med" len="med"/>
                    </a:lnT>
                    <a:lnB w="4699" cap="flat" cmpd="sng" algn="ctr">
                      <a:noFill/>
                      <a:prstDash val="solid"/>
                      <a:round/>
                      <a:headEnd type="none" w="med" len="med"/>
                      <a:tailEnd type="none" w="med" len="med"/>
                    </a:lnB>
                    <a:lnTlToBr w="12700" cmpd="sng">
                      <a:noFill/>
                      <a:prstDash val="solid"/>
                    </a:lnTlToBr>
                    <a:lnBlToTr w="12700" cmpd="sng">
                      <a:noFill/>
                      <a:prstDash val="solid"/>
                    </a:lnBlToTr>
                    <a:noFill/>
                  </a:tcPr>
                </a:tc>
              </a:tr>
              <a:tr h="133313">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ctr" fontAlgn="ctr">
                        <a:buNone/>
                      </a:pPr>
                      <a:r>
                        <a:rPr lang="en-US" altLang="zh-CN" sz="800" b="0" i="0" u="none" strike="noStrike" dirty="0">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rPr>
                        <a:t>1058</a:t>
                      </a:r>
                      <a:endParaRPr lang="en-US" altLang="zh-CN" sz="800" b="0" i="0" u="none" strike="noStrike" dirty="0">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0" marR="0" marT="0" marB="0" anchor="ctr">
                    <a:lnL w="4699" cap="flat" cmpd="sng" algn="ctr">
                      <a:noFill/>
                      <a:prstDash val="solid"/>
                      <a:round/>
                      <a:headEnd type="none" w="med" len="med"/>
                      <a:tailEnd type="none" w="med" len="med"/>
                    </a:lnL>
                    <a:lnR w="4699" cap="flat" cmpd="sng" algn="ctr">
                      <a:noFill/>
                      <a:prstDash val="solid"/>
                      <a:round/>
                      <a:headEnd type="none" w="med" len="med"/>
                      <a:tailEnd type="none" w="med" len="med"/>
                    </a:lnR>
                    <a:lnT w="4699" cap="flat" cmpd="sng" algn="ctr">
                      <a:noFill/>
                      <a:prstDash val="solid"/>
                      <a:round/>
                      <a:headEnd type="none" w="med" len="med"/>
                      <a:tailEnd type="none" w="med" len="med"/>
                    </a:lnT>
                    <a:lnB w="4699"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l" fontAlgn="ctr">
                        <a:buNone/>
                      </a:pPr>
                      <a:r>
                        <a:rPr lang="en-US" sz="800" b="0" i="0" u="none" strike="noStrike" dirty="0">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rPr>
                        <a:t>Im/Sun/Reg</a:t>
                      </a:r>
                      <a:endParaRPr lang="en-US" sz="800" b="0" i="0" u="none" strike="noStrike" dirty="0">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72000" marR="0" marT="0" marB="0" anchor="ctr">
                    <a:lnL w="4699" cap="flat" cmpd="sng" algn="ctr">
                      <a:noFill/>
                      <a:prstDash val="solid"/>
                      <a:round/>
                      <a:headEnd type="none" w="med" len="med"/>
                      <a:tailEnd type="none" w="med" len="med"/>
                    </a:lnL>
                    <a:lnR w="4699" cap="flat" cmpd="sng" algn="ctr">
                      <a:noFill/>
                      <a:prstDash val="solid"/>
                      <a:round/>
                      <a:headEnd type="none" w="med" len="med"/>
                      <a:tailEnd type="none" w="med" len="med"/>
                    </a:lnR>
                    <a:lnT w="4699" cap="flat" cmpd="sng" algn="ctr">
                      <a:noFill/>
                      <a:prstDash val="solid"/>
                      <a:round/>
                      <a:headEnd type="none" w="med" len="med"/>
                      <a:tailEnd type="none" w="med" len="med"/>
                    </a:lnT>
                    <a:lnB w="4699"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l" fontAlgn="ctr">
                        <a:buNone/>
                      </a:pPr>
                      <a:r>
                        <a:rPr lang="en-US" sz="800" b="0" i="0" u="none" strike="noStrike" dirty="0">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rPr>
                        <a:t>No</a:t>
                      </a:r>
                      <a:endParaRPr lang="en-US" sz="800" b="0" i="0" u="none" strike="noStrike" dirty="0">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72000" marR="0" marT="0" marB="0" anchor="ctr">
                    <a:lnL w="4699" cap="flat" cmpd="sng" algn="ctr">
                      <a:noFill/>
                      <a:prstDash val="solid"/>
                      <a:round/>
                      <a:headEnd type="none" w="med" len="med"/>
                      <a:tailEnd type="none" w="med" len="med"/>
                    </a:lnL>
                    <a:lnR w="4699" cap="flat" cmpd="sng" algn="ctr">
                      <a:noFill/>
                      <a:prstDash val="solid"/>
                      <a:round/>
                      <a:headEnd type="none" w="med" len="med"/>
                      <a:tailEnd type="none" w="med" len="med"/>
                    </a:lnR>
                    <a:lnT w="4699" cap="flat" cmpd="sng" algn="ctr">
                      <a:noFill/>
                      <a:prstDash val="solid"/>
                      <a:round/>
                      <a:headEnd type="none" w="med" len="med"/>
                      <a:tailEnd type="none" w="med" len="med"/>
                    </a:lnT>
                    <a:lnB w="4699"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ctr" fontAlgn="ctr">
                        <a:buNone/>
                      </a:pPr>
                      <a:r>
                        <a:rPr lang="en-US" sz="800" b="0" i="0" u="none" strike="noStrike" dirty="0">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rPr>
                        <a:t>SD</a:t>
                      </a:r>
                      <a:endParaRPr lang="en-US" sz="800" b="0" i="0" u="none" strike="noStrike" dirty="0">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0" marR="0" marT="0" marB="0" anchor="ctr">
                    <a:lnL w="4699" cap="flat" cmpd="sng" algn="ctr">
                      <a:noFill/>
                      <a:prstDash val="solid"/>
                      <a:round/>
                      <a:headEnd type="none" w="med" len="med"/>
                      <a:tailEnd type="none" w="med" len="med"/>
                    </a:lnL>
                    <a:lnR w="4699" cap="flat" cmpd="sng" algn="ctr">
                      <a:noFill/>
                      <a:prstDash val="solid"/>
                      <a:round/>
                      <a:headEnd type="none" w="med" len="med"/>
                      <a:tailEnd type="none" w="med" len="med"/>
                    </a:lnR>
                    <a:lnT w="4699" cap="flat" cmpd="sng" algn="ctr">
                      <a:noFill/>
                      <a:prstDash val="solid"/>
                      <a:round/>
                      <a:headEnd type="none" w="med" len="med"/>
                      <a:tailEnd type="none" w="med" len="med"/>
                    </a:lnT>
                    <a:lnB w="4699" cap="flat" cmpd="sng" algn="ctr">
                      <a:noFill/>
                      <a:prstDash val="solid"/>
                      <a:round/>
                      <a:headEnd type="none" w="med" len="med"/>
                      <a:tailEnd type="none" w="med" len="med"/>
                    </a:lnB>
                    <a:lnTlToBr w="12700" cmpd="sng">
                      <a:noFill/>
                      <a:prstDash val="solid"/>
                    </a:lnTlToBr>
                    <a:lnBlToTr w="12700" cmpd="sng">
                      <a:noFill/>
                      <a:prstDash val="solid"/>
                    </a:lnBlToTr>
                    <a:noFill/>
                  </a:tcPr>
                </a:tc>
              </a:tr>
              <a:tr h="133313">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ctr" fontAlgn="ctr">
                        <a:buNone/>
                      </a:pPr>
                      <a:r>
                        <a:rPr lang="en-US" altLang="zh-CN" sz="800" b="0" i="0" u="none" strike="noStrike">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rPr>
                        <a:t>1053</a:t>
                      </a:r>
                      <a:endParaRPr lang="en-US" altLang="zh-CN" sz="800" b="0" i="0" u="none" strike="noStrike">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0" marR="0" marT="0" marB="0" anchor="ctr">
                    <a:lnL w="4699" cap="flat" cmpd="sng" algn="ctr">
                      <a:noFill/>
                      <a:prstDash val="solid"/>
                      <a:round/>
                      <a:headEnd type="none" w="med" len="med"/>
                      <a:tailEnd type="none" w="med" len="med"/>
                    </a:lnL>
                    <a:lnR w="4699" cap="flat" cmpd="sng" algn="ctr">
                      <a:noFill/>
                      <a:prstDash val="solid"/>
                      <a:round/>
                      <a:headEnd type="none" w="med" len="med"/>
                      <a:tailEnd type="none" w="med" len="med"/>
                    </a:lnR>
                    <a:lnT w="4699" cap="flat" cmpd="sng" algn="ctr">
                      <a:noFill/>
                      <a:prstDash val="solid"/>
                      <a:round/>
                      <a:headEnd type="none" w="med" len="med"/>
                      <a:tailEnd type="none" w="med" len="med"/>
                    </a:lnT>
                    <a:lnB w="4699"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l" fontAlgn="ctr">
                        <a:buNone/>
                      </a:pPr>
                      <a:r>
                        <a:rPr lang="en-US" sz="800" b="0" i="0" u="none" strike="noStrike" dirty="0">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rPr>
                        <a:t>Im</a:t>
                      </a:r>
                      <a:endParaRPr lang="en-US" sz="800" b="0" i="0" u="none" strike="noStrike" dirty="0">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72000" marR="0" marT="0" marB="0" anchor="ctr">
                    <a:lnL w="4699" cap="flat" cmpd="sng" algn="ctr">
                      <a:noFill/>
                      <a:prstDash val="solid"/>
                      <a:round/>
                      <a:headEnd type="none" w="med" len="med"/>
                      <a:tailEnd type="none" w="med" len="med"/>
                    </a:lnL>
                    <a:lnR w="4699" cap="flat" cmpd="sng" algn="ctr">
                      <a:noFill/>
                      <a:prstDash val="solid"/>
                      <a:round/>
                      <a:headEnd type="none" w="med" len="med"/>
                      <a:tailEnd type="none" w="med" len="med"/>
                    </a:lnR>
                    <a:lnT w="4699" cap="flat" cmpd="sng" algn="ctr">
                      <a:noFill/>
                      <a:prstDash val="solid"/>
                      <a:round/>
                      <a:headEnd type="none" w="med" len="med"/>
                      <a:tailEnd type="none" w="med" len="med"/>
                    </a:lnT>
                    <a:lnB w="4699"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l" fontAlgn="ctr">
                        <a:buNone/>
                      </a:pPr>
                      <a:r>
                        <a:rPr lang="en-US" sz="800" b="0" i="0" u="none" strike="noStrike">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rPr>
                        <a:t>No</a:t>
                      </a:r>
                      <a:endParaRPr lang="en-US" sz="800" b="0" i="0" u="none" strike="noStrike">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72000" marR="0" marT="0" marB="0" anchor="ctr">
                    <a:lnL w="4699" cap="flat" cmpd="sng" algn="ctr">
                      <a:noFill/>
                      <a:prstDash val="solid"/>
                      <a:round/>
                      <a:headEnd type="none" w="med" len="med"/>
                      <a:tailEnd type="none" w="med" len="med"/>
                    </a:lnL>
                    <a:lnR w="4699" cap="flat" cmpd="sng" algn="ctr">
                      <a:noFill/>
                      <a:prstDash val="solid"/>
                      <a:round/>
                      <a:headEnd type="none" w="med" len="med"/>
                      <a:tailEnd type="none" w="med" len="med"/>
                    </a:lnR>
                    <a:lnT w="4699" cap="flat" cmpd="sng" algn="ctr">
                      <a:noFill/>
                      <a:prstDash val="solid"/>
                      <a:round/>
                      <a:headEnd type="none" w="med" len="med"/>
                      <a:tailEnd type="none" w="med" len="med"/>
                    </a:lnT>
                    <a:lnB w="4699"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ctr" fontAlgn="ctr">
                        <a:buNone/>
                      </a:pPr>
                      <a:r>
                        <a:rPr lang="en-US" sz="800" b="0" i="0" u="none" strike="noStrike" dirty="0">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rPr>
                        <a:t>SD</a:t>
                      </a:r>
                      <a:endParaRPr lang="en-US" sz="800" b="0" i="0" u="none" strike="noStrike" dirty="0">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0" marR="0" marT="0" marB="0" anchor="ctr">
                    <a:lnL w="4699" cap="flat" cmpd="sng" algn="ctr">
                      <a:noFill/>
                      <a:prstDash val="solid"/>
                      <a:round/>
                      <a:headEnd type="none" w="med" len="med"/>
                      <a:tailEnd type="none" w="med" len="med"/>
                    </a:lnL>
                    <a:lnR w="4699" cap="flat" cmpd="sng" algn="ctr">
                      <a:noFill/>
                      <a:prstDash val="solid"/>
                      <a:round/>
                      <a:headEnd type="none" w="med" len="med"/>
                      <a:tailEnd type="none" w="med" len="med"/>
                    </a:lnR>
                    <a:lnT w="4699" cap="flat" cmpd="sng" algn="ctr">
                      <a:noFill/>
                      <a:prstDash val="solid"/>
                      <a:round/>
                      <a:headEnd type="none" w="med" len="med"/>
                      <a:tailEnd type="none" w="med" len="med"/>
                    </a:lnT>
                    <a:lnB w="4699" cap="flat" cmpd="sng" algn="ctr">
                      <a:noFill/>
                      <a:prstDash val="solid"/>
                      <a:round/>
                      <a:headEnd type="none" w="med" len="med"/>
                      <a:tailEnd type="none" w="med" len="med"/>
                    </a:lnB>
                    <a:lnTlToBr w="12700" cmpd="sng">
                      <a:noFill/>
                      <a:prstDash val="solid"/>
                    </a:lnTlToBr>
                    <a:lnBlToTr w="12700" cmpd="sng">
                      <a:noFill/>
                      <a:prstDash val="solid"/>
                    </a:lnBlToTr>
                    <a:noFill/>
                  </a:tcPr>
                </a:tc>
              </a:tr>
              <a:tr h="133313">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ctr" fontAlgn="ctr">
                        <a:buNone/>
                      </a:pPr>
                      <a:r>
                        <a:rPr lang="en-US" altLang="zh-CN" sz="800" b="0" i="0" u="none" strike="noStrike">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rPr>
                        <a:t>5015</a:t>
                      </a:r>
                      <a:endParaRPr lang="en-US" altLang="zh-CN" sz="800" b="0" i="0" u="none" strike="noStrike">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0" marR="0" marT="0" marB="0" anchor="ctr">
                    <a:lnL w="4699" cap="flat" cmpd="sng" algn="ctr">
                      <a:noFill/>
                      <a:prstDash val="solid"/>
                      <a:round/>
                      <a:headEnd type="none" w="med" len="med"/>
                      <a:tailEnd type="none" w="med" len="med"/>
                    </a:lnL>
                    <a:lnR w="4699" cap="flat" cmpd="sng" algn="ctr">
                      <a:noFill/>
                      <a:prstDash val="solid"/>
                      <a:round/>
                      <a:headEnd type="none" w="med" len="med"/>
                      <a:tailEnd type="none" w="med" len="med"/>
                    </a:lnR>
                    <a:lnT w="4699" cap="flat" cmpd="sng" algn="ctr">
                      <a:noFill/>
                      <a:prstDash val="solid"/>
                      <a:round/>
                      <a:headEnd type="none" w="med" len="med"/>
                      <a:tailEnd type="none" w="med" len="med"/>
                    </a:lnT>
                    <a:lnB w="4699"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l" fontAlgn="ctr">
                        <a:buNone/>
                      </a:pPr>
                      <a:r>
                        <a:rPr lang="en-US" sz="800" b="0" i="0" u="none" strike="noStrike" dirty="0">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rPr>
                        <a:t>Im/Sun/Reg/TMZ</a:t>
                      </a:r>
                      <a:endParaRPr lang="en-US" sz="800" b="0" i="0" u="none" strike="noStrike" dirty="0">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72000" marR="0" marT="0" marB="0" anchor="ctr">
                    <a:lnL w="4699" cap="flat" cmpd="sng" algn="ctr">
                      <a:noFill/>
                      <a:prstDash val="solid"/>
                      <a:round/>
                      <a:headEnd type="none" w="med" len="med"/>
                      <a:tailEnd type="none" w="med" len="med"/>
                    </a:lnL>
                    <a:lnR w="4699" cap="flat" cmpd="sng" algn="ctr">
                      <a:noFill/>
                      <a:prstDash val="solid"/>
                      <a:round/>
                      <a:headEnd type="none" w="med" len="med"/>
                      <a:tailEnd type="none" w="med" len="med"/>
                    </a:lnR>
                    <a:lnT w="4699" cap="flat" cmpd="sng" algn="ctr">
                      <a:noFill/>
                      <a:prstDash val="solid"/>
                      <a:round/>
                      <a:headEnd type="none" w="med" len="med"/>
                      <a:tailEnd type="none" w="med" len="med"/>
                    </a:lnT>
                    <a:lnB w="4699"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l" fontAlgn="ctr">
                        <a:buNone/>
                      </a:pPr>
                      <a:r>
                        <a:rPr lang="en-US" sz="800" b="0" i="0" u="none" strike="noStrike">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rPr>
                        <a:t>SDHB</a:t>
                      </a:r>
                      <a:endParaRPr lang="en-US" sz="800" b="0" i="0" u="none" strike="noStrike">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72000" marR="0" marT="0" marB="0" anchor="ctr">
                    <a:lnL w="4699" cap="flat" cmpd="sng" algn="ctr">
                      <a:noFill/>
                      <a:prstDash val="solid"/>
                      <a:round/>
                      <a:headEnd type="none" w="med" len="med"/>
                      <a:tailEnd type="none" w="med" len="med"/>
                    </a:lnL>
                    <a:lnR w="4699" cap="flat" cmpd="sng" algn="ctr">
                      <a:noFill/>
                      <a:prstDash val="solid"/>
                      <a:round/>
                      <a:headEnd type="none" w="med" len="med"/>
                      <a:tailEnd type="none" w="med" len="med"/>
                    </a:lnR>
                    <a:lnT w="4699" cap="flat" cmpd="sng" algn="ctr">
                      <a:noFill/>
                      <a:prstDash val="solid"/>
                      <a:round/>
                      <a:headEnd type="none" w="med" len="med"/>
                      <a:tailEnd type="none" w="med" len="med"/>
                    </a:lnT>
                    <a:lnB w="4699"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ctr" fontAlgn="ctr">
                        <a:buNone/>
                      </a:pPr>
                      <a:r>
                        <a:rPr lang="en-US" sz="800" b="0" i="0" u="none" strike="noStrike" dirty="0">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rPr>
                        <a:t>SD</a:t>
                      </a:r>
                      <a:endParaRPr lang="en-US" sz="800" b="0" i="0" u="none" strike="noStrike" dirty="0">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0" marR="0" marT="0" marB="0" anchor="ctr">
                    <a:lnL w="4699" cap="flat" cmpd="sng" algn="ctr">
                      <a:noFill/>
                      <a:prstDash val="solid"/>
                      <a:round/>
                      <a:headEnd type="none" w="med" len="med"/>
                      <a:tailEnd type="none" w="med" len="med"/>
                    </a:lnL>
                    <a:lnR w="4699" cap="flat" cmpd="sng" algn="ctr">
                      <a:noFill/>
                      <a:prstDash val="solid"/>
                      <a:round/>
                      <a:headEnd type="none" w="med" len="med"/>
                      <a:tailEnd type="none" w="med" len="med"/>
                    </a:lnR>
                    <a:lnT w="4699" cap="flat" cmpd="sng" algn="ctr">
                      <a:noFill/>
                      <a:prstDash val="solid"/>
                      <a:round/>
                      <a:headEnd type="none" w="med" len="med"/>
                      <a:tailEnd type="none" w="med" len="med"/>
                    </a:lnT>
                    <a:lnB w="4699" cap="flat" cmpd="sng" algn="ctr">
                      <a:noFill/>
                      <a:prstDash val="solid"/>
                      <a:round/>
                      <a:headEnd type="none" w="med" len="med"/>
                      <a:tailEnd type="none" w="med" len="med"/>
                    </a:lnB>
                    <a:lnTlToBr w="12700" cmpd="sng">
                      <a:noFill/>
                      <a:prstDash val="solid"/>
                    </a:lnTlToBr>
                    <a:lnBlToTr w="12700" cmpd="sng">
                      <a:noFill/>
                      <a:prstDash val="solid"/>
                    </a:lnBlToTr>
                    <a:noFill/>
                  </a:tcPr>
                </a:tc>
              </a:tr>
              <a:tr h="133313">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ctr" fontAlgn="ctr">
                        <a:buNone/>
                      </a:pPr>
                      <a:r>
                        <a:rPr lang="en-US" altLang="zh-CN" sz="800" b="0" i="0" u="none" strike="noStrike">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rPr>
                        <a:t>1038</a:t>
                      </a:r>
                      <a:endParaRPr lang="en-US" altLang="zh-CN" sz="800" b="0" i="0" u="none" strike="noStrike">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0" marR="0" marT="0" marB="0" anchor="ctr">
                    <a:lnL w="4699" cap="flat" cmpd="sng" algn="ctr">
                      <a:noFill/>
                      <a:prstDash val="solid"/>
                      <a:round/>
                      <a:headEnd type="none" w="med" len="med"/>
                      <a:tailEnd type="none" w="med" len="med"/>
                    </a:lnL>
                    <a:lnR w="4699" cap="flat" cmpd="sng" algn="ctr">
                      <a:noFill/>
                      <a:prstDash val="solid"/>
                      <a:round/>
                      <a:headEnd type="none" w="med" len="med"/>
                      <a:tailEnd type="none" w="med" len="med"/>
                    </a:lnR>
                    <a:lnT w="4699" cap="flat" cmpd="sng" algn="ctr">
                      <a:noFill/>
                      <a:prstDash val="solid"/>
                      <a:round/>
                      <a:headEnd type="none" w="med" len="med"/>
                      <a:tailEnd type="none" w="med" len="med"/>
                    </a:lnT>
                    <a:lnB w="4699"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l" fontAlgn="ctr">
                        <a:buNone/>
                      </a:pPr>
                      <a:r>
                        <a:rPr lang="en-US" sz="800" b="0" i="0" u="none" strike="noStrike" dirty="0">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rPr>
                        <a:t>Im/Sun/Reg</a:t>
                      </a:r>
                      <a:endParaRPr lang="en-US" sz="800" b="0" i="0" u="none" strike="noStrike" dirty="0">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72000" marR="0" marT="0" marB="0" anchor="ctr">
                    <a:lnL w="4699" cap="flat" cmpd="sng" algn="ctr">
                      <a:noFill/>
                      <a:prstDash val="solid"/>
                      <a:round/>
                      <a:headEnd type="none" w="med" len="med"/>
                      <a:tailEnd type="none" w="med" len="med"/>
                    </a:lnL>
                    <a:lnR w="4699" cap="flat" cmpd="sng" algn="ctr">
                      <a:noFill/>
                      <a:prstDash val="solid"/>
                      <a:round/>
                      <a:headEnd type="none" w="med" len="med"/>
                      <a:tailEnd type="none" w="med" len="med"/>
                    </a:lnR>
                    <a:lnT w="4699" cap="flat" cmpd="sng" algn="ctr">
                      <a:noFill/>
                      <a:prstDash val="solid"/>
                      <a:round/>
                      <a:headEnd type="none" w="med" len="med"/>
                      <a:tailEnd type="none" w="med" len="med"/>
                    </a:lnT>
                    <a:lnB w="4699"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l" fontAlgn="ctr">
                        <a:buNone/>
                      </a:pPr>
                      <a:r>
                        <a:rPr lang="en-US" sz="800" b="0" i="0" u="none" strike="noStrike" dirty="0">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rPr>
                        <a:t>SDHB</a:t>
                      </a:r>
                      <a:endParaRPr lang="en-US" sz="800" b="0" i="0" u="none" strike="noStrike" dirty="0">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72000" marR="0" marT="0" marB="0" anchor="ctr">
                    <a:lnL w="4699" cap="flat" cmpd="sng" algn="ctr">
                      <a:noFill/>
                      <a:prstDash val="solid"/>
                      <a:round/>
                      <a:headEnd type="none" w="med" len="med"/>
                      <a:tailEnd type="none" w="med" len="med"/>
                    </a:lnL>
                    <a:lnR w="4699" cap="flat" cmpd="sng" algn="ctr">
                      <a:noFill/>
                      <a:prstDash val="solid"/>
                      <a:round/>
                      <a:headEnd type="none" w="med" len="med"/>
                      <a:tailEnd type="none" w="med" len="med"/>
                    </a:lnR>
                    <a:lnT w="4699" cap="flat" cmpd="sng" algn="ctr">
                      <a:noFill/>
                      <a:prstDash val="solid"/>
                      <a:round/>
                      <a:headEnd type="none" w="med" len="med"/>
                      <a:tailEnd type="none" w="med" len="med"/>
                    </a:lnT>
                    <a:lnB w="4699"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ctr" fontAlgn="ctr">
                        <a:buNone/>
                      </a:pPr>
                      <a:r>
                        <a:rPr lang="en-US" sz="800" b="0" i="0" u="none" strike="noStrike" dirty="0">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rPr>
                        <a:t>SD</a:t>
                      </a:r>
                      <a:endParaRPr lang="en-US" sz="800" b="0" i="0" u="none" strike="noStrike" dirty="0">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0" marR="0" marT="0" marB="0" anchor="ctr">
                    <a:lnL w="4699" cap="flat" cmpd="sng" algn="ctr">
                      <a:noFill/>
                      <a:prstDash val="solid"/>
                      <a:round/>
                      <a:headEnd type="none" w="med" len="med"/>
                      <a:tailEnd type="none" w="med" len="med"/>
                    </a:lnL>
                    <a:lnR w="4699" cap="flat" cmpd="sng" algn="ctr">
                      <a:noFill/>
                      <a:prstDash val="solid"/>
                      <a:round/>
                      <a:headEnd type="none" w="med" len="med"/>
                      <a:tailEnd type="none" w="med" len="med"/>
                    </a:lnR>
                    <a:lnT w="4699" cap="flat" cmpd="sng" algn="ctr">
                      <a:noFill/>
                      <a:prstDash val="solid"/>
                      <a:round/>
                      <a:headEnd type="none" w="med" len="med"/>
                      <a:tailEnd type="none" w="med" len="med"/>
                    </a:lnT>
                    <a:lnB w="4699" cap="flat" cmpd="sng" algn="ctr">
                      <a:noFill/>
                      <a:prstDash val="solid"/>
                      <a:round/>
                      <a:headEnd type="none" w="med" len="med"/>
                      <a:tailEnd type="none" w="med" len="med"/>
                    </a:lnB>
                    <a:lnTlToBr w="12700" cmpd="sng">
                      <a:noFill/>
                      <a:prstDash val="solid"/>
                    </a:lnTlToBr>
                    <a:lnBlToTr w="12700" cmpd="sng">
                      <a:noFill/>
                      <a:prstDash val="solid"/>
                    </a:lnBlToTr>
                    <a:noFill/>
                  </a:tcPr>
                </a:tc>
              </a:tr>
              <a:tr h="133313">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ctr" fontAlgn="ctr">
                        <a:buNone/>
                      </a:pPr>
                      <a:r>
                        <a:rPr lang="en-US" altLang="zh-CN" sz="800" b="0" i="0" u="none" strike="noStrike">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rPr>
                        <a:t>1039</a:t>
                      </a:r>
                      <a:endParaRPr lang="en-US" altLang="zh-CN" sz="800" b="0" i="0" u="none" strike="noStrike">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0" marR="0" marT="0" marB="0" anchor="ctr">
                    <a:lnL w="4699" cap="flat" cmpd="sng" algn="ctr">
                      <a:noFill/>
                      <a:prstDash val="solid"/>
                      <a:round/>
                      <a:headEnd type="none" w="med" len="med"/>
                      <a:tailEnd type="none" w="med" len="med"/>
                    </a:lnL>
                    <a:lnR w="4699" cap="flat" cmpd="sng" algn="ctr">
                      <a:noFill/>
                      <a:prstDash val="solid"/>
                      <a:round/>
                      <a:headEnd type="none" w="med" len="med"/>
                      <a:tailEnd type="none" w="med" len="med"/>
                    </a:lnR>
                    <a:lnT w="4699" cap="flat" cmpd="sng" algn="ctr">
                      <a:noFill/>
                      <a:prstDash val="solid"/>
                      <a:round/>
                      <a:headEnd type="none" w="med" len="med"/>
                      <a:tailEnd type="none" w="med" len="med"/>
                    </a:lnT>
                    <a:lnB w="4699"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l" fontAlgn="ctr">
                        <a:buNone/>
                      </a:pPr>
                      <a:r>
                        <a:rPr lang="en-US" sz="800" b="0" i="0" u="none" strike="noStrike" dirty="0">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rPr>
                        <a:t>Im/Sun</a:t>
                      </a:r>
                      <a:endParaRPr lang="en-US" sz="800" b="0" i="0" u="none" strike="noStrike" dirty="0">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72000" marR="0" marT="0" marB="0" anchor="ctr">
                    <a:lnL w="4699" cap="flat" cmpd="sng" algn="ctr">
                      <a:noFill/>
                      <a:prstDash val="solid"/>
                      <a:round/>
                      <a:headEnd type="none" w="med" len="med"/>
                      <a:tailEnd type="none" w="med" len="med"/>
                    </a:lnL>
                    <a:lnR w="4699" cap="flat" cmpd="sng" algn="ctr">
                      <a:noFill/>
                      <a:prstDash val="solid"/>
                      <a:round/>
                      <a:headEnd type="none" w="med" len="med"/>
                      <a:tailEnd type="none" w="med" len="med"/>
                    </a:lnR>
                    <a:lnT w="4699" cap="flat" cmpd="sng" algn="ctr">
                      <a:noFill/>
                      <a:prstDash val="solid"/>
                      <a:round/>
                      <a:headEnd type="none" w="med" len="med"/>
                      <a:tailEnd type="none" w="med" len="med"/>
                    </a:lnT>
                    <a:lnB w="4699"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l" fontAlgn="ctr">
                        <a:buNone/>
                      </a:pPr>
                      <a:r>
                        <a:rPr lang="en-US" sz="800" b="0" i="0" u="none" strike="noStrike">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rPr>
                        <a:t>SDHB</a:t>
                      </a:r>
                      <a:endParaRPr lang="en-US" sz="800" b="0" i="0" u="none" strike="noStrike">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72000" marR="0" marT="0" marB="0" anchor="ctr">
                    <a:lnL w="4699" cap="flat" cmpd="sng" algn="ctr">
                      <a:noFill/>
                      <a:prstDash val="solid"/>
                      <a:round/>
                      <a:headEnd type="none" w="med" len="med"/>
                      <a:tailEnd type="none" w="med" len="med"/>
                    </a:lnL>
                    <a:lnR w="4699" cap="flat" cmpd="sng" algn="ctr">
                      <a:noFill/>
                      <a:prstDash val="solid"/>
                      <a:round/>
                      <a:headEnd type="none" w="med" len="med"/>
                      <a:tailEnd type="none" w="med" len="med"/>
                    </a:lnR>
                    <a:lnT w="4699" cap="flat" cmpd="sng" algn="ctr">
                      <a:noFill/>
                      <a:prstDash val="solid"/>
                      <a:round/>
                      <a:headEnd type="none" w="med" len="med"/>
                      <a:tailEnd type="none" w="med" len="med"/>
                    </a:lnT>
                    <a:lnB w="4699"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ctr" fontAlgn="ctr">
                        <a:buNone/>
                      </a:pPr>
                      <a:r>
                        <a:rPr lang="en-US" sz="800" b="0" i="0" u="none" strike="noStrike" dirty="0">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rPr>
                        <a:t>PR</a:t>
                      </a:r>
                      <a:endParaRPr lang="en-US" sz="800" b="0" i="0" u="none" strike="noStrike" dirty="0">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0" marR="0" marT="0" marB="0" anchor="ctr">
                    <a:lnL w="4699" cap="flat" cmpd="sng" algn="ctr">
                      <a:noFill/>
                      <a:prstDash val="solid"/>
                      <a:round/>
                      <a:headEnd type="none" w="med" len="med"/>
                      <a:tailEnd type="none" w="med" len="med"/>
                    </a:lnL>
                    <a:lnR w="4699" cap="flat" cmpd="sng" algn="ctr">
                      <a:noFill/>
                      <a:prstDash val="solid"/>
                      <a:round/>
                      <a:headEnd type="none" w="med" len="med"/>
                      <a:tailEnd type="none" w="med" len="med"/>
                    </a:lnR>
                    <a:lnT w="4699" cap="flat" cmpd="sng" algn="ctr">
                      <a:noFill/>
                      <a:prstDash val="solid"/>
                      <a:round/>
                      <a:headEnd type="none" w="med" len="med"/>
                      <a:tailEnd type="none" w="med" len="med"/>
                    </a:lnT>
                    <a:lnB w="4699" cap="flat" cmpd="sng" algn="ctr">
                      <a:noFill/>
                      <a:prstDash val="solid"/>
                      <a:round/>
                      <a:headEnd type="none" w="med" len="med"/>
                      <a:tailEnd type="none" w="med" len="med"/>
                    </a:lnB>
                    <a:lnTlToBr w="12700" cmpd="sng">
                      <a:noFill/>
                      <a:prstDash val="solid"/>
                    </a:lnTlToBr>
                    <a:lnBlToTr w="12700" cmpd="sng">
                      <a:noFill/>
                      <a:prstDash val="solid"/>
                    </a:lnBlToTr>
                    <a:noFill/>
                  </a:tcPr>
                </a:tc>
              </a:tr>
              <a:tr h="133313">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ctr" fontAlgn="ctr">
                        <a:buNone/>
                      </a:pPr>
                      <a:r>
                        <a:rPr lang="en-US" altLang="zh-CN" sz="800" b="0" i="0" u="none" strike="noStrike" dirty="0">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rPr>
                        <a:t>1062</a:t>
                      </a:r>
                      <a:endParaRPr lang="en-US" altLang="zh-CN" sz="800" b="0" i="0" u="none" strike="noStrike" dirty="0">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0" marR="0" marT="0" marB="0" anchor="ctr">
                    <a:lnL w="4699" cap="flat" cmpd="sng" algn="ctr">
                      <a:noFill/>
                      <a:prstDash val="solid"/>
                      <a:round/>
                      <a:headEnd type="none" w="med" len="med"/>
                      <a:tailEnd type="none" w="med" len="med"/>
                    </a:lnL>
                    <a:lnR w="4699" cap="flat" cmpd="sng" algn="ctr">
                      <a:noFill/>
                      <a:prstDash val="solid"/>
                      <a:round/>
                      <a:headEnd type="none" w="med" len="med"/>
                      <a:tailEnd type="none" w="med" len="med"/>
                    </a:lnR>
                    <a:lnT w="4699" cap="flat" cmpd="sng" algn="ctr">
                      <a:noFill/>
                      <a:prstDash val="solid"/>
                      <a:round/>
                      <a:headEnd type="none" w="med" len="med"/>
                      <a:tailEnd type="none" w="med" len="med"/>
                    </a:lnT>
                    <a:lnB w="4699"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l" fontAlgn="ctr">
                        <a:buNone/>
                      </a:pPr>
                      <a:r>
                        <a:rPr lang="en-US" sz="800" b="0" i="0" u="none" strike="noStrike" dirty="0">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rPr>
                        <a:t>Im/Rep</a:t>
                      </a:r>
                      <a:endParaRPr lang="en-US" sz="800" b="0" i="0" u="none" strike="noStrike" dirty="0">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72000" marR="0" marT="0" marB="0" anchor="ctr">
                    <a:lnL w="4699" cap="flat" cmpd="sng" algn="ctr">
                      <a:noFill/>
                      <a:prstDash val="solid"/>
                      <a:round/>
                      <a:headEnd type="none" w="med" len="med"/>
                      <a:tailEnd type="none" w="med" len="med"/>
                    </a:lnL>
                    <a:lnR w="4699" cap="flat" cmpd="sng" algn="ctr">
                      <a:noFill/>
                      <a:prstDash val="solid"/>
                      <a:round/>
                      <a:headEnd type="none" w="med" len="med"/>
                      <a:tailEnd type="none" w="med" len="med"/>
                    </a:lnR>
                    <a:lnT w="4699" cap="flat" cmpd="sng" algn="ctr">
                      <a:noFill/>
                      <a:prstDash val="solid"/>
                      <a:round/>
                      <a:headEnd type="none" w="med" len="med"/>
                      <a:tailEnd type="none" w="med" len="med"/>
                    </a:lnT>
                    <a:lnB w="4699"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l" fontAlgn="ctr">
                        <a:buNone/>
                      </a:pPr>
                      <a:r>
                        <a:rPr lang="en-US" sz="800" b="0" i="0" u="none" strike="noStrike" dirty="0">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rPr>
                        <a:t>SDHB</a:t>
                      </a:r>
                      <a:endParaRPr lang="en-US" sz="800" b="0" i="0" u="none" strike="noStrike" dirty="0">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72000" marR="0" marT="0" marB="0" anchor="ctr">
                    <a:lnL w="4699" cap="flat" cmpd="sng" algn="ctr">
                      <a:noFill/>
                      <a:prstDash val="solid"/>
                      <a:round/>
                      <a:headEnd type="none" w="med" len="med"/>
                      <a:tailEnd type="none" w="med" len="med"/>
                    </a:lnL>
                    <a:lnR w="4699" cap="flat" cmpd="sng" algn="ctr">
                      <a:noFill/>
                      <a:prstDash val="solid"/>
                      <a:round/>
                      <a:headEnd type="none" w="med" len="med"/>
                      <a:tailEnd type="none" w="med" len="med"/>
                    </a:lnR>
                    <a:lnT w="4699" cap="flat" cmpd="sng" algn="ctr">
                      <a:noFill/>
                      <a:prstDash val="solid"/>
                      <a:round/>
                      <a:headEnd type="none" w="med" len="med"/>
                      <a:tailEnd type="none" w="med" len="med"/>
                    </a:lnT>
                    <a:lnB w="4699"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ctr" fontAlgn="ctr">
                        <a:buNone/>
                      </a:pPr>
                      <a:r>
                        <a:rPr lang="en-US" sz="800" b="0" i="0" u="none" strike="noStrike" dirty="0">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rPr>
                        <a:t>SD</a:t>
                      </a:r>
                      <a:endParaRPr lang="en-US" sz="800" b="0" i="0" u="none" strike="noStrike" dirty="0">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0" marR="0" marT="0" marB="0" anchor="ctr">
                    <a:lnL w="4699" cap="flat" cmpd="sng" algn="ctr">
                      <a:noFill/>
                      <a:prstDash val="solid"/>
                      <a:round/>
                      <a:headEnd type="none" w="med" len="med"/>
                      <a:tailEnd type="none" w="med" len="med"/>
                    </a:lnL>
                    <a:lnR w="4699" cap="flat" cmpd="sng" algn="ctr">
                      <a:noFill/>
                      <a:prstDash val="solid"/>
                      <a:round/>
                      <a:headEnd type="none" w="med" len="med"/>
                      <a:tailEnd type="none" w="med" len="med"/>
                    </a:lnR>
                    <a:lnT w="4699" cap="flat" cmpd="sng" algn="ctr">
                      <a:noFill/>
                      <a:prstDash val="solid"/>
                      <a:round/>
                      <a:headEnd type="none" w="med" len="med"/>
                      <a:tailEnd type="none" w="med" len="med"/>
                    </a:lnT>
                    <a:lnB w="4699" cap="flat" cmpd="sng" algn="ctr">
                      <a:noFill/>
                      <a:prstDash val="solid"/>
                      <a:round/>
                      <a:headEnd type="none" w="med" len="med"/>
                      <a:tailEnd type="none" w="med" len="med"/>
                    </a:lnB>
                    <a:lnTlToBr w="12700" cmpd="sng">
                      <a:noFill/>
                      <a:prstDash val="solid"/>
                    </a:lnTlToBr>
                    <a:lnBlToTr w="12700" cmpd="sng">
                      <a:noFill/>
                      <a:prstDash val="solid"/>
                    </a:lnBlToTr>
                    <a:noFill/>
                  </a:tcPr>
                </a:tc>
              </a:tr>
              <a:tr h="133313">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ctr" fontAlgn="ctr">
                        <a:buNone/>
                      </a:pPr>
                      <a:r>
                        <a:rPr lang="en-US" altLang="zh-CN" sz="800" b="0" i="0" u="none" strike="noStrike">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rPr>
                        <a:t>1043</a:t>
                      </a:r>
                      <a:endParaRPr lang="en-US" altLang="zh-CN" sz="800" b="0" i="0" u="none" strike="noStrike">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0" marR="0" marT="0" marB="0" anchor="ctr">
                    <a:lnL w="4699" cap="flat" cmpd="sng" algn="ctr">
                      <a:noFill/>
                      <a:prstDash val="solid"/>
                      <a:round/>
                      <a:headEnd type="none" w="med" len="med"/>
                      <a:tailEnd type="none" w="med" len="med"/>
                    </a:lnL>
                    <a:lnR w="4699" cap="flat" cmpd="sng" algn="ctr">
                      <a:noFill/>
                      <a:prstDash val="solid"/>
                      <a:round/>
                      <a:headEnd type="none" w="med" len="med"/>
                      <a:tailEnd type="none" w="med" len="med"/>
                    </a:lnR>
                    <a:lnT w="4699" cap="flat" cmpd="sng" algn="ctr">
                      <a:noFill/>
                      <a:prstDash val="solid"/>
                      <a:round/>
                      <a:headEnd type="none" w="med" len="med"/>
                      <a:tailEnd type="none" w="med" len="med"/>
                    </a:lnT>
                    <a:lnB w="4699"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l" fontAlgn="ctr">
                        <a:buNone/>
                      </a:pPr>
                      <a:r>
                        <a:rPr lang="de-DE" sz="800" b="0" i="0" u="none" strike="noStrike">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rPr>
                        <a:t>Im/Ant/Reg/Sun/TMZ</a:t>
                      </a:r>
                      <a:endParaRPr lang="de-DE" sz="800" b="0" i="0" u="none" strike="noStrike">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72000" marR="0" marT="0" marB="0" anchor="ctr">
                    <a:lnL w="4699" cap="flat" cmpd="sng" algn="ctr">
                      <a:noFill/>
                      <a:prstDash val="solid"/>
                      <a:round/>
                      <a:headEnd type="none" w="med" len="med"/>
                      <a:tailEnd type="none" w="med" len="med"/>
                    </a:lnL>
                    <a:lnR w="4699" cap="flat" cmpd="sng" algn="ctr">
                      <a:noFill/>
                      <a:prstDash val="solid"/>
                      <a:round/>
                      <a:headEnd type="none" w="med" len="med"/>
                      <a:tailEnd type="none" w="med" len="med"/>
                    </a:lnR>
                    <a:lnT w="4699" cap="flat" cmpd="sng" algn="ctr">
                      <a:noFill/>
                      <a:prstDash val="solid"/>
                      <a:round/>
                      <a:headEnd type="none" w="med" len="med"/>
                      <a:tailEnd type="none" w="med" len="med"/>
                    </a:lnT>
                    <a:lnB w="4699"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l" fontAlgn="ctr">
                        <a:buNone/>
                      </a:pPr>
                      <a:r>
                        <a:rPr lang="en-US" sz="800" b="0" i="0" u="none" strike="noStrike" dirty="0">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rPr>
                        <a:t>SDHB</a:t>
                      </a:r>
                      <a:endParaRPr lang="en-US" sz="800" b="0" i="0" u="none" strike="noStrike" dirty="0">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72000" marR="0" marT="0" marB="0" anchor="ctr">
                    <a:lnL w="4699" cap="flat" cmpd="sng" algn="ctr">
                      <a:noFill/>
                      <a:prstDash val="solid"/>
                      <a:round/>
                      <a:headEnd type="none" w="med" len="med"/>
                      <a:tailEnd type="none" w="med" len="med"/>
                    </a:lnL>
                    <a:lnR w="4699" cap="flat" cmpd="sng" algn="ctr">
                      <a:noFill/>
                      <a:prstDash val="solid"/>
                      <a:round/>
                      <a:headEnd type="none" w="med" len="med"/>
                      <a:tailEnd type="none" w="med" len="med"/>
                    </a:lnR>
                    <a:lnT w="4699" cap="flat" cmpd="sng" algn="ctr">
                      <a:noFill/>
                      <a:prstDash val="solid"/>
                      <a:round/>
                      <a:headEnd type="none" w="med" len="med"/>
                      <a:tailEnd type="none" w="med" len="med"/>
                    </a:lnT>
                    <a:lnB w="4699"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ctr" fontAlgn="ctr">
                        <a:buNone/>
                      </a:pPr>
                      <a:r>
                        <a:rPr lang="en-US" sz="800" b="0" i="0" u="none" strike="noStrike" dirty="0">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rPr>
                        <a:t>PD</a:t>
                      </a:r>
                      <a:endParaRPr lang="en-US" sz="800" b="0" i="0" u="none" strike="noStrike" dirty="0">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0" marR="0" marT="0" marB="0" anchor="ctr">
                    <a:lnL w="4699" cap="flat" cmpd="sng" algn="ctr">
                      <a:noFill/>
                      <a:prstDash val="solid"/>
                      <a:round/>
                      <a:headEnd type="none" w="med" len="med"/>
                      <a:tailEnd type="none" w="med" len="med"/>
                    </a:lnL>
                    <a:lnR w="4699" cap="flat" cmpd="sng" algn="ctr">
                      <a:noFill/>
                      <a:prstDash val="solid"/>
                      <a:round/>
                      <a:headEnd type="none" w="med" len="med"/>
                      <a:tailEnd type="none" w="med" len="med"/>
                    </a:lnR>
                    <a:lnT w="4699" cap="flat" cmpd="sng" algn="ctr">
                      <a:noFill/>
                      <a:prstDash val="solid"/>
                      <a:round/>
                      <a:headEnd type="none" w="med" len="med"/>
                      <a:tailEnd type="none" w="med" len="med"/>
                    </a:lnT>
                    <a:lnB w="4699" cap="flat" cmpd="sng" algn="ctr">
                      <a:noFill/>
                      <a:prstDash val="solid"/>
                      <a:round/>
                      <a:headEnd type="none" w="med" len="med"/>
                      <a:tailEnd type="none" w="med" len="med"/>
                    </a:lnB>
                    <a:lnTlToBr w="12700" cmpd="sng">
                      <a:noFill/>
                      <a:prstDash val="solid"/>
                    </a:lnTlToBr>
                    <a:lnBlToTr w="12700" cmpd="sng">
                      <a:noFill/>
                      <a:prstDash val="solid"/>
                    </a:lnBlToTr>
                    <a:noFill/>
                  </a:tcPr>
                </a:tc>
              </a:tr>
              <a:tr h="133313">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ctr" fontAlgn="ctr">
                        <a:buNone/>
                      </a:pPr>
                      <a:r>
                        <a:rPr lang="en-US" altLang="zh-CN" sz="800" b="0" i="0" u="none" strike="noStrike" dirty="0">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rPr>
                        <a:t>1052</a:t>
                      </a:r>
                      <a:endParaRPr lang="en-US" altLang="zh-CN" sz="800" b="0" i="0" u="none" strike="noStrike" dirty="0">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0" marR="0" marT="0" marB="0" anchor="ctr">
                    <a:lnL w="4699" cap="flat" cmpd="sng" algn="ctr">
                      <a:noFill/>
                      <a:prstDash val="solid"/>
                      <a:round/>
                      <a:headEnd type="none" w="med" len="med"/>
                      <a:tailEnd type="none" w="med" len="med"/>
                    </a:lnL>
                    <a:lnR w="4699" cap="flat" cmpd="sng" algn="ctr">
                      <a:noFill/>
                      <a:prstDash val="solid"/>
                      <a:round/>
                      <a:headEnd type="none" w="med" len="med"/>
                      <a:tailEnd type="none" w="med" len="med"/>
                    </a:lnR>
                    <a:lnT w="4699"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l" fontAlgn="ctr">
                        <a:buNone/>
                      </a:pPr>
                      <a:r>
                        <a:rPr lang="en-US" sz="800" b="0" i="0" u="none" strike="noStrike" dirty="0">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rPr>
                        <a:t>Im/Sun/Reg/TMZ</a:t>
                      </a:r>
                      <a:endParaRPr lang="en-US" sz="800" b="0" i="0" u="none" strike="noStrike" dirty="0">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72000" marR="0" marT="0" marB="0" anchor="ctr">
                    <a:lnL w="4699" cap="flat" cmpd="sng" algn="ctr">
                      <a:noFill/>
                      <a:prstDash val="solid"/>
                      <a:round/>
                      <a:headEnd type="none" w="med" len="med"/>
                      <a:tailEnd type="none" w="med" len="med"/>
                    </a:lnL>
                    <a:lnR w="4699" cap="flat" cmpd="sng" algn="ctr">
                      <a:noFill/>
                      <a:prstDash val="solid"/>
                      <a:round/>
                      <a:headEnd type="none" w="med" len="med"/>
                      <a:tailEnd type="none" w="med" len="med"/>
                    </a:lnR>
                    <a:lnT w="4699"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l" fontAlgn="ctr">
                        <a:buNone/>
                      </a:pPr>
                      <a:r>
                        <a:rPr lang="en-US" sz="800" b="0" i="0" u="none" strike="noStrike" dirty="0">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rPr>
                        <a:t>No</a:t>
                      </a:r>
                      <a:endParaRPr lang="en-US" sz="800" b="0" i="0" u="none" strike="noStrike" dirty="0">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72000" marR="0" marT="0" marB="0" anchor="ctr">
                    <a:lnL w="4699" cap="flat" cmpd="sng" algn="ctr">
                      <a:noFill/>
                      <a:prstDash val="solid"/>
                      <a:round/>
                      <a:headEnd type="none" w="med" len="med"/>
                      <a:tailEnd type="none" w="med" len="med"/>
                    </a:lnL>
                    <a:lnR w="4699" cap="flat" cmpd="sng" algn="ctr">
                      <a:noFill/>
                      <a:prstDash val="solid"/>
                      <a:round/>
                      <a:headEnd type="none" w="med" len="med"/>
                      <a:tailEnd type="none" w="med" len="med"/>
                    </a:lnR>
                    <a:lnT w="4699"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ctr" fontAlgn="ctr">
                        <a:buNone/>
                      </a:pPr>
                      <a:r>
                        <a:rPr lang="en-US" sz="800" b="0" i="0" u="none" strike="noStrike" dirty="0">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rPr>
                        <a:t>SD</a:t>
                      </a:r>
                      <a:endParaRPr lang="en-US" sz="800" b="0" i="0" u="none" strike="noStrike" dirty="0">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0" marR="0" marT="0" marB="0" anchor="ctr">
                    <a:lnL w="4699" cap="flat" cmpd="sng" algn="ctr">
                      <a:noFill/>
                      <a:prstDash val="solid"/>
                      <a:round/>
                      <a:headEnd type="none" w="med" len="med"/>
                      <a:tailEnd type="none" w="med" len="med"/>
                    </a:lnL>
                    <a:lnR w="4699" cap="flat" cmpd="sng" algn="ctr">
                      <a:noFill/>
                      <a:prstDash val="solid"/>
                      <a:round/>
                      <a:headEnd type="none" w="med" len="med"/>
                      <a:tailEnd type="none" w="med" len="med"/>
                    </a:lnR>
                    <a:lnT w="4699"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pic>
        <p:nvPicPr>
          <p:cNvPr id="9" name="图片 8"/>
          <p:cNvPicPr>
            <a:picLocks noChangeAspect="1"/>
          </p:cNvPicPr>
          <p:nvPr/>
        </p:nvPicPr>
        <p:blipFill>
          <a:blip r:embed="rId1"/>
          <a:stretch>
            <a:fillRect/>
          </a:stretch>
        </p:blipFill>
        <p:spPr>
          <a:xfrm>
            <a:off x="7141335" y="2720362"/>
            <a:ext cx="4518851" cy="3051730"/>
          </a:xfrm>
          <a:prstGeom prst="rect">
            <a:avLst/>
          </a:prstGeom>
        </p:spPr>
      </p:pic>
      <p:sp>
        <p:nvSpPr>
          <p:cNvPr id="8" name="文本框 7"/>
          <p:cNvSpPr txBox="1"/>
          <p:nvPr/>
        </p:nvSpPr>
        <p:spPr>
          <a:xfrm>
            <a:off x="380647" y="886083"/>
            <a:ext cx="11454036" cy="1167692"/>
          </a:xfrm>
          <a:prstGeom prst="rect">
            <a:avLst/>
          </a:prstGeom>
          <a:noFill/>
          <a:ln>
            <a:noFill/>
          </a:ln>
        </p:spPr>
        <p:txBody>
          <a:bodyPr wrap="square">
            <a:spAutoFit/>
          </a:bodyPr>
          <a:lstStyle/>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defRPr/>
            </a:pPr>
            <a:r>
              <a:rPr kumimoji="0" lang="en-US" altLang="zh-CN"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SDH</a:t>
            </a:r>
            <a:r>
              <a:rPr kumimoji="0" lang="zh-CN" altLang="en-US"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缺陷型</a:t>
            </a:r>
            <a:r>
              <a:rPr kumimoji="0" lang="en-US" altLang="zh-CN"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GIST</a:t>
            </a:r>
            <a:r>
              <a:rPr kumimoji="0" lang="zh-CN" altLang="en-US"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组中位随访</a:t>
            </a:r>
            <a:r>
              <a:rPr kumimoji="0" lang="en-US" altLang="zh-CN"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17.0</a:t>
            </a:r>
            <a:r>
              <a:rPr kumimoji="0" lang="zh-CN" altLang="en-US"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个月</a:t>
            </a:r>
            <a:r>
              <a:rPr kumimoji="0" lang="en-US" altLang="zh-CN"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a:t>
            </a:r>
            <a:r>
              <a:rPr kumimoji="0" lang="zh-CN" altLang="en-US"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范围</a:t>
            </a:r>
            <a:r>
              <a:rPr kumimoji="0" lang="en-US" altLang="zh-CN"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4.1-57.5</a:t>
            </a:r>
            <a:r>
              <a:rPr kumimoji="0" lang="zh-CN" altLang="en-US"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个月</a:t>
            </a:r>
            <a:r>
              <a:rPr kumimoji="0" lang="en-US" altLang="zh-CN"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a:t>
            </a:r>
            <a:r>
              <a:rPr kumimoji="0" lang="zh-CN" altLang="en-US"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a:t>
            </a:r>
            <a:r>
              <a:rPr kumimoji="0" lang="en-US" altLang="zh-CN"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26</a:t>
            </a:r>
            <a:r>
              <a:rPr kumimoji="0" lang="zh-CN" altLang="en-US"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例可评估患者中</a:t>
            </a:r>
            <a:r>
              <a:rPr kumimoji="0" lang="en-US" altLang="zh-CN"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6</a:t>
            </a:r>
            <a:r>
              <a:rPr kumimoji="0" lang="zh-CN" altLang="en-US"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例达到确认的</a:t>
            </a:r>
            <a:r>
              <a:rPr kumimoji="0" lang="en-US" altLang="zh-CN"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PR(ORR 23.1%</a:t>
            </a:r>
            <a:r>
              <a:rPr kumimoji="0" lang="zh-CN" altLang="en-US"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a:t>
            </a:r>
            <a:r>
              <a:rPr kumimoji="0" lang="en-US" altLang="zh-CN"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95%CI</a:t>
            </a:r>
            <a:r>
              <a:rPr kumimoji="0" lang="zh-CN" altLang="en-US"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a:t>
            </a:r>
            <a:r>
              <a:rPr kumimoji="0" lang="en-US" altLang="zh-CN"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9.0-43.7)</a:t>
            </a:r>
            <a:r>
              <a:rPr kumimoji="0" lang="zh-CN" altLang="en-US"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，另有</a:t>
            </a:r>
            <a:r>
              <a:rPr kumimoji="0" lang="en-US" altLang="zh-CN"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16</a:t>
            </a:r>
            <a:r>
              <a:rPr kumimoji="0" lang="zh-CN" altLang="en-US"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例患者</a:t>
            </a:r>
            <a:r>
              <a:rPr kumimoji="0" lang="en-US" altLang="zh-CN"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(61.5%)</a:t>
            </a:r>
            <a:r>
              <a:rPr kumimoji="0" lang="zh-CN" altLang="en-US"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在治疗前</a:t>
            </a:r>
            <a:r>
              <a:rPr kumimoji="0" lang="en-US" altLang="zh-CN"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6</a:t>
            </a:r>
            <a:r>
              <a:rPr kumimoji="0" lang="zh-CN" altLang="en-US"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个月未出现疾病进展，</a:t>
            </a:r>
            <a:r>
              <a:rPr kumimoji="0" lang="en-US" altLang="zh-CN"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CBR</a:t>
            </a:r>
            <a:r>
              <a:rPr kumimoji="0" lang="zh-CN" altLang="en-US"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达</a:t>
            </a:r>
            <a:r>
              <a:rPr kumimoji="0" lang="en-US" altLang="zh-CN"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84.6%(95%CI</a:t>
            </a:r>
            <a:r>
              <a:rPr kumimoji="0" lang="zh-CN" altLang="en-US"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a:t>
            </a:r>
            <a:r>
              <a:rPr kumimoji="0" lang="en-US" altLang="zh-CN"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65.1-95.6)</a:t>
            </a:r>
            <a:r>
              <a:rPr kumimoji="0" lang="zh-CN" altLang="en-US"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；非</a:t>
            </a:r>
            <a:r>
              <a:rPr kumimoji="0" lang="en-US" altLang="zh-CN"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SDH</a:t>
            </a:r>
            <a:r>
              <a:rPr kumimoji="0" lang="zh-CN" altLang="en-US"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缺陷型</a:t>
            </a:r>
            <a:r>
              <a:rPr kumimoji="0" lang="en-US" altLang="zh-CN"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GIST</a:t>
            </a:r>
            <a:r>
              <a:rPr kumimoji="0" lang="zh-CN" altLang="en-US"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组</a:t>
            </a:r>
            <a:r>
              <a:rPr kumimoji="0" lang="en-US" altLang="zh-CN"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25</a:t>
            </a:r>
            <a:r>
              <a:rPr kumimoji="0" lang="zh-CN" altLang="en-US"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例可评估患者均未观察到缓解；</a:t>
            </a:r>
            <a:endParaRPr kumimoji="0" lang="zh-CN" altLang="en-US"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defRPr/>
            </a:pPr>
            <a:r>
              <a:rPr kumimoji="0" lang="en-US" altLang="zh-CN" sz="12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SDH</a:t>
            </a:r>
            <a:r>
              <a:rPr kumimoji="0" lang="zh-CN" altLang="en-US" sz="12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缺陷型 </a:t>
            </a:r>
            <a:r>
              <a:rPr kumimoji="0" lang="en-US" altLang="zh-CN" sz="12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vs </a:t>
            </a:r>
            <a:r>
              <a:rPr kumimoji="0" lang="zh-CN" altLang="en-US" sz="12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非</a:t>
            </a:r>
            <a:r>
              <a:rPr kumimoji="0" lang="en-US" altLang="zh-CN" sz="12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SDH</a:t>
            </a:r>
            <a:r>
              <a:rPr kumimoji="0" lang="zh-CN" altLang="en-US" sz="12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缺陷型</a:t>
            </a:r>
            <a:r>
              <a:rPr kumimoji="0" lang="en-US" altLang="zh-CN" sz="12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GIST</a:t>
            </a:r>
            <a:r>
              <a:rPr kumimoji="0" lang="zh-CN" altLang="en-US" sz="12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患者的中位</a:t>
            </a:r>
            <a:r>
              <a:rPr kumimoji="0" lang="en-US" altLang="zh-CN" sz="12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PFS</a:t>
            </a:r>
            <a:r>
              <a:rPr kumimoji="0" lang="zh-CN" altLang="en-US" sz="12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为</a:t>
            </a:r>
            <a:r>
              <a:rPr kumimoji="0" lang="en-US" altLang="zh-CN" sz="12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25.7 </a:t>
            </a:r>
            <a:r>
              <a:rPr kumimoji="0" lang="zh-CN" altLang="en-US" sz="12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个月 </a:t>
            </a:r>
            <a:r>
              <a:rPr kumimoji="0" lang="en-US" altLang="zh-CN" sz="12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vs 2.9</a:t>
            </a:r>
            <a:r>
              <a:rPr kumimoji="0" lang="zh-CN" altLang="en-US" sz="12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个月；</a:t>
            </a:r>
            <a:endParaRPr kumimoji="0" lang="zh-CN" altLang="en-US" sz="12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defRPr/>
            </a:pPr>
            <a:r>
              <a:rPr kumimoji="0" lang="zh-CN" altLang="en-US"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数据截止时，</a:t>
            </a:r>
            <a:r>
              <a:rPr kumimoji="0" lang="en-US" altLang="zh-CN"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SDH</a:t>
            </a:r>
            <a:r>
              <a:rPr kumimoji="0" lang="zh-CN" altLang="en-US"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缺陷型</a:t>
            </a:r>
            <a:r>
              <a:rPr kumimoji="0" lang="en-US" altLang="zh-CN"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GIST</a:t>
            </a:r>
            <a:r>
              <a:rPr kumimoji="0" lang="zh-CN" altLang="en-US"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组所有患者均存活，</a:t>
            </a:r>
            <a:r>
              <a:rPr kumimoji="0" lang="en-US" altLang="zh-CN"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OS</a:t>
            </a:r>
            <a:r>
              <a:rPr kumimoji="0" lang="zh-CN" altLang="en-US"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达</a:t>
            </a:r>
            <a:r>
              <a:rPr kumimoji="0" lang="en-US" altLang="zh-CN"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100%</a:t>
            </a:r>
            <a:r>
              <a:rPr kumimoji="0" lang="zh-CN" altLang="en-US"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a:t>
            </a:r>
            <a:endParaRPr kumimoji="0" lang="en-US" altLang="zh-CN"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1" name="内容占位符 4"/>
          <p:cNvSpPr txBox="1"/>
          <p:nvPr/>
        </p:nvSpPr>
        <p:spPr>
          <a:xfrm>
            <a:off x="340891" y="347305"/>
            <a:ext cx="11510210" cy="46166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1"/>
                </a:solidFill>
                <a:latin typeface="Arial" panose="020B0604020202020204" pitchFamily="34" charset="0"/>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Arial" panose="020B0604020202020204" pitchFamily="34" charset="0"/>
                <a:ea typeface="微软雅黑"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Arial" panose="020B0604020202020204" pitchFamily="34" charset="0"/>
                <a:ea typeface="微软雅黑" panose="020B0503020204020204"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Arial" panose="020B0604020202020204" pitchFamily="34" charset="0"/>
                <a:ea typeface="微软雅黑" panose="020B0503020204020204"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CN" altLang="en-US" sz="2000" b="1" dirty="0">
                <a:latin typeface="微软雅黑" panose="020B0503020204020204" pitchFamily="34" charset="-122"/>
                <a:cs typeface="+mn-ea"/>
                <a:sym typeface="微软雅黑" panose="020B0503020204020204" pitchFamily="34" charset="-122"/>
              </a:rPr>
              <a:t>奥雷巴替尼治疗</a:t>
            </a:r>
            <a:r>
              <a:rPr lang="en-US" altLang="zh-CN" sz="2000" b="1" dirty="0">
                <a:latin typeface="微软雅黑" panose="020B0503020204020204" pitchFamily="34" charset="-122"/>
                <a:cs typeface="+mn-ea"/>
                <a:sym typeface="微软雅黑" panose="020B0503020204020204" pitchFamily="34" charset="-122"/>
              </a:rPr>
              <a:t>SDH</a:t>
            </a:r>
            <a:r>
              <a:rPr lang="zh-CN" altLang="en-US" sz="2000" b="1" dirty="0">
                <a:latin typeface="微软雅黑" panose="020B0503020204020204" pitchFamily="34" charset="-122"/>
                <a:cs typeface="+mn-ea"/>
                <a:sym typeface="微软雅黑" panose="020B0503020204020204" pitchFamily="34" charset="-122"/>
              </a:rPr>
              <a:t>缺陷型</a:t>
            </a:r>
            <a:r>
              <a:rPr lang="en-US" altLang="zh-CN" sz="2000" b="1" dirty="0">
                <a:latin typeface="微软雅黑" panose="020B0503020204020204" pitchFamily="34" charset="-122"/>
                <a:cs typeface="+mn-ea"/>
                <a:sym typeface="微软雅黑" panose="020B0503020204020204" pitchFamily="34" charset="-122"/>
              </a:rPr>
              <a:t>GIST</a:t>
            </a:r>
            <a:r>
              <a:rPr lang="zh-CN" altLang="en-US" sz="2000" b="1" dirty="0">
                <a:latin typeface="微软雅黑" panose="020B0503020204020204" pitchFamily="34" charset="-122"/>
                <a:cs typeface="+mn-ea"/>
                <a:sym typeface="微软雅黑" panose="020B0503020204020204" pitchFamily="34" charset="-122"/>
              </a:rPr>
              <a:t>的</a:t>
            </a:r>
            <a:r>
              <a:rPr lang="en-US" altLang="zh-CN" sz="2000" b="1" dirty="0" err="1">
                <a:latin typeface="微软雅黑" panose="020B0503020204020204" pitchFamily="34" charset="-122"/>
                <a:cs typeface="+mn-ea"/>
                <a:sym typeface="微软雅黑" panose="020B0503020204020204" pitchFamily="34" charset="-122"/>
              </a:rPr>
              <a:t>mPFS</a:t>
            </a:r>
            <a:r>
              <a:rPr lang="zh-CN" altLang="en-US" sz="2000" b="1" dirty="0">
                <a:latin typeface="微软雅黑" panose="020B0503020204020204" pitchFamily="34" charset="-122"/>
                <a:cs typeface="+mn-ea"/>
                <a:sym typeface="微软雅黑" panose="020B0503020204020204" pitchFamily="34" charset="-122"/>
              </a:rPr>
              <a:t>达</a:t>
            </a:r>
            <a:r>
              <a:rPr lang="en-US" altLang="zh-CN" sz="2000" b="1" dirty="0">
                <a:latin typeface="微软雅黑" panose="020B0503020204020204" pitchFamily="34" charset="-122"/>
                <a:cs typeface="+mn-ea"/>
                <a:sym typeface="微软雅黑" panose="020B0503020204020204" pitchFamily="34" charset="-122"/>
              </a:rPr>
              <a:t>25.7</a:t>
            </a:r>
            <a:r>
              <a:rPr lang="zh-CN" altLang="en-US" sz="2000" b="1" dirty="0">
                <a:latin typeface="微软雅黑" panose="020B0503020204020204" pitchFamily="34" charset="-122"/>
                <a:cs typeface="+mn-ea"/>
                <a:sym typeface="微软雅黑" panose="020B0503020204020204" pitchFamily="34" charset="-122"/>
              </a:rPr>
              <a:t>个月，且所有</a:t>
            </a:r>
            <a:r>
              <a:rPr lang="en-US" altLang="zh-CN" sz="2000" b="1" dirty="0">
                <a:latin typeface="微软雅黑" panose="020B0503020204020204" pitchFamily="34" charset="-122"/>
                <a:cs typeface="+mn-ea"/>
                <a:sym typeface="微软雅黑" panose="020B0503020204020204" pitchFamily="34" charset="-122"/>
              </a:rPr>
              <a:t>SDH</a:t>
            </a:r>
            <a:r>
              <a:rPr lang="zh-CN" altLang="en-US" sz="2000" b="1" dirty="0">
                <a:latin typeface="微软雅黑" panose="020B0503020204020204" pitchFamily="34" charset="-122"/>
                <a:cs typeface="+mn-ea"/>
                <a:sym typeface="微软雅黑" panose="020B0503020204020204" pitchFamily="34" charset="-122"/>
              </a:rPr>
              <a:t>缺陷型</a:t>
            </a:r>
            <a:r>
              <a:rPr lang="en-US" altLang="zh-CN" sz="2000" b="1" dirty="0">
                <a:latin typeface="微软雅黑" panose="020B0503020204020204" pitchFamily="34" charset="-122"/>
                <a:cs typeface="+mn-ea"/>
                <a:sym typeface="微软雅黑" panose="020B0503020204020204" pitchFamily="34" charset="-122"/>
              </a:rPr>
              <a:t>GIST</a:t>
            </a:r>
            <a:r>
              <a:rPr lang="zh-CN" altLang="en-US" sz="2000" b="1" dirty="0">
                <a:latin typeface="微软雅黑" panose="020B0503020204020204" pitchFamily="34" charset="-122"/>
                <a:cs typeface="+mn-ea"/>
                <a:sym typeface="微软雅黑" panose="020B0503020204020204" pitchFamily="34" charset="-122"/>
              </a:rPr>
              <a:t>患者均存活</a:t>
            </a:r>
            <a:endParaRPr lang="zh-CN" altLang="en-US" sz="2000" b="1" dirty="0">
              <a:latin typeface="微软雅黑" panose="020B0503020204020204" pitchFamily="34" charset="-122"/>
              <a:cs typeface="+mn-ea"/>
              <a:sym typeface="微软雅黑" panose="020B0503020204020204" pitchFamily="34" charset="-122"/>
            </a:endParaRPr>
          </a:p>
        </p:txBody>
      </p:sp>
      <p:grpSp>
        <p:nvGrpSpPr>
          <p:cNvPr id="3" name="组合 2"/>
          <p:cNvGrpSpPr/>
          <p:nvPr/>
        </p:nvGrpSpPr>
        <p:grpSpPr>
          <a:xfrm>
            <a:off x="2529108" y="2311574"/>
            <a:ext cx="4867115" cy="3763781"/>
            <a:chOff x="4941652" y="2373598"/>
            <a:chExt cx="4925307" cy="3912715"/>
          </a:xfrm>
        </p:grpSpPr>
        <p:pic>
          <p:nvPicPr>
            <p:cNvPr id="4" name="图片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4941652" y="2373598"/>
              <a:ext cx="4925307" cy="3912715"/>
            </a:xfrm>
            <a:prstGeom prst="rect">
              <a:avLst/>
            </a:prstGeom>
          </p:spPr>
        </p:pic>
        <p:sp>
          <p:nvSpPr>
            <p:cNvPr id="5" name="文本框 4"/>
            <p:cNvSpPr txBox="1"/>
            <p:nvPr/>
          </p:nvSpPr>
          <p:spPr>
            <a:xfrm>
              <a:off x="8793734" y="5204084"/>
              <a:ext cx="535933" cy="162564"/>
            </a:xfrm>
            <a:prstGeom prst="rect">
              <a:avLst/>
            </a:prstGeom>
            <a:solidFill>
              <a:sysClr val="window" lastClr="FFFFFF"/>
            </a:solidFill>
          </p:spPr>
          <p:txBody>
            <a:bodyPr wrap="square" lIns="0" tIns="0" rIns="0" bIns="0" rtlCol="0" anchor="t" anchorCtr="0">
              <a:no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8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持续治疗中</a:t>
              </a:r>
              <a:endParaRPr kumimoji="0" lang="zh-CN" altLang="en-US" sz="8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6" name="文本框 5"/>
            <p:cNvSpPr txBox="1"/>
            <p:nvPr/>
          </p:nvSpPr>
          <p:spPr>
            <a:xfrm>
              <a:off x="8793733" y="5423573"/>
              <a:ext cx="535933" cy="162564"/>
            </a:xfrm>
            <a:prstGeom prst="rect">
              <a:avLst/>
            </a:prstGeom>
            <a:solidFill>
              <a:sysClr val="window" lastClr="FFFFFF"/>
            </a:solidFill>
          </p:spPr>
          <p:txBody>
            <a:bodyPr wrap="square" lIns="0" tIns="0" rIns="0" bIns="0" rtlCol="0" anchor="t" anchorCtr="0">
              <a:no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8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退出治疗</a:t>
              </a:r>
              <a:endParaRPr kumimoji="0" lang="zh-CN" altLang="en-US" sz="8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7" name="文本框 6"/>
            <p:cNvSpPr txBox="1"/>
            <p:nvPr/>
          </p:nvSpPr>
          <p:spPr>
            <a:xfrm>
              <a:off x="7245350" y="2409822"/>
              <a:ext cx="250825" cy="134597"/>
            </a:xfrm>
            <a:prstGeom prst="rect">
              <a:avLst/>
            </a:prstGeom>
            <a:solidFill>
              <a:sysClr val="window" lastClr="FFFFFF"/>
            </a:solidFill>
          </p:spPr>
          <p:txBody>
            <a:bodyPr wrap="square" lIns="0" tIns="0" rIns="0" bIns="0" rtlCol="0" anchor="t" anchorCtr="0">
              <a:no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8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周期</a:t>
              </a:r>
              <a:endParaRPr kumimoji="0" lang="zh-CN" altLang="en-US" sz="8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grpSp>
      <p:graphicFrame>
        <p:nvGraphicFramePr>
          <p:cNvPr id="13" name="表格 12"/>
          <p:cNvGraphicFramePr>
            <a:graphicFrameLocks noGrp="1"/>
          </p:cNvGraphicFramePr>
          <p:nvPr/>
        </p:nvGraphicFramePr>
        <p:xfrm>
          <a:off x="12512292" y="2528454"/>
          <a:ext cx="10006017" cy="3715072"/>
        </p:xfrm>
        <a:graphic>
          <a:graphicData uri="http://schemas.openxmlformats.org/drawingml/2006/table">
            <a:tbl>
              <a:tblPr/>
              <a:tblGrid>
                <a:gridCol w="1523207"/>
                <a:gridCol w="848281"/>
                <a:gridCol w="848281"/>
                <a:gridCol w="848281"/>
                <a:gridCol w="848281"/>
                <a:gridCol w="848281"/>
                <a:gridCol w="848281"/>
                <a:gridCol w="848281"/>
                <a:gridCol w="848281"/>
                <a:gridCol w="848281"/>
                <a:gridCol w="848281"/>
              </a:tblGrid>
              <a:tr h="0">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ctr" fontAlgn="ctr">
                        <a:buNone/>
                      </a:pPr>
                      <a:endParaRPr lang="zh-CN" altLang="en-US" sz="1000" b="1" i="0" u="none" strike="noStrike" dirty="0">
                        <a:solidFill>
                          <a:schemeClr val="bg1"/>
                        </a:solidFill>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72000" marR="0" marT="0" marB="0" anchor="ctr">
                    <a:lnL w="4699" cap="flat" cmpd="sng" algn="ctr">
                      <a:no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4699" cap="flat" cmpd="sng" algn="ctr">
                      <a:no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D3988"/>
                    </a:solidFill>
                  </a:tcPr>
                </a:tc>
                <a:tc gridSpan="2">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ctr" fontAlgn="ctr">
                        <a:buNone/>
                      </a:pPr>
                      <a:r>
                        <a:rPr lang="zh-CN" altLang="en-US" sz="1000" b="1" i="0" u="none" strike="noStrike" dirty="0">
                          <a:solidFill>
                            <a:schemeClr val="bg1"/>
                          </a:solidFill>
                          <a:effectLst/>
                          <a:latin typeface="微软雅黑" panose="020B0503020204020204" pitchFamily="34" charset="-122"/>
                          <a:ea typeface="微软雅黑" panose="020B0503020204020204" pitchFamily="34" charset="-122"/>
                          <a:cs typeface="+mn-ea"/>
                          <a:sym typeface="微软雅黑" panose="020B0503020204020204" pitchFamily="34" charset="-122"/>
                        </a:rPr>
                        <a:t>奥雷巴替尼</a:t>
                      </a:r>
                      <a:r>
                        <a:rPr lang="en-US" altLang="zh-CN" sz="1000" b="1" i="0" u="none" strike="noStrike" dirty="0">
                          <a:solidFill>
                            <a:schemeClr val="bg1"/>
                          </a:solidFill>
                          <a:effectLst/>
                          <a:latin typeface="微软雅黑" panose="020B0503020204020204" pitchFamily="34" charset="-122"/>
                          <a:ea typeface="微软雅黑" panose="020B0503020204020204" pitchFamily="34" charset="-122"/>
                          <a:cs typeface="+mn-ea"/>
                          <a:sym typeface="微软雅黑" panose="020B0503020204020204" pitchFamily="34" charset="-122"/>
                        </a:rPr>
                        <a:t>20mg</a:t>
                      </a:r>
                      <a:r>
                        <a:rPr lang="zh-CN" altLang="en-US" sz="1000" b="1" i="0" u="none" strike="noStrike" dirty="0">
                          <a:solidFill>
                            <a:schemeClr val="bg1"/>
                          </a:solidFill>
                          <a:effectLst/>
                          <a:latin typeface="微软雅黑" panose="020B0503020204020204" pitchFamily="34" charset="-122"/>
                          <a:ea typeface="微软雅黑" panose="020B0503020204020204" pitchFamily="34" charset="-122"/>
                          <a:cs typeface="+mn-ea"/>
                          <a:sym typeface="微软雅黑" panose="020B0503020204020204" pitchFamily="34" charset="-122"/>
                        </a:rPr>
                        <a:t>组</a:t>
                      </a:r>
                      <a:r>
                        <a:rPr lang="en-US" altLang="zh-CN" sz="1000" b="1" i="0" u="none" strike="noStrike" dirty="0">
                          <a:solidFill>
                            <a:schemeClr val="bg1"/>
                          </a:solidFill>
                          <a:effectLst/>
                          <a:latin typeface="微软雅黑" panose="020B0503020204020204" pitchFamily="34" charset="-122"/>
                          <a:ea typeface="微软雅黑" panose="020B0503020204020204" pitchFamily="34" charset="-122"/>
                          <a:cs typeface="+mn-ea"/>
                          <a:sym typeface="微软雅黑" panose="020B0503020204020204" pitchFamily="34" charset="-122"/>
                        </a:rPr>
                        <a:t>(n=3)</a:t>
                      </a:r>
                      <a:endParaRPr lang="zh-CN" altLang="en-US" sz="1000" b="1" i="0" u="none" strike="noStrike" dirty="0">
                        <a:solidFill>
                          <a:schemeClr val="bg1"/>
                        </a:solidFill>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4699" cap="flat" cmpd="sng" algn="ctr">
                      <a:no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D3988"/>
                    </a:solidFill>
                  </a:tcPr>
                </a:tc>
                <a:tc hMerge="1">
                  <a:tcPr marL="0" marR="0" marT="0" marB="0" anchor="ctr">
                    <a:lnL w="4699" cap="flat" cmpd="sng" algn="ctr">
                      <a:noFill/>
                      <a:prstDash val="solid"/>
                      <a:round/>
                      <a:headEnd type="none" w="med" len="med"/>
                      <a:tailEnd type="none" w="med" len="med"/>
                    </a:lnL>
                    <a:lnR w="4699" cap="flat" cmpd="sng" algn="ctr">
                      <a:noFill/>
                      <a:prstDash val="solid"/>
                      <a:round/>
                      <a:headEnd type="none" w="med" len="med"/>
                      <a:tailEnd type="none" w="med" len="med"/>
                    </a:lnR>
                    <a:lnT w="4699" cap="flat" cmpd="sng" algn="ctr">
                      <a:noFill/>
                      <a:prstDash val="solid"/>
                      <a:round/>
                      <a:headEnd type="none" w="med" len="med"/>
                      <a:tailEnd type="none" w="med" len="med"/>
                    </a:lnT>
                    <a:lnB w="4699" cap="flat" cmpd="sng" algn="ctr">
                      <a:noFill/>
                      <a:prstDash val="solid"/>
                      <a:round/>
                      <a:headEnd type="none" w="med" len="med"/>
                      <a:tailEnd type="none" w="med" len="med"/>
                    </a:lnB>
                    <a:lnTlToBr w="12700" cmpd="sng">
                      <a:noFill/>
                      <a:prstDash val="solid"/>
                    </a:lnTlToBr>
                    <a:lnBlToTr w="12700" cmpd="sng">
                      <a:noFill/>
                      <a:prstDash val="solid"/>
                    </a:lnBlToTr>
                    <a:solidFill>
                      <a:srgbClr val="4D3988"/>
                    </a:solidFill>
                  </a:tcPr>
                </a:tc>
                <a:tc gridSpan="2">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ctr" fontAlgn="ctr">
                        <a:buNone/>
                      </a:pPr>
                      <a:r>
                        <a:rPr lang="zh-CN" altLang="en-US" sz="1000" b="1" i="0" u="none" strike="noStrike" dirty="0">
                          <a:solidFill>
                            <a:schemeClr val="bg1"/>
                          </a:solidFill>
                          <a:effectLst/>
                          <a:latin typeface="微软雅黑" panose="020B0503020204020204" pitchFamily="34" charset="-122"/>
                          <a:ea typeface="微软雅黑" panose="020B0503020204020204" pitchFamily="34" charset="-122"/>
                          <a:cs typeface="+mn-ea"/>
                          <a:sym typeface="微软雅黑" panose="020B0503020204020204" pitchFamily="34" charset="-122"/>
                        </a:rPr>
                        <a:t>奥雷巴替尼</a:t>
                      </a:r>
                      <a:r>
                        <a:rPr lang="en-US" altLang="zh-CN" sz="1000" b="1" i="0" u="none" strike="noStrike" dirty="0">
                          <a:solidFill>
                            <a:schemeClr val="bg1"/>
                          </a:solidFill>
                          <a:effectLst/>
                          <a:latin typeface="微软雅黑" panose="020B0503020204020204" pitchFamily="34" charset="-122"/>
                          <a:ea typeface="微软雅黑" panose="020B0503020204020204" pitchFamily="34" charset="-122"/>
                          <a:cs typeface="+mn-ea"/>
                          <a:sym typeface="微软雅黑" panose="020B0503020204020204" pitchFamily="34" charset="-122"/>
                        </a:rPr>
                        <a:t>30mg</a:t>
                      </a:r>
                      <a:r>
                        <a:rPr lang="zh-CN" altLang="en-US" sz="1000" b="1" i="0" u="none" strike="noStrike" dirty="0">
                          <a:solidFill>
                            <a:schemeClr val="bg1"/>
                          </a:solidFill>
                          <a:effectLst/>
                          <a:latin typeface="微软雅黑" panose="020B0503020204020204" pitchFamily="34" charset="-122"/>
                          <a:ea typeface="微软雅黑" panose="020B0503020204020204" pitchFamily="34" charset="-122"/>
                          <a:cs typeface="+mn-ea"/>
                          <a:sym typeface="微软雅黑" panose="020B0503020204020204" pitchFamily="34" charset="-122"/>
                        </a:rPr>
                        <a:t>组</a:t>
                      </a:r>
                      <a:r>
                        <a:rPr lang="en-US" altLang="zh-CN" sz="1000" b="1" i="0" u="none" strike="noStrike" dirty="0">
                          <a:solidFill>
                            <a:schemeClr val="bg1"/>
                          </a:solidFill>
                          <a:effectLst/>
                          <a:latin typeface="微软雅黑" panose="020B0503020204020204" pitchFamily="34" charset="-122"/>
                          <a:ea typeface="微软雅黑" panose="020B0503020204020204" pitchFamily="34" charset="-122"/>
                          <a:cs typeface="+mn-ea"/>
                          <a:sym typeface="微软雅黑" panose="020B0503020204020204" pitchFamily="34" charset="-122"/>
                        </a:rPr>
                        <a:t>(n=15)</a:t>
                      </a:r>
                      <a:endParaRPr lang="zh-CN" altLang="en-US" sz="1000" b="1" i="0" u="none" strike="noStrike" dirty="0">
                        <a:solidFill>
                          <a:schemeClr val="bg1"/>
                        </a:solidFill>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4699" cap="flat" cmpd="sng" algn="ctr">
                      <a:no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D3988"/>
                    </a:solidFill>
                  </a:tcPr>
                </a:tc>
                <a:tc hMerge="1">
                  <a:tcPr marL="0" marR="0" marT="0" marB="0" anchor="ctr">
                    <a:lnL w="4699" cap="flat" cmpd="sng" algn="ctr">
                      <a:noFill/>
                      <a:prstDash val="solid"/>
                      <a:round/>
                      <a:headEnd type="none" w="med" len="med"/>
                      <a:tailEnd type="none" w="med" len="med"/>
                    </a:lnL>
                    <a:lnR w="4699" cap="flat" cmpd="sng" algn="ctr">
                      <a:noFill/>
                      <a:prstDash val="solid"/>
                      <a:round/>
                      <a:headEnd type="none" w="med" len="med"/>
                      <a:tailEnd type="none" w="med" len="med"/>
                    </a:lnR>
                    <a:lnT w="4699" cap="flat" cmpd="sng" algn="ctr">
                      <a:noFill/>
                      <a:prstDash val="solid"/>
                      <a:round/>
                      <a:headEnd type="none" w="med" len="med"/>
                      <a:tailEnd type="none" w="med" len="med"/>
                    </a:lnT>
                    <a:lnB w="4699" cap="flat" cmpd="sng" algn="ctr">
                      <a:noFill/>
                      <a:prstDash val="solid"/>
                      <a:round/>
                      <a:headEnd type="none" w="med" len="med"/>
                      <a:tailEnd type="none" w="med" len="med"/>
                    </a:lnB>
                    <a:lnTlToBr w="12700" cmpd="sng">
                      <a:noFill/>
                      <a:prstDash val="solid"/>
                    </a:lnTlToBr>
                    <a:lnBlToTr w="12700" cmpd="sng">
                      <a:noFill/>
                      <a:prstDash val="solid"/>
                    </a:lnBlToTr>
                    <a:solidFill>
                      <a:srgbClr val="4D3988"/>
                    </a:solidFill>
                  </a:tcPr>
                </a:tc>
                <a:tc gridSpan="2">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ctr" fontAlgn="ctr">
                        <a:buNone/>
                      </a:pPr>
                      <a:r>
                        <a:rPr lang="zh-CN" altLang="en-US" sz="1000" b="1" i="0" u="none" strike="noStrike" dirty="0">
                          <a:solidFill>
                            <a:schemeClr val="bg1"/>
                          </a:solidFill>
                          <a:effectLst/>
                          <a:latin typeface="微软雅黑" panose="020B0503020204020204" pitchFamily="34" charset="-122"/>
                          <a:ea typeface="微软雅黑" panose="020B0503020204020204" pitchFamily="34" charset="-122"/>
                          <a:cs typeface="+mn-ea"/>
                          <a:sym typeface="微软雅黑" panose="020B0503020204020204" pitchFamily="34" charset="-122"/>
                        </a:rPr>
                        <a:t>奥雷巴替尼</a:t>
                      </a:r>
                      <a:r>
                        <a:rPr lang="en-US" altLang="zh-CN" sz="1000" b="1" i="0" u="none" strike="noStrike" dirty="0">
                          <a:solidFill>
                            <a:schemeClr val="bg1"/>
                          </a:solidFill>
                          <a:effectLst/>
                          <a:latin typeface="微软雅黑" panose="020B0503020204020204" pitchFamily="34" charset="-122"/>
                          <a:ea typeface="微软雅黑" panose="020B0503020204020204" pitchFamily="34" charset="-122"/>
                          <a:cs typeface="+mn-ea"/>
                          <a:sym typeface="微软雅黑" panose="020B0503020204020204" pitchFamily="34" charset="-122"/>
                        </a:rPr>
                        <a:t>40mg</a:t>
                      </a:r>
                      <a:r>
                        <a:rPr lang="zh-CN" altLang="en-US" sz="1000" b="1" i="0" u="none" strike="noStrike" dirty="0">
                          <a:solidFill>
                            <a:schemeClr val="bg1"/>
                          </a:solidFill>
                          <a:effectLst/>
                          <a:latin typeface="微软雅黑" panose="020B0503020204020204" pitchFamily="34" charset="-122"/>
                          <a:ea typeface="微软雅黑" panose="020B0503020204020204" pitchFamily="34" charset="-122"/>
                          <a:cs typeface="+mn-ea"/>
                          <a:sym typeface="微软雅黑" panose="020B0503020204020204" pitchFamily="34" charset="-122"/>
                        </a:rPr>
                        <a:t>组</a:t>
                      </a:r>
                      <a:r>
                        <a:rPr lang="en-US" altLang="zh-CN" sz="1000" b="1" i="0" u="none" strike="noStrike" dirty="0">
                          <a:solidFill>
                            <a:schemeClr val="bg1"/>
                          </a:solidFill>
                          <a:effectLst/>
                          <a:latin typeface="微软雅黑" panose="020B0503020204020204" pitchFamily="34" charset="-122"/>
                          <a:ea typeface="微软雅黑" panose="020B0503020204020204" pitchFamily="34" charset="-122"/>
                          <a:cs typeface="+mn-ea"/>
                          <a:sym typeface="微软雅黑" panose="020B0503020204020204" pitchFamily="34" charset="-122"/>
                        </a:rPr>
                        <a:t>(n=32)</a:t>
                      </a:r>
                      <a:endParaRPr lang="zh-CN" altLang="en-US" sz="1000" b="1" i="0" u="none" strike="noStrike" dirty="0">
                        <a:solidFill>
                          <a:schemeClr val="bg1"/>
                        </a:solidFill>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4699" cap="flat" cmpd="sng" algn="ctr">
                      <a:no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D3988"/>
                    </a:solidFill>
                  </a:tcPr>
                </a:tc>
                <a:tc hMerge="1">
                  <a:tcPr marL="0" marR="0" marT="0" marB="0" anchor="ctr">
                    <a:lnL w="4699" cap="flat" cmpd="sng" algn="ctr">
                      <a:noFill/>
                      <a:prstDash val="solid"/>
                      <a:round/>
                      <a:headEnd type="none" w="med" len="med"/>
                      <a:tailEnd type="none" w="med" len="med"/>
                    </a:lnL>
                    <a:lnR w="4699" cap="flat" cmpd="sng" algn="ctr">
                      <a:noFill/>
                      <a:prstDash val="solid"/>
                      <a:round/>
                      <a:headEnd type="none" w="med" len="med"/>
                      <a:tailEnd type="none" w="med" len="med"/>
                    </a:lnR>
                    <a:lnT w="4699" cap="flat" cmpd="sng" algn="ctr">
                      <a:noFill/>
                      <a:prstDash val="solid"/>
                      <a:round/>
                      <a:headEnd type="none" w="med" len="med"/>
                      <a:tailEnd type="none" w="med" len="med"/>
                    </a:lnT>
                    <a:lnB w="4699" cap="flat" cmpd="sng" algn="ctr">
                      <a:noFill/>
                      <a:prstDash val="solid"/>
                      <a:round/>
                      <a:headEnd type="none" w="med" len="med"/>
                      <a:tailEnd type="none" w="med" len="med"/>
                    </a:lnB>
                    <a:lnTlToBr w="12700" cmpd="sng">
                      <a:noFill/>
                      <a:prstDash val="solid"/>
                    </a:lnTlToBr>
                    <a:lnBlToTr w="12700" cmpd="sng">
                      <a:noFill/>
                      <a:prstDash val="solid"/>
                    </a:lnBlToTr>
                    <a:solidFill>
                      <a:srgbClr val="4D3988"/>
                    </a:solidFill>
                  </a:tcPr>
                </a:tc>
                <a:tc gridSpan="2">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ctr" fontAlgn="ctr">
                        <a:buNone/>
                      </a:pPr>
                      <a:r>
                        <a:rPr lang="zh-CN" altLang="en-US" sz="1000" b="1" i="0" u="none" strike="noStrike" dirty="0">
                          <a:solidFill>
                            <a:schemeClr val="bg1"/>
                          </a:solidFill>
                          <a:effectLst/>
                          <a:latin typeface="微软雅黑" panose="020B0503020204020204" pitchFamily="34" charset="-122"/>
                          <a:ea typeface="微软雅黑" panose="020B0503020204020204" pitchFamily="34" charset="-122"/>
                          <a:cs typeface="+mn-ea"/>
                          <a:sym typeface="微软雅黑" panose="020B0503020204020204" pitchFamily="34" charset="-122"/>
                        </a:rPr>
                        <a:t>奥雷巴替尼</a:t>
                      </a:r>
                      <a:r>
                        <a:rPr lang="en-US" altLang="zh-CN" sz="1000" b="1" i="0" u="none" strike="noStrike" dirty="0">
                          <a:solidFill>
                            <a:schemeClr val="bg1"/>
                          </a:solidFill>
                          <a:effectLst/>
                          <a:latin typeface="微软雅黑" panose="020B0503020204020204" pitchFamily="34" charset="-122"/>
                          <a:ea typeface="微软雅黑" panose="020B0503020204020204" pitchFamily="34" charset="-122"/>
                          <a:cs typeface="+mn-ea"/>
                          <a:sym typeface="微软雅黑" panose="020B0503020204020204" pitchFamily="34" charset="-122"/>
                        </a:rPr>
                        <a:t>50mg</a:t>
                      </a:r>
                      <a:r>
                        <a:rPr lang="zh-CN" altLang="en-US" sz="1000" b="1" i="0" u="none" strike="noStrike" dirty="0">
                          <a:solidFill>
                            <a:schemeClr val="bg1"/>
                          </a:solidFill>
                          <a:effectLst/>
                          <a:latin typeface="微软雅黑" panose="020B0503020204020204" pitchFamily="34" charset="-122"/>
                          <a:ea typeface="微软雅黑" panose="020B0503020204020204" pitchFamily="34" charset="-122"/>
                          <a:cs typeface="+mn-ea"/>
                          <a:sym typeface="微软雅黑" panose="020B0503020204020204" pitchFamily="34" charset="-122"/>
                        </a:rPr>
                        <a:t>组</a:t>
                      </a:r>
                      <a:r>
                        <a:rPr lang="en-US" altLang="zh-CN" sz="1000" b="1" i="0" u="none" strike="noStrike" dirty="0">
                          <a:solidFill>
                            <a:schemeClr val="bg1"/>
                          </a:solidFill>
                          <a:effectLst/>
                          <a:latin typeface="微软雅黑" panose="020B0503020204020204" pitchFamily="34" charset="-122"/>
                          <a:ea typeface="微软雅黑" panose="020B0503020204020204" pitchFamily="34" charset="-122"/>
                          <a:cs typeface="+mn-ea"/>
                          <a:sym typeface="微软雅黑" panose="020B0503020204020204" pitchFamily="34" charset="-122"/>
                        </a:rPr>
                        <a:t>(n=16)</a:t>
                      </a:r>
                      <a:endParaRPr lang="zh-CN" altLang="en-US" sz="1000" b="1" i="0" u="none" strike="noStrike" dirty="0">
                        <a:solidFill>
                          <a:schemeClr val="bg1"/>
                        </a:solidFill>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4699" cap="flat" cmpd="sng" algn="ctr">
                      <a:no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D3988"/>
                    </a:solidFill>
                  </a:tcPr>
                </a:tc>
                <a:tc hMerge="1">
                  <a:tcPr marL="0" marR="0" marT="0" marB="0" anchor="ctr">
                    <a:lnL w="4699" cap="flat" cmpd="sng" algn="ctr">
                      <a:noFill/>
                      <a:prstDash val="solid"/>
                      <a:round/>
                      <a:headEnd type="none" w="med" len="med"/>
                      <a:tailEnd type="none" w="med" len="med"/>
                    </a:lnL>
                    <a:lnR w="4699" cap="flat" cmpd="sng" algn="ctr">
                      <a:noFill/>
                      <a:prstDash val="solid"/>
                      <a:round/>
                      <a:headEnd type="none" w="med" len="med"/>
                      <a:tailEnd type="none" w="med" len="med"/>
                    </a:lnR>
                    <a:lnT w="4699" cap="flat" cmpd="sng" algn="ctr">
                      <a:noFill/>
                      <a:prstDash val="solid"/>
                      <a:round/>
                      <a:headEnd type="none" w="med" len="med"/>
                      <a:tailEnd type="none" w="med" len="med"/>
                    </a:lnT>
                    <a:lnB w="4699" cap="flat" cmpd="sng" algn="ctr">
                      <a:noFill/>
                      <a:prstDash val="solid"/>
                      <a:round/>
                      <a:headEnd type="none" w="med" len="med"/>
                      <a:tailEnd type="none" w="med" len="med"/>
                    </a:lnB>
                    <a:lnTlToBr w="12700" cmpd="sng">
                      <a:noFill/>
                      <a:prstDash val="solid"/>
                    </a:lnTlToBr>
                    <a:lnBlToTr w="12700" cmpd="sng">
                      <a:noFill/>
                      <a:prstDash val="solid"/>
                    </a:lnBlToTr>
                    <a:solidFill>
                      <a:srgbClr val="4D3988"/>
                    </a:solidFill>
                  </a:tcPr>
                </a:tc>
                <a:tc gridSpan="2">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ctr" fontAlgn="ctr">
                        <a:buNone/>
                      </a:pPr>
                      <a:r>
                        <a:rPr lang="zh-CN" altLang="en-US" sz="1000" b="1" i="0" u="none" strike="noStrike" dirty="0">
                          <a:solidFill>
                            <a:schemeClr val="bg1"/>
                          </a:solidFill>
                          <a:effectLst/>
                          <a:latin typeface="微软雅黑" panose="020B0503020204020204" pitchFamily="34" charset="-122"/>
                          <a:ea typeface="微软雅黑" panose="020B0503020204020204" pitchFamily="34" charset="-122"/>
                          <a:cs typeface="+mn-ea"/>
                          <a:sym typeface="微软雅黑" panose="020B0503020204020204" pitchFamily="34" charset="-122"/>
                        </a:rPr>
                        <a:t>总计</a:t>
                      </a:r>
                      <a:r>
                        <a:rPr lang="en-US" altLang="zh-CN" sz="1000" b="1" i="0" u="none" strike="noStrike" dirty="0">
                          <a:solidFill>
                            <a:schemeClr val="bg1"/>
                          </a:solidFill>
                          <a:effectLst/>
                          <a:latin typeface="微软雅黑" panose="020B0503020204020204" pitchFamily="34" charset="-122"/>
                          <a:ea typeface="微软雅黑" panose="020B0503020204020204" pitchFamily="34" charset="-122"/>
                          <a:cs typeface="+mn-ea"/>
                          <a:sym typeface="微软雅黑" panose="020B0503020204020204" pitchFamily="34" charset="-122"/>
                        </a:rPr>
                        <a:t>(</a:t>
                      </a:r>
                      <a:r>
                        <a:rPr lang="en-US" sz="1000" b="1" i="0" u="none" strike="noStrike" dirty="0">
                          <a:solidFill>
                            <a:schemeClr val="bg1"/>
                          </a:solidFill>
                          <a:effectLst/>
                          <a:latin typeface="微软雅黑" panose="020B0503020204020204" pitchFamily="34" charset="-122"/>
                          <a:ea typeface="微软雅黑" panose="020B0503020204020204" pitchFamily="34" charset="-122"/>
                          <a:cs typeface="+mn-ea"/>
                          <a:sym typeface="微软雅黑" panose="020B0503020204020204" pitchFamily="34" charset="-122"/>
                        </a:rPr>
                        <a:t>n=66)</a:t>
                      </a:r>
                      <a:endParaRPr lang="en-US" sz="1000" b="1" i="0" u="none" strike="noStrike" dirty="0">
                        <a:solidFill>
                          <a:schemeClr val="bg1"/>
                        </a:solidFill>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0" marR="0" marT="0" marB="0" anchor="ctr">
                    <a:lnL w="12700" cap="flat" cmpd="sng" algn="ctr">
                      <a:solidFill>
                        <a:sysClr val="window" lastClr="FFFFFF"/>
                      </a:solidFill>
                      <a:prstDash val="solid"/>
                      <a:round/>
                      <a:headEnd type="none" w="med" len="med"/>
                      <a:tailEnd type="none" w="med" len="med"/>
                    </a:lnL>
                    <a:lnR w="4699" cap="flat" cmpd="sng" algn="ctr">
                      <a:noFill/>
                      <a:prstDash val="solid"/>
                      <a:round/>
                      <a:headEnd type="none" w="med" len="med"/>
                      <a:tailEnd type="none" w="med" len="med"/>
                    </a:lnR>
                    <a:lnT w="4699" cap="flat" cmpd="sng" algn="ctr">
                      <a:no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D3988"/>
                    </a:solidFill>
                  </a:tcPr>
                </a:tc>
                <a:tc hMerge="1">
                  <a:tcPr marL="0" marR="0" marT="0" marB="0" anchor="ctr">
                    <a:lnL w="4699" cap="flat" cmpd="sng" algn="ctr">
                      <a:noFill/>
                      <a:prstDash val="solid"/>
                      <a:round/>
                      <a:headEnd type="none" w="med" len="med"/>
                      <a:tailEnd type="none" w="med" len="med"/>
                    </a:lnL>
                    <a:lnR w="4699" cap="flat" cmpd="sng" algn="ctr">
                      <a:noFill/>
                      <a:prstDash val="solid"/>
                      <a:round/>
                      <a:headEnd type="none" w="med" len="med"/>
                      <a:tailEnd type="none" w="med" len="med"/>
                    </a:lnR>
                    <a:lnT w="4699" cap="flat" cmpd="sng" algn="ctr">
                      <a:noFill/>
                      <a:prstDash val="solid"/>
                      <a:round/>
                      <a:headEnd type="none" w="med" len="med"/>
                      <a:tailEnd type="none" w="med" len="med"/>
                    </a:lnT>
                    <a:lnB w="4699" cap="flat" cmpd="sng" algn="ctr">
                      <a:noFill/>
                      <a:prstDash val="solid"/>
                      <a:round/>
                      <a:headEnd type="none" w="med" len="med"/>
                      <a:tailEnd type="none" w="med" len="med"/>
                    </a:lnB>
                    <a:lnTlToBr w="12700" cmpd="sng">
                      <a:noFill/>
                      <a:prstDash val="solid"/>
                    </a:lnTlToBr>
                    <a:lnBlToTr w="12700" cmpd="sng">
                      <a:noFill/>
                      <a:prstDash val="solid"/>
                    </a:lnBlToTr>
                    <a:solidFill>
                      <a:srgbClr val="4D3988"/>
                    </a:solidFill>
                  </a:tcPr>
                </a:tc>
              </a:tr>
              <a:tr h="222667">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l" fontAlgn="ctr">
                        <a:buNone/>
                      </a:pPr>
                      <a:r>
                        <a:rPr lang="zh-CN" altLang="en-US" sz="1000" b="1" i="0" u="none" strike="noStrike" dirty="0">
                          <a:solidFill>
                            <a:schemeClr val="bg1"/>
                          </a:solidFill>
                          <a:effectLst/>
                          <a:latin typeface="微软雅黑" panose="020B0503020204020204" pitchFamily="34" charset="-122"/>
                          <a:ea typeface="微软雅黑" panose="020B0503020204020204" pitchFamily="34" charset="-122"/>
                          <a:cs typeface="+mn-ea"/>
                          <a:sym typeface="微软雅黑" panose="020B0503020204020204" pitchFamily="34" charset="-122"/>
                        </a:rPr>
                        <a:t>　</a:t>
                      </a:r>
                      <a:endParaRPr lang="zh-CN" altLang="en-US" sz="1000" b="1" i="0" u="none" strike="noStrike" dirty="0">
                        <a:solidFill>
                          <a:schemeClr val="bg1"/>
                        </a:solidFill>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72000" marR="0" marT="0" marB="0" anchor="ctr">
                    <a:lnL w="4699" cap="flat" cmpd="sng" algn="ctr">
                      <a:no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4699" cap="flat" cmpd="sng" algn="ctr">
                      <a:noFill/>
                      <a:prstDash val="solid"/>
                      <a:round/>
                      <a:headEnd type="none" w="med" len="med"/>
                      <a:tailEnd type="none" w="med" len="med"/>
                    </a:lnB>
                    <a:lnTlToBr w="12700" cmpd="sng">
                      <a:noFill/>
                      <a:prstDash val="solid"/>
                    </a:lnTlToBr>
                    <a:lnBlToTr w="12700" cmpd="sng">
                      <a:noFill/>
                      <a:prstDash val="solid"/>
                    </a:lnBlToTr>
                    <a:solidFill>
                      <a:srgbClr val="4D3988"/>
                    </a:solid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ctr" fontAlgn="ctr">
                        <a:buNone/>
                      </a:pPr>
                      <a:r>
                        <a:rPr lang="zh-CN" altLang="en-US" sz="1000" b="1" i="0" u="none" strike="noStrike" dirty="0">
                          <a:solidFill>
                            <a:schemeClr val="bg1"/>
                          </a:solidFill>
                          <a:effectLst/>
                          <a:latin typeface="微软雅黑" panose="020B0503020204020204" pitchFamily="34" charset="-122"/>
                          <a:ea typeface="微软雅黑" panose="020B0503020204020204" pitchFamily="34" charset="-122"/>
                          <a:cs typeface="+mn-ea"/>
                          <a:sym typeface="微软雅黑" panose="020B0503020204020204" pitchFamily="34" charset="-122"/>
                        </a:rPr>
                        <a:t>任意等级</a:t>
                      </a:r>
                      <a:endParaRPr lang="zh-CN" altLang="en-US" sz="1000" b="1" i="0" u="none" strike="noStrike" dirty="0">
                        <a:solidFill>
                          <a:schemeClr val="bg1"/>
                        </a:solidFill>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4699" cap="flat" cmpd="sng" algn="ctr">
                      <a:noFill/>
                      <a:prstDash val="solid"/>
                      <a:round/>
                      <a:headEnd type="none" w="med" len="med"/>
                      <a:tailEnd type="none" w="med" len="med"/>
                    </a:lnB>
                    <a:lnTlToBr w="12700" cmpd="sng">
                      <a:noFill/>
                      <a:prstDash val="solid"/>
                    </a:lnTlToBr>
                    <a:lnBlToTr w="12700" cmpd="sng">
                      <a:noFill/>
                      <a:prstDash val="solid"/>
                    </a:lnBlToTr>
                    <a:solidFill>
                      <a:srgbClr val="4D3988"/>
                    </a:solid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ctr" fontAlgn="ctr">
                        <a:buNone/>
                      </a:pPr>
                      <a:r>
                        <a:rPr lang="en-US" altLang="zh-CN" sz="1000" b="1" i="0" u="none" strike="noStrike" dirty="0">
                          <a:solidFill>
                            <a:schemeClr val="bg1"/>
                          </a:solidFill>
                          <a:effectLst/>
                          <a:latin typeface="微软雅黑" panose="020B0503020204020204" pitchFamily="34" charset="-122"/>
                          <a:ea typeface="微软雅黑" panose="020B0503020204020204" pitchFamily="34" charset="-122"/>
                          <a:cs typeface="+mn-ea"/>
                          <a:sym typeface="微软雅黑" panose="020B0503020204020204" pitchFamily="34" charset="-122"/>
                        </a:rPr>
                        <a:t>3-5</a:t>
                      </a:r>
                      <a:r>
                        <a:rPr lang="zh-CN" altLang="en-US" sz="1000" b="1" i="0" u="none" strike="noStrike" dirty="0">
                          <a:solidFill>
                            <a:schemeClr val="bg1"/>
                          </a:solidFill>
                          <a:effectLst/>
                          <a:latin typeface="微软雅黑" panose="020B0503020204020204" pitchFamily="34" charset="-122"/>
                          <a:ea typeface="微软雅黑" panose="020B0503020204020204" pitchFamily="34" charset="-122"/>
                          <a:cs typeface="+mn-ea"/>
                          <a:sym typeface="微软雅黑" panose="020B0503020204020204" pitchFamily="34" charset="-122"/>
                        </a:rPr>
                        <a:t>级</a:t>
                      </a:r>
                      <a:endParaRPr lang="zh-CN" altLang="en-US" sz="1000" b="1" i="0" u="none" strike="noStrike" dirty="0">
                        <a:solidFill>
                          <a:schemeClr val="bg1"/>
                        </a:solidFill>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4699" cap="flat" cmpd="sng" algn="ctr">
                      <a:noFill/>
                      <a:prstDash val="solid"/>
                      <a:round/>
                      <a:headEnd type="none" w="med" len="med"/>
                      <a:tailEnd type="none" w="med" len="med"/>
                    </a:lnB>
                    <a:lnTlToBr w="12700" cmpd="sng">
                      <a:noFill/>
                      <a:prstDash val="solid"/>
                    </a:lnTlToBr>
                    <a:lnBlToTr w="12700" cmpd="sng">
                      <a:noFill/>
                      <a:prstDash val="solid"/>
                    </a:lnBlToTr>
                    <a:solidFill>
                      <a:srgbClr val="4D3988"/>
                    </a:solid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ctr" fontAlgn="ctr">
                        <a:buNone/>
                      </a:pPr>
                      <a:r>
                        <a:rPr lang="zh-CN" altLang="en-US" sz="1000" b="1" i="0" u="none" strike="noStrike" dirty="0">
                          <a:solidFill>
                            <a:schemeClr val="bg1"/>
                          </a:solidFill>
                          <a:effectLst/>
                          <a:latin typeface="微软雅黑" panose="020B0503020204020204" pitchFamily="34" charset="-122"/>
                          <a:ea typeface="微软雅黑" panose="020B0503020204020204" pitchFamily="34" charset="-122"/>
                          <a:cs typeface="+mn-ea"/>
                          <a:sym typeface="微软雅黑" panose="020B0503020204020204" pitchFamily="34" charset="-122"/>
                        </a:rPr>
                        <a:t>任意等级</a:t>
                      </a:r>
                      <a:endParaRPr lang="zh-CN" altLang="en-US" sz="1000" b="1" i="0" u="none" strike="noStrike" dirty="0">
                        <a:solidFill>
                          <a:schemeClr val="bg1"/>
                        </a:solidFill>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4699" cap="flat" cmpd="sng" algn="ctr">
                      <a:noFill/>
                      <a:prstDash val="solid"/>
                      <a:round/>
                      <a:headEnd type="none" w="med" len="med"/>
                      <a:tailEnd type="none" w="med" len="med"/>
                    </a:lnB>
                    <a:lnTlToBr w="12700" cmpd="sng">
                      <a:noFill/>
                      <a:prstDash val="solid"/>
                    </a:lnTlToBr>
                    <a:lnBlToTr w="12700" cmpd="sng">
                      <a:noFill/>
                      <a:prstDash val="solid"/>
                    </a:lnBlToTr>
                    <a:solidFill>
                      <a:srgbClr val="4D3988"/>
                    </a:solid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ctr" fontAlgn="ctr">
                        <a:buNone/>
                      </a:pPr>
                      <a:r>
                        <a:rPr lang="en-US" altLang="zh-CN" sz="1000" b="1" i="0" u="none" strike="noStrike" dirty="0">
                          <a:solidFill>
                            <a:schemeClr val="bg1"/>
                          </a:solidFill>
                          <a:effectLst/>
                          <a:latin typeface="微软雅黑" panose="020B0503020204020204" pitchFamily="34" charset="-122"/>
                          <a:ea typeface="微软雅黑" panose="020B0503020204020204" pitchFamily="34" charset="-122"/>
                          <a:cs typeface="+mn-ea"/>
                          <a:sym typeface="微软雅黑" panose="020B0503020204020204" pitchFamily="34" charset="-122"/>
                        </a:rPr>
                        <a:t>3-5</a:t>
                      </a:r>
                      <a:r>
                        <a:rPr lang="zh-CN" altLang="en-US" sz="1000" b="1" i="0" u="none" strike="noStrike" dirty="0">
                          <a:solidFill>
                            <a:schemeClr val="bg1"/>
                          </a:solidFill>
                          <a:effectLst/>
                          <a:latin typeface="微软雅黑" panose="020B0503020204020204" pitchFamily="34" charset="-122"/>
                          <a:ea typeface="微软雅黑" panose="020B0503020204020204" pitchFamily="34" charset="-122"/>
                          <a:cs typeface="+mn-ea"/>
                          <a:sym typeface="微软雅黑" panose="020B0503020204020204" pitchFamily="34" charset="-122"/>
                        </a:rPr>
                        <a:t>级</a:t>
                      </a:r>
                      <a:endParaRPr lang="zh-CN" altLang="en-US" sz="1000" b="1" i="0" u="none" strike="noStrike" dirty="0">
                        <a:solidFill>
                          <a:schemeClr val="bg1"/>
                        </a:solidFill>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4699" cap="flat" cmpd="sng" algn="ctr">
                      <a:noFill/>
                      <a:prstDash val="solid"/>
                      <a:round/>
                      <a:headEnd type="none" w="med" len="med"/>
                      <a:tailEnd type="none" w="med" len="med"/>
                    </a:lnB>
                    <a:lnTlToBr w="12700" cmpd="sng">
                      <a:noFill/>
                      <a:prstDash val="solid"/>
                    </a:lnTlToBr>
                    <a:lnBlToTr w="12700" cmpd="sng">
                      <a:noFill/>
                      <a:prstDash val="solid"/>
                    </a:lnBlToTr>
                    <a:solidFill>
                      <a:srgbClr val="4D3988"/>
                    </a:solid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ctr" fontAlgn="ctr">
                        <a:buNone/>
                      </a:pPr>
                      <a:r>
                        <a:rPr lang="zh-CN" altLang="en-US" sz="1000" b="1" i="0" u="none" strike="noStrike" dirty="0">
                          <a:solidFill>
                            <a:schemeClr val="bg1"/>
                          </a:solidFill>
                          <a:effectLst/>
                          <a:latin typeface="微软雅黑" panose="020B0503020204020204" pitchFamily="34" charset="-122"/>
                          <a:ea typeface="微软雅黑" panose="020B0503020204020204" pitchFamily="34" charset="-122"/>
                          <a:cs typeface="+mn-ea"/>
                          <a:sym typeface="微软雅黑" panose="020B0503020204020204" pitchFamily="34" charset="-122"/>
                        </a:rPr>
                        <a:t>任意等级</a:t>
                      </a:r>
                      <a:endParaRPr lang="zh-CN" altLang="en-US" sz="1000" b="1" i="0" u="none" strike="noStrike" dirty="0">
                        <a:solidFill>
                          <a:schemeClr val="bg1"/>
                        </a:solidFill>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4699" cap="flat" cmpd="sng" algn="ctr">
                      <a:noFill/>
                      <a:prstDash val="solid"/>
                      <a:round/>
                      <a:headEnd type="none" w="med" len="med"/>
                      <a:tailEnd type="none" w="med" len="med"/>
                    </a:lnB>
                    <a:lnTlToBr w="12700" cmpd="sng">
                      <a:noFill/>
                      <a:prstDash val="solid"/>
                    </a:lnTlToBr>
                    <a:lnBlToTr w="12700" cmpd="sng">
                      <a:noFill/>
                      <a:prstDash val="solid"/>
                    </a:lnBlToTr>
                    <a:solidFill>
                      <a:srgbClr val="4D3988"/>
                    </a:solid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ctr" fontAlgn="ctr">
                        <a:buNone/>
                      </a:pPr>
                      <a:r>
                        <a:rPr lang="en-US" altLang="zh-CN" sz="1000" b="1" i="0" u="none" strike="noStrike" dirty="0">
                          <a:solidFill>
                            <a:schemeClr val="bg1"/>
                          </a:solidFill>
                          <a:effectLst/>
                          <a:latin typeface="微软雅黑" panose="020B0503020204020204" pitchFamily="34" charset="-122"/>
                          <a:ea typeface="微软雅黑" panose="020B0503020204020204" pitchFamily="34" charset="-122"/>
                          <a:cs typeface="+mn-ea"/>
                          <a:sym typeface="微软雅黑" panose="020B0503020204020204" pitchFamily="34" charset="-122"/>
                        </a:rPr>
                        <a:t>3-5</a:t>
                      </a:r>
                      <a:r>
                        <a:rPr lang="zh-CN" altLang="en-US" sz="1000" b="1" i="0" u="none" strike="noStrike" dirty="0">
                          <a:solidFill>
                            <a:schemeClr val="bg1"/>
                          </a:solidFill>
                          <a:effectLst/>
                          <a:latin typeface="微软雅黑" panose="020B0503020204020204" pitchFamily="34" charset="-122"/>
                          <a:ea typeface="微软雅黑" panose="020B0503020204020204" pitchFamily="34" charset="-122"/>
                          <a:cs typeface="+mn-ea"/>
                          <a:sym typeface="微软雅黑" panose="020B0503020204020204" pitchFamily="34" charset="-122"/>
                        </a:rPr>
                        <a:t>级</a:t>
                      </a:r>
                      <a:endParaRPr lang="zh-CN" altLang="en-US" sz="1000" b="1" i="0" u="none" strike="noStrike" dirty="0">
                        <a:solidFill>
                          <a:schemeClr val="bg1"/>
                        </a:solidFill>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4699" cap="flat" cmpd="sng" algn="ctr">
                      <a:noFill/>
                      <a:prstDash val="solid"/>
                      <a:round/>
                      <a:headEnd type="none" w="med" len="med"/>
                      <a:tailEnd type="none" w="med" len="med"/>
                    </a:lnB>
                    <a:lnTlToBr w="12700" cmpd="sng">
                      <a:noFill/>
                      <a:prstDash val="solid"/>
                    </a:lnTlToBr>
                    <a:lnBlToTr w="12700" cmpd="sng">
                      <a:noFill/>
                      <a:prstDash val="solid"/>
                    </a:lnBlToTr>
                    <a:solidFill>
                      <a:srgbClr val="4D3988"/>
                    </a:solid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ctr" fontAlgn="ctr">
                        <a:buNone/>
                      </a:pPr>
                      <a:r>
                        <a:rPr lang="zh-CN" altLang="en-US" sz="1000" b="1" i="0" u="none" strike="noStrike" dirty="0">
                          <a:solidFill>
                            <a:schemeClr val="bg1"/>
                          </a:solidFill>
                          <a:effectLst/>
                          <a:latin typeface="微软雅黑" panose="020B0503020204020204" pitchFamily="34" charset="-122"/>
                          <a:ea typeface="微软雅黑" panose="020B0503020204020204" pitchFamily="34" charset="-122"/>
                          <a:cs typeface="+mn-ea"/>
                          <a:sym typeface="微软雅黑" panose="020B0503020204020204" pitchFamily="34" charset="-122"/>
                        </a:rPr>
                        <a:t>任意等级</a:t>
                      </a:r>
                      <a:endParaRPr lang="zh-CN" altLang="en-US" sz="1000" b="1" i="0" u="none" strike="noStrike" dirty="0">
                        <a:solidFill>
                          <a:schemeClr val="bg1"/>
                        </a:solidFill>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4699" cap="flat" cmpd="sng" algn="ctr">
                      <a:noFill/>
                      <a:prstDash val="solid"/>
                      <a:round/>
                      <a:headEnd type="none" w="med" len="med"/>
                      <a:tailEnd type="none" w="med" len="med"/>
                    </a:lnB>
                    <a:lnTlToBr w="12700" cmpd="sng">
                      <a:noFill/>
                      <a:prstDash val="solid"/>
                    </a:lnTlToBr>
                    <a:lnBlToTr w="12700" cmpd="sng">
                      <a:noFill/>
                      <a:prstDash val="solid"/>
                    </a:lnBlToTr>
                    <a:solidFill>
                      <a:srgbClr val="4D3988"/>
                    </a:solid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ctr" fontAlgn="ctr">
                        <a:buNone/>
                      </a:pPr>
                      <a:r>
                        <a:rPr lang="en-US" altLang="zh-CN" sz="1000" b="1" i="0" u="none" strike="noStrike" dirty="0">
                          <a:solidFill>
                            <a:schemeClr val="bg1"/>
                          </a:solidFill>
                          <a:effectLst/>
                          <a:latin typeface="微软雅黑" panose="020B0503020204020204" pitchFamily="34" charset="-122"/>
                          <a:ea typeface="微软雅黑" panose="020B0503020204020204" pitchFamily="34" charset="-122"/>
                          <a:cs typeface="+mn-ea"/>
                          <a:sym typeface="微软雅黑" panose="020B0503020204020204" pitchFamily="34" charset="-122"/>
                        </a:rPr>
                        <a:t>3-5</a:t>
                      </a:r>
                      <a:r>
                        <a:rPr lang="zh-CN" altLang="en-US" sz="1000" b="1" i="0" u="none" strike="noStrike" dirty="0">
                          <a:solidFill>
                            <a:schemeClr val="bg1"/>
                          </a:solidFill>
                          <a:effectLst/>
                          <a:latin typeface="微软雅黑" panose="020B0503020204020204" pitchFamily="34" charset="-122"/>
                          <a:ea typeface="微软雅黑" panose="020B0503020204020204" pitchFamily="34" charset="-122"/>
                          <a:cs typeface="+mn-ea"/>
                          <a:sym typeface="微软雅黑" panose="020B0503020204020204" pitchFamily="34" charset="-122"/>
                        </a:rPr>
                        <a:t>级</a:t>
                      </a:r>
                      <a:endParaRPr lang="zh-CN" altLang="en-US" sz="1000" b="1" i="0" u="none" strike="noStrike" dirty="0">
                        <a:solidFill>
                          <a:schemeClr val="bg1"/>
                        </a:solidFill>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4699" cap="flat" cmpd="sng" algn="ctr">
                      <a:noFill/>
                      <a:prstDash val="solid"/>
                      <a:round/>
                      <a:headEnd type="none" w="med" len="med"/>
                      <a:tailEnd type="none" w="med" len="med"/>
                    </a:lnB>
                    <a:lnTlToBr w="12700" cmpd="sng">
                      <a:noFill/>
                      <a:prstDash val="solid"/>
                    </a:lnTlToBr>
                    <a:lnBlToTr w="12700" cmpd="sng">
                      <a:noFill/>
                      <a:prstDash val="solid"/>
                    </a:lnBlToTr>
                    <a:solidFill>
                      <a:srgbClr val="4D3988"/>
                    </a:solid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ctr" fontAlgn="ctr">
                        <a:buNone/>
                      </a:pPr>
                      <a:r>
                        <a:rPr lang="zh-CN" altLang="en-US" sz="1000" b="1" i="0" u="none" strike="noStrike" dirty="0">
                          <a:solidFill>
                            <a:schemeClr val="bg1"/>
                          </a:solidFill>
                          <a:effectLst/>
                          <a:latin typeface="微软雅黑" panose="020B0503020204020204" pitchFamily="34" charset="-122"/>
                          <a:ea typeface="微软雅黑" panose="020B0503020204020204" pitchFamily="34" charset="-122"/>
                          <a:cs typeface="+mn-ea"/>
                          <a:sym typeface="微软雅黑" panose="020B0503020204020204" pitchFamily="34" charset="-122"/>
                        </a:rPr>
                        <a:t>任意等级</a:t>
                      </a:r>
                      <a:endParaRPr lang="zh-CN" altLang="en-US" sz="1000" b="1" i="0" u="none" strike="noStrike" dirty="0">
                        <a:solidFill>
                          <a:schemeClr val="bg1"/>
                        </a:solidFill>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4699" cap="flat" cmpd="sng" algn="ctr">
                      <a:noFill/>
                      <a:prstDash val="solid"/>
                      <a:round/>
                      <a:headEnd type="none" w="med" len="med"/>
                      <a:tailEnd type="none" w="med" len="med"/>
                    </a:lnB>
                    <a:lnTlToBr w="12700" cmpd="sng">
                      <a:noFill/>
                      <a:prstDash val="solid"/>
                    </a:lnTlToBr>
                    <a:lnBlToTr w="12700" cmpd="sng">
                      <a:noFill/>
                      <a:prstDash val="solid"/>
                    </a:lnBlToTr>
                    <a:solidFill>
                      <a:srgbClr val="4D3988"/>
                    </a:solid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ctr" fontAlgn="ctr">
                        <a:buNone/>
                      </a:pPr>
                      <a:r>
                        <a:rPr lang="en-US" altLang="zh-CN" sz="1000" b="1" i="0" u="none" strike="noStrike" dirty="0">
                          <a:solidFill>
                            <a:schemeClr val="bg1"/>
                          </a:solidFill>
                          <a:effectLst/>
                          <a:latin typeface="微软雅黑" panose="020B0503020204020204" pitchFamily="34" charset="-122"/>
                          <a:ea typeface="微软雅黑" panose="020B0503020204020204" pitchFamily="34" charset="-122"/>
                          <a:cs typeface="+mn-ea"/>
                          <a:sym typeface="微软雅黑" panose="020B0503020204020204" pitchFamily="34" charset="-122"/>
                        </a:rPr>
                        <a:t>3-5</a:t>
                      </a:r>
                      <a:r>
                        <a:rPr lang="zh-CN" altLang="en-US" sz="1000" b="1" i="0" u="none" strike="noStrike" dirty="0">
                          <a:solidFill>
                            <a:schemeClr val="bg1"/>
                          </a:solidFill>
                          <a:effectLst/>
                          <a:latin typeface="微软雅黑" panose="020B0503020204020204" pitchFamily="34" charset="-122"/>
                          <a:ea typeface="微软雅黑" panose="020B0503020204020204" pitchFamily="34" charset="-122"/>
                          <a:cs typeface="+mn-ea"/>
                          <a:sym typeface="微软雅黑" panose="020B0503020204020204" pitchFamily="34" charset="-122"/>
                        </a:rPr>
                        <a:t>级</a:t>
                      </a:r>
                      <a:endParaRPr lang="zh-CN" altLang="en-US" sz="1000" b="1" i="0" u="none" strike="noStrike" dirty="0">
                        <a:solidFill>
                          <a:schemeClr val="bg1"/>
                        </a:solidFill>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0" marR="0" marT="0" marB="0" anchor="ctr">
                    <a:lnL w="12700" cap="flat" cmpd="sng" algn="ctr">
                      <a:solidFill>
                        <a:sysClr val="window" lastClr="FFFFFF"/>
                      </a:solidFill>
                      <a:prstDash val="solid"/>
                      <a:round/>
                      <a:headEnd type="none" w="med" len="med"/>
                      <a:tailEnd type="none" w="med" len="med"/>
                    </a:lnL>
                    <a:lnR w="4699" cap="flat" cmpd="sng" algn="ctr">
                      <a:no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4699" cap="flat" cmpd="sng" algn="ctr">
                      <a:noFill/>
                      <a:prstDash val="solid"/>
                      <a:round/>
                      <a:headEnd type="none" w="med" len="med"/>
                      <a:tailEnd type="none" w="med" len="med"/>
                    </a:lnB>
                    <a:lnTlToBr w="12700" cmpd="sng">
                      <a:noFill/>
                      <a:prstDash val="solid"/>
                    </a:lnTlToBr>
                    <a:lnBlToTr w="12700" cmpd="sng">
                      <a:noFill/>
                      <a:prstDash val="solid"/>
                    </a:lnBlToTr>
                    <a:solidFill>
                      <a:srgbClr val="4D3988"/>
                    </a:solidFill>
                  </a:tcPr>
                </a:tc>
              </a:tr>
              <a:tr h="222667">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l" fontAlgn="ctr">
                        <a:buNone/>
                      </a:pPr>
                      <a:r>
                        <a:rPr lang="en-US" altLang="zh-CN" sz="1000" b="0" i="0" u="none" strike="noStrike" dirty="0">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rPr>
                        <a:t>TEAEs</a:t>
                      </a:r>
                      <a:r>
                        <a:rPr lang="zh-CN" altLang="en-US" sz="1000" b="0" i="0" u="none" strike="noStrike" dirty="0">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rPr>
                        <a:t>，</a:t>
                      </a:r>
                      <a:r>
                        <a:rPr lang="en-US" altLang="zh-CN" sz="1000" b="0" i="0" u="none" strike="noStrike" dirty="0">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rPr>
                        <a:t>n(%)</a:t>
                      </a:r>
                      <a:endParaRPr lang="zh-CN" altLang="en-US" sz="1000" b="0" i="0" u="none" strike="noStrike" dirty="0">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72000" marR="0" marT="0" marB="0" anchor="ctr">
                    <a:lnL w="4699" cap="flat" cmpd="sng" algn="ctr">
                      <a:noFill/>
                      <a:prstDash val="solid"/>
                      <a:round/>
                      <a:headEnd type="none" w="med" len="med"/>
                      <a:tailEnd type="none" w="med" len="med"/>
                    </a:lnL>
                    <a:lnR w="4699" cap="flat" cmpd="sng" algn="ctr">
                      <a:noFill/>
                      <a:prstDash val="solid"/>
                      <a:round/>
                      <a:headEnd type="none" w="med" len="med"/>
                      <a:tailEnd type="none" w="med" len="med"/>
                    </a:lnR>
                    <a:lnT w="4699" cap="flat" cmpd="sng" algn="ctr">
                      <a:noFill/>
                      <a:prstDash val="solid"/>
                      <a:round/>
                      <a:headEnd type="none" w="med" len="med"/>
                      <a:tailEnd type="none" w="med" len="med"/>
                    </a:lnT>
                    <a:lnB w="4699"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ctr" fontAlgn="ctr">
                        <a:buNone/>
                      </a:pPr>
                      <a:r>
                        <a:rPr lang="en-US" altLang="zh-CN" sz="1000" b="0" i="0" u="none" strike="noStrike" dirty="0">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rPr>
                        <a:t>3(100.0)</a:t>
                      </a:r>
                      <a:endParaRPr lang="zh-CN" altLang="en-US" sz="1000" b="0" i="0" u="none" strike="noStrike" dirty="0">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0" marR="0" marT="0" marB="0" anchor="ctr">
                    <a:lnL w="4699" cap="flat" cmpd="sng" algn="ctr">
                      <a:noFill/>
                      <a:prstDash val="solid"/>
                      <a:round/>
                      <a:headEnd type="none" w="med" len="med"/>
                      <a:tailEnd type="none" w="med" len="med"/>
                    </a:lnL>
                    <a:lnR w="4699" cap="flat" cmpd="sng" algn="ctr">
                      <a:noFill/>
                      <a:prstDash val="solid"/>
                      <a:round/>
                      <a:headEnd type="none" w="med" len="med"/>
                      <a:tailEnd type="none" w="med" len="med"/>
                    </a:lnR>
                    <a:lnT w="4699" cap="flat" cmpd="sng" algn="ctr">
                      <a:noFill/>
                      <a:prstDash val="solid"/>
                      <a:round/>
                      <a:headEnd type="none" w="med" len="med"/>
                      <a:tailEnd type="none" w="med" len="med"/>
                    </a:lnT>
                    <a:lnB w="4699"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ctr" fontAlgn="ctr">
                        <a:buNone/>
                      </a:pPr>
                      <a:r>
                        <a:rPr lang="en-US" altLang="zh-CN" sz="1000" b="0" i="0" u="none" strike="noStrike" dirty="0">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rPr>
                        <a:t>0</a:t>
                      </a:r>
                      <a:endParaRPr lang="en-US" altLang="zh-CN" sz="1000" b="0" i="0" u="none" strike="noStrike" dirty="0">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0" marR="0" marT="0" marB="0" anchor="ctr">
                    <a:lnL w="4699" cap="flat" cmpd="sng" algn="ctr">
                      <a:noFill/>
                      <a:prstDash val="solid"/>
                      <a:round/>
                      <a:headEnd type="none" w="med" len="med"/>
                      <a:tailEnd type="none" w="med" len="med"/>
                    </a:lnL>
                    <a:lnR w="4699" cap="flat" cmpd="sng" algn="ctr">
                      <a:noFill/>
                      <a:prstDash val="solid"/>
                      <a:round/>
                      <a:headEnd type="none" w="med" len="med"/>
                      <a:tailEnd type="none" w="med" len="med"/>
                    </a:lnR>
                    <a:lnT w="4699" cap="flat" cmpd="sng" algn="ctr">
                      <a:noFill/>
                      <a:prstDash val="solid"/>
                      <a:round/>
                      <a:headEnd type="none" w="med" len="med"/>
                      <a:tailEnd type="none" w="med" len="med"/>
                    </a:lnT>
                    <a:lnB w="4699"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ctr" fontAlgn="ctr">
                        <a:buNone/>
                      </a:pPr>
                      <a:r>
                        <a:rPr lang="en-US" altLang="zh-CN" sz="1000" b="0" i="0" u="none" strike="noStrike" dirty="0">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rPr>
                        <a:t>15(100.0)</a:t>
                      </a:r>
                      <a:endParaRPr lang="zh-CN" altLang="en-US" sz="1000" b="0" i="0" u="none" strike="noStrike" dirty="0">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0" marR="0" marT="0" marB="0" anchor="ctr">
                    <a:lnL w="4699" cap="flat" cmpd="sng" algn="ctr">
                      <a:noFill/>
                      <a:prstDash val="solid"/>
                      <a:round/>
                      <a:headEnd type="none" w="med" len="med"/>
                      <a:tailEnd type="none" w="med" len="med"/>
                    </a:lnL>
                    <a:lnR w="4699" cap="flat" cmpd="sng" algn="ctr">
                      <a:noFill/>
                      <a:prstDash val="solid"/>
                      <a:round/>
                      <a:headEnd type="none" w="med" len="med"/>
                      <a:tailEnd type="none" w="med" len="med"/>
                    </a:lnR>
                    <a:lnT w="4699" cap="flat" cmpd="sng" algn="ctr">
                      <a:noFill/>
                      <a:prstDash val="solid"/>
                      <a:round/>
                      <a:headEnd type="none" w="med" len="med"/>
                      <a:tailEnd type="none" w="med" len="med"/>
                    </a:lnT>
                    <a:lnB w="4699"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ctr" fontAlgn="ctr">
                        <a:buNone/>
                      </a:pPr>
                      <a:r>
                        <a:rPr lang="en-US" altLang="zh-CN" sz="1000" b="0" i="0" u="none" strike="noStrike" dirty="0">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rPr>
                        <a:t>5(33.3)</a:t>
                      </a:r>
                      <a:endParaRPr lang="zh-CN" altLang="en-US" sz="1000" b="0" i="0" u="none" strike="noStrike" dirty="0">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0" marR="0" marT="0" marB="0" anchor="ctr">
                    <a:lnL w="4699" cap="flat" cmpd="sng" algn="ctr">
                      <a:noFill/>
                      <a:prstDash val="solid"/>
                      <a:round/>
                      <a:headEnd type="none" w="med" len="med"/>
                      <a:tailEnd type="none" w="med" len="med"/>
                    </a:lnL>
                    <a:lnR w="4699" cap="flat" cmpd="sng" algn="ctr">
                      <a:noFill/>
                      <a:prstDash val="solid"/>
                      <a:round/>
                      <a:headEnd type="none" w="med" len="med"/>
                      <a:tailEnd type="none" w="med" len="med"/>
                    </a:lnR>
                    <a:lnT w="4699" cap="flat" cmpd="sng" algn="ctr">
                      <a:noFill/>
                      <a:prstDash val="solid"/>
                      <a:round/>
                      <a:headEnd type="none" w="med" len="med"/>
                      <a:tailEnd type="none" w="med" len="med"/>
                    </a:lnT>
                    <a:lnB w="4699"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ctr" fontAlgn="ctr">
                        <a:buNone/>
                      </a:pPr>
                      <a:r>
                        <a:rPr lang="en-US" altLang="zh-CN" sz="1000" b="0" i="0" u="none" strike="noStrike" dirty="0">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rPr>
                        <a:t>32(100.0)</a:t>
                      </a:r>
                      <a:endParaRPr lang="zh-CN" altLang="en-US" sz="1000" b="0" i="0" u="none" strike="noStrike" dirty="0">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0" marR="0" marT="0" marB="0" anchor="ctr">
                    <a:lnL w="4699" cap="flat" cmpd="sng" algn="ctr">
                      <a:noFill/>
                      <a:prstDash val="solid"/>
                      <a:round/>
                      <a:headEnd type="none" w="med" len="med"/>
                      <a:tailEnd type="none" w="med" len="med"/>
                    </a:lnL>
                    <a:lnR w="4699" cap="flat" cmpd="sng" algn="ctr">
                      <a:noFill/>
                      <a:prstDash val="solid"/>
                      <a:round/>
                      <a:headEnd type="none" w="med" len="med"/>
                      <a:tailEnd type="none" w="med" len="med"/>
                    </a:lnR>
                    <a:lnT w="4699" cap="flat" cmpd="sng" algn="ctr">
                      <a:noFill/>
                      <a:prstDash val="solid"/>
                      <a:round/>
                      <a:headEnd type="none" w="med" len="med"/>
                      <a:tailEnd type="none" w="med" len="med"/>
                    </a:lnT>
                    <a:lnB w="4699"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ctr" fontAlgn="ctr">
                        <a:buNone/>
                      </a:pPr>
                      <a:r>
                        <a:rPr lang="en-US" altLang="zh-CN" sz="1000" b="0" i="0" u="none" strike="noStrike" dirty="0">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rPr>
                        <a:t>12(37.5)</a:t>
                      </a:r>
                      <a:endParaRPr lang="zh-CN" altLang="en-US" sz="1000" b="0" i="0" u="none" strike="noStrike" dirty="0">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0" marR="0" marT="0" marB="0" anchor="ctr">
                    <a:lnL w="4699" cap="flat" cmpd="sng" algn="ctr">
                      <a:noFill/>
                      <a:prstDash val="solid"/>
                      <a:round/>
                      <a:headEnd type="none" w="med" len="med"/>
                      <a:tailEnd type="none" w="med" len="med"/>
                    </a:lnL>
                    <a:lnR w="4699" cap="flat" cmpd="sng" algn="ctr">
                      <a:noFill/>
                      <a:prstDash val="solid"/>
                      <a:round/>
                      <a:headEnd type="none" w="med" len="med"/>
                      <a:tailEnd type="none" w="med" len="med"/>
                    </a:lnR>
                    <a:lnT w="4699" cap="flat" cmpd="sng" algn="ctr">
                      <a:noFill/>
                      <a:prstDash val="solid"/>
                      <a:round/>
                      <a:headEnd type="none" w="med" len="med"/>
                      <a:tailEnd type="none" w="med" len="med"/>
                    </a:lnT>
                    <a:lnB w="4699"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ctr" fontAlgn="ctr">
                        <a:buNone/>
                      </a:pPr>
                      <a:r>
                        <a:rPr lang="en-US" altLang="zh-CN" sz="1000" b="0" i="0" u="none" strike="noStrike" dirty="0">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rPr>
                        <a:t>16(100.0)</a:t>
                      </a:r>
                      <a:endParaRPr lang="zh-CN" altLang="en-US" sz="1000" b="0" i="0" u="none" strike="noStrike" dirty="0">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0" marR="0" marT="0" marB="0" anchor="ctr">
                    <a:lnL w="4699" cap="flat" cmpd="sng" algn="ctr">
                      <a:noFill/>
                      <a:prstDash val="solid"/>
                      <a:round/>
                      <a:headEnd type="none" w="med" len="med"/>
                      <a:tailEnd type="none" w="med" len="med"/>
                    </a:lnL>
                    <a:lnR w="4699" cap="flat" cmpd="sng" algn="ctr">
                      <a:noFill/>
                      <a:prstDash val="solid"/>
                      <a:round/>
                      <a:headEnd type="none" w="med" len="med"/>
                      <a:tailEnd type="none" w="med" len="med"/>
                    </a:lnR>
                    <a:lnT w="4699" cap="flat" cmpd="sng" algn="ctr">
                      <a:noFill/>
                      <a:prstDash val="solid"/>
                      <a:round/>
                      <a:headEnd type="none" w="med" len="med"/>
                      <a:tailEnd type="none" w="med" len="med"/>
                    </a:lnT>
                    <a:lnB w="4699"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ctr" fontAlgn="ctr">
                        <a:buNone/>
                      </a:pPr>
                      <a:r>
                        <a:rPr lang="en-US" altLang="zh-CN" sz="1000" b="0" i="0" u="none" strike="noStrike" dirty="0">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rPr>
                        <a:t>9(56.3)</a:t>
                      </a:r>
                      <a:endParaRPr lang="zh-CN" altLang="en-US" sz="1000" b="0" i="0" u="none" strike="noStrike" dirty="0">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0" marR="0" marT="0" marB="0" anchor="ctr">
                    <a:lnL w="4699" cap="flat" cmpd="sng" algn="ctr">
                      <a:noFill/>
                      <a:prstDash val="solid"/>
                      <a:round/>
                      <a:headEnd type="none" w="med" len="med"/>
                      <a:tailEnd type="none" w="med" len="med"/>
                    </a:lnL>
                    <a:lnR w="4699" cap="flat" cmpd="sng" algn="ctr">
                      <a:noFill/>
                      <a:prstDash val="solid"/>
                      <a:round/>
                      <a:headEnd type="none" w="med" len="med"/>
                      <a:tailEnd type="none" w="med" len="med"/>
                    </a:lnR>
                    <a:lnT w="4699" cap="flat" cmpd="sng" algn="ctr">
                      <a:noFill/>
                      <a:prstDash val="solid"/>
                      <a:round/>
                      <a:headEnd type="none" w="med" len="med"/>
                      <a:tailEnd type="none" w="med" len="med"/>
                    </a:lnT>
                    <a:lnB w="4699"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ctr" fontAlgn="ctr">
                        <a:buNone/>
                      </a:pPr>
                      <a:r>
                        <a:rPr lang="en-US" altLang="zh-CN" sz="1000" b="0" i="0" u="none" strike="noStrike" dirty="0">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rPr>
                        <a:t>66(100.0)</a:t>
                      </a:r>
                      <a:endParaRPr lang="zh-CN" altLang="en-US" sz="1000" b="0" i="0" u="none" strike="noStrike" dirty="0">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0" marR="0" marT="0" marB="0" anchor="ctr">
                    <a:lnL w="4699" cap="flat" cmpd="sng" algn="ctr">
                      <a:noFill/>
                      <a:prstDash val="solid"/>
                      <a:round/>
                      <a:headEnd type="none" w="med" len="med"/>
                      <a:tailEnd type="none" w="med" len="med"/>
                    </a:lnL>
                    <a:lnR w="4699" cap="flat" cmpd="sng" algn="ctr">
                      <a:noFill/>
                      <a:prstDash val="solid"/>
                      <a:round/>
                      <a:headEnd type="none" w="med" len="med"/>
                      <a:tailEnd type="none" w="med" len="med"/>
                    </a:lnR>
                    <a:lnT w="4699" cap="flat" cmpd="sng" algn="ctr">
                      <a:noFill/>
                      <a:prstDash val="solid"/>
                      <a:round/>
                      <a:headEnd type="none" w="med" len="med"/>
                      <a:tailEnd type="none" w="med" len="med"/>
                    </a:lnT>
                    <a:lnB w="4699"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ctr" fontAlgn="ctr">
                        <a:buNone/>
                      </a:pPr>
                      <a:r>
                        <a:rPr lang="en-US" altLang="zh-CN" sz="1000" b="0" i="0" u="none" strike="noStrike" dirty="0">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rPr>
                        <a:t>26(39.4)</a:t>
                      </a:r>
                      <a:endParaRPr lang="zh-CN" altLang="en-US" sz="1000" b="0" i="0" u="none" strike="noStrike" dirty="0">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0" marR="0" marT="0" marB="0" anchor="ctr">
                    <a:lnL w="4699" cap="flat" cmpd="sng" algn="ctr">
                      <a:noFill/>
                      <a:prstDash val="solid"/>
                      <a:round/>
                      <a:headEnd type="none" w="med" len="med"/>
                      <a:tailEnd type="none" w="med" len="med"/>
                    </a:lnL>
                    <a:lnR w="4699" cap="flat" cmpd="sng" algn="ctr">
                      <a:noFill/>
                      <a:prstDash val="solid"/>
                      <a:round/>
                      <a:headEnd type="none" w="med" len="med"/>
                      <a:tailEnd type="none" w="med" len="med"/>
                    </a:lnR>
                    <a:lnT w="4699" cap="flat" cmpd="sng" algn="ctr">
                      <a:noFill/>
                      <a:prstDash val="solid"/>
                      <a:round/>
                      <a:headEnd type="none" w="med" len="med"/>
                      <a:tailEnd type="none" w="med" len="med"/>
                    </a:lnT>
                    <a:lnB w="4699" cap="flat" cmpd="sng" algn="ctr">
                      <a:noFill/>
                      <a:prstDash val="solid"/>
                      <a:round/>
                      <a:headEnd type="none" w="med" len="med"/>
                      <a:tailEnd type="none" w="med" len="med"/>
                    </a:lnB>
                    <a:lnTlToBr w="12700" cmpd="sng">
                      <a:noFill/>
                      <a:prstDash val="solid"/>
                    </a:lnTlToBr>
                    <a:lnBlToTr w="12700" cmpd="sng">
                      <a:noFill/>
                      <a:prstDash val="solid"/>
                    </a:lnBlToTr>
                    <a:noFill/>
                  </a:tcPr>
                </a:tc>
              </a:tr>
              <a:tr h="222667">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l" fontAlgn="ctr">
                        <a:buNone/>
                      </a:pPr>
                      <a:r>
                        <a:rPr lang="zh-CN" altLang="en-US" sz="1000" b="0" i="0" u="none" strike="noStrike" dirty="0">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rPr>
                        <a:t>发生率≥</a:t>
                      </a:r>
                      <a:r>
                        <a:rPr lang="en-US" altLang="zh-CN" sz="1000" b="0" i="0" u="none" strike="noStrike" dirty="0">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rPr>
                        <a:t>20%</a:t>
                      </a:r>
                      <a:r>
                        <a:rPr lang="zh-CN" altLang="en-US" sz="1000" b="0" i="0" u="none" strike="noStrike" dirty="0">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rPr>
                        <a:t>的不良事件</a:t>
                      </a:r>
                      <a:endParaRPr lang="zh-CN" altLang="en-US" sz="1000" b="0" i="0" u="none" strike="noStrike" dirty="0">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72000" marR="0" marT="0" marB="0" anchor="ctr">
                    <a:lnL w="4699" cap="flat" cmpd="sng" algn="ctr">
                      <a:noFill/>
                      <a:prstDash val="solid"/>
                      <a:round/>
                      <a:headEnd type="none" w="med" len="med"/>
                      <a:tailEnd type="none" w="med" len="med"/>
                    </a:lnL>
                    <a:lnR w="4699" cap="flat" cmpd="sng" algn="ctr">
                      <a:noFill/>
                      <a:prstDash val="solid"/>
                      <a:round/>
                      <a:headEnd type="none" w="med" len="med"/>
                      <a:tailEnd type="none" w="med" len="med"/>
                    </a:lnR>
                    <a:lnT w="4699" cap="flat" cmpd="sng" algn="ctr">
                      <a:noFill/>
                      <a:prstDash val="solid"/>
                      <a:round/>
                      <a:headEnd type="none" w="med" len="med"/>
                      <a:tailEnd type="none" w="med" len="med"/>
                    </a:lnT>
                    <a:lnB w="4699"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ctr" fontAlgn="ctr">
                        <a:buNone/>
                      </a:pPr>
                      <a:r>
                        <a:rPr lang="zh-CN" altLang="en-US" sz="1000" b="0" i="0" u="none" strike="noStrike" dirty="0">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rPr>
                        <a:t>　</a:t>
                      </a:r>
                      <a:endParaRPr lang="zh-CN" altLang="en-US" sz="1000" b="0" i="0" u="none" strike="noStrike" dirty="0">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0" marR="0" marT="0" marB="0" anchor="ctr">
                    <a:lnL w="4699" cap="flat" cmpd="sng" algn="ctr">
                      <a:noFill/>
                      <a:prstDash val="solid"/>
                      <a:round/>
                      <a:headEnd type="none" w="med" len="med"/>
                      <a:tailEnd type="none" w="med" len="med"/>
                    </a:lnL>
                    <a:lnR w="4699" cap="flat" cmpd="sng" algn="ctr">
                      <a:noFill/>
                      <a:prstDash val="solid"/>
                      <a:round/>
                      <a:headEnd type="none" w="med" len="med"/>
                      <a:tailEnd type="none" w="med" len="med"/>
                    </a:lnR>
                    <a:lnT w="4699" cap="flat" cmpd="sng" algn="ctr">
                      <a:noFill/>
                      <a:prstDash val="solid"/>
                      <a:round/>
                      <a:headEnd type="none" w="med" len="med"/>
                      <a:tailEnd type="none" w="med" len="med"/>
                    </a:lnT>
                    <a:lnB w="4699"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ctr" fontAlgn="ctr">
                        <a:buNone/>
                      </a:pPr>
                      <a:r>
                        <a:rPr lang="zh-CN" altLang="en-US" sz="1000" b="0" i="0" u="none" strike="noStrike">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rPr>
                        <a:t>　</a:t>
                      </a:r>
                      <a:endParaRPr lang="zh-CN" altLang="en-US" sz="1000" b="0" i="0" u="none" strike="noStrike">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0" marR="0" marT="0" marB="0" anchor="ctr">
                    <a:lnL w="4699" cap="flat" cmpd="sng" algn="ctr">
                      <a:noFill/>
                      <a:prstDash val="solid"/>
                      <a:round/>
                      <a:headEnd type="none" w="med" len="med"/>
                      <a:tailEnd type="none" w="med" len="med"/>
                    </a:lnL>
                    <a:lnR w="4699" cap="flat" cmpd="sng" algn="ctr">
                      <a:noFill/>
                      <a:prstDash val="solid"/>
                      <a:round/>
                      <a:headEnd type="none" w="med" len="med"/>
                      <a:tailEnd type="none" w="med" len="med"/>
                    </a:lnR>
                    <a:lnT w="4699" cap="flat" cmpd="sng" algn="ctr">
                      <a:noFill/>
                      <a:prstDash val="solid"/>
                      <a:round/>
                      <a:headEnd type="none" w="med" len="med"/>
                      <a:tailEnd type="none" w="med" len="med"/>
                    </a:lnT>
                    <a:lnB w="4699"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ctr" fontAlgn="ctr">
                        <a:buNone/>
                      </a:pPr>
                      <a:r>
                        <a:rPr lang="zh-CN" altLang="en-US" sz="1000" b="0" i="0" u="none" strike="noStrike" dirty="0">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rPr>
                        <a:t>　</a:t>
                      </a:r>
                      <a:endParaRPr lang="zh-CN" altLang="en-US" sz="1000" b="0" i="0" u="none" strike="noStrike" dirty="0">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0" marR="0" marT="0" marB="0" anchor="ctr">
                    <a:lnL w="4699" cap="flat" cmpd="sng" algn="ctr">
                      <a:noFill/>
                      <a:prstDash val="solid"/>
                      <a:round/>
                      <a:headEnd type="none" w="med" len="med"/>
                      <a:tailEnd type="none" w="med" len="med"/>
                    </a:lnL>
                    <a:lnR w="4699" cap="flat" cmpd="sng" algn="ctr">
                      <a:noFill/>
                      <a:prstDash val="solid"/>
                      <a:round/>
                      <a:headEnd type="none" w="med" len="med"/>
                      <a:tailEnd type="none" w="med" len="med"/>
                    </a:lnR>
                    <a:lnT w="4699" cap="flat" cmpd="sng" algn="ctr">
                      <a:noFill/>
                      <a:prstDash val="solid"/>
                      <a:round/>
                      <a:headEnd type="none" w="med" len="med"/>
                      <a:tailEnd type="none" w="med" len="med"/>
                    </a:lnT>
                    <a:lnB w="4699"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ctr" fontAlgn="ctr">
                        <a:buNone/>
                      </a:pPr>
                      <a:r>
                        <a:rPr lang="zh-CN" altLang="en-US" sz="1000" b="0" i="0" u="none" strike="noStrike">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rPr>
                        <a:t>　</a:t>
                      </a:r>
                      <a:endParaRPr lang="zh-CN" altLang="en-US" sz="1000" b="0" i="0" u="none" strike="noStrike">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0" marR="0" marT="0" marB="0" anchor="ctr">
                    <a:lnL w="4699" cap="flat" cmpd="sng" algn="ctr">
                      <a:noFill/>
                      <a:prstDash val="solid"/>
                      <a:round/>
                      <a:headEnd type="none" w="med" len="med"/>
                      <a:tailEnd type="none" w="med" len="med"/>
                    </a:lnL>
                    <a:lnR w="4699" cap="flat" cmpd="sng" algn="ctr">
                      <a:noFill/>
                      <a:prstDash val="solid"/>
                      <a:round/>
                      <a:headEnd type="none" w="med" len="med"/>
                      <a:tailEnd type="none" w="med" len="med"/>
                    </a:lnR>
                    <a:lnT w="4699" cap="flat" cmpd="sng" algn="ctr">
                      <a:noFill/>
                      <a:prstDash val="solid"/>
                      <a:round/>
                      <a:headEnd type="none" w="med" len="med"/>
                      <a:tailEnd type="none" w="med" len="med"/>
                    </a:lnT>
                    <a:lnB w="4699"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ctr" fontAlgn="ctr">
                        <a:buNone/>
                      </a:pPr>
                      <a:r>
                        <a:rPr lang="zh-CN" altLang="en-US" sz="1000" b="0" i="0" u="none" strike="noStrike">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rPr>
                        <a:t>　</a:t>
                      </a:r>
                      <a:endParaRPr lang="zh-CN" altLang="en-US" sz="1000" b="0" i="0" u="none" strike="noStrike">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0" marR="0" marT="0" marB="0" anchor="ctr">
                    <a:lnL w="4699" cap="flat" cmpd="sng" algn="ctr">
                      <a:noFill/>
                      <a:prstDash val="solid"/>
                      <a:round/>
                      <a:headEnd type="none" w="med" len="med"/>
                      <a:tailEnd type="none" w="med" len="med"/>
                    </a:lnL>
                    <a:lnR w="4699" cap="flat" cmpd="sng" algn="ctr">
                      <a:noFill/>
                      <a:prstDash val="solid"/>
                      <a:round/>
                      <a:headEnd type="none" w="med" len="med"/>
                      <a:tailEnd type="none" w="med" len="med"/>
                    </a:lnR>
                    <a:lnT w="4699" cap="flat" cmpd="sng" algn="ctr">
                      <a:noFill/>
                      <a:prstDash val="solid"/>
                      <a:round/>
                      <a:headEnd type="none" w="med" len="med"/>
                      <a:tailEnd type="none" w="med" len="med"/>
                    </a:lnT>
                    <a:lnB w="4699"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ctr" fontAlgn="ctr">
                        <a:buNone/>
                      </a:pPr>
                      <a:r>
                        <a:rPr lang="zh-CN" altLang="en-US" sz="1000" b="0" i="0" u="none" strike="noStrike" dirty="0">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rPr>
                        <a:t>　</a:t>
                      </a:r>
                      <a:endParaRPr lang="zh-CN" altLang="en-US" sz="1000" b="0" i="0" u="none" strike="noStrike" dirty="0">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0" marR="0" marT="0" marB="0" anchor="ctr">
                    <a:lnL w="4699" cap="flat" cmpd="sng" algn="ctr">
                      <a:noFill/>
                      <a:prstDash val="solid"/>
                      <a:round/>
                      <a:headEnd type="none" w="med" len="med"/>
                      <a:tailEnd type="none" w="med" len="med"/>
                    </a:lnL>
                    <a:lnR w="4699" cap="flat" cmpd="sng" algn="ctr">
                      <a:noFill/>
                      <a:prstDash val="solid"/>
                      <a:round/>
                      <a:headEnd type="none" w="med" len="med"/>
                      <a:tailEnd type="none" w="med" len="med"/>
                    </a:lnR>
                    <a:lnT w="4699" cap="flat" cmpd="sng" algn="ctr">
                      <a:noFill/>
                      <a:prstDash val="solid"/>
                      <a:round/>
                      <a:headEnd type="none" w="med" len="med"/>
                      <a:tailEnd type="none" w="med" len="med"/>
                    </a:lnT>
                    <a:lnB w="4699"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ctr" fontAlgn="ctr">
                        <a:buNone/>
                      </a:pPr>
                      <a:r>
                        <a:rPr lang="zh-CN" altLang="en-US" sz="1000" b="0" i="0" u="none" strike="noStrike">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rPr>
                        <a:t>　</a:t>
                      </a:r>
                      <a:endParaRPr lang="zh-CN" altLang="en-US" sz="1000" b="0" i="0" u="none" strike="noStrike">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0" marR="0" marT="0" marB="0" anchor="ctr">
                    <a:lnL w="4699" cap="flat" cmpd="sng" algn="ctr">
                      <a:noFill/>
                      <a:prstDash val="solid"/>
                      <a:round/>
                      <a:headEnd type="none" w="med" len="med"/>
                      <a:tailEnd type="none" w="med" len="med"/>
                    </a:lnL>
                    <a:lnR w="4699" cap="flat" cmpd="sng" algn="ctr">
                      <a:noFill/>
                      <a:prstDash val="solid"/>
                      <a:round/>
                      <a:headEnd type="none" w="med" len="med"/>
                      <a:tailEnd type="none" w="med" len="med"/>
                    </a:lnR>
                    <a:lnT w="4699" cap="flat" cmpd="sng" algn="ctr">
                      <a:noFill/>
                      <a:prstDash val="solid"/>
                      <a:round/>
                      <a:headEnd type="none" w="med" len="med"/>
                      <a:tailEnd type="none" w="med" len="med"/>
                    </a:lnT>
                    <a:lnB w="4699"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ctr" fontAlgn="ctr">
                        <a:buNone/>
                      </a:pPr>
                      <a:r>
                        <a:rPr lang="zh-CN" altLang="en-US" sz="1000" b="0" i="0" u="none" strike="noStrike">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rPr>
                        <a:t>　</a:t>
                      </a:r>
                      <a:endParaRPr lang="zh-CN" altLang="en-US" sz="1000" b="0" i="0" u="none" strike="noStrike">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0" marR="0" marT="0" marB="0" anchor="ctr">
                    <a:lnL w="4699" cap="flat" cmpd="sng" algn="ctr">
                      <a:noFill/>
                      <a:prstDash val="solid"/>
                      <a:round/>
                      <a:headEnd type="none" w="med" len="med"/>
                      <a:tailEnd type="none" w="med" len="med"/>
                    </a:lnL>
                    <a:lnR w="4699" cap="flat" cmpd="sng" algn="ctr">
                      <a:noFill/>
                      <a:prstDash val="solid"/>
                      <a:round/>
                      <a:headEnd type="none" w="med" len="med"/>
                      <a:tailEnd type="none" w="med" len="med"/>
                    </a:lnR>
                    <a:lnT w="4699" cap="flat" cmpd="sng" algn="ctr">
                      <a:noFill/>
                      <a:prstDash val="solid"/>
                      <a:round/>
                      <a:headEnd type="none" w="med" len="med"/>
                      <a:tailEnd type="none" w="med" len="med"/>
                    </a:lnT>
                    <a:lnB w="4699"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ctr" fontAlgn="ctr">
                        <a:buNone/>
                      </a:pPr>
                      <a:r>
                        <a:rPr lang="zh-CN" altLang="en-US" sz="1000" b="0" i="0" u="none" strike="noStrike">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rPr>
                        <a:t>　</a:t>
                      </a:r>
                      <a:endParaRPr lang="zh-CN" altLang="en-US" sz="1000" b="0" i="0" u="none" strike="noStrike">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0" marR="0" marT="0" marB="0" anchor="ctr">
                    <a:lnL w="4699" cap="flat" cmpd="sng" algn="ctr">
                      <a:noFill/>
                      <a:prstDash val="solid"/>
                      <a:round/>
                      <a:headEnd type="none" w="med" len="med"/>
                      <a:tailEnd type="none" w="med" len="med"/>
                    </a:lnL>
                    <a:lnR w="4699" cap="flat" cmpd="sng" algn="ctr">
                      <a:noFill/>
                      <a:prstDash val="solid"/>
                      <a:round/>
                      <a:headEnd type="none" w="med" len="med"/>
                      <a:tailEnd type="none" w="med" len="med"/>
                    </a:lnR>
                    <a:lnT w="4699" cap="flat" cmpd="sng" algn="ctr">
                      <a:noFill/>
                      <a:prstDash val="solid"/>
                      <a:round/>
                      <a:headEnd type="none" w="med" len="med"/>
                      <a:tailEnd type="none" w="med" len="med"/>
                    </a:lnT>
                    <a:lnB w="4699"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ctr" fontAlgn="ctr">
                        <a:buNone/>
                      </a:pPr>
                      <a:r>
                        <a:rPr lang="zh-CN" altLang="en-US" sz="1000" b="0" i="0" u="none" strike="noStrike">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rPr>
                        <a:t>　</a:t>
                      </a:r>
                      <a:endParaRPr lang="zh-CN" altLang="en-US" sz="1000" b="0" i="0" u="none" strike="noStrike">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0" marR="0" marT="0" marB="0" anchor="ctr">
                    <a:lnL w="4699" cap="flat" cmpd="sng" algn="ctr">
                      <a:noFill/>
                      <a:prstDash val="solid"/>
                      <a:round/>
                      <a:headEnd type="none" w="med" len="med"/>
                      <a:tailEnd type="none" w="med" len="med"/>
                    </a:lnL>
                    <a:lnR w="4699" cap="flat" cmpd="sng" algn="ctr">
                      <a:noFill/>
                      <a:prstDash val="solid"/>
                      <a:round/>
                      <a:headEnd type="none" w="med" len="med"/>
                      <a:tailEnd type="none" w="med" len="med"/>
                    </a:lnR>
                    <a:lnT w="4699" cap="flat" cmpd="sng" algn="ctr">
                      <a:noFill/>
                      <a:prstDash val="solid"/>
                      <a:round/>
                      <a:headEnd type="none" w="med" len="med"/>
                      <a:tailEnd type="none" w="med" len="med"/>
                    </a:lnT>
                    <a:lnB w="4699" cap="flat" cmpd="sng" algn="ctr">
                      <a:noFill/>
                      <a:prstDash val="solid"/>
                      <a:round/>
                      <a:headEnd type="none" w="med" len="med"/>
                      <a:tailEnd type="none" w="med" len="med"/>
                    </a:lnB>
                    <a:lnTlToBr w="12700" cmpd="sng">
                      <a:noFill/>
                      <a:prstDash val="solid"/>
                    </a:lnTlToBr>
                    <a:lnBlToTr w="12700" cmpd="sng">
                      <a:noFill/>
                      <a:prstDash val="solid"/>
                    </a:lnBlToTr>
                    <a:noFill/>
                  </a:tcPr>
                </a:tc>
              </a:tr>
              <a:tr h="222667">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l" fontAlgn="ctr">
                        <a:buNone/>
                      </a:pPr>
                      <a:r>
                        <a:rPr lang="zh-CN" altLang="en-US" sz="1000" b="0" i="0" u="none" strike="noStrike" dirty="0">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rPr>
                        <a:t>白细胞计数升高</a:t>
                      </a:r>
                      <a:endParaRPr lang="zh-CN" altLang="en-US" sz="1000" b="0" i="0" u="none" strike="noStrike" dirty="0">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72000" marR="0" marT="0" marB="0" anchor="ctr">
                    <a:lnL w="4699" cap="flat" cmpd="sng" algn="ctr">
                      <a:noFill/>
                      <a:prstDash val="solid"/>
                      <a:round/>
                      <a:headEnd type="none" w="med" len="med"/>
                      <a:tailEnd type="none" w="med" len="med"/>
                    </a:lnL>
                    <a:lnR w="4699" cap="flat" cmpd="sng" algn="ctr">
                      <a:noFill/>
                      <a:prstDash val="solid"/>
                      <a:round/>
                      <a:headEnd type="none" w="med" len="med"/>
                      <a:tailEnd type="none" w="med" len="med"/>
                    </a:lnR>
                    <a:lnT w="4699" cap="flat" cmpd="sng" algn="ctr">
                      <a:noFill/>
                      <a:prstDash val="solid"/>
                      <a:round/>
                      <a:headEnd type="none" w="med" len="med"/>
                      <a:tailEnd type="none" w="med" len="med"/>
                    </a:lnT>
                    <a:lnB w="4699"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ctr" fontAlgn="ctr">
                        <a:buNone/>
                      </a:pPr>
                      <a:r>
                        <a:rPr lang="en-US" altLang="zh-CN" sz="1000" b="0" i="0" u="none" strike="noStrike" dirty="0">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rPr>
                        <a:t>1(33.3)</a:t>
                      </a:r>
                      <a:endParaRPr lang="zh-CN" altLang="en-US" sz="1000" b="0" i="0" u="none" strike="noStrike" dirty="0">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0" marR="0" marT="0" marB="0" anchor="ctr">
                    <a:lnL w="4699" cap="flat" cmpd="sng" algn="ctr">
                      <a:noFill/>
                      <a:prstDash val="solid"/>
                      <a:round/>
                      <a:headEnd type="none" w="med" len="med"/>
                      <a:tailEnd type="none" w="med" len="med"/>
                    </a:lnL>
                    <a:lnR w="4699" cap="flat" cmpd="sng" algn="ctr">
                      <a:noFill/>
                      <a:prstDash val="solid"/>
                      <a:round/>
                      <a:headEnd type="none" w="med" len="med"/>
                      <a:tailEnd type="none" w="med" len="med"/>
                    </a:lnR>
                    <a:lnT w="4699" cap="flat" cmpd="sng" algn="ctr">
                      <a:noFill/>
                      <a:prstDash val="solid"/>
                      <a:round/>
                      <a:headEnd type="none" w="med" len="med"/>
                      <a:tailEnd type="none" w="med" len="med"/>
                    </a:lnT>
                    <a:lnB w="4699"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ctr" fontAlgn="ctr">
                        <a:buNone/>
                      </a:pPr>
                      <a:r>
                        <a:rPr lang="en-US" altLang="zh-CN" sz="1000" b="0" i="0" u="none" strike="noStrike">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rPr>
                        <a:t>0</a:t>
                      </a:r>
                      <a:endParaRPr lang="en-US" altLang="zh-CN" sz="1000" b="0" i="0" u="none" strike="noStrike">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0" marR="0" marT="0" marB="0" anchor="ctr">
                    <a:lnL w="4699" cap="flat" cmpd="sng" algn="ctr">
                      <a:noFill/>
                      <a:prstDash val="solid"/>
                      <a:round/>
                      <a:headEnd type="none" w="med" len="med"/>
                      <a:tailEnd type="none" w="med" len="med"/>
                    </a:lnL>
                    <a:lnR w="4699" cap="flat" cmpd="sng" algn="ctr">
                      <a:noFill/>
                      <a:prstDash val="solid"/>
                      <a:round/>
                      <a:headEnd type="none" w="med" len="med"/>
                      <a:tailEnd type="none" w="med" len="med"/>
                    </a:lnR>
                    <a:lnT w="4699" cap="flat" cmpd="sng" algn="ctr">
                      <a:noFill/>
                      <a:prstDash val="solid"/>
                      <a:round/>
                      <a:headEnd type="none" w="med" len="med"/>
                      <a:tailEnd type="none" w="med" len="med"/>
                    </a:lnT>
                    <a:lnB w="4699"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ctr" fontAlgn="ctr">
                        <a:buNone/>
                      </a:pPr>
                      <a:r>
                        <a:rPr lang="en-US" altLang="zh-CN" sz="1000" b="0" i="0" u="none" strike="noStrike" dirty="0">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rPr>
                        <a:t>8(53.3)</a:t>
                      </a:r>
                      <a:endParaRPr lang="zh-CN" altLang="en-US" sz="1000" b="0" i="0" u="none" strike="noStrike" dirty="0">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0" marR="0" marT="0" marB="0" anchor="ctr">
                    <a:lnL w="4699" cap="flat" cmpd="sng" algn="ctr">
                      <a:noFill/>
                      <a:prstDash val="solid"/>
                      <a:round/>
                      <a:headEnd type="none" w="med" len="med"/>
                      <a:tailEnd type="none" w="med" len="med"/>
                    </a:lnL>
                    <a:lnR w="4699" cap="flat" cmpd="sng" algn="ctr">
                      <a:noFill/>
                      <a:prstDash val="solid"/>
                      <a:round/>
                      <a:headEnd type="none" w="med" len="med"/>
                      <a:tailEnd type="none" w="med" len="med"/>
                    </a:lnR>
                    <a:lnT w="4699" cap="flat" cmpd="sng" algn="ctr">
                      <a:noFill/>
                      <a:prstDash val="solid"/>
                      <a:round/>
                      <a:headEnd type="none" w="med" len="med"/>
                      <a:tailEnd type="none" w="med" len="med"/>
                    </a:lnT>
                    <a:lnB w="4699"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ctr" fontAlgn="ctr">
                        <a:buNone/>
                      </a:pPr>
                      <a:r>
                        <a:rPr lang="en-US" altLang="zh-CN" sz="1000" b="0" i="0" u="none" strike="noStrike" dirty="0">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rPr>
                        <a:t>0</a:t>
                      </a:r>
                      <a:endParaRPr lang="en-US" altLang="zh-CN" sz="1000" b="0" i="0" u="none" strike="noStrike" dirty="0">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0" marR="0" marT="0" marB="0" anchor="ctr">
                    <a:lnL w="4699" cap="flat" cmpd="sng" algn="ctr">
                      <a:noFill/>
                      <a:prstDash val="solid"/>
                      <a:round/>
                      <a:headEnd type="none" w="med" len="med"/>
                      <a:tailEnd type="none" w="med" len="med"/>
                    </a:lnL>
                    <a:lnR w="4699" cap="flat" cmpd="sng" algn="ctr">
                      <a:noFill/>
                      <a:prstDash val="solid"/>
                      <a:round/>
                      <a:headEnd type="none" w="med" len="med"/>
                      <a:tailEnd type="none" w="med" len="med"/>
                    </a:lnR>
                    <a:lnT w="4699" cap="flat" cmpd="sng" algn="ctr">
                      <a:noFill/>
                      <a:prstDash val="solid"/>
                      <a:round/>
                      <a:headEnd type="none" w="med" len="med"/>
                      <a:tailEnd type="none" w="med" len="med"/>
                    </a:lnT>
                    <a:lnB w="4699"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ctr" fontAlgn="ctr">
                        <a:buNone/>
                      </a:pPr>
                      <a:r>
                        <a:rPr lang="en-US" altLang="zh-CN" sz="1000" b="0" i="0" u="none" strike="noStrike" dirty="0">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rPr>
                        <a:t>15(46.9)</a:t>
                      </a:r>
                      <a:endParaRPr lang="zh-CN" altLang="en-US" sz="1000" b="0" i="0" u="none" strike="noStrike" dirty="0">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0" marR="0" marT="0" marB="0" anchor="ctr">
                    <a:lnL w="4699" cap="flat" cmpd="sng" algn="ctr">
                      <a:noFill/>
                      <a:prstDash val="solid"/>
                      <a:round/>
                      <a:headEnd type="none" w="med" len="med"/>
                      <a:tailEnd type="none" w="med" len="med"/>
                    </a:lnL>
                    <a:lnR w="4699" cap="flat" cmpd="sng" algn="ctr">
                      <a:noFill/>
                      <a:prstDash val="solid"/>
                      <a:round/>
                      <a:headEnd type="none" w="med" len="med"/>
                      <a:tailEnd type="none" w="med" len="med"/>
                    </a:lnR>
                    <a:lnT w="4699" cap="flat" cmpd="sng" algn="ctr">
                      <a:noFill/>
                      <a:prstDash val="solid"/>
                      <a:round/>
                      <a:headEnd type="none" w="med" len="med"/>
                      <a:tailEnd type="none" w="med" len="med"/>
                    </a:lnT>
                    <a:lnB w="4699"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ctr" fontAlgn="ctr">
                        <a:buNone/>
                      </a:pPr>
                      <a:r>
                        <a:rPr lang="en-US" altLang="zh-CN" sz="1000" b="0" i="0" u="none" strike="noStrike">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rPr>
                        <a:t>0</a:t>
                      </a:r>
                      <a:endParaRPr lang="en-US" altLang="zh-CN" sz="1000" b="0" i="0" u="none" strike="noStrike">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0" marR="0" marT="0" marB="0" anchor="ctr">
                    <a:lnL w="4699" cap="flat" cmpd="sng" algn="ctr">
                      <a:noFill/>
                      <a:prstDash val="solid"/>
                      <a:round/>
                      <a:headEnd type="none" w="med" len="med"/>
                      <a:tailEnd type="none" w="med" len="med"/>
                    </a:lnL>
                    <a:lnR w="4699" cap="flat" cmpd="sng" algn="ctr">
                      <a:noFill/>
                      <a:prstDash val="solid"/>
                      <a:round/>
                      <a:headEnd type="none" w="med" len="med"/>
                      <a:tailEnd type="none" w="med" len="med"/>
                    </a:lnR>
                    <a:lnT w="4699" cap="flat" cmpd="sng" algn="ctr">
                      <a:noFill/>
                      <a:prstDash val="solid"/>
                      <a:round/>
                      <a:headEnd type="none" w="med" len="med"/>
                      <a:tailEnd type="none" w="med" len="med"/>
                    </a:lnT>
                    <a:lnB w="4699"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ctr" fontAlgn="ctr">
                        <a:buNone/>
                      </a:pPr>
                      <a:r>
                        <a:rPr lang="en-US" altLang="zh-CN" sz="1000" b="0" i="0" u="none" strike="noStrike" dirty="0">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rPr>
                        <a:t>8(50.0)</a:t>
                      </a:r>
                      <a:endParaRPr lang="zh-CN" altLang="en-US" sz="1000" b="0" i="0" u="none" strike="noStrike" dirty="0">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0" marR="0" marT="0" marB="0" anchor="ctr">
                    <a:lnL w="4699" cap="flat" cmpd="sng" algn="ctr">
                      <a:noFill/>
                      <a:prstDash val="solid"/>
                      <a:round/>
                      <a:headEnd type="none" w="med" len="med"/>
                      <a:tailEnd type="none" w="med" len="med"/>
                    </a:lnL>
                    <a:lnR w="4699" cap="flat" cmpd="sng" algn="ctr">
                      <a:noFill/>
                      <a:prstDash val="solid"/>
                      <a:round/>
                      <a:headEnd type="none" w="med" len="med"/>
                      <a:tailEnd type="none" w="med" len="med"/>
                    </a:lnR>
                    <a:lnT w="4699" cap="flat" cmpd="sng" algn="ctr">
                      <a:noFill/>
                      <a:prstDash val="solid"/>
                      <a:round/>
                      <a:headEnd type="none" w="med" len="med"/>
                      <a:tailEnd type="none" w="med" len="med"/>
                    </a:lnT>
                    <a:lnB w="4699"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ctr" fontAlgn="ctr">
                        <a:buNone/>
                      </a:pPr>
                      <a:r>
                        <a:rPr lang="en-US" altLang="zh-CN" sz="1000" b="0" i="0" u="none" strike="noStrike">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rPr>
                        <a:t>0</a:t>
                      </a:r>
                      <a:endParaRPr lang="en-US" altLang="zh-CN" sz="1000" b="0" i="0" u="none" strike="noStrike">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0" marR="0" marT="0" marB="0" anchor="ctr">
                    <a:lnL w="4699" cap="flat" cmpd="sng" algn="ctr">
                      <a:noFill/>
                      <a:prstDash val="solid"/>
                      <a:round/>
                      <a:headEnd type="none" w="med" len="med"/>
                      <a:tailEnd type="none" w="med" len="med"/>
                    </a:lnL>
                    <a:lnR w="4699" cap="flat" cmpd="sng" algn="ctr">
                      <a:noFill/>
                      <a:prstDash val="solid"/>
                      <a:round/>
                      <a:headEnd type="none" w="med" len="med"/>
                      <a:tailEnd type="none" w="med" len="med"/>
                    </a:lnR>
                    <a:lnT w="4699" cap="flat" cmpd="sng" algn="ctr">
                      <a:noFill/>
                      <a:prstDash val="solid"/>
                      <a:round/>
                      <a:headEnd type="none" w="med" len="med"/>
                      <a:tailEnd type="none" w="med" len="med"/>
                    </a:lnT>
                    <a:lnB w="4699"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ctr" fontAlgn="ctr">
                        <a:buNone/>
                      </a:pPr>
                      <a:r>
                        <a:rPr lang="en-US" altLang="zh-CN" sz="1000" b="0" i="0" u="none" strike="noStrike" dirty="0">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rPr>
                        <a:t>32(48.5)</a:t>
                      </a:r>
                      <a:endParaRPr lang="zh-CN" altLang="en-US" sz="1000" b="0" i="0" u="none" strike="noStrike" dirty="0">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0" marR="0" marT="0" marB="0" anchor="ctr">
                    <a:lnL w="4699" cap="flat" cmpd="sng" algn="ctr">
                      <a:noFill/>
                      <a:prstDash val="solid"/>
                      <a:round/>
                      <a:headEnd type="none" w="med" len="med"/>
                      <a:tailEnd type="none" w="med" len="med"/>
                    </a:lnL>
                    <a:lnR w="4699" cap="flat" cmpd="sng" algn="ctr">
                      <a:noFill/>
                      <a:prstDash val="solid"/>
                      <a:round/>
                      <a:headEnd type="none" w="med" len="med"/>
                      <a:tailEnd type="none" w="med" len="med"/>
                    </a:lnR>
                    <a:lnT w="4699" cap="flat" cmpd="sng" algn="ctr">
                      <a:noFill/>
                      <a:prstDash val="solid"/>
                      <a:round/>
                      <a:headEnd type="none" w="med" len="med"/>
                      <a:tailEnd type="none" w="med" len="med"/>
                    </a:lnT>
                    <a:lnB w="4699"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ctr" fontAlgn="ctr">
                        <a:buNone/>
                      </a:pPr>
                      <a:r>
                        <a:rPr lang="en-US" altLang="zh-CN" sz="1000" b="0" i="0" u="none" strike="noStrike">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rPr>
                        <a:t>0</a:t>
                      </a:r>
                      <a:endParaRPr lang="en-US" altLang="zh-CN" sz="1000" b="0" i="0" u="none" strike="noStrike">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0" marR="0" marT="0" marB="0" anchor="ctr">
                    <a:lnL w="4699" cap="flat" cmpd="sng" algn="ctr">
                      <a:noFill/>
                      <a:prstDash val="solid"/>
                      <a:round/>
                      <a:headEnd type="none" w="med" len="med"/>
                      <a:tailEnd type="none" w="med" len="med"/>
                    </a:lnL>
                    <a:lnR w="4699" cap="flat" cmpd="sng" algn="ctr">
                      <a:noFill/>
                      <a:prstDash val="solid"/>
                      <a:round/>
                      <a:headEnd type="none" w="med" len="med"/>
                      <a:tailEnd type="none" w="med" len="med"/>
                    </a:lnR>
                    <a:lnT w="4699" cap="flat" cmpd="sng" algn="ctr">
                      <a:noFill/>
                      <a:prstDash val="solid"/>
                      <a:round/>
                      <a:headEnd type="none" w="med" len="med"/>
                      <a:tailEnd type="none" w="med" len="med"/>
                    </a:lnT>
                    <a:lnB w="4699" cap="flat" cmpd="sng" algn="ctr">
                      <a:noFill/>
                      <a:prstDash val="solid"/>
                      <a:round/>
                      <a:headEnd type="none" w="med" len="med"/>
                      <a:tailEnd type="none" w="med" len="med"/>
                    </a:lnB>
                    <a:lnTlToBr w="12700" cmpd="sng">
                      <a:noFill/>
                      <a:prstDash val="solid"/>
                    </a:lnTlToBr>
                    <a:lnBlToTr w="12700" cmpd="sng">
                      <a:noFill/>
                      <a:prstDash val="solid"/>
                    </a:lnBlToTr>
                    <a:noFill/>
                  </a:tcPr>
                </a:tc>
              </a:tr>
              <a:tr h="222667">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l" fontAlgn="ctr">
                        <a:buNone/>
                      </a:pPr>
                      <a:r>
                        <a:rPr lang="zh-CN" altLang="en-US" sz="1000" b="0" i="0" u="none" strike="noStrike">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rPr>
                        <a:t>贫血</a:t>
                      </a:r>
                      <a:endParaRPr lang="zh-CN" altLang="en-US" sz="1000" b="0" i="0" u="none" strike="noStrike">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72000" marR="0" marT="0" marB="0" anchor="ctr">
                    <a:lnL w="4699" cap="flat" cmpd="sng" algn="ctr">
                      <a:noFill/>
                      <a:prstDash val="solid"/>
                      <a:round/>
                      <a:headEnd type="none" w="med" len="med"/>
                      <a:tailEnd type="none" w="med" len="med"/>
                    </a:lnL>
                    <a:lnR w="4699" cap="flat" cmpd="sng" algn="ctr">
                      <a:noFill/>
                      <a:prstDash val="solid"/>
                      <a:round/>
                      <a:headEnd type="none" w="med" len="med"/>
                      <a:tailEnd type="none" w="med" len="med"/>
                    </a:lnR>
                    <a:lnT w="4699" cap="flat" cmpd="sng" algn="ctr">
                      <a:noFill/>
                      <a:prstDash val="solid"/>
                      <a:round/>
                      <a:headEnd type="none" w="med" len="med"/>
                      <a:tailEnd type="none" w="med" len="med"/>
                    </a:lnT>
                    <a:lnB w="4699"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ctr" fontAlgn="ctr">
                        <a:buNone/>
                      </a:pPr>
                      <a:r>
                        <a:rPr lang="en-US" altLang="zh-CN" sz="1000" b="0" i="0" u="none" strike="noStrike" dirty="0">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rPr>
                        <a:t>1(33.3)</a:t>
                      </a:r>
                      <a:endParaRPr lang="zh-CN" altLang="en-US" sz="1000" b="0" i="0" u="none" strike="noStrike" dirty="0">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0" marR="0" marT="0" marB="0" anchor="ctr">
                    <a:lnL w="4699" cap="flat" cmpd="sng" algn="ctr">
                      <a:noFill/>
                      <a:prstDash val="solid"/>
                      <a:round/>
                      <a:headEnd type="none" w="med" len="med"/>
                      <a:tailEnd type="none" w="med" len="med"/>
                    </a:lnL>
                    <a:lnR w="4699" cap="flat" cmpd="sng" algn="ctr">
                      <a:noFill/>
                      <a:prstDash val="solid"/>
                      <a:round/>
                      <a:headEnd type="none" w="med" len="med"/>
                      <a:tailEnd type="none" w="med" len="med"/>
                    </a:lnR>
                    <a:lnT w="4699" cap="flat" cmpd="sng" algn="ctr">
                      <a:noFill/>
                      <a:prstDash val="solid"/>
                      <a:round/>
                      <a:headEnd type="none" w="med" len="med"/>
                      <a:tailEnd type="none" w="med" len="med"/>
                    </a:lnT>
                    <a:lnB w="4699"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ctr" fontAlgn="ctr">
                        <a:buNone/>
                      </a:pPr>
                      <a:r>
                        <a:rPr lang="en-US" altLang="zh-CN" sz="1000" b="0" i="0" u="none" strike="noStrike">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rPr>
                        <a:t>0</a:t>
                      </a:r>
                      <a:endParaRPr lang="en-US" altLang="zh-CN" sz="1000" b="0" i="0" u="none" strike="noStrike">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0" marR="0" marT="0" marB="0" anchor="ctr">
                    <a:lnL w="4699" cap="flat" cmpd="sng" algn="ctr">
                      <a:noFill/>
                      <a:prstDash val="solid"/>
                      <a:round/>
                      <a:headEnd type="none" w="med" len="med"/>
                      <a:tailEnd type="none" w="med" len="med"/>
                    </a:lnL>
                    <a:lnR w="4699" cap="flat" cmpd="sng" algn="ctr">
                      <a:noFill/>
                      <a:prstDash val="solid"/>
                      <a:round/>
                      <a:headEnd type="none" w="med" len="med"/>
                      <a:tailEnd type="none" w="med" len="med"/>
                    </a:lnR>
                    <a:lnT w="4699" cap="flat" cmpd="sng" algn="ctr">
                      <a:noFill/>
                      <a:prstDash val="solid"/>
                      <a:round/>
                      <a:headEnd type="none" w="med" len="med"/>
                      <a:tailEnd type="none" w="med" len="med"/>
                    </a:lnT>
                    <a:lnB w="4699"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ctr" fontAlgn="ctr">
                        <a:buNone/>
                      </a:pPr>
                      <a:r>
                        <a:rPr lang="en-US" altLang="zh-CN" sz="1000" b="0" i="0" u="none" strike="noStrike" dirty="0">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rPr>
                        <a:t>8(53.3)</a:t>
                      </a:r>
                      <a:endParaRPr lang="zh-CN" altLang="en-US" sz="1000" b="0" i="0" u="none" strike="noStrike" dirty="0">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0" marR="0" marT="0" marB="0" anchor="ctr">
                    <a:lnL w="4699" cap="flat" cmpd="sng" algn="ctr">
                      <a:noFill/>
                      <a:prstDash val="solid"/>
                      <a:round/>
                      <a:headEnd type="none" w="med" len="med"/>
                      <a:tailEnd type="none" w="med" len="med"/>
                    </a:lnL>
                    <a:lnR w="4699" cap="flat" cmpd="sng" algn="ctr">
                      <a:noFill/>
                      <a:prstDash val="solid"/>
                      <a:round/>
                      <a:headEnd type="none" w="med" len="med"/>
                      <a:tailEnd type="none" w="med" len="med"/>
                    </a:lnR>
                    <a:lnT w="4699" cap="flat" cmpd="sng" algn="ctr">
                      <a:noFill/>
                      <a:prstDash val="solid"/>
                      <a:round/>
                      <a:headEnd type="none" w="med" len="med"/>
                      <a:tailEnd type="none" w="med" len="med"/>
                    </a:lnT>
                    <a:lnB w="4699"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ctr" fontAlgn="ctr">
                        <a:buNone/>
                      </a:pPr>
                      <a:r>
                        <a:rPr lang="en-US" altLang="zh-CN" sz="1000" b="0" i="0" u="none" strike="noStrike" dirty="0">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rPr>
                        <a:t>1(6.7)</a:t>
                      </a:r>
                      <a:endParaRPr lang="zh-CN" altLang="en-US" sz="1000" b="0" i="0" u="none" strike="noStrike" dirty="0">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0" marR="0" marT="0" marB="0" anchor="ctr">
                    <a:lnL w="4699" cap="flat" cmpd="sng" algn="ctr">
                      <a:noFill/>
                      <a:prstDash val="solid"/>
                      <a:round/>
                      <a:headEnd type="none" w="med" len="med"/>
                      <a:tailEnd type="none" w="med" len="med"/>
                    </a:lnL>
                    <a:lnR w="4699" cap="flat" cmpd="sng" algn="ctr">
                      <a:noFill/>
                      <a:prstDash val="solid"/>
                      <a:round/>
                      <a:headEnd type="none" w="med" len="med"/>
                      <a:tailEnd type="none" w="med" len="med"/>
                    </a:lnR>
                    <a:lnT w="4699" cap="flat" cmpd="sng" algn="ctr">
                      <a:noFill/>
                      <a:prstDash val="solid"/>
                      <a:round/>
                      <a:headEnd type="none" w="med" len="med"/>
                      <a:tailEnd type="none" w="med" len="med"/>
                    </a:lnT>
                    <a:lnB w="4699"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ctr" fontAlgn="ctr">
                        <a:buNone/>
                      </a:pPr>
                      <a:r>
                        <a:rPr lang="en-US" altLang="zh-CN" sz="1000" b="0" i="0" u="none" strike="noStrike" dirty="0">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rPr>
                        <a:t>14(43.8)</a:t>
                      </a:r>
                      <a:endParaRPr lang="zh-CN" altLang="en-US" sz="1000" b="0" i="0" u="none" strike="noStrike" dirty="0">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0" marR="0" marT="0" marB="0" anchor="ctr">
                    <a:lnL w="4699" cap="flat" cmpd="sng" algn="ctr">
                      <a:noFill/>
                      <a:prstDash val="solid"/>
                      <a:round/>
                      <a:headEnd type="none" w="med" len="med"/>
                      <a:tailEnd type="none" w="med" len="med"/>
                    </a:lnL>
                    <a:lnR w="4699" cap="flat" cmpd="sng" algn="ctr">
                      <a:noFill/>
                      <a:prstDash val="solid"/>
                      <a:round/>
                      <a:headEnd type="none" w="med" len="med"/>
                      <a:tailEnd type="none" w="med" len="med"/>
                    </a:lnR>
                    <a:lnT w="4699" cap="flat" cmpd="sng" algn="ctr">
                      <a:noFill/>
                      <a:prstDash val="solid"/>
                      <a:round/>
                      <a:headEnd type="none" w="med" len="med"/>
                      <a:tailEnd type="none" w="med" len="med"/>
                    </a:lnT>
                    <a:lnB w="4699"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ctr" fontAlgn="ctr">
                        <a:buNone/>
                      </a:pPr>
                      <a:r>
                        <a:rPr lang="en-US" altLang="zh-CN" sz="1000" b="0" i="0" u="none" strike="noStrike" dirty="0">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rPr>
                        <a:t>2(6.3)</a:t>
                      </a:r>
                      <a:endParaRPr lang="zh-CN" altLang="en-US" sz="1000" b="0" i="0" u="none" strike="noStrike" dirty="0">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0" marR="0" marT="0" marB="0" anchor="ctr">
                    <a:lnL w="4699" cap="flat" cmpd="sng" algn="ctr">
                      <a:noFill/>
                      <a:prstDash val="solid"/>
                      <a:round/>
                      <a:headEnd type="none" w="med" len="med"/>
                      <a:tailEnd type="none" w="med" len="med"/>
                    </a:lnL>
                    <a:lnR w="4699" cap="flat" cmpd="sng" algn="ctr">
                      <a:noFill/>
                      <a:prstDash val="solid"/>
                      <a:round/>
                      <a:headEnd type="none" w="med" len="med"/>
                      <a:tailEnd type="none" w="med" len="med"/>
                    </a:lnR>
                    <a:lnT w="4699" cap="flat" cmpd="sng" algn="ctr">
                      <a:noFill/>
                      <a:prstDash val="solid"/>
                      <a:round/>
                      <a:headEnd type="none" w="med" len="med"/>
                      <a:tailEnd type="none" w="med" len="med"/>
                    </a:lnT>
                    <a:lnB w="4699"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ctr" fontAlgn="ctr">
                        <a:buNone/>
                      </a:pPr>
                      <a:r>
                        <a:rPr lang="en-US" altLang="zh-CN" sz="1000" b="0" i="0" u="none" strike="noStrike" dirty="0">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rPr>
                        <a:t>8(50.0)</a:t>
                      </a:r>
                      <a:endParaRPr lang="zh-CN" altLang="en-US" sz="1000" b="0" i="0" u="none" strike="noStrike" dirty="0">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0" marR="0" marT="0" marB="0" anchor="ctr">
                    <a:lnL w="4699" cap="flat" cmpd="sng" algn="ctr">
                      <a:noFill/>
                      <a:prstDash val="solid"/>
                      <a:round/>
                      <a:headEnd type="none" w="med" len="med"/>
                      <a:tailEnd type="none" w="med" len="med"/>
                    </a:lnL>
                    <a:lnR w="4699" cap="flat" cmpd="sng" algn="ctr">
                      <a:noFill/>
                      <a:prstDash val="solid"/>
                      <a:round/>
                      <a:headEnd type="none" w="med" len="med"/>
                      <a:tailEnd type="none" w="med" len="med"/>
                    </a:lnR>
                    <a:lnT w="4699" cap="flat" cmpd="sng" algn="ctr">
                      <a:noFill/>
                      <a:prstDash val="solid"/>
                      <a:round/>
                      <a:headEnd type="none" w="med" len="med"/>
                      <a:tailEnd type="none" w="med" len="med"/>
                    </a:lnT>
                    <a:lnB w="4699"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ctr" fontAlgn="ctr">
                        <a:buNone/>
                      </a:pPr>
                      <a:r>
                        <a:rPr lang="en-US" altLang="zh-CN" sz="1000" b="0" i="0" u="none" strike="noStrike" dirty="0">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rPr>
                        <a:t>1(6.3)</a:t>
                      </a:r>
                      <a:endParaRPr lang="zh-CN" altLang="en-US" sz="1000" b="0" i="0" u="none" strike="noStrike" dirty="0">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0" marR="0" marT="0" marB="0" anchor="ctr">
                    <a:lnL w="4699" cap="flat" cmpd="sng" algn="ctr">
                      <a:noFill/>
                      <a:prstDash val="solid"/>
                      <a:round/>
                      <a:headEnd type="none" w="med" len="med"/>
                      <a:tailEnd type="none" w="med" len="med"/>
                    </a:lnL>
                    <a:lnR w="4699" cap="flat" cmpd="sng" algn="ctr">
                      <a:noFill/>
                      <a:prstDash val="solid"/>
                      <a:round/>
                      <a:headEnd type="none" w="med" len="med"/>
                      <a:tailEnd type="none" w="med" len="med"/>
                    </a:lnR>
                    <a:lnT w="4699" cap="flat" cmpd="sng" algn="ctr">
                      <a:noFill/>
                      <a:prstDash val="solid"/>
                      <a:round/>
                      <a:headEnd type="none" w="med" len="med"/>
                      <a:tailEnd type="none" w="med" len="med"/>
                    </a:lnT>
                    <a:lnB w="4699"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ctr" fontAlgn="ctr">
                        <a:buNone/>
                      </a:pPr>
                      <a:r>
                        <a:rPr lang="en-US" altLang="zh-CN" sz="1000" b="0" i="0" u="none" strike="noStrike" dirty="0">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rPr>
                        <a:t>31(47.0)</a:t>
                      </a:r>
                      <a:endParaRPr lang="zh-CN" altLang="en-US" sz="1000" b="0" i="0" u="none" strike="noStrike" dirty="0">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0" marR="0" marT="0" marB="0" anchor="ctr">
                    <a:lnL w="4699" cap="flat" cmpd="sng" algn="ctr">
                      <a:noFill/>
                      <a:prstDash val="solid"/>
                      <a:round/>
                      <a:headEnd type="none" w="med" len="med"/>
                      <a:tailEnd type="none" w="med" len="med"/>
                    </a:lnL>
                    <a:lnR w="4699" cap="flat" cmpd="sng" algn="ctr">
                      <a:noFill/>
                      <a:prstDash val="solid"/>
                      <a:round/>
                      <a:headEnd type="none" w="med" len="med"/>
                      <a:tailEnd type="none" w="med" len="med"/>
                    </a:lnR>
                    <a:lnT w="4699" cap="flat" cmpd="sng" algn="ctr">
                      <a:noFill/>
                      <a:prstDash val="solid"/>
                      <a:round/>
                      <a:headEnd type="none" w="med" len="med"/>
                      <a:tailEnd type="none" w="med" len="med"/>
                    </a:lnT>
                    <a:lnB w="4699"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ctr" fontAlgn="ctr">
                        <a:buNone/>
                      </a:pPr>
                      <a:r>
                        <a:rPr lang="en-US" altLang="zh-CN" sz="1000" b="0" i="0" u="none" strike="noStrike" dirty="0">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rPr>
                        <a:t>4(6.1)</a:t>
                      </a:r>
                      <a:endParaRPr lang="zh-CN" altLang="en-US" sz="1000" b="0" i="0" u="none" strike="noStrike" dirty="0">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0" marR="0" marT="0" marB="0" anchor="ctr">
                    <a:lnL w="4699" cap="flat" cmpd="sng" algn="ctr">
                      <a:noFill/>
                      <a:prstDash val="solid"/>
                      <a:round/>
                      <a:headEnd type="none" w="med" len="med"/>
                      <a:tailEnd type="none" w="med" len="med"/>
                    </a:lnL>
                    <a:lnR w="4699" cap="flat" cmpd="sng" algn="ctr">
                      <a:noFill/>
                      <a:prstDash val="solid"/>
                      <a:round/>
                      <a:headEnd type="none" w="med" len="med"/>
                      <a:tailEnd type="none" w="med" len="med"/>
                    </a:lnR>
                    <a:lnT w="4699" cap="flat" cmpd="sng" algn="ctr">
                      <a:noFill/>
                      <a:prstDash val="solid"/>
                      <a:round/>
                      <a:headEnd type="none" w="med" len="med"/>
                      <a:tailEnd type="none" w="med" len="med"/>
                    </a:lnT>
                    <a:lnB w="4699" cap="flat" cmpd="sng" algn="ctr">
                      <a:noFill/>
                      <a:prstDash val="solid"/>
                      <a:round/>
                      <a:headEnd type="none" w="med" len="med"/>
                      <a:tailEnd type="none" w="med" len="med"/>
                    </a:lnB>
                    <a:lnTlToBr w="12700" cmpd="sng">
                      <a:noFill/>
                      <a:prstDash val="solid"/>
                    </a:lnTlToBr>
                    <a:lnBlToTr w="12700" cmpd="sng">
                      <a:noFill/>
                      <a:prstDash val="solid"/>
                    </a:lnBlToTr>
                    <a:noFill/>
                  </a:tcPr>
                </a:tc>
              </a:tr>
              <a:tr h="222667">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l" fontAlgn="ctr">
                        <a:buNone/>
                      </a:pPr>
                      <a:r>
                        <a:rPr lang="zh-CN" altLang="en-US" sz="1000" b="0" i="0" u="none" strike="noStrike">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rPr>
                        <a:t>天冬氨酸氨基转移酶升高</a:t>
                      </a:r>
                      <a:endParaRPr lang="zh-CN" altLang="en-US" sz="1000" b="0" i="0" u="none" strike="noStrike">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72000" marR="0" marT="0" marB="0" anchor="ctr">
                    <a:lnL w="4699" cap="flat" cmpd="sng" algn="ctr">
                      <a:noFill/>
                      <a:prstDash val="solid"/>
                      <a:round/>
                      <a:headEnd type="none" w="med" len="med"/>
                      <a:tailEnd type="none" w="med" len="med"/>
                    </a:lnL>
                    <a:lnR w="4699" cap="flat" cmpd="sng" algn="ctr">
                      <a:noFill/>
                      <a:prstDash val="solid"/>
                      <a:round/>
                      <a:headEnd type="none" w="med" len="med"/>
                      <a:tailEnd type="none" w="med" len="med"/>
                    </a:lnR>
                    <a:lnT w="4699" cap="flat" cmpd="sng" algn="ctr">
                      <a:noFill/>
                      <a:prstDash val="solid"/>
                      <a:round/>
                      <a:headEnd type="none" w="med" len="med"/>
                      <a:tailEnd type="none" w="med" len="med"/>
                    </a:lnT>
                    <a:lnB w="4699"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ctr" fontAlgn="ctr">
                        <a:buNone/>
                      </a:pPr>
                      <a:r>
                        <a:rPr lang="en-US" altLang="zh-CN" sz="1000" b="0" i="0" u="none" strike="noStrike">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rPr>
                        <a:t>0</a:t>
                      </a:r>
                      <a:endParaRPr lang="en-US" altLang="zh-CN" sz="1000" b="0" i="0" u="none" strike="noStrike">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0" marR="0" marT="0" marB="0" anchor="ctr">
                    <a:lnL w="4699" cap="flat" cmpd="sng" algn="ctr">
                      <a:noFill/>
                      <a:prstDash val="solid"/>
                      <a:round/>
                      <a:headEnd type="none" w="med" len="med"/>
                      <a:tailEnd type="none" w="med" len="med"/>
                    </a:lnL>
                    <a:lnR w="4699" cap="flat" cmpd="sng" algn="ctr">
                      <a:noFill/>
                      <a:prstDash val="solid"/>
                      <a:round/>
                      <a:headEnd type="none" w="med" len="med"/>
                      <a:tailEnd type="none" w="med" len="med"/>
                    </a:lnR>
                    <a:lnT w="4699" cap="flat" cmpd="sng" algn="ctr">
                      <a:noFill/>
                      <a:prstDash val="solid"/>
                      <a:round/>
                      <a:headEnd type="none" w="med" len="med"/>
                      <a:tailEnd type="none" w="med" len="med"/>
                    </a:lnT>
                    <a:lnB w="4699"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ctr" fontAlgn="ctr">
                        <a:buNone/>
                      </a:pPr>
                      <a:r>
                        <a:rPr lang="en-US" altLang="zh-CN" sz="1000" b="0" i="0" u="none" strike="noStrike">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rPr>
                        <a:t>0</a:t>
                      </a:r>
                      <a:endParaRPr lang="en-US" altLang="zh-CN" sz="1000" b="0" i="0" u="none" strike="noStrike">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0" marR="0" marT="0" marB="0" anchor="ctr">
                    <a:lnL w="4699" cap="flat" cmpd="sng" algn="ctr">
                      <a:noFill/>
                      <a:prstDash val="solid"/>
                      <a:round/>
                      <a:headEnd type="none" w="med" len="med"/>
                      <a:tailEnd type="none" w="med" len="med"/>
                    </a:lnL>
                    <a:lnR w="4699" cap="flat" cmpd="sng" algn="ctr">
                      <a:noFill/>
                      <a:prstDash val="solid"/>
                      <a:round/>
                      <a:headEnd type="none" w="med" len="med"/>
                      <a:tailEnd type="none" w="med" len="med"/>
                    </a:lnR>
                    <a:lnT w="4699" cap="flat" cmpd="sng" algn="ctr">
                      <a:noFill/>
                      <a:prstDash val="solid"/>
                      <a:round/>
                      <a:headEnd type="none" w="med" len="med"/>
                      <a:tailEnd type="none" w="med" len="med"/>
                    </a:lnT>
                    <a:lnB w="4699"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ctr" fontAlgn="ctr">
                        <a:buNone/>
                      </a:pPr>
                      <a:r>
                        <a:rPr lang="en-US" altLang="zh-CN" sz="1000" b="0" i="0" u="none" strike="noStrike" dirty="0">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rPr>
                        <a:t>7(46.7)</a:t>
                      </a:r>
                      <a:endParaRPr lang="zh-CN" altLang="en-US" sz="1000" b="0" i="0" u="none" strike="noStrike" dirty="0">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0" marR="0" marT="0" marB="0" anchor="ctr">
                    <a:lnL w="4699" cap="flat" cmpd="sng" algn="ctr">
                      <a:noFill/>
                      <a:prstDash val="solid"/>
                      <a:round/>
                      <a:headEnd type="none" w="med" len="med"/>
                      <a:tailEnd type="none" w="med" len="med"/>
                    </a:lnL>
                    <a:lnR w="4699" cap="flat" cmpd="sng" algn="ctr">
                      <a:noFill/>
                      <a:prstDash val="solid"/>
                      <a:round/>
                      <a:headEnd type="none" w="med" len="med"/>
                      <a:tailEnd type="none" w="med" len="med"/>
                    </a:lnR>
                    <a:lnT w="4699" cap="flat" cmpd="sng" algn="ctr">
                      <a:noFill/>
                      <a:prstDash val="solid"/>
                      <a:round/>
                      <a:headEnd type="none" w="med" len="med"/>
                      <a:tailEnd type="none" w="med" len="med"/>
                    </a:lnT>
                    <a:lnB w="4699"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ctr" fontAlgn="ctr">
                        <a:buNone/>
                      </a:pPr>
                      <a:r>
                        <a:rPr lang="en-US" altLang="zh-CN" sz="1000" b="0" i="0" u="none" strike="noStrike" dirty="0">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rPr>
                        <a:t>0</a:t>
                      </a:r>
                      <a:endParaRPr lang="en-US" altLang="zh-CN" sz="1000" b="0" i="0" u="none" strike="noStrike" dirty="0">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0" marR="0" marT="0" marB="0" anchor="ctr">
                    <a:lnL w="4699" cap="flat" cmpd="sng" algn="ctr">
                      <a:noFill/>
                      <a:prstDash val="solid"/>
                      <a:round/>
                      <a:headEnd type="none" w="med" len="med"/>
                      <a:tailEnd type="none" w="med" len="med"/>
                    </a:lnL>
                    <a:lnR w="4699" cap="flat" cmpd="sng" algn="ctr">
                      <a:noFill/>
                      <a:prstDash val="solid"/>
                      <a:round/>
                      <a:headEnd type="none" w="med" len="med"/>
                      <a:tailEnd type="none" w="med" len="med"/>
                    </a:lnR>
                    <a:lnT w="4699" cap="flat" cmpd="sng" algn="ctr">
                      <a:noFill/>
                      <a:prstDash val="solid"/>
                      <a:round/>
                      <a:headEnd type="none" w="med" len="med"/>
                      <a:tailEnd type="none" w="med" len="med"/>
                    </a:lnT>
                    <a:lnB w="4699"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ctr" fontAlgn="ctr">
                        <a:buNone/>
                      </a:pPr>
                      <a:r>
                        <a:rPr lang="en-US" altLang="zh-CN" sz="1000" b="0" i="0" u="none" strike="noStrike" dirty="0">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rPr>
                        <a:t>14(43.8)</a:t>
                      </a:r>
                      <a:endParaRPr lang="zh-CN" altLang="en-US" sz="1000" b="0" i="0" u="none" strike="noStrike" dirty="0">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0" marR="0" marT="0" marB="0" anchor="ctr">
                    <a:lnL w="4699" cap="flat" cmpd="sng" algn="ctr">
                      <a:noFill/>
                      <a:prstDash val="solid"/>
                      <a:round/>
                      <a:headEnd type="none" w="med" len="med"/>
                      <a:tailEnd type="none" w="med" len="med"/>
                    </a:lnL>
                    <a:lnR w="4699" cap="flat" cmpd="sng" algn="ctr">
                      <a:noFill/>
                      <a:prstDash val="solid"/>
                      <a:round/>
                      <a:headEnd type="none" w="med" len="med"/>
                      <a:tailEnd type="none" w="med" len="med"/>
                    </a:lnR>
                    <a:lnT w="4699" cap="flat" cmpd="sng" algn="ctr">
                      <a:noFill/>
                      <a:prstDash val="solid"/>
                      <a:round/>
                      <a:headEnd type="none" w="med" len="med"/>
                      <a:tailEnd type="none" w="med" len="med"/>
                    </a:lnT>
                    <a:lnB w="4699"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ctr" fontAlgn="ctr">
                        <a:buNone/>
                      </a:pPr>
                      <a:r>
                        <a:rPr lang="en-US" altLang="zh-CN" sz="1000" b="0" i="0" u="none" strike="noStrike">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rPr>
                        <a:t>0</a:t>
                      </a:r>
                      <a:endParaRPr lang="en-US" altLang="zh-CN" sz="1000" b="0" i="0" u="none" strike="noStrike">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0" marR="0" marT="0" marB="0" anchor="ctr">
                    <a:lnL w="4699" cap="flat" cmpd="sng" algn="ctr">
                      <a:noFill/>
                      <a:prstDash val="solid"/>
                      <a:round/>
                      <a:headEnd type="none" w="med" len="med"/>
                      <a:tailEnd type="none" w="med" len="med"/>
                    </a:lnL>
                    <a:lnR w="4699" cap="flat" cmpd="sng" algn="ctr">
                      <a:noFill/>
                      <a:prstDash val="solid"/>
                      <a:round/>
                      <a:headEnd type="none" w="med" len="med"/>
                      <a:tailEnd type="none" w="med" len="med"/>
                    </a:lnR>
                    <a:lnT w="4699" cap="flat" cmpd="sng" algn="ctr">
                      <a:noFill/>
                      <a:prstDash val="solid"/>
                      <a:round/>
                      <a:headEnd type="none" w="med" len="med"/>
                      <a:tailEnd type="none" w="med" len="med"/>
                    </a:lnT>
                    <a:lnB w="4699"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ctr" fontAlgn="ctr">
                        <a:buNone/>
                      </a:pPr>
                      <a:r>
                        <a:rPr lang="en-US" altLang="zh-CN" sz="1000" b="0" i="0" u="none" strike="noStrike" dirty="0">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rPr>
                        <a:t>10(62.5)</a:t>
                      </a:r>
                      <a:endParaRPr lang="zh-CN" altLang="en-US" sz="1000" b="0" i="0" u="none" strike="noStrike" dirty="0">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0" marR="0" marT="0" marB="0" anchor="ctr">
                    <a:lnL w="4699" cap="flat" cmpd="sng" algn="ctr">
                      <a:noFill/>
                      <a:prstDash val="solid"/>
                      <a:round/>
                      <a:headEnd type="none" w="med" len="med"/>
                      <a:tailEnd type="none" w="med" len="med"/>
                    </a:lnL>
                    <a:lnR w="4699" cap="flat" cmpd="sng" algn="ctr">
                      <a:noFill/>
                      <a:prstDash val="solid"/>
                      <a:round/>
                      <a:headEnd type="none" w="med" len="med"/>
                      <a:tailEnd type="none" w="med" len="med"/>
                    </a:lnR>
                    <a:lnT w="4699" cap="flat" cmpd="sng" algn="ctr">
                      <a:noFill/>
                      <a:prstDash val="solid"/>
                      <a:round/>
                      <a:headEnd type="none" w="med" len="med"/>
                      <a:tailEnd type="none" w="med" len="med"/>
                    </a:lnT>
                    <a:lnB w="4699"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ctr" fontAlgn="ctr">
                        <a:buNone/>
                      </a:pPr>
                      <a:r>
                        <a:rPr lang="en-US" altLang="zh-CN" sz="1000" b="0" i="0" u="none" strike="noStrike" dirty="0">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rPr>
                        <a:t>2(12.5)</a:t>
                      </a:r>
                      <a:endParaRPr lang="zh-CN" altLang="en-US" sz="1000" b="0" i="0" u="none" strike="noStrike" dirty="0">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0" marR="0" marT="0" marB="0" anchor="ctr">
                    <a:lnL w="4699" cap="flat" cmpd="sng" algn="ctr">
                      <a:noFill/>
                      <a:prstDash val="solid"/>
                      <a:round/>
                      <a:headEnd type="none" w="med" len="med"/>
                      <a:tailEnd type="none" w="med" len="med"/>
                    </a:lnL>
                    <a:lnR w="4699" cap="flat" cmpd="sng" algn="ctr">
                      <a:noFill/>
                      <a:prstDash val="solid"/>
                      <a:round/>
                      <a:headEnd type="none" w="med" len="med"/>
                      <a:tailEnd type="none" w="med" len="med"/>
                    </a:lnR>
                    <a:lnT w="4699" cap="flat" cmpd="sng" algn="ctr">
                      <a:noFill/>
                      <a:prstDash val="solid"/>
                      <a:round/>
                      <a:headEnd type="none" w="med" len="med"/>
                      <a:tailEnd type="none" w="med" len="med"/>
                    </a:lnT>
                    <a:lnB w="4699"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ctr" fontAlgn="ctr">
                        <a:buNone/>
                      </a:pPr>
                      <a:r>
                        <a:rPr lang="en-US" altLang="zh-CN" sz="1000" b="0" i="0" u="none" strike="noStrike" dirty="0">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rPr>
                        <a:t>31(47.0)</a:t>
                      </a:r>
                      <a:endParaRPr lang="zh-CN" altLang="en-US" sz="1000" b="0" i="0" u="none" strike="noStrike" dirty="0">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0" marR="0" marT="0" marB="0" anchor="ctr">
                    <a:lnL w="4699" cap="flat" cmpd="sng" algn="ctr">
                      <a:noFill/>
                      <a:prstDash val="solid"/>
                      <a:round/>
                      <a:headEnd type="none" w="med" len="med"/>
                      <a:tailEnd type="none" w="med" len="med"/>
                    </a:lnL>
                    <a:lnR w="4699" cap="flat" cmpd="sng" algn="ctr">
                      <a:noFill/>
                      <a:prstDash val="solid"/>
                      <a:round/>
                      <a:headEnd type="none" w="med" len="med"/>
                      <a:tailEnd type="none" w="med" len="med"/>
                    </a:lnR>
                    <a:lnT w="4699" cap="flat" cmpd="sng" algn="ctr">
                      <a:noFill/>
                      <a:prstDash val="solid"/>
                      <a:round/>
                      <a:headEnd type="none" w="med" len="med"/>
                      <a:tailEnd type="none" w="med" len="med"/>
                    </a:lnT>
                    <a:lnB w="4699"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ctr" fontAlgn="ctr">
                        <a:buNone/>
                      </a:pPr>
                      <a:r>
                        <a:rPr lang="en-US" altLang="zh-CN" sz="1000" b="0" i="0" u="none" strike="noStrike" dirty="0">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rPr>
                        <a:t>2(3.0)</a:t>
                      </a:r>
                      <a:endParaRPr lang="zh-CN" altLang="en-US" sz="1000" b="0" i="0" u="none" strike="noStrike" dirty="0">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0" marR="0" marT="0" marB="0" anchor="ctr">
                    <a:lnL w="4699" cap="flat" cmpd="sng" algn="ctr">
                      <a:noFill/>
                      <a:prstDash val="solid"/>
                      <a:round/>
                      <a:headEnd type="none" w="med" len="med"/>
                      <a:tailEnd type="none" w="med" len="med"/>
                    </a:lnL>
                    <a:lnR w="4699" cap="flat" cmpd="sng" algn="ctr">
                      <a:noFill/>
                      <a:prstDash val="solid"/>
                      <a:round/>
                      <a:headEnd type="none" w="med" len="med"/>
                      <a:tailEnd type="none" w="med" len="med"/>
                    </a:lnR>
                    <a:lnT w="4699" cap="flat" cmpd="sng" algn="ctr">
                      <a:noFill/>
                      <a:prstDash val="solid"/>
                      <a:round/>
                      <a:headEnd type="none" w="med" len="med"/>
                      <a:tailEnd type="none" w="med" len="med"/>
                    </a:lnT>
                    <a:lnB w="4699" cap="flat" cmpd="sng" algn="ctr">
                      <a:noFill/>
                      <a:prstDash val="solid"/>
                      <a:round/>
                      <a:headEnd type="none" w="med" len="med"/>
                      <a:tailEnd type="none" w="med" len="med"/>
                    </a:lnB>
                    <a:lnTlToBr w="12700" cmpd="sng">
                      <a:noFill/>
                      <a:prstDash val="solid"/>
                    </a:lnTlToBr>
                    <a:lnBlToTr w="12700" cmpd="sng">
                      <a:noFill/>
                      <a:prstDash val="solid"/>
                    </a:lnBlToTr>
                    <a:noFill/>
                  </a:tcPr>
                </a:tc>
              </a:tr>
              <a:tr h="222667">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l" fontAlgn="ctr">
                        <a:buNone/>
                      </a:pPr>
                      <a:r>
                        <a:rPr lang="zh-CN" altLang="en-US" sz="1000" b="0" i="0" u="none" strike="noStrike">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rPr>
                        <a:t>高尿酸血症</a:t>
                      </a:r>
                      <a:endParaRPr lang="zh-CN" altLang="en-US" sz="1000" b="0" i="0" u="none" strike="noStrike">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72000" marR="0" marT="0" marB="0" anchor="ctr">
                    <a:lnL w="4699" cap="flat" cmpd="sng" algn="ctr">
                      <a:noFill/>
                      <a:prstDash val="solid"/>
                      <a:round/>
                      <a:headEnd type="none" w="med" len="med"/>
                      <a:tailEnd type="none" w="med" len="med"/>
                    </a:lnL>
                    <a:lnR w="4699" cap="flat" cmpd="sng" algn="ctr">
                      <a:noFill/>
                      <a:prstDash val="solid"/>
                      <a:round/>
                      <a:headEnd type="none" w="med" len="med"/>
                      <a:tailEnd type="none" w="med" len="med"/>
                    </a:lnR>
                    <a:lnT w="4699" cap="flat" cmpd="sng" algn="ctr">
                      <a:noFill/>
                      <a:prstDash val="solid"/>
                      <a:round/>
                      <a:headEnd type="none" w="med" len="med"/>
                      <a:tailEnd type="none" w="med" len="med"/>
                    </a:lnT>
                    <a:lnB w="4699"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ctr" fontAlgn="ctr">
                        <a:buNone/>
                      </a:pPr>
                      <a:r>
                        <a:rPr lang="en-US" altLang="zh-CN" sz="1000" b="0" i="0" u="none" strike="noStrike" dirty="0">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rPr>
                        <a:t>2(66.7)</a:t>
                      </a:r>
                      <a:endParaRPr lang="zh-CN" altLang="en-US" sz="1000" b="0" i="0" u="none" strike="noStrike" dirty="0">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0" marR="0" marT="0" marB="0" anchor="ctr">
                    <a:lnL w="4699" cap="flat" cmpd="sng" algn="ctr">
                      <a:noFill/>
                      <a:prstDash val="solid"/>
                      <a:round/>
                      <a:headEnd type="none" w="med" len="med"/>
                      <a:tailEnd type="none" w="med" len="med"/>
                    </a:lnL>
                    <a:lnR w="4699" cap="flat" cmpd="sng" algn="ctr">
                      <a:noFill/>
                      <a:prstDash val="solid"/>
                      <a:round/>
                      <a:headEnd type="none" w="med" len="med"/>
                      <a:tailEnd type="none" w="med" len="med"/>
                    </a:lnR>
                    <a:lnT w="4699" cap="flat" cmpd="sng" algn="ctr">
                      <a:noFill/>
                      <a:prstDash val="solid"/>
                      <a:round/>
                      <a:headEnd type="none" w="med" len="med"/>
                      <a:tailEnd type="none" w="med" len="med"/>
                    </a:lnT>
                    <a:lnB w="4699"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ctr" fontAlgn="ctr">
                        <a:buNone/>
                      </a:pPr>
                      <a:r>
                        <a:rPr lang="en-US" altLang="zh-CN" sz="1000" b="0" i="0" u="none" strike="noStrike">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rPr>
                        <a:t>0</a:t>
                      </a:r>
                      <a:endParaRPr lang="en-US" altLang="zh-CN" sz="1000" b="0" i="0" u="none" strike="noStrike">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0" marR="0" marT="0" marB="0" anchor="ctr">
                    <a:lnL w="4699" cap="flat" cmpd="sng" algn="ctr">
                      <a:noFill/>
                      <a:prstDash val="solid"/>
                      <a:round/>
                      <a:headEnd type="none" w="med" len="med"/>
                      <a:tailEnd type="none" w="med" len="med"/>
                    </a:lnL>
                    <a:lnR w="4699" cap="flat" cmpd="sng" algn="ctr">
                      <a:noFill/>
                      <a:prstDash val="solid"/>
                      <a:round/>
                      <a:headEnd type="none" w="med" len="med"/>
                      <a:tailEnd type="none" w="med" len="med"/>
                    </a:lnR>
                    <a:lnT w="4699" cap="flat" cmpd="sng" algn="ctr">
                      <a:noFill/>
                      <a:prstDash val="solid"/>
                      <a:round/>
                      <a:headEnd type="none" w="med" len="med"/>
                      <a:tailEnd type="none" w="med" len="med"/>
                    </a:lnT>
                    <a:lnB w="4699"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ctr" fontAlgn="ctr">
                        <a:buNone/>
                      </a:pPr>
                      <a:r>
                        <a:rPr lang="en-US" altLang="zh-CN" sz="1000" b="0" i="0" u="none" strike="noStrike" dirty="0">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rPr>
                        <a:t>7(46.7)</a:t>
                      </a:r>
                      <a:endParaRPr lang="zh-CN" altLang="en-US" sz="1000" b="0" i="0" u="none" strike="noStrike" dirty="0">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0" marR="0" marT="0" marB="0" anchor="ctr">
                    <a:lnL w="4699" cap="flat" cmpd="sng" algn="ctr">
                      <a:noFill/>
                      <a:prstDash val="solid"/>
                      <a:round/>
                      <a:headEnd type="none" w="med" len="med"/>
                      <a:tailEnd type="none" w="med" len="med"/>
                    </a:lnL>
                    <a:lnR w="4699" cap="flat" cmpd="sng" algn="ctr">
                      <a:noFill/>
                      <a:prstDash val="solid"/>
                      <a:round/>
                      <a:headEnd type="none" w="med" len="med"/>
                      <a:tailEnd type="none" w="med" len="med"/>
                    </a:lnR>
                    <a:lnT w="4699" cap="flat" cmpd="sng" algn="ctr">
                      <a:noFill/>
                      <a:prstDash val="solid"/>
                      <a:round/>
                      <a:headEnd type="none" w="med" len="med"/>
                      <a:tailEnd type="none" w="med" len="med"/>
                    </a:lnT>
                    <a:lnB w="4699"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ctr" fontAlgn="ctr">
                        <a:buNone/>
                      </a:pPr>
                      <a:r>
                        <a:rPr lang="en-US" altLang="zh-CN" sz="1000" b="0" i="0" u="none" strike="noStrike" dirty="0">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rPr>
                        <a:t>1(6.7)</a:t>
                      </a:r>
                      <a:endParaRPr lang="zh-CN" altLang="en-US" sz="1000" b="0" i="0" u="none" strike="noStrike" dirty="0">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0" marR="0" marT="0" marB="0" anchor="ctr">
                    <a:lnL w="4699" cap="flat" cmpd="sng" algn="ctr">
                      <a:noFill/>
                      <a:prstDash val="solid"/>
                      <a:round/>
                      <a:headEnd type="none" w="med" len="med"/>
                      <a:tailEnd type="none" w="med" len="med"/>
                    </a:lnL>
                    <a:lnR w="4699" cap="flat" cmpd="sng" algn="ctr">
                      <a:noFill/>
                      <a:prstDash val="solid"/>
                      <a:round/>
                      <a:headEnd type="none" w="med" len="med"/>
                      <a:tailEnd type="none" w="med" len="med"/>
                    </a:lnR>
                    <a:lnT w="4699" cap="flat" cmpd="sng" algn="ctr">
                      <a:noFill/>
                      <a:prstDash val="solid"/>
                      <a:round/>
                      <a:headEnd type="none" w="med" len="med"/>
                      <a:tailEnd type="none" w="med" len="med"/>
                    </a:lnT>
                    <a:lnB w="4699"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ctr" fontAlgn="ctr">
                        <a:buNone/>
                      </a:pPr>
                      <a:r>
                        <a:rPr lang="en-US" altLang="zh-CN" sz="1000" b="0" i="0" u="none" strike="noStrike" dirty="0">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rPr>
                        <a:t>17(53.1)</a:t>
                      </a:r>
                      <a:endParaRPr lang="zh-CN" altLang="en-US" sz="1000" b="0" i="0" u="none" strike="noStrike" dirty="0">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0" marR="0" marT="0" marB="0" anchor="ctr">
                    <a:lnL w="4699" cap="flat" cmpd="sng" algn="ctr">
                      <a:noFill/>
                      <a:prstDash val="solid"/>
                      <a:round/>
                      <a:headEnd type="none" w="med" len="med"/>
                      <a:tailEnd type="none" w="med" len="med"/>
                    </a:lnL>
                    <a:lnR w="4699" cap="flat" cmpd="sng" algn="ctr">
                      <a:noFill/>
                      <a:prstDash val="solid"/>
                      <a:round/>
                      <a:headEnd type="none" w="med" len="med"/>
                      <a:tailEnd type="none" w="med" len="med"/>
                    </a:lnR>
                    <a:lnT w="4699" cap="flat" cmpd="sng" algn="ctr">
                      <a:noFill/>
                      <a:prstDash val="solid"/>
                      <a:round/>
                      <a:headEnd type="none" w="med" len="med"/>
                      <a:tailEnd type="none" w="med" len="med"/>
                    </a:lnT>
                    <a:lnB w="4699"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ctr" fontAlgn="ctr">
                        <a:buNone/>
                      </a:pPr>
                      <a:r>
                        <a:rPr lang="en-US" altLang="zh-CN" sz="1000" b="0" i="0" u="none" strike="noStrike">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rPr>
                        <a:t>0</a:t>
                      </a:r>
                      <a:endParaRPr lang="en-US" altLang="zh-CN" sz="1000" b="0" i="0" u="none" strike="noStrike">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0" marR="0" marT="0" marB="0" anchor="ctr">
                    <a:lnL w="4699" cap="flat" cmpd="sng" algn="ctr">
                      <a:noFill/>
                      <a:prstDash val="solid"/>
                      <a:round/>
                      <a:headEnd type="none" w="med" len="med"/>
                      <a:tailEnd type="none" w="med" len="med"/>
                    </a:lnL>
                    <a:lnR w="4699" cap="flat" cmpd="sng" algn="ctr">
                      <a:noFill/>
                      <a:prstDash val="solid"/>
                      <a:round/>
                      <a:headEnd type="none" w="med" len="med"/>
                      <a:tailEnd type="none" w="med" len="med"/>
                    </a:lnR>
                    <a:lnT w="4699" cap="flat" cmpd="sng" algn="ctr">
                      <a:noFill/>
                      <a:prstDash val="solid"/>
                      <a:round/>
                      <a:headEnd type="none" w="med" len="med"/>
                      <a:tailEnd type="none" w="med" len="med"/>
                    </a:lnT>
                    <a:lnB w="4699"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ctr" fontAlgn="ctr">
                        <a:buNone/>
                      </a:pPr>
                      <a:r>
                        <a:rPr lang="en-US" altLang="zh-CN" sz="1000" b="0" i="0" u="none" strike="noStrike" dirty="0">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rPr>
                        <a:t>5(31.3)</a:t>
                      </a:r>
                      <a:endParaRPr lang="zh-CN" altLang="en-US" sz="1000" b="0" i="0" u="none" strike="noStrike" dirty="0">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0" marR="0" marT="0" marB="0" anchor="ctr">
                    <a:lnL w="4699" cap="flat" cmpd="sng" algn="ctr">
                      <a:noFill/>
                      <a:prstDash val="solid"/>
                      <a:round/>
                      <a:headEnd type="none" w="med" len="med"/>
                      <a:tailEnd type="none" w="med" len="med"/>
                    </a:lnL>
                    <a:lnR w="4699" cap="flat" cmpd="sng" algn="ctr">
                      <a:noFill/>
                      <a:prstDash val="solid"/>
                      <a:round/>
                      <a:headEnd type="none" w="med" len="med"/>
                      <a:tailEnd type="none" w="med" len="med"/>
                    </a:lnR>
                    <a:lnT w="4699" cap="flat" cmpd="sng" algn="ctr">
                      <a:noFill/>
                      <a:prstDash val="solid"/>
                      <a:round/>
                      <a:headEnd type="none" w="med" len="med"/>
                      <a:tailEnd type="none" w="med" len="med"/>
                    </a:lnT>
                    <a:lnB w="4699"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ctr" fontAlgn="ctr">
                        <a:buNone/>
                      </a:pPr>
                      <a:r>
                        <a:rPr lang="en-US" altLang="zh-CN" sz="1000" b="0" i="0" u="none" strike="noStrike">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rPr>
                        <a:t>0</a:t>
                      </a:r>
                      <a:endParaRPr lang="en-US" altLang="zh-CN" sz="1000" b="0" i="0" u="none" strike="noStrike">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0" marR="0" marT="0" marB="0" anchor="ctr">
                    <a:lnL w="4699" cap="flat" cmpd="sng" algn="ctr">
                      <a:noFill/>
                      <a:prstDash val="solid"/>
                      <a:round/>
                      <a:headEnd type="none" w="med" len="med"/>
                      <a:tailEnd type="none" w="med" len="med"/>
                    </a:lnL>
                    <a:lnR w="4699" cap="flat" cmpd="sng" algn="ctr">
                      <a:noFill/>
                      <a:prstDash val="solid"/>
                      <a:round/>
                      <a:headEnd type="none" w="med" len="med"/>
                      <a:tailEnd type="none" w="med" len="med"/>
                    </a:lnR>
                    <a:lnT w="4699" cap="flat" cmpd="sng" algn="ctr">
                      <a:noFill/>
                      <a:prstDash val="solid"/>
                      <a:round/>
                      <a:headEnd type="none" w="med" len="med"/>
                      <a:tailEnd type="none" w="med" len="med"/>
                    </a:lnT>
                    <a:lnB w="4699"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ctr" fontAlgn="ctr">
                        <a:buNone/>
                      </a:pPr>
                      <a:r>
                        <a:rPr lang="en-US" altLang="zh-CN" sz="1000" b="0" i="0" u="none" strike="noStrike" dirty="0">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rPr>
                        <a:t>31(47.0)</a:t>
                      </a:r>
                      <a:endParaRPr lang="zh-CN" altLang="en-US" sz="1000" b="0" i="0" u="none" strike="noStrike" dirty="0">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0" marR="0" marT="0" marB="0" anchor="ctr">
                    <a:lnL w="4699" cap="flat" cmpd="sng" algn="ctr">
                      <a:noFill/>
                      <a:prstDash val="solid"/>
                      <a:round/>
                      <a:headEnd type="none" w="med" len="med"/>
                      <a:tailEnd type="none" w="med" len="med"/>
                    </a:lnL>
                    <a:lnR w="4699" cap="flat" cmpd="sng" algn="ctr">
                      <a:noFill/>
                      <a:prstDash val="solid"/>
                      <a:round/>
                      <a:headEnd type="none" w="med" len="med"/>
                      <a:tailEnd type="none" w="med" len="med"/>
                    </a:lnR>
                    <a:lnT w="4699" cap="flat" cmpd="sng" algn="ctr">
                      <a:noFill/>
                      <a:prstDash val="solid"/>
                      <a:round/>
                      <a:headEnd type="none" w="med" len="med"/>
                      <a:tailEnd type="none" w="med" len="med"/>
                    </a:lnT>
                    <a:lnB w="4699"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ctr" fontAlgn="ctr">
                        <a:buNone/>
                      </a:pPr>
                      <a:r>
                        <a:rPr lang="en-US" altLang="zh-CN" sz="1000" b="0" i="0" u="none" strike="noStrike" dirty="0">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rPr>
                        <a:t>1(1.5)</a:t>
                      </a:r>
                      <a:endParaRPr lang="zh-CN" altLang="en-US" sz="1000" b="0" i="0" u="none" strike="noStrike" dirty="0">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0" marR="0" marT="0" marB="0" anchor="ctr">
                    <a:lnL w="4699" cap="flat" cmpd="sng" algn="ctr">
                      <a:noFill/>
                      <a:prstDash val="solid"/>
                      <a:round/>
                      <a:headEnd type="none" w="med" len="med"/>
                      <a:tailEnd type="none" w="med" len="med"/>
                    </a:lnL>
                    <a:lnR w="4699" cap="flat" cmpd="sng" algn="ctr">
                      <a:noFill/>
                      <a:prstDash val="solid"/>
                      <a:round/>
                      <a:headEnd type="none" w="med" len="med"/>
                      <a:tailEnd type="none" w="med" len="med"/>
                    </a:lnR>
                    <a:lnT w="4699" cap="flat" cmpd="sng" algn="ctr">
                      <a:noFill/>
                      <a:prstDash val="solid"/>
                      <a:round/>
                      <a:headEnd type="none" w="med" len="med"/>
                      <a:tailEnd type="none" w="med" len="med"/>
                    </a:lnT>
                    <a:lnB w="4699" cap="flat" cmpd="sng" algn="ctr">
                      <a:noFill/>
                      <a:prstDash val="solid"/>
                      <a:round/>
                      <a:headEnd type="none" w="med" len="med"/>
                      <a:tailEnd type="none" w="med" len="med"/>
                    </a:lnB>
                    <a:lnTlToBr w="12700" cmpd="sng">
                      <a:noFill/>
                      <a:prstDash val="solid"/>
                    </a:lnTlToBr>
                    <a:lnBlToTr w="12700" cmpd="sng">
                      <a:noFill/>
                      <a:prstDash val="solid"/>
                    </a:lnBlToTr>
                    <a:noFill/>
                  </a:tcPr>
                </a:tc>
              </a:tr>
              <a:tr h="222667">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l" fontAlgn="ctr">
                        <a:buNone/>
                      </a:pPr>
                      <a:r>
                        <a:rPr lang="zh-CN" altLang="en-US" sz="1000" b="0" i="0" u="none" strike="noStrike">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rPr>
                        <a:t>发热</a:t>
                      </a:r>
                      <a:endParaRPr lang="zh-CN" altLang="en-US" sz="1000" b="0" i="0" u="none" strike="noStrike">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72000" marR="0" marT="0" marB="0" anchor="ctr">
                    <a:lnL w="4699" cap="flat" cmpd="sng" algn="ctr">
                      <a:noFill/>
                      <a:prstDash val="solid"/>
                      <a:round/>
                      <a:headEnd type="none" w="med" len="med"/>
                      <a:tailEnd type="none" w="med" len="med"/>
                    </a:lnL>
                    <a:lnR w="4699" cap="flat" cmpd="sng" algn="ctr">
                      <a:noFill/>
                      <a:prstDash val="solid"/>
                      <a:round/>
                      <a:headEnd type="none" w="med" len="med"/>
                      <a:tailEnd type="none" w="med" len="med"/>
                    </a:lnR>
                    <a:lnT w="4699" cap="flat" cmpd="sng" algn="ctr">
                      <a:noFill/>
                      <a:prstDash val="solid"/>
                      <a:round/>
                      <a:headEnd type="none" w="med" len="med"/>
                      <a:tailEnd type="none" w="med" len="med"/>
                    </a:lnT>
                    <a:lnB w="4699"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ctr" fontAlgn="ctr">
                        <a:buNone/>
                      </a:pPr>
                      <a:r>
                        <a:rPr lang="en-US" altLang="zh-CN" sz="1000" b="0" i="0" u="none" strike="noStrike">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rPr>
                        <a:t>0</a:t>
                      </a:r>
                      <a:endParaRPr lang="en-US" altLang="zh-CN" sz="1000" b="0" i="0" u="none" strike="noStrike">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0" marR="0" marT="0" marB="0" anchor="ctr">
                    <a:lnL w="4699" cap="flat" cmpd="sng" algn="ctr">
                      <a:noFill/>
                      <a:prstDash val="solid"/>
                      <a:round/>
                      <a:headEnd type="none" w="med" len="med"/>
                      <a:tailEnd type="none" w="med" len="med"/>
                    </a:lnL>
                    <a:lnR w="4699" cap="flat" cmpd="sng" algn="ctr">
                      <a:noFill/>
                      <a:prstDash val="solid"/>
                      <a:round/>
                      <a:headEnd type="none" w="med" len="med"/>
                      <a:tailEnd type="none" w="med" len="med"/>
                    </a:lnR>
                    <a:lnT w="4699" cap="flat" cmpd="sng" algn="ctr">
                      <a:noFill/>
                      <a:prstDash val="solid"/>
                      <a:round/>
                      <a:headEnd type="none" w="med" len="med"/>
                      <a:tailEnd type="none" w="med" len="med"/>
                    </a:lnT>
                    <a:lnB w="4699"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ctr" fontAlgn="ctr">
                        <a:buNone/>
                      </a:pPr>
                      <a:r>
                        <a:rPr lang="en-US" altLang="zh-CN" sz="1000" b="0" i="0" u="none" strike="noStrike">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rPr>
                        <a:t>0</a:t>
                      </a:r>
                      <a:endParaRPr lang="en-US" altLang="zh-CN" sz="1000" b="0" i="0" u="none" strike="noStrike">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0" marR="0" marT="0" marB="0" anchor="ctr">
                    <a:lnL w="4699" cap="flat" cmpd="sng" algn="ctr">
                      <a:noFill/>
                      <a:prstDash val="solid"/>
                      <a:round/>
                      <a:headEnd type="none" w="med" len="med"/>
                      <a:tailEnd type="none" w="med" len="med"/>
                    </a:lnL>
                    <a:lnR w="4699" cap="flat" cmpd="sng" algn="ctr">
                      <a:noFill/>
                      <a:prstDash val="solid"/>
                      <a:round/>
                      <a:headEnd type="none" w="med" len="med"/>
                      <a:tailEnd type="none" w="med" len="med"/>
                    </a:lnR>
                    <a:lnT w="4699" cap="flat" cmpd="sng" algn="ctr">
                      <a:noFill/>
                      <a:prstDash val="solid"/>
                      <a:round/>
                      <a:headEnd type="none" w="med" len="med"/>
                      <a:tailEnd type="none" w="med" len="med"/>
                    </a:lnT>
                    <a:lnB w="4699"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ctr" fontAlgn="ctr">
                        <a:buNone/>
                      </a:pPr>
                      <a:r>
                        <a:rPr lang="en-US" altLang="zh-CN" sz="1000" b="0" i="0" u="none" strike="noStrike" dirty="0">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rPr>
                        <a:t>5(33.3)</a:t>
                      </a:r>
                      <a:endParaRPr lang="zh-CN" altLang="en-US" sz="1000" b="0" i="0" u="none" strike="noStrike" dirty="0">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0" marR="0" marT="0" marB="0" anchor="ctr">
                    <a:lnL w="4699" cap="flat" cmpd="sng" algn="ctr">
                      <a:noFill/>
                      <a:prstDash val="solid"/>
                      <a:round/>
                      <a:headEnd type="none" w="med" len="med"/>
                      <a:tailEnd type="none" w="med" len="med"/>
                    </a:lnL>
                    <a:lnR w="4699" cap="flat" cmpd="sng" algn="ctr">
                      <a:noFill/>
                      <a:prstDash val="solid"/>
                      <a:round/>
                      <a:headEnd type="none" w="med" len="med"/>
                      <a:tailEnd type="none" w="med" len="med"/>
                    </a:lnR>
                    <a:lnT w="4699" cap="flat" cmpd="sng" algn="ctr">
                      <a:noFill/>
                      <a:prstDash val="solid"/>
                      <a:round/>
                      <a:headEnd type="none" w="med" len="med"/>
                      <a:tailEnd type="none" w="med" len="med"/>
                    </a:lnT>
                    <a:lnB w="4699"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ctr" fontAlgn="ctr">
                        <a:buNone/>
                      </a:pPr>
                      <a:r>
                        <a:rPr lang="en-US" altLang="zh-CN" sz="1000" b="0" i="0" u="none" strike="noStrike">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rPr>
                        <a:t>0</a:t>
                      </a:r>
                      <a:endParaRPr lang="en-US" altLang="zh-CN" sz="1000" b="0" i="0" u="none" strike="noStrike">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0" marR="0" marT="0" marB="0" anchor="ctr">
                    <a:lnL w="4699" cap="flat" cmpd="sng" algn="ctr">
                      <a:noFill/>
                      <a:prstDash val="solid"/>
                      <a:round/>
                      <a:headEnd type="none" w="med" len="med"/>
                      <a:tailEnd type="none" w="med" len="med"/>
                    </a:lnL>
                    <a:lnR w="4699" cap="flat" cmpd="sng" algn="ctr">
                      <a:noFill/>
                      <a:prstDash val="solid"/>
                      <a:round/>
                      <a:headEnd type="none" w="med" len="med"/>
                      <a:tailEnd type="none" w="med" len="med"/>
                    </a:lnR>
                    <a:lnT w="4699" cap="flat" cmpd="sng" algn="ctr">
                      <a:noFill/>
                      <a:prstDash val="solid"/>
                      <a:round/>
                      <a:headEnd type="none" w="med" len="med"/>
                      <a:tailEnd type="none" w="med" len="med"/>
                    </a:lnT>
                    <a:lnB w="4699"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ctr" fontAlgn="ctr">
                        <a:buNone/>
                      </a:pPr>
                      <a:r>
                        <a:rPr lang="en-US" altLang="zh-CN" sz="1000" b="0" i="0" u="none" strike="noStrike" dirty="0">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rPr>
                        <a:t>17(53.1)</a:t>
                      </a:r>
                      <a:endParaRPr lang="zh-CN" altLang="en-US" sz="1000" b="0" i="0" u="none" strike="noStrike" dirty="0">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0" marR="0" marT="0" marB="0" anchor="ctr">
                    <a:lnL w="4699" cap="flat" cmpd="sng" algn="ctr">
                      <a:noFill/>
                      <a:prstDash val="solid"/>
                      <a:round/>
                      <a:headEnd type="none" w="med" len="med"/>
                      <a:tailEnd type="none" w="med" len="med"/>
                    </a:lnL>
                    <a:lnR w="4699" cap="flat" cmpd="sng" algn="ctr">
                      <a:noFill/>
                      <a:prstDash val="solid"/>
                      <a:round/>
                      <a:headEnd type="none" w="med" len="med"/>
                      <a:tailEnd type="none" w="med" len="med"/>
                    </a:lnR>
                    <a:lnT w="4699" cap="flat" cmpd="sng" algn="ctr">
                      <a:noFill/>
                      <a:prstDash val="solid"/>
                      <a:round/>
                      <a:headEnd type="none" w="med" len="med"/>
                      <a:tailEnd type="none" w="med" len="med"/>
                    </a:lnT>
                    <a:lnB w="4699"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ctr" fontAlgn="ctr">
                        <a:buNone/>
                      </a:pPr>
                      <a:r>
                        <a:rPr lang="en-US" altLang="zh-CN" sz="1000" b="0" i="0" u="none" strike="noStrike">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rPr>
                        <a:t>0</a:t>
                      </a:r>
                      <a:endParaRPr lang="en-US" altLang="zh-CN" sz="1000" b="0" i="0" u="none" strike="noStrike">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0" marR="0" marT="0" marB="0" anchor="ctr">
                    <a:lnL w="4699" cap="flat" cmpd="sng" algn="ctr">
                      <a:noFill/>
                      <a:prstDash val="solid"/>
                      <a:round/>
                      <a:headEnd type="none" w="med" len="med"/>
                      <a:tailEnd type="none" w="med" len="med"/>
                    </a:lnL>
                    <a:lnR w="4699" cap="flat" cmpd="sng" algn="ctr">
                      <a:noFill/>
                      <a:prstDash val="solid"/>
                      <a:round/>
                      <a:headEnd type="none" w="med" len="med"/>
                      <a:tailEnd type="none" w="med" len="med"/>
                    </a:lnR>
                    <a:lnT w="4699" cap="flat" cmpd="sng" algn="ctr">
                      <a:noFill/>
                      <a:prstDash val="solid"/>
                      <a:round/>
                      <a:headEnd type="none" w="med" len="med"/>
                      <a:tailEnd type="none" w="med" len="med"/>
                    </a:lnT>
                    <a:lnB w="4699"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ctr" fontAlgn="ctr">
                        <a:buNone/>
                      </a:pPr>
                      <a:r>
                        <a:rPr lang="en-US" altLang="zh-CN" sz="1000" b="0" i="0" u="none" strike="noStrike" dirty="0">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rPr>
                        <a:t>6(37.5)</a:t>
                      </a:r>
                      <a:endParaRPr lang="zh-CN" altLang="en-US" sz="1000" b="0" i="0" u="none" strike="noStrike" dirty="0">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0" marR="0" marT="0" marB="0" anchor="ctr">
                    <a:lnL w="4699" cap="flat" cmpd="sng" algn="ctr">
                      <a:noFill/>
                      <a:prstDash val="solid"/>
                      <a:round/>
                      <a:headEnd type="none" w="med" len="med"/>
                      <a:tailEnd type="none" w="med" len="med"/>
                    </a:lnL>
                    <a:lnR w="4699" cap="flat" cmpd="sng" algn="ctr">
                      <a:noFill/>
                      <a:prstDash val="solid"/>
                      <a:round/>
                      <a:headEnd type="none" w="med" len="med"/>
                      <a:tailEnd type="none" w="med" len="med"/>
                    </a:lnR>
                    <a:lnT w="4699" cap="flat" cmpd="sng" algn="ctr">
                      <a:noFill/>
                      <a:prstDash val="solid"/>
                      <a:round/>
                      <a:headEnd type="none" w="med" len="med"/>
                      <a:tailEnd type="none" w="med" len="med"/>
                    </a:lnT>
                    <a:lnB w="4699"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ctr" fontAlgn="ctr">
                        <a:buNone/>
                      </a:pPr>
                      <a:r>
                        <a:rPr lang="en-US" altLang="zh-CN" sz="1000" b="0" i="0" u="none" strike="noStrike">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rPr>
                        <a:t>0</a:t>
                      </a:r>
                      <a:endParaRPr lang="en-US" altLang="zh-CN" sz="1000" b="0" i="0" u="none" strike="noStrike">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0" marR="0" marT="0" marB="0" anchor="ctr">
                    <a:lnL w="4699" cap="flat" cmpd="sng" algn="ctr">
                      <a:noFill/>
                      <a:prstDash val="solid"/>
                      <a:round/>
                      <a:headEnd type="none" w="med" len="med"/>
                      <a:tailEnd type="none" w="med" len="med"/>
                    </a:lnL>
                    <a:lnR w="4699" cap="flat" cmpd="sng" algn="ctr">
                      <a:noFill/>
                      <a:prstDash val="solid"/>
                      <a:round/>
                      <a:headEnd type="none" w="med" len="med"/>
                      <a:tailEnd type="none" w="med" len="med"/>
                    </a:lnR>
                    <a:lnT w="4699" cap="flat" cmpd="sng" algn="ctr">
                      <a:noFill/>
                      <a:prstDash val="solid"/>
                      <a:round/>
                      <a:headEnd type="none" w="med" len="med"/>
                      <a:tailEnd type="none" w="med" len="med"/>
                    </a:lnT>
                    <a:lnB w="4699"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ctr" fontAlgn="ctr">
                        <a:buNone/>
                      </a:pPr>
                      <a:r>
                        <a:rPr lang="en-US" altLang="zh-CN" sz="1000" b="0" i="0" u="none" strike="noStrike" dirty="0">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rPr>
                        <a:t>28(42.4)</a:t>
                      </a:r>
                      <a:endParaRPr lang="zh-CN" altLang="en-US" sz="1000" b="0" i="0" u="none" strike="noStrike" dirty="0">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0" marR="0" marT="0" marB="0" anchor="ctr">
                    <a:lnL w="4699" cap="flat" cmpd="sng" algn="ctr">
                      <a:noFill/>
                      <a:prstDash val="solid"/>
                      <a:round/>
                      <a:headEnd type="none" w="med" len="med"/>
                      <a:tailEnd type="none" w="med" len="med"/>
                    </a:lnL>
                    <a:lnR w="4699" cap="flat" cmpd="sng" algn="ctr">
                      <a:noFill/>
                      <a:prstDash val="solid"/>
                      <a:round/>
                      <a:headEnd type="none" w="med" len="med"/>
                      <a:tailEnd type="none" w="med" len="med"/>
                    </a:lnR>
                    <a:lnT w="4699" cap="flat" cmpd="sng" algn="ctr">
                      <a:noFill/>
                      <a:prstDash val="solid"/>
                      <a:round/>
                      <a:headEnd type="none" w="med" len="med"/>
                      <a:tailEnd type="none" w="med" len="med"/>
                    </a:lnT>
                    <a:lnB w="4699"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ctr" fontAlgn="ctr">
                        <a:buNone/>
                      </a:pPr>
                      <a:r>
                        <a:rPr lang="en-US" altLang="zh-CN" sz="1000" b="0" i="0" u="none" strike="noStrike">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rPr>
                        <a:t>0</a:t>
                      </a:r>
                      <a:endParaRPr lang="en-US" altLang="zh-CN" sz="1000" b="0" i="0" u="none" strike="noStrike">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0" marR="0" marT="0" marB="0" anchor="ctr">
                    <a:lnL w="4699" cap="flat" cmpd="sng" algn="ctr">
                      <a:noFill/>
                      <a:prstDash val="solid"/>
                      <a:round/>
                      <a:headEnd type="none" w="med" len="med"/>
                      <a:tailEnd type="none" w="med" len="med"/>
                    </a:lnL>
                    <a:lnR w="4699" cap="flat" cmpd="sng" algn="ctr">
                      <a:noFill/>
                      <a:prstDash val="solid"/>
                      <a:round/>
                      <a:headEnd type="none" w="med" len="med"/>
                      <a:tailEnd type="none" w="med" len="med"/>
                    </a:lnR>
                    <a:lnT w="4699" cap="flat" cmpd="sng" algn="ctr">
                      <a:noFill/>
                      <a:prstDash val="solid"/>
                      <a:round/>
                      <a:headEnd type="none" w="med" len="med"/>
                      <a:tailEnd type="none" w="med" len="med"/>
                    </a:lnT>
                    <a:lnB w="4699" cap="flat" cmpd="sng" algn="ctr">
                      <a:noFill/>
                      <a:prstDash val="solid"/>
                      <a:round/>
                      <a:headEnd type="none" w="med" len="med"/>
                      <a:tailEnd type="none" w="med" len="med"/>
                    </a:lnB>
                    <a:lnTlToBr w="12700" cmpd="sng">
                      <a:noFill/>
                      <a:prstDash val="solid"/>
                    </a:lnTlToBr>
                    <a:lnBlToTr w="12700" cmpd="sng">
                      <a:noFill/>
                      <a:prstDash val="solid"/>
                    </a:lnBlToTr>
                    <a:noFill/>
                  </a:tcPr>
                </a:tc>
              </a:tr>
              <a:tr h="222667">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l" fontAlgn="ctr">
                        <a:buNone/>
                      </a:pPr>
                      <a:r>
                        <a:rPr lang="zh-CN" altLang="en-US" sz="1000" b="0" i="0" u="none" strike="noStrike">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rPr>
                        <a:t>便秘</a:t>
                      </a:r>
                      <a:endParaRPr lang="zh-CN" altLang="en-US" sz="1000" b="0" i="0" u="none" strike="noStrike">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72000" marR="0" marT="0" marB="0" anchor="ctr">
                    <a:lnL w="4699" cap="flat" cmpd="sng" algn="ctr">
                      <a:noFill/>
                      <a:prstDash val="solid"/>
                      <a:round/>
                      <a:headEnd type="none" w="med" len="med"/>
                      <a:tailEnd type="none" w="med" len="med"/>
                    </a:lnL>
                    <a:lnR w="4699" cap="flat" cmpd="sng" algn="ctr">
                      <a:noFill/>
                      <a:prstDash val="solid"/>
                      <a:round/>
                      <a:headEnd type="none" w="med" len="med"/>
                      <a:tailEnd type="none" w="med" len="med"/>
                    </a:lnR>
                    <a:lnT w="4699" cap="flat" cmpd="sng" algn="ctr">
                      <a:noFill/>
                      <a:prstDash val="solid"/>
                      <a:round/>
                      <a:headEnd type="none" w="med" len="med"/>
                      <a:tailEnd type="none" w="med" len="med"/>
                    </a:lnT>
                    <a:lnB w="4699"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ctr" fontAlgn="ctr">
                        <a:buNone/>
                      </a:pPr>
                      <a:r>
                        <a:rPr lang="en-US" altLang="zh-CN" sz="1000" b="0" i="0" u="none" strike="noStrike" dirty="0">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rPr>
                        <a:t>2(66.7)</a:t>
                      </a:r>
                      <a:endParaRPr lang="zh-CN" altLang="en-US" sz="1000" b="0" i="0" u="none" strike="noStrike" dirty="0">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0" marR="0" marT="0" marB="0" anchor="ctr">
                    <a:lnL w="4699" cap="flat" cmpd="sng" algn="ctr">
                      <a:noFill/>
                      <a:prstDash val="solid"/>
                      <a:round/>
                      <a:headEnd type="none" w="med" len="med"/>
                      <a:tailEnd type="none" w="med" len="med"/>
                    </a:lnL>
                    <a:lnR w="4699" cap="flat" cmpd="sng" algn="ctr">
                      <a:noFill/>
                      <a:prstDash val="solid"/>
                      <a:round/>
                      <a:headEnd type="none" w="med" len="med"/>
                      <a:tailEnd type="none" w="med" len="med"/>
                    </a:lnR>
                    <a:lnT w="4699" cap="flat" cmpd="sng" algn="ctr">
                      <a:noFill/>
                      <a:prstDash val="solid"/>
                      <a:round/>
                      <a:headEnd type="none" w="med" len="med"/>
                      <a:tailEnd type="none" w="med" len="med"/>
                    </a:lnT>
                    <a:lnB w="4699"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ctr" fontAlgn="ctr">
                        <a:buNone/>
                      </a:pPr>
                      <a:r>
                        <a:rPr lang="en-US" altLang="zh-CN" sz="1000" b="0" i="0" u="none" strike="noStrike">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rPr>
                        <a:t>0</a:t>
                      </a:r>
                      <a:endParaRPr lang="en-US" altLang="zh-CN" sz="1000" b="0" i="0" u="none" strike="noStrike">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0" marR="0" marT="0" marB="0" anchor="ctr">
                    <a:lnL w="4699" cap="flat" cmpd="sng" algn="ctr">
                      <a:noFill/>
                      <a:prstDash val="solid"/>
                      <a:round/>
                      <a:headEnd type="none" w="med" len="med"/>
                      <a:tailEnd type="none" w="med" len="med"/>
                    </a:lnL>
                    <a:lnR w="4699" cap="flat" cmpd="sng" algn="ctr">
                      <a:noFill/>
                      <a:prstDash val="solid"/>
                      <a:round/>
                      <a:headEnd type="none" w="med" len="med"/>
                      <a:tailEnd type="none" w="med" len="med"/>
                    </a:lnR>
                    <a:lnT w="4699" cap="flat" cmpd="sng" algn="ctr">
                      <a:noFill/>
                      <a:prstDash val="solid"/>
                      <a:round/>
                      <a:headEnd type="none" w="med" len="med"/>
                      <a:tailEnd type="none" w="med" len="med"/>
                    </a:lnT>
                    <a:lnB w="4699"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ctr" fontAlgn="ctr">
                        <a:buNone/>
                      </a:pPr>
                      <a:r>
                        <a:rPr lang="en-US" altLang="zh-CN" sz="1000" b="0" i="0" u="none" strike="noStrike" dirty="0">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rPr>
                        <a:t>5(33.3)</a:t>
                      </a:r>
                      <a:endParaRPr lang="zh-CN" altLang="en-US" sz="1000" b="0" i="0" u="none" strike="noStrike" dirty="0">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0" marR="0" marT="0" marB="0" anchor="ctr">
                    <a:lnL w="4699" cap="flat" cmpd="sng" algn="ctr">
                      <a:noFill/>
                      <a:prstDash val="solid"/>
                      <a:round/>
                      <a:headEnd type="none" w="med" len="med"/>
                      <a:tailEnd type="none" w="med" len="med"/>
                    </a:lnL>
                    <a:lnR w="4699" cap="flat" cmpd="sng" algn="ctr">
                      <a:noFill/>
                      <a:prstDash val="solid"/>
                      <a:round/>
                      <a:headEnd type="none" w="med" len="med"/>
                      <a:tailEnd type="none" w="med" len="med"/>
                    </a:lnR>
                    <a:lnT w="4699" cap="flat" cmpd="sng" algn="ctr">
                      <a:noFill/>
                      <a:prstDash val="solid"/>
                      <a:round/>
                      <a:headEnd type="none" w="med" len="med"/>
                      <a:tailEnd type="none" w="med" len="med"/>
                    </a:lnT>
                    <a:lnB w="4699"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ctr" fontAlgn="ctr">
                        <a:buNone/>
                      </a:pPr>
                      <a:r>
                        <a:rPr lang="en-US" altLang="zh-CN" sz="1000" b="0" i="0" u="none" strike="noStrike">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rPr>
                        <a:t>0</a:t>
                      </a:r>
                      <a:endParaRPr lang="en-US" altLang="zh-CN" sz="1000" b="0" i="0" u="none" strike="noStrike">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0" marR="0" marT="0" marB="0" anchor="ctr">
                    <a:lnL w="4699" cap="flat" cmpd="sng" algn="ctr">
                      <a:noFill/>
                      <a:prstDash val="solid"/>
                      <a:round/>
                      <a:headEnd type="none" w="med" len="med"/>
                      <a:tailEnd type="none" w="med" len="med"/>
                    </a:lnL>
                    <a:lnR w="4699" cap="flat" cmpd="sng" algn="ctr">
                      <a:noFill/>
                      <a:prstDash val="solid"/>
                      <a:round/>
                      <a:headEnd type="none" w="med" len="med"/>
                      <a:tailEnd type="none" w="med" len="med"/>
                    </a:lnR>
                    <a:lnT w="4699" cap="flat" cmpd="sng" algn="ctr">
                      <a:noFill/>
                      <a:prstDash val="solid"/>
                      <a:round/>
                      <a:headEnd type="none" w="med" len="med"/>
                      <a:tailEnd type="none" w="med" len="med"/>
                    </a:lnT>
                    <a:lnB w="4699"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ctr" fontAlgn="ctr">
                        <a:buNone/>
                      </a:pPr>
                      <a:r>
                        <a:rPr lang="en-US" altLang="zh-CN" sz="1000" b="0" i="0" u="none" strike="noStrike" dirty="0">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rPr>
                        <a:t>13(40.6)</a:t>
                      </a:r>
                      <a:endParaRPr lang="zh-CN" altLang="en-US" sz="1000" b="0" i="0" u="none" strike="noStrike" dirty="0">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0" marR="0" marT="0" marB="0" anchor="ctr">
                    <a:lnL w="4699" cap="flat" cmpd="sng" algn="ctr">
                      <a:noFill/>
                      <a:prstDash val="solid"/>
                      <a:round/>
                      <a:headEnd type="none" w="med" len="med"/>
                      <a:tailEnd type="none" w="med" len="med"/>
                    </a:lnL>
                    <a:lnR w="4699" cap="flat" cmpd="sng" algn="ctr">
                      <a:noFill/>
                      <a:prstDash val="solid"/>
                      <a:round/>
                      <a:headEnd type="none" w="med" len="med"/>
                      <a:tailEnd type="none" w="med" len="med"/>
                    </a:lnR>
                    <a:lnT w="4699" cap="flat" cmpd="sng" algn="ctr">
                      <a:noFill/>
                      <a:prstDash val="solid"/>
                      <a:round/>
                      <a:headEnd type="none" w="med" len="med"/>
                      <a:tailEnd type="none" w="med" len="med"/>
                    </a:lnT>
                    <a:lnB w="4699"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ctr" fontAlgn="ctr">
                        <a:buNone/>
                      </a:pPr>
                      <a:r>
                        <a:rPr lang="en-US" altLang="zh-CN" sz="1000" b="0" i="0" u="none" strike="noStrike">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rPr>
                        <a:t>0</a:t>
                      </a:r>
                      <a:endParaRPr lang="en-US" altLang="zh-CN" sz="1000" b="0" i="0" u="none" strike="noStrike">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0" marR="0" marT="0" marB="0" anchor="ctr">
                    <a:lnL w="4699" cap="flat" cmpd="sng" algn="ctr">
                      <a:noFill/>
                      <a:prstDash val="solid"/>
                      <a:round/>
                      <a:headEnd type="none" w="med" len="med"/>
                      <a:tailEnd type="none" w="med" len="med"/>
                    </a:lnL>
                    <a:lnR w="4699" cap="flat" cmpd="sng" algn="ctr">
                      <a:noFill/>
                      <a:prstDash val="solid"/>
                      <a:round/>
                      <a:headEnd type="none" w="med" len="med"/>
                      <a:tailEnd type="none" w="med" len="med"/>
                    </a:lnR>
                    <a:lnT w="4699" cap="flat" cmpd="sng" algn="ctr">
                      <a:noFill/>
                      <a:prstDash val="solid"/>
                      <a:round/>
                      <a:headEnd type="none" w="med" len="med"/>
                      <a:tailEnd type="none" w="med" len="med"/>
                    </a:lnT>
                    <a:lnB w="4699"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ctr" fontAlgn="ctr">
                        <a:buNone/>
                      </a:pPr>
                      <a:r>
                        <a:rPr lang="en-US" altLang="zh-CN" sz="1000" b="0" i="0" u="none" strike="noStrike" dirty="0">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rPr>
                        <a:t>7(43.8)</a:t>
                      </a:r>
                      <a:endParaRPr lang="zh-CN" altLang="en-US" sz="1000" b="0" i="0" u="none" strike="noStrike" dirty="0">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0" marR="0" marT="0" marB="0" anchor="ctr">
                    <a:lnL w="4699" cap="flat" cmpd="sng" algn="ctr">
                      <a:noFill/>
                      <a:prstDash val="solid"/>
                      <a:round/>
                      <a:headEnd type="none" w="med" len="med"/>
                      <a:tailEnd type="none" w="med" len="med"/>
                    </a:lnL>
                    <a:lnR w="4699" cap="flat" cmpd="sng" algn="ctr">
                      <a:noFill/>
                      <a:prstDash val="solid"/>
                      <a:round/>
                      <a:headEnd type="none" w="med" len="med"/>
                      <a:tailEnd type="none" w="med" len="med"/>
                    </a:lnR>
                    <a:lnT w="4699" cap="flat" cmpd="sng" algn="ctr">
                      <a:noFill/>
                      <a:prstDash val="solid"/>
                      <a:round/>
                      <a:headEnd type="none" w="med" len="med"/>
                      <a:tailEnd type="none" w="med" len="med"/>
                    </a:lnT>
                    <a:lnB w="4699"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ctr" fontAlgn="ctr">
                        <a:buNone/>
                      </a:pPr>
                      <a:r>
                        <a:rPr lang="en-US" altLang="zh-CN" sz="1000" b="0" i="0" u="none" strike="noStrike">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rPr>
                        <a:t>0</a:t>
                      </a:r>
                      <a:endParaRPr lang="en-US" altLang="zh-CN" sz="1000" b="0" i="0" u="none" strike="noStrike">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0" marR="0" marT="0" marB="0" anchor="ctr">
                    <a:lnL w="4699" cap="flat" cmpd="sng" algn="ctr">
                      <a:noFill/>
                      <a:prstDash val="solid"/>
                      <a:round/>
                      <a:headEnd type="none" w="med" len="med"/>
                      <a:tailEnd type="none" w="med" len="med"/>
                    </a:lnL>
                    <a:lnR w="4699" cap="flat" cmpd="sng" algn="ctr">
                      <a:noFill/>
                      <a:prstDash val="solid"/>
                      <a:round/>
                      <a:headEnd type="none" w="med" len="med"/>
                      <a:tailEnd type="none" w="med" len="med"/>
                    </a:lnR>
                    <a:lnT w="4699" cap="flat" cmpd="sng" algn="ctr">
                      <a:noFill/>
                      <a:prstDash val="solid"/>
                      <a:round/>
                      <a:headEnd type="none" w="med" len="med"/>
                      <a:tailEnd type="none" w="med" len="med"/>
                    </a:lnT>
                    <a:lnB w="4699"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ctr" fontAlgn="ctr">
                        <a:buNone/>
                      </a:pPr>
                      <a:r>
                        <a:rPr lang="en-US" altLang="zh-CN" sz="1000" b="0" i="0" u="none" strike="noStrike" dirty="0">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rPr>
                        <a:t>27(40.9)</a:t>
                      </a:r>
                      <a:endParaRPr lang="zh-CN" altLang="en-US" sz="1000" b="0" i="0" u="none" strike="noStrike" dirty="0">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0" marR="0" marT="0" marB="0" anchor="ctr">
                    <a:lnL w="4699" cap="flat" cmpd="sng" algn="ctr">
                      <a:noFill/>
                      <a:prstDash val="solid"/>
                      <a:round/>
                      <a:headEnd type="none" w="med" len="med"/>
                      <a:tailEnd type="none" w="med" len="med"/>
                    </a:lnL>
                    <a:lnR w="4699" cap="flat" cmpd="sng" algn="ctr">
                      <a:noFill/>
                      <a:prstDash val="solid"/>
                      <a:round/>
                      <a:headEnd type="none" w="med" len="med"/>
                      <a:tailEnd type="none" w="med" len="med"/>
                    </a:lnR>
                    <a:lnT w="4699" cap="flat" cmpd="sng" algn="ctr">
                      <a:noFill/>
                      <a:prstDash val="solid"/>
                      <a:round/>
                      <a:headEnd type="none" w="med" len="med"/>
                      <a:tailEnd type="none" w="med" len="med"/>
                    </a:lnT>
                    <a:lnB w="4699"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ctr" fontAlgn="ctr">
                        <a:buNone/>
                      </a:pPr>
                      <a:r>
                        <a:rPr lang="en-US" altLang="zh-CN" sz="1000" b="0" i="0" u="none" strike="noStrike">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rPr>
                        <a:t>0</a:t>
                      </a:r>
                      <a:endParaRPr lang="en-US" altLang="zh-CN" sz="1000" b="0" i="0" u="none" strike="noStrike">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0" marR="0" marT="0" marB="0" anchor="ctr">
                    <a:lnL w="4699" cap="flat" cmpd="sng" algn="ctr">
                      <a:noFill/>
                      <a:prstDash val="solid"/>
                      <a:round/>
                      <a:headEnd type="none" w="med" len="med"/>
                      <a:tailEnd type="none" w="med" len="med"/>
                    </a:lnL>
                    <a:lnR w="4699" cap="flat" cmpd="sng" algn="ctr">
                      <a:noFill/>
                      <a:prstDash val="solid"/>
                      <a:round/>
                      <a:headEnd type="none" w="med" len="med"/>
                      <a:tailEnd type="none" w="med" len="med"/>
                    </a:lnR>
                    <a:lnT w="4699" cap="flat" cmpd="sng" algn="ctr">
                      <a:noFill/>
                      <a:prstDash val="solid"/>
                      <a:round/>
                      <a:headEnd type="none" w="med" len="med"/>
                      <a:tailEnd type="none" w="med" len="med"/>
                    </a:lnT>
                    <a:lnB w="4699" cap="flat" cmpd="sng" algn="ctr">
                      <a:noFill/>
                      <a:prstDash val="solid"/>
                      <a:round/>
                      <a:headEnd type="none" w="med" len="med"/>
                      <a:tailEnd type="none" w="med" len="med"/>
                    </a:lnB>
                    <a:lnTlToBr w="12700" cmpd="sng">
                      <a:noFill/>
                      <a:prstDash val="solid"/>
                    </a:lnTlToBr>
                    <a:lnBlToTr w="12700" cmpd="sng">
                      <a:noFill/>
                      <a:prstDash val="solid"/>
                    </a:lnBlToTr>
                    <a:noFill/>
                  </a:tcPr>
                </a:tc>
              </a:tr>
              <a:tr h="222667">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l" fontAlgn="ctr">
                        <a:buNone/>
                      </a:pPr>
                      <a:r>
                        <a:rPr lang="zh-CN" altLang="en-US" sz="1000" b="0" i="0" u="none" strike="noStrike" dirty="0">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rPr>
                        <a:t>丙氨酸氨基转移酶升高</a:t>
                      </a:r>
                      <a:endParaRPr lang="zh-CN" altLang="en-US" sz="1000" b="0" i="0" u="none" strike="noStrike" dirty="0">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72000" marR="0" marT="0" marB="0" anchor="ctr">
                    <a:lnL w="4699" cap="flat" cmpd="sng" algn="ctr">
                      <a:noFill/>
                      <a:prstDash val="solid"/>
                      <a:round/>
                      <a:headEnd type="none" w="med" len="med"/>
                      <a:tailEnd type="none" w="med" len="med"/>
                    </a:lnL>
                    <a:lnR w="4699" cap="flat" cmpd="sng" algn="ctr">
                      <a:noFill/>
                      <a:prstDash val="solid"/>
                      <a:round/>
                      <a:headEnd type="none" w="med" len="med"/>
                      <a:tailEnd type="none" w="med" len="med"/>
                    </a:lnR>
                    <a:lnT w="4699" cap="flat" cmpd="sng" algn="ctr">
                      <a:noFill/>
                      <a:prstDash val="solid"/>
                      <a:round/>
                      <a:headEnd type="none" w="med" len="med"/>
                      <a:tailEnd type="none" w="med" len="med"/>
                    </a:lnT>
                    <a:lnB w="4699"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ctr" fontAlgn="ctr">
                        <a:buNone/>
                      </a:pPr>
                      <a:r>
                        <a:rPr lang="en-US" altLang="zh-CN" sz="1000" b="0" i="0" u="none" strike="noStrike">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rPr>
                        <a:t>0</a:t>
                      </a:r>
                      <a:endParaRPr lang="en-US" altLang="zh-CN" sz="1000" b="0" i="0" u="none" strike="noStrike">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0" marR="0" marT="0" marB="0" anchor="ctr">
                    <a:lnL w="4699" cap="flat" cmpd="sng" algn="ctr">
                      <a:noFill/>
                      <a:prstDash val="solid"/>
                      <a:round/>
                      <a:headEnd type="none" w="med" len="med"/>
                      <a:tailEnd type="none" w="med" len="med"/>
                    </a:lnL>
                    <a:lnR w="4699" cap="flat" cmpd="sng" algn="ctr">
                      <a:noFill/>
                      <a:prstDash val="solid"/>
                      <a:round/>
                      <a:headEnd type="none" w="med" len="med"/>
                      <a:tailEnd type="none" w="med" len="med"/>
                    </a:lnR>
                    <a:lnT w="4699" cap="flat" cmpd="sng" algn="ctr">
                      <a:noFill/>
                      <a:prstDash val="solid"/>
                      <a:round/>
                      <a:headEnd type="none" w="med" len="med"/>
                      <a:tailEnd type="none" w="med" len="med"/>
                    </a:lnT>
                    <a:lnB w="4699"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ctr" fontAlgn="ctr">
                        <a:buNone/>
                      </a:pPr>
                      <a:r>
                        <a:rPr lang="en-US" altLang="zh-CN" sz="1000" b="0" i="0" u="none" strike="noStrike">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rPr>
                        <a:t>0</a:t>
                      </a:r>
                      <a:endParaRPr lang="en-US" altLang="zh-CN" sz="1000" b="0" i="0" u="none" strike="noStrike">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0" marR="0" marT="0" marB="0" anchor="ctr">
                    <a:lnL w="4699" cap="flat" cmpd="sng" algn="ctr">
                      <a:noFill/>
                      <a:prstDash val="solid"/>
                      <a:round/>
                      <a:headEnd type="none" w="med" len="med"/>
                      <a:tailEnd type="none" w="med" len="med"/>
                    </a:lnL>
                    <a:lnR w="4699" cap="flat" cmpd="sng" algn="ctr">
                      <a:noFill/>
                      <a:prstDash val="solid"/>
                      <a:round/>
                      <a:headEnd type="none" w="med" len="med"/>
                      <a:tailEnd type="none" w="med" len="med"/>
                    </a:lnR>
                    <a:lnT w="4699" cap="flat" cmpd="sng" algn="ctr">
                      <a:noFill/>
                      <a:prstDash val="solid"/>
                      <a:round/>
                      <a:headEnd type="none" w="med" len="med"/>
                      <a:tailEnd type="none" w="med" len="med"/>
                    </a:lnT>
                    <a:lnB w="4699"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ctr" fontAlgn="ctr">
                        <a:buNone/>
                      </a:pPr>
                      <a:r>
                        <a:rPr lang="en-US" altLang="zh-CN" sz="1000" b="0" i="0" u="none" strike="noStrike" dirty="0">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rPr>
                        <a:t>6(40.0)</a:t>
                      </a:r>
                      <a:endParaRPr lang="zh-CN" altLang="en-US" sz="1000" b="0" i="0" u="none" strike="noStrike" dirty="0">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0" marR="0" marT="0" marB="0" anchor="ctr">
                    <a:lnL w="4699" cap="flat" cmpd="sng" algn="ctr">
                      <a:noFill/>
                      <a:prstDash val="solid"/>
                      <a:round/>
                      <a:headEnd type="none" w="med" len="med"/>
                      <a:tailEnd type="none" w="med" len="med"/>
                    </a:lnL>
                    <a:lnR w="4699" cap="flat" cmpd="sng" algn="ctr">
                      <a:noFill/>
                      <a:prstDash val="solid"/>
                      <a:round/>
                      <a:headEnd type="none" w="med" len="med"/>
                      <a:tailEnd type="none" w="med" len="med"/>
                    </a:lnR>
                    <a:lnT w="4699" cap="flat" cmpd="sng" algn="ctr">
                      <a:noFill/>
                      <a:prstDash val="solid"/>
                      <a:round/>
                      <a:headEnd type="none" w="med" len="med"/>
                      <a:tailEnd type="none" w="med" len="med"/>
                    </a:lnT>
                    <a:lnB w="4699"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ctr" fontAlgn="ctr">
                        <a:buNone/>
                      </a:pPr>
                      <a:r>
                        <a:rPr lang="en-US" altLang="zh-CN" sz="1000" b="0" i="0" u="none" strike="noStrike">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rPr>
                        <a:t>0</a:t>
                      </a:r>
                      <a:endParaRPr lang="en-US" altLang="zh-CN" sz="1000" b="0" i="0" u="none" strike="noStrike">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0" marR="0" marT="0" marB="0" anchor="ctr">
                    <a:lnL w="4699" cap="flat" cmpd="sng" algn="ctr">
                      <a:noFill/>
                      <a:prstDash val="solid"/>
                      <a:round/>
                      <a:headEnd type="none" w="med" len="med"/>
                      <a:tailEnd type="none" w="med" len="med"/>
                    </a:lnL>
                    <a:lnR w="4699" cap="flat" cmpd="sng" algn="ctr">
                      <a:noFill/>
                      <a:prstDash val="solid"/>
                      <a:round/>
                      <a:headEnd type="none" w="med" len="med"/>
                      <a:tailEnd type="none" w="med" len="med"/>
                    </a:lnR>
                    <a:lnT w="4699" cap="flat" cmpd="sng" algn="ctr">
                      <a:noFill/>
                      <a:prstDash val="solid"/>
                      <a:round/>
                      <a:headEnd type="none" w="med" len="med"/>
                      <a:tailEnd type="none" w="med" len="med"/>
                    </a:lnT>
                    <a:lnB w="4699"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ctr" fontAlgn="ctr">
                        <a:buNone/>
                      </a:pPr>
                      <a:r>
                        <a:rPr lang="en-US" altLang="zh-CN" sz="1000" b="0" i="0" u="none" strike="noStrike" dirty="0">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rPr>
                        <a:t>13(40.6)</a:t>
                      </a:r>
                      <a:endParaRPr lang="zh-CN" altLang="en-US" sz="1000" b="0" i="0" u="none" strike="noStrike" dirty="0">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0" marR="0" marT="0" marB="0" anchor="ctr">
                    <a:lnL w="4699" cap="flat" cmpd="sng" algn="ctr">
                      <a:noFill/>
                      <a:prstDash val="solid"/>
                      <a:round/>
                      <a:headEnd type="none" w="med" len="med"/>
                      <a:tailEnd type="none" w="med" len="med"/>
                    </a:lnL>
                    <a:lnR w="4699" cap="flat" cmpd="sng" algn="ctr">
                      <a:noFill/>
                      <a:prstDash val="solid"/>
                      <a:round/>
                      <a:headEnd type="none" w="med" len="med"/>
                      <a:tailEnd type="none" w="med" len="med"/>
                    </a:lnR>
                    <a:lnT w="4699" cap="flat" cmpd="sng" algn="ctr">
                      <a:noFill/>
                      <a:prstDash val="solid"/>
                      <a:round/>
                      <a:headEnd type="none" w="med" len="med"/>
                      <a:tailEnd type="none" w="med" len="med"/>
                    </a:lnT>
                    <a:lnB w="4699"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ctr" fontAlgn="ctr">
                        <a:buNone/>
                      </a:pPr>
                      <a:r>
                        <a:rPr lang="en-US" altLang="zh-CN" sz="1000" b="0" i="0" u="none" strike="noStrike">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rPr>
                        <a:t>0</a:t>
                      </a:r>
                      <a:endParaRPr lang="en-US" altLang="zh-CN" sz="1000" b="0" i="0" u="none" strike="noStrike">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0" marR="0" marT="0" marB="0" anchor="ctr">
                    <a:lnL w="4699" cap="flat" cmpd="sng" algn="ctr">
                      <a:noFill/>
                      <a:prstDash val="solid"/>
                      <a:round/>
                      <a:headEnd type="none" w="med" len="med"/>
                      <a:tailEnd type="none" w="med" len="med"/>
                    </a:lnL>
                    <a:lnR w="4699" cap="flat" cmpd="sng" algn="ctr">
                      <a:noFill/>
                      <a:prstDash val="solid"/>
                      <a:round/>
                      <a:headEnd type="none" w="med" len="med"/>
                      <a:tailEnd type="none" w="med" len="med"/>
                    </a:lnR>
                    <a:lnT w="4699" cap="flat" cmpd="sng" algn="ctr">
                      <a:noFill/>
                      <a:prstDash val="solid"/>
                      <a:round/>
                      <a:headEnd type="none" w="med" len="med"/>
                      <a:tailEnd type="none" w="med" len="med"/>
                    </a:lnT>
                    <a:lnB w="4699"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ctr" fontAlgn="ctr">
                        <a:buNone/>
                      </a:pPr>
                      <a:r>
                        <a:rPr lang="en-US" altLang="zh-CN" sz="1000" b="0" i="0" u="none" strike="noStrike" dirty="0">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rPr>
                        <a:t>6(37.5)</a:t>
                      </a:r>
                      <a:endParaRPr lang="zh-CN" altLang="en-US" sz="1000" b="0" i="0" u="none" strike="noStrike" dirty="0">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0" marR="0" marT="0" marB="0" anchor="ctr">
                    <a:lnL w="4699" cap="flat" cmpd="sng" algn="ctr">
                      <a:noFill/>
                      <a:prstDash val="solid"/>
                      <a:round/>
                      <a:headEnd type="none" w="med" len="med"/>
                      <a:tailEnd type="none" w="med" len="med"/>
                    </a:lnL>
                    <a:lnR w="4699" cap="flat" cmpd="sng" algn="ctr">
                      <a:noFill/>
                      <a:prstDash val="solid"/>
                      <a:round/>
                      <a:headEnd type="none" w="med" len="med"/>
                      <a:tailEnd type="none" w="med" len="med"/>
                    </a:lnR>
                    <a:lnT w="4699" cap="flat" cmpd="sng" algn="ctr">
                      <a:noFill/>
                      <a:prstDash val="solid"/>
                      <a:round/>
                      <a:headEnd type="none" w="med" len="med"/>
                      <a:tailEnd type="none" w="med" len="med"/>
                    </a:lnT>
                    <a:lnB w="4699"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ctr" fontAlgn="ctr">
                        <a:buNone/>
                      </a:pPr>
                      <a:r>
                        <a:rPr lang="en-US" altLang="zh-CN" sz="1000" b="0" i="0" u="none" strike="noStrike" dirty="0">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rPr>
                        <a:t>2(12.5)</a:t>
                      </a:r>
                      <a:endParaRPr lang="zh-CN" altLang="en-US" sz="1000" b="0" i="0" u="none" strike="noStrike" dirty="0">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0" marR="0" marT="0" marB="0" anchor="ctr">
                    <a:lnL w="4699" cap="flat" cmpd="sng" algn="ctr">
                      <a:noFill/>
                      <a:prstDash val="solid"/>
                      <a:round/>
                      <a:headEnd type="none" w="med" len="med"/>
                      <a:tailEnd type="none" w="med" len="med"/>
                    </a:lnL>
                    <a:lnR w="4699" cap="flat" cmpd="sng" algn="ctr">
                      <a:noFill/>
                      <a:prstDash val="solid"/>
                      <a:round/>
                      <a:headEnd type="none" w="med" len="med"/>
                      <a:tailEnd type="none" w="med" len="med"/>
                    </a:lnR>
                    <a:lnT w="4699" cap="flat" cmpd="sng" algn="ctr">
                      <a:noFill/>
                      <a:prstDash val="solid"/>
                      <a:round/>
                      <a:headEnd type="none" w="med" len="med"/>
                      <a:tailEnd type="none" w="med" len="med"/>
                    </a:lnT>
                    <a:lnB w="4699"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ctr" fontAlgn="ctr">
                        <a:buNone/>
                      </a:pPr>
                      <a:r>
                        <a:rPr lang="en-US" altLang="zh-CN" sz="1000" b="0" i="0" u="none" strike="noStrike" dirty="0">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rPr>
                        <a:t>25(37.9)</a:t>
                      </a:r>
                      <a:endParaRPr lang="zh-CN" altLang="en-US" sz="1000" b="0" i="0" u="none" strike="noStrike" dirty="0">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0" marR="0" marT="0" marB="0" anchor="ctr">
                    <a:lnL w="4699" cap="flat" cmpd="sng" algn="ctr">
                      <a:noFill/>
                      <a:prstDash val="solid"/>
                      <a:round/>
                      <a:headEnd type="none" w="med" len="med"/>
                      <a:tailEnd type="none" w="med" len="med"/>
                    </a:lnL>
                    <a:lnR w="4699" cap="flat" cmpd="sng" algn="ctr">
                      <a:noFill/>
                      <a:prstDash val="solid"/>
                      <a:round/>
                      <a:headEnd type="none" w="med" len="med"/>
                      <a:tailEnd type="none" w="med" len="med"/>
                    </a:lnR>
                    <a:lnT w="4699" cap="flat" cmpd="sng" algn="ctr">
                      <a:noFill/>
                      <a:prstDash val="solid"/>
                      <a:round/>
                      <a:headEnd type="none" w="med" len="med"/>
                      <a:tailEnd type="none" w="med" len="med"/>
                    </a:lnT>
                    <a:lnB w="4699"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ctr" fontAlgn="ctr">
                        <a:buNone/>
                      </a:pPr>
                      <a:r>
                        <a:rPr lang="en-US" altLang="zh-CN" sz="1000" b="0" i="0" u="none" strike="noStrike" dirty="0">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rPr>
                        <a:t>2(3.0)</a:t>
                      </a:r>
                      <a:endParaRPr lang="zh-CN" altLang="en-US" sz="1000" b="0" i="0" u="none" strike="noStrike" dirty="0">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0" marR="0" marT="0" marB="0" anchor="ctr">
                    <a:lnL w="4699" cap="flat" cmpd="sng" algn="ctr">
                      <a:noFill/>
                      <a:prstDash val="solid"/>
                      <a:round/>
                      <a:headEnd type="none" w="med" len="med"/>
                      <a:tailEnd type="none" w="med" len="med"/>
                    </a:lnL>
                    <a:lnR w="4699" cap="flat" cmpd="sng" algn="ctr">
                      <a:noFill/>
                      <a:prstDash val="solid"/>
                      <a:round/>
                      <a:headEnd type="none" w="med" len="med"/>
                      <a:tailEnd type="none" w="med" len="med"/>
                    </a:lnR>
                    <a:lnT w="4699" cap="flat" cmpd="sng" algn="ctr">
                      <a:noFill/>
                      <a:prstDash val="solid"/>
                      <a:round/>
                      <a:headEnd type="none" w="med" len="med"/>
                      <a:tailEnd type="none" w="med" len="med"/>
                    </a:lnT>
                    <a:lnB w="4699" cap="flat" cmpd="sng" algn="ctr">
                      <a:noFill/>
                      <a:prstDash val="solid"/>
                      <a:round/>
                      <a:headEnd type="none" w="med" len="med"/>
                      <a:tailEnd type="none" w="med" len="med"/>
                    </a:lnB>
                    <a:lnTlToBr w="12700" cmpd="sng">
                      <a:noFill/>
                      <a:prstDash val="solid"/>
                    </a:lnTlToBr>
                    <a:lnBlToTr w="12700" cmpd="sng">
                      <a:noFill/>
                      <a:prstDash val="solid"/>
                    </a:lnBlToTr>
                    <a:noFill/>
                  </a:tcPr>
                </a:tc>
              </a:tr>
              <a:tr h="222667">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l" fontAlgn="ctr">
                        <a:buNone/>
                      </a:pPr>
                      <a:r>
                        <a:rPr lang="zh-CN" altLang="en-US" sz="1000" b="0" i="0" u="none" strike="noStrike">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rPr>
                        <a:t>中性粒细胞计数升高</a:t>
                      </a:r>
                      <a:endParaRPr lang="zh-CN" altLang="en-US" sz="1000" b="0" i="0" u="none" strike="noStrike">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72000" marR="0" marT="0" marB="0" anchor="ctr">
                    <a:lnL w="4699" cap="flat" cmpd="sng" algn="ctr">
                      <a:noFill/>
                      <a:prstDash val="solid"/>
                      <a:round/>
                      <a:headEnd type="none" w="med" len="med"/>
                      <a:tailEnd type="none" w="med" len="med"/>
                    </a:lnL>
                    <a:lnR w="4699" cap="flat" cmpd="sng" algn="ctr">
                      <a:noFill/>
                      <a:prstDash val="solid"/>
                      <a:round/>
                      <a:headEnd type="none" w="med" len="med"/>
                      <a:tailEnd type="none" w="med" len="med"/>
                    </a:lnR>
                    <a:lnT w="4699" cap="flat" cmpd="sng" algn="ctr">
                      <a:noFill/>
                      <a:prstDash val="solid"/>
                      <a:round/>
                      <a:headEnd type="none" w="med" len="med"/>
                      <a:tailEnd type="none" w="med" len="med"/>
                    </a:lnT>
                    <a:lnB w="4699"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ctr" fontAlgn="ctr">
                        <a:buNone/>
                      </a:pPr>
                      <a:r>
                        <a:rPr lang="en-US" altLang="zh-CN" sz="1000" b="0" i="0" u="none" strike="noStrike" dirty="0">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rPr>
                        <a:t>1(33.3)</a:t>
                      </a:r>
                      <a:endParaRPr lang="zh-CN" altLang="en-US" sz="1000" b="0" i="0" u="none" strike="noStrike" dirty="0">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0" marR="0" marT="0" marB="0" anchor="ctr">
                    <a:lnL w="4699" cap="flat" cmpd="sng" algn="ctr">
                      <a:noFill/>
                      <a:prstDash val="solid"/>
                      <a:round/>
                      <a:headEnd type="none" w="med" len="med"/>
                      <a:tailEnd type="none" w="med" len="med"/>
                    </a:lnL>
                    <a:lnR w="4699" cap="flat" cmpd="sng" algn="ctr">
                      <a:noFill/>
                      <a:prstDash val="solid"/>
                      <a:round/>
                      <a:headEnd type="none" w="med" len="med"/>
                      <a:tailEnd type="none" w="med" len="med"/>
                    </a:lnR>
                    <a:lnT w="4699" cap="flat" cmpd="sng" algn="ctr">
                      <a:noFill/>
                      <a:prstDash val="solid"/>
                      <a:round/>
                      <a:headEnd type="none" w="med" len="med"/>
                      <a:tailEnd type="none" w="med" len="med"/>
                    </a:lnT>
                    <a:lnB w="4699"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ctr" fontAlgn="ctr">
                        <a:buNone/>
                      </a:pPr>
                      <a:r>
                        <a:rPr lang="en-US" altLang="zh-CN" sz="1000" b="0" i="0" u="none" strike="noStrike">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rPr>
                        <a:t>0</a:t>
                      </a:r>
                      <a:endParaRPr lang="en-US" altLang="zh-CN" sz="1000" b="0" i="0" u="none" strike="noStrike">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0" marR="0" marT="0" marB="0" anchor="ctr">
                    <a:lnL w="4699" cap="flat" cmpd="sng" algn="ctr">
                      <a:noFill/>
                      <a:prstDash val="solid"/>
                      <a:round/>
                      <a:headEnd type="none" w="med" len="med"/>
                      <a:tailEnd type="none" w="med" len="med"/>
                    </a:lnL>
                    <a:lnR w="4699" cap="flat" cmpd="sng" algn="ctr">
                      <a:noFill/>
                      <a:prstDash val="solid"/>
                      <a:round/>
                      <a:headEnd type="none" w="med" len="med"/>
                      <a:tailEnd type="none" w="med" len="med"/>
                    </a:lnR>
                    <a:lnT w="4699" cap="flat" cmpd="sng" algn="ctr">
                      <a:noFill/>
                      <a:prstDash val="solid"/>
                      <a:round/>
                      <a:headEnd type="none" w="med" len="med"/>
                      <a:tailEnd type="none" w="med" len="med"/>
                    </a:lnT>
                    <a:lnB w="4699"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ctr" fontAlgn="ctr">
                        <a:buNone/>
                      </a:pPr>
                      <a:r>
                        <a:rPr lang="en-US" altLang="zh-CN" sz="1000" b="0" i="0" u="none" strike="noStrike" dirty="0">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rPr>
                        <a:t>6(40.0)</a:t>
                      </a:r>
                      <a:endParaRPr lang="zh-CN" altLang="en-US" sz="1000" b="0" i="0" u="none" strike="noStrike" dirty="0">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0" marR="0" marT="0" marB="0" anchor="ctr">
                    <a:lnL w="4699" cap="flat" cmpd="sng" algn="ctr">
                      <a:noFill/>
                      <a:prstDash val="solid"/>
                      <a:round/>
                      <a:headEnd type="none" w="med" len="med"/>
                      <a:tailEnd type="none" w="med" len="med"/>
                    </a:lnL>
                    <a:lnR w="4699" cap="flat" cmpd="sng" algn="ctr">
                      <a:noFill/>
                      <a:prstDash val="solid"/>
                      <a:round/>
                      <a:headEnd type="none" w="med" len="med"/>
                      <a:tailEnd type="none" w="med" len="med"/>
                    </a:lnR>
                    <a:lnT w="4699" cap="flat" cmpd="sng" algn="ctr">
                      <a:noFill/>
                      <a:prstDash val="solid"/>
                      <a:round/>
                      <a:headEnd type="none" w="med" len="med"/>
                      <a:tailEnd type="none" w="med" len="med"/>
                    </a:lnT>
                    <a:lnB w="4699"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ctr" fontAlgn="ctr">
                        <a:buNone/>
                      </a:pPr>
                      <a:r>
                        <a:rPr lang="en-US" altLang="zh-CN" sz="1000" b="0" i="0" u="none" strike="noStrike">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rPr>
                        <a:t>0</a:t>
                      </a:r>
                      <a:endParaRPr lang="en-US" altLang="zh-CN" sz="1000" b="0" i="0" u="none" strike="noStrike">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0" marR="0" marT="0" marB="0" anchor="ctr">
                    <a:lnL w="4699" cap="flat" cmpd="sng" algn="ctr">
                      <a:noFill/>
                      <a:prstDash val="solid"/>
                      <a:round/>
                      <a:headEnd type="none" w="med" len="med"/>
                      <a:tailEnd type="none" w="med" len="med"/>
                    </a:lnL>
                    <a:lnR w="4699" cap="flat" cmpd="sng" algn="ctr">
                      <a:noFill/>
                      <a:prstDash val="solid"/>
                      <a:round/>
                      <a:headEnd type="none" w="med" len="med"/>
                      <a:tailEnd type="none" w="med" len="med"/>
                    </a:lnR>
                    <a:lnT w="4699" cap="flat" cmpd="sng" algn="ctr">
                      <a:noFill/>
                      <a:prstDash val="solid"/>
                      <a:round/>
                      <a:headEnd type="none" w="med" len="med"/>
                      <a:tailEnd type="none" w="med" len="med"/>
                    </a:lnT>
                    <a:lnB w="4699"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ctr" fontAlgn="ctr">
                        <a:buNone/>
                      </a:pPr>
                      <a:r>
                        <a:rPr lang="en-US" altLang="zh-CN" sz="1000" b="0" i="0" u="none" strike="noStrike" dirty="0">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rPr>
                        <a:t>12(37.5)</a:t>
                      </a:r>
                      <a:endParaRPr lang="zh-CN" altLang="en-US" sz="1000" b="0" i="0" u="none" strike="noStrike" dirty="0">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0" marR="0" marT="0" marB="0" anchor="ctr">
                    <a:lnL w="4699" cap="flat" cmpd="sng" algn="ctr">
                      <a:noFill/>
                      <a:prstDash val="solid"/>
                      <a:round/>
                      <a:headEnd type="none" w="med" len="med"/>
                      <a:tailEnd type="none" w="med" len="med"/>
                    </a:lnL>
                    <a:lnR w="4699" cap="flat" cmpd="sng" algn="ctr">
                      <a:noFill/>
                      <a:prstDash val="solid"/>
                      <a:round/>
                      <a:headEnd type="none" w="med" len="med"/>
                      <a:tailEnd type="none" w="med" len="med"/>
                    </a:lnR>
                    <a:lnT w="4699" cap="flat" cmpd="sng" algn="ctr">
                      <a:noFill/>
                      <a:prstDash val="solid"/>
                      <a:round/>
                      <a:headEnd type="none" w="med" len="med"/>
                      <a:tailEnd type="none" w="med" len="med"/>
                    </a:lnT>
                    <a:lnB w="4699"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ctr" fontAlgn="ctr">
                        <a:buNone/>
                      </a:pPr>
                      <a:r>
                        <a:rPr lang="en-US" altLang="zh-CN" sz="1000" b="0" i="0" u="none" strike="noStrike">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rPr>
                        <a:t>0</a:t>
                      </a:r>
                      <a:endParaRPr lang="en-US" altLang="zh-CN" sz="1000" b="0" i="0" u="none" strike="noStrike">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0" marR="0" marT="0" marB="0" anchor="ctr">
                    <a:lnL w="4699" cap="flat" cmpd="sng" algn="ctr">
                      <a:noFill/>
                      <a:prstDash val="solid"/>
                      <a:round/>
                      <a:headEnd type="none" w="med" len="med"/>
                      <a:tailEnd type="none" w="med" len="med"/>
                    </a:lnL>
                    <a:lnR w="4699" cap="flat" cmpd="sng" algn="ctr">
                      <a:noFill/>
                      <a:prstDash val="solid"/>
                      <a:round/>
                      <a:headEnd type="none" w="med" len="med"/>
                      <a:tailEnd type="none" w="med" len="med"/>
                    </a:lnR>
                    <a:lnT w="4699" cap="flat" cmpd="sng" algn="ctr">
                      <a:noFill/>
                      <a:prstDash val="solid"/>
                      <a:round/>
                      <a:headEnd type="none" w="med" len="med"/>
                      <a:tailEnd type="none" w="med" len="med"/>
                    </a:lnT>
                    <a:lnB w="4699"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ctr" fontAlgn="ctr">
                        <a:buNone/>
                      </a:pPr>
                      <a:r>
                        <a:rPr lang="en-US" altLang="zh-CN" sz="1000" b="0" i="0" u="none" strike="noStrike" dirty="0">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rPr>
                        <a:t>6(37.5)</a:t>
                      </a:r>
                      <a:endParaRPr lang="zh-CN" altLang="en-US" sz="1000" b="0" i="0" u="none" strike="noStrike" dirty="0">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0" marR="0" marT="0" marB="0" anchor="ctr">
                    <a:lnL w="4699" cap="flat" cmpd="sng" algn="ctr">
                      <a:noFill/>
                      <a:prstDash val="solid"/>
                      <a:round/>
                      <a:headEnd type="none" w="med" len="med"/>
                      <a:tailEnd type="none" w="med" len="med"/>
                    </a:lnL>
                    <a:lnR w="4699" cap="flat" cmpd="sng" algn="ctr">
                      <a:noFill/>
                      <a:prstDash val="solid"/>
                      <a:round/>
                      <a:headEnd type="none" w="med" len="med"/>
                      <a:tailEnd type="none" w="med" len="med"/>
                    </a:lnR>
                    <a:lnT w="4699" cap="flat" cmpd="sng" algn="ctr">
                      <a:noFill/>
                      <a:prstDash val="solid"/>
                      <a:round/>
                      <a:headEnd type="none" w="med" len="med"/>
                      <a:tailEnd type="none" w="med" len="med"/>
                    </a:lnT>
                    <a:lnB w="4699"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ctr" fontAlgn="ctr">
                        <a:buNone/>
                      </a:pPr>
                      <a:r>
                        <a:rPr lang="en-US" altLang="zh-CN" sz="1000" b="0" i="0" u="none" strike="noStrike" dirty="0">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rPr>
                        <a:t>0</a:t>
                      </a:r>
                      <a:endParaRPr lang="en-US" altLang="zh-CN" sz="1000" b="0" i="0" u="none" strike="noStrike" dirty="0">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0" marR="0" marT="0" marB="0" anchor="ctr">
                    <a:lnL w="4699" cap="flat" cmpd="sng" algn="ctr">
                      <a:noFill/>
                      <a:prstDash val="solid"/>
                      <a:round/>
                      <a:headEnd type="none" w="med" len="med"/>
                      <a:tailEnd type="none" w="med" len="med"/>
                    </a:lnL>
                    <a:lnR w="4699" cap="flat" cmpd="sng" algn="ctr">
                      <a:noFill/>
                      <a:prstDash val="solid"/>
                      <a:round/>
                      <a:headEnd type="none" w="med" len="med"/>
                      <a:tailEnd type="none" w="med" len="med"/>
                    </a:lnR>
                    <a:lnT w="4699" cap="flat" cmpd="sng" algn="ctr">
                      <a:noFill/>
                      <a:prstDash val="solid"/>
                      <a:round/>
                      <a:headEnd type="none" w="med" len="med"/>
                      <a:tailEnd type="none" w="med" len="med"/>
                    </a:lnT>
                    <a:lnB w="4699"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ctr" fontAlgn="ctr">
                        <a:buNone/>
                      </a:pPr>
                      <a:r>
                        <a:rPr lang="en-US" altLang="zh-CN" sz="1000" b="0" i="0" u="none" strike="noStrike" dirty="0">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rPr>
                        <a:t>25(37.9)</a:t>
                      </a:r>
                      <a:endParaRPr lang="zh-CN" altLang="en-US" sz="1000" b="0" i="0" u="none" strike="noStrike" dirty="0">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0" marR="0" marT="0" marB="0" anchor="ctr">
                    <a:lnL w="4699" cap="flat" cmpd="sng" algn="ctr">
                      <a:noFill/>
                      <a:prstDash val="solid"/>
                      <a:round/>
                      <a:headEnd type="none" w="med" len="med"/>
                      <a:tailEnd type="none" w="med" len="med"/>
                    </a:lnL>
                    <a:lnR w="4699" cap="flat" cmpd="sng" algn="ctr">
                      <a:noFill/>
                      <a:prstDash val="solid"/>
                      <a:round/>
                      <a:headEnd type="none" w="med" len="med"/>
                      <a:tailEnd type="none" w="med" len="med"/>
                    </a:lnR>
                    <a:lnT w="4699" cap="flat" cmpd="sng" algn="ctr">
                      <a:noFill/>
                      <a:prstDash val="solid"/>
                      <a:round/>
                      <a:headEnd type="none" w="med" len="med"/>
                      <a:tailEnd type="none" w="med" len="med"/>
                    </a:lnT>
                    <a:lnB w="4699"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ctr" fontAlgn="ctr">
                        <a:buNone/>
                      </a:pPr>
                      <a:r>
                        <a:rPr lang="en-US" altLang="zh-CN" sz="1000" b="0" i="0" u="none" strike="noStrike">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rPr>
                        <a:t>0</a:t>
                      </a:r>
                      <a:endParaRPr lang="en-US" altLang="zh-CN" sz="1000" b="0" i="0" u="none" strike="noStrike">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0" marR="0" marT="0" marB="0" anchor="ctr">
                    <a:lnL w="4699" cap="flat" cmpd="sng" algn="ctr">
                      <a:noFill/>
                      <a:prstDash val="solid"/>
                      <a:round/>
                      <a:headEnd type="none" w="med" len="med"/>
                      <a:tailEnd type="none" w="med" len="med"/>
                    </a:lnL>
                    <a:lnR w="4699" cap="flat" cmpd="sng" algn="ctr">
                      <a:noFill/>
                      <a:prstDash val="solid"/>
                      <a:round/>
                      <a:headEnd type="none" w="med" len="med"/>
                      <a:tailEnd type="none" w="med" len="med"/>
                    </a:lnR>
                    <a:lnT w="4699" cap="flat" cmpd="sng" algn="ctr">
                      <a:noFill/>
                      <a:prstDash val="solid"/>
                      <a:round/>
                      <a:headEnd type="none" w="med" len="med"/>
                      <a:tailEnd type="none" w="med" len="med"/>
                    </a:lnT>
                    <a:lnB w="4699" cap="flat" cmpd="sng" algn="ctr">
                      <a:noFill/>
                      <a:prstDash val="solid"/>
                      <a:round/>
                      <a:headEnd type="none" w="med" len="med"/>
                      <a:tailEnd type="none" w="med" len="med"/>
                    </a:lnB>
                    <a:lnTlToBr w="12700" cmpd="sng">
                      <a:noFill/>
                      <a:prstDash val="solid"/>
                    </a:lnTlToBr>
                    <a:lnBlToTr w="12700" cmpd="sng">
                      <a:noFill/>
                      <a:prstDash val="solid"/>
                    </a:lnBlToTr>
                    <a:noFill/>
                  </a:tcPr>
                </a:tc>
              </a:tr>
              <a:tr h="222667">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l" fontAlgn="ctr">
                        <a:buNone/>
                      </a:pPr>
                      <a:r>
                        <a:rPr lang="zh-CN" altLang="en-US" sz="1000" b="0" i="0" u="none" strike="noStrike">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rPr>
                        <a:t>乏力</a:t>
                      </a:r>
                      <a:endParaRPr lang="zh-CN" altLang="en-US" sz="1000" b="0" i="0" u="none" strike="noStrike">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72000" marR="0" marT="0" marB="0" anchor="ctr">
                    <a:lnL w="4699" cap="flat" cmpd="sng" algn="ctr">
                      <a:noFill/>
                      <a:prstDash val="solid"/>
                      <a:round/>
                      <a:headEnd type="none" w="med" len="med"/>
                      <a:tailEnd type="none" w="med" len="med"/>
                    </a:lnL>
                    <a:lnR w="4699" cap="flat" cmpd="sng" algn="ctr">
                      <a:noFill/>
                      <a:prstDash val="solid"/>
                      <a:round/>
                      <a:headEnd type="none" w="med" len="med"/>
                      <a:tailEnd type="none" w="med" len="med"/>
                    </a:lnR>
                    <a:lnT w="4699" cap="flat" cmpd="sng" algn="ctr">
                      <a:noFill/>
                      <a:prstDash val="solid"/>
                      <a:round/>
                      <a:headEnd type="none" w="med" len="med"/>
                      <a:tailEnd type="none" w="med" len="med"/>
                    </a:lnT>
                    <a:lnB w="4699"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ctr" fontAlgn="ctr">
                        <a:buNone/>
                      </a:pPr>
                      <a:r>
                        <a:rPr lang="en-US" altLang="zh-CN" sz="1000" b="0" i="0" u="none" strike="noStrike">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rPr>
                        <a:t>0</a:t>
                      </a:r>
                      <a:endParaRPr lang="en-US" altLang="zh-CN" sz="1000" b="0" i="0" u="none" strike="noStrike">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0" marR="0" marT="0" marB="0" anchor="ctr">
                    <a:lnL w="4699" cap="flat" cmpd="sng" algn="ctr">
                      <a:noFill/>
                      <a:prstDash val="solid"/>
                      <a:round/>
                      <a:headEnd type="none" w="med" len="med"/>
                      <a:tailEnd type="none" w="med" len="med"/>
                    </a:lnL>
                    <a:lnR w="4699" cap="flat" cmpd="sng" algn="ctr">
                      <a:noFill/>
                      <a:prstDash val="solid"/>
                      <a:round/>
                      <a:headEnd type="none" w="med" len="med"/>
                      <a:tailEnd type="none" w="med" len="med"/>
                    </a:lnR>
                    <a:lnT w="4699" cap="flat" cmpd="sng" algn="ctr">
                      <a:noFill/>
                      <a:prstDash val="solid"/>
                      <a:round/>
                      <a:headEnd type="none" w="med" len="med"/>
                      <a:tailEnd type="none" w="med" len="med"/>
                    </a:lnT>
                    <a:lnB w="4699"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ctr" fontAlgn="ctr">
                        <a:buNone/>
                      </a:pPr>
                      <a:r>
                        <a:rPr lang="en-US" altLang="zh-CN" sz="1000" b="0" i="0" u="none" strike="noStrike">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rPr>
                        <a:t>0</a:t>
                      </a:r>
                      <a:endParaRPr lang="en-US" altLang="zh-CN" sz="1000" b="0" i="0" u="none" strike="noStrike">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0" marR="0" marT="0" marB="0" anchor="ctr">
                    <a:lnL w="4699" cap="flat" cmpd="sng" algn="ctr">
                      <a:noFill/>
                      <a:prstDash val="solid"/>
                      <a:round/>
                      <a:headEnd type="none" w="med" len="med"/>
                      <a:tailEnd type="none" w="med" len="med"/>
                    </a:lnL>
                    <a:lnR w="4699" cap="flat" cmpd="sng" algn="ctr">
                      <a:noFill/>
                      <a:prstDash val="solid"/>
                      <a:round/>
                      <a:headEnd type="none" w="med" len="med"/>
                      <a:tailEnd type="none" w="med" len="med"/>
                    </a:lnR>
                    <a:lnT w="4699" cap="flat" cmpd="sng" algn="ctr">
                      <a:noFill/>
                      <a:prstDash val="solid"/>
                      <a:round/>
                      <a:headEnd type="none" w="med" len="med"/>
                      <a:tailEnd type="none" w="med" len="med"/>
                    </a:lnT>
                    <a:lnB w="4699"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ctr" fontAlgn="ctr">
                        <a:buNone/>
                      </a:pPr>
                      <a:r>
                        <a:rPr lang="en-US" altLang="zh-CN" sz="1000" b="0" i="0" u="none" strike="noStrike" dirty="0">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rPr>
                        <a:t>4(26.7)</a:t>
                      </a:r>
                      <a:endParaRPr lang="zh-CN" altLang="en-US" sz="1000" b="0" i="0" u="none" strike="noStrike" dirty="0">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0" marR="0" marT="0" marB="0" anchor="ctr">
                    <a:lnL w="4699" cap="flat" cmpd="sng" algn="ctr">
                      <a:noFill/>
                      <a:prstDash val="solid"/>
                      <a:round/>
                      <a:headEnd type="none" w="med" len="med"/>
                      <a:tailEnd type="none" w="med" len="med"/>
                    </a:lnL>
                    <a:lnR w="4699" cap="flat" cmpd="sng" algn="ctr">
                      <a:noFill/>
                      <a:prstDash val="solid"/>
                      <a:round/>
                      <a:headEnd type="none" w="med" len="med"/>
                      <a:tailEnd type="none" w="med" len="med"/>
                    </a:lnR>
                    <a:lnT w="4699" cap="flat" cmpd="sng" algn="ctr">
                      <a:noFill/>
                      <a:prstDash val="solid"/>
                      <a:round/>
                      <a:headEnd type="none" w="med" len="med"/>
                      <a:tailEnd type="none" w="med" len="med"/>
                    </a:lnT>
                    <a:lnB w="4699"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ctr" fontAlgn="ctr">
                        <a:buNone/>
                      </a:pPr>
                      <a:r>
                        <a:rPr lang="en-US" altLang="zh-CN" sz="1000" b="0" i="0" u="none" strike="noStrike">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rPr>
                        <a:t>0</a:t>
                      </a:r>
                      <a:endParaRPr lang="en-US" altLang="zh-CN" sz="1000" b="0" i="0" u="none" strike="noStrike">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0" marR="0" marT="0" marB="0" anchor="ctr">
                    <a:lnL w="4699" cap="flat" cmpd="sng" algn="ctr">
                      <a:noFill/>
                      <a:prstDash val="solid"/>
                      <a:round/>
                      <a:headEnd type="none" w="med" len="med"/>
                      <a:tailEnd type="none" w="med" len="med"/>
                    </a:lnL>
                    <a:lnR w="4699" cap="flat" cmpd="sng" algn="ctr">
                      <a:noFill/>
                      <a:prstDash val="solid"/>
                      <a:round/>
                      <a:headEnd type="none" w="med" len="med"/>
                      <a:tailEnd type="none" w="med" len="med"/>
                    </a:lnR>
                    <a:lnT w="4699" cap="flat" cmpd="sng" algn="ctr">
                      <a:noFill/>
                      <a:prstDash val="solid"/>
                      <a:round/>
                      <a:headEnd type="none" w="med" len="med"/>
                      <a:tailEnd type="none" w="med" len="med"/>
                    </a:lnT>
                    <a:lnB w="4699"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ctr" fontAlgn="ctr">
                        <a:buNone/>
                      </a:pPr>
                      <a:r>
                        <a:rPr lang="en-US" altLang="zh-CN" sz="1000" b="0" i="0" u="none" strike="noStrike" dirty="0">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rPr>
                        <a:t>11(34.4)</a:t>
                      </a:r>
                      <a:endParaRPr lang="zh-CN" altLang="en-US" sz="1000" b="0" i="0" u="none" strike="noStrike" dirty="0">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0" marR="0" marT="0" marB="0" anchor="ctr">
                    <a:lnL w="4699" cap="flat" cmpd="sng" algn="ctr">
                      <a:noFill/>
                      <a:prstDash val="solid"/>
                      <a:round/>
                      <a:headEnd type="none" w="med" len="med"/>
                      <a:tailEnd type="none" w="med" len="med"/>
                    </a:lnL>
                    <a:lnR w="4699" cap="flat" cmpd="sng" algn="ctr">
                      <a:noFill/>
                      <a:prstDash val="solid"/>
                      <a:round/>
                      <a:headEnd type="none" w="med" len="med"/>
                      <a:tailEnd type="none" w="med" len="med"/>
                    </a:lnR>
                    <a:lnT w="4699" cap="flat" cmpd="sng" algn="ctr">
                      <a:noFill/>
                      <a:prstDash val="solid"/>
                      <a:round/>
                      <a:headEnd type="none" w="med" len="med"/>
                      <a:tailEnd type="none" w="med" len="med"/>
                    </a:lnT>
                    <a:lnB w="4699"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ctr" fontAlgn="ctr">
                        <a:buNone/>
                      </a:pPr>
                      <a:r>
                        <a:rPr lang="en-US" altLang="zh-CN" sz="1000" b="0" i="0" u="none" strike="noStrike" dirty="0">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rPr>
                        <a:t>1(3.1)</a:t>
                      </a:r>
                      <a:endParaRPr lang="zh-CN" altLang="en-US" sz="1000" b="0" i="0" u="none" strike="noStrike" dirty="0">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0" marR="0" marT="0" marB="0" anchor="ctr">
                    <a:lnL w="4699" cap="flat" cmpd="sng" algn="ctr">
                      <a:noFill/>
                      <a:prstDash val="solid"/>
                      <a:round/>
                      <a:headEnd type="none" w="med" len="med"/>
                      <a:tailEnd type="none" w="med" len="med"/>
                    </a:lnL>
                    <a:lnR w="4699" cap="flat" cmpd="sng" algn="ctr">
                      <a:noFill/>
                      <a:prstDash val="solid"/>
                      <a:round/>
                      <a:headEnd type="none" w="med" len="med"/>
                      <a:tailEnd type="none" w="med" len="med"/>
                    </a:lnR>
                    <a:lnT w="4699" cap="flat" cmpd="sng" algn="ctr">
                      <a:noFill/>
                      <a:prstDash val="solid"/>
                      <a:round/>
                      <a:headEnd type="none" w="med" len="med"/>
                      <a:tailEnd type="none" w="med" len="med"/>
                    </a:lnT>
                    <a:lnB w="4699"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ctr" fontAlgn="ctr">
                        <a:buNone/>
                      </a:pPr>
                      <a:r>
                        <a:rPr lang="en-US" altLang="zh-CN" sz="1000" b="0" i="0" u="none" strike="noStrike" dirty="0">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rPr>
                        <a:t>5(31.3)</a:t>
                      </a:r>
                      <a:endParaRPr lang="zh-CN" altLang="en-US" sz="1000" b="0" i="0" u="none" strike="noStrike" dirty="0">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0" marR="0" marT="0" marB="0" anchor="ctr">
                    <a:lnL w="4699" cap="flat" cmpd="sng" algn="ctr">
                      <a:noFill/>
                      <a:prstDash val="solid"/>
                      <a:round/>
                      <a:headEnd type="none" w="med" len="med"/>
                      <a:tailEnd type="none" w="med" len="med"/>
                    </a:lnL>
                    <a:lnR w="4699" cap="flat" cmpd="sng" algn="ctr">
                      <a:noFill/>
                      <a:prstDash val="solid"/>
                      <a:round/>
                      <a:headEnd type="none" w="med" len="med"/>
                      <a:tailEnd type="none" w="med" len="med"/>
                    </a:lnR>
                    <a:lnT w="4699" cap="flat" cmpd="sng" algn="ctr">
                      <a:noFill/>
                      <a:prstDash val="solid"/>
                      <a:round/>
                      <a:headEnd type="none" w="med" len="med"/>
                      <a:tailEnd type="none" w="med" len="med"/>
                    </a:lnT>
                    <a:lnB w="4699"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ctr" fontAlgn="ctr">
                        <a:buNone/>
                      </a:pPr>
                      <a:r>
                        <a:rPr lang="en-US" altLang="zh-CN" sz="1000" b="0" i="0" u="none" strike="noStrike">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rPr>
                        <a:t>0</a:t>
                      </a:r>
                      <a:endParaRPr lang="en-US" altLang="zh-CN" sz="1000" b="0" i="0" u="none" strike="noStrike">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0" marR="0" marT="0" marB="0" anchor="ctr">
                    <a:lnL w="4699" cap="flat" cmpd="sng" algn="ctr">
                      <a:noFill/>
                      <a:prstDash val="solid"/>
                      <a:round/>
                      <a:headEnd type="none" w="med" len="med"/>
                      <a:tailEnd type="none" w="med" len="med"/>
                    </a:lnL>
                    <a:lnR w="4699" cap="flat" cmpd="sng" algn="ctr">
                      <a:noFill/>
                      <a:prstDash val="solid"/>
                      <a:round/>
                      <a:headEnd type="none" w="med" len="med"/>
                      <a:tailEnd type="none" w="med" len="med"/>
                    </a:lnR>
                    <a:lnT w="4699" cap="flat" cmpd="sng" algn="ctr">
                      <a:noFill/>
                      <a:prstDash val="solid"/>
                      <a:round/>
                      <a:headEnd type="none" w="med" len="med"/>
                      <a:tailEnd type="none" w="med" len="med"/>
                    </a:lnT>
                    <a:lnB w="4699"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ctr" fontAlgn="ctr">
                        <a:buNone/>
                      </a:pPr>
                      <a:r>
                        <a:rPr lang="en-US" altLang="zh-CN" sz="1000" b="0" i="0" u="none" strike="noStrike" dirty="0">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rPr>
                        <a:t>20(30.3)</a:t>
                      </a:r>
                      <a:endParaRPr lang="zh-CN" altLang="en-US" sz="1000" b="0" i="0" u="none" strike="noStrike" dirty="0">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0" marR="0" marT="0" marB="0" anchor="ctr">
                    <a:lnL w="4699" cap="flat" cmpd="sng" algn="ctr">
                      <a:noFill/>
                      <a:prstDash val="solid"/>
                      <a:round/>
                      <a:headEnd type="none" w="med" len="med"/>
                      <a:tailEnd type="none" w="med" len="med"/>
                    </a:lnL>
                    <a:lnR w="4699" cap="flat" cmpd="sng" algn="ctr">
                      <a:noFill/>
                      <a:prstDash val="solid"/>
                      <a:round/>
                      <a:headEnd type="none" w="med" len="med"/>
                      <a:tailEnd type="none" w="med" len="med"/>
                    </a:lnR>
                    <a:lnT w="4699" cap="flat" cmpd="sng" algn="ctr">
                      <a:noFill/>
                      <a:prstDash val="solid"/>
                      <a:round/>
                      <a:headEnd type="none" w="med" len="med"/>
                      <a:tailEnd type="none" w="med" len="med"/>
                    </a:lnT>
                    <a:lnB w="4699"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ctr" fontAlgn="ctr">
                        <a:buNone/>
                      </a:pPr>
                      <a:r>
                        <a:rPr lang="en-US" altLang="zh-CN" sz="1000" b="0" i="0" u="none" strike="noStrike" dirty="0">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rPr>
                        <a:t>1(1.5)</a:t>
                      </a:r>
                      <a:endParaRPr lang="zh-CN" altLang="en-US" sz="1000" b="0" i="0" u="none" strike="noStrike" dirty="0">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0" marR="0" marT="0" marB="0" anchor="ctr">
                    <a:lnL w="4699" cap="flat" cmpd="sng" algn="ctr">
                      <a:noFill/>
                      <a:prstDash val="solid"/>
                      <a:round/>
                      <a:headEnd type="none" w="med" len="med"/>
                      <a:tailEnd type="none" w="med" len="med"/>
                    </a:lnL>
                    <a:lnR w="4699" cap="flat" cmpd="sng" algn="ctr">
                      <a:noFill/>
                      <a:prstDash val="solid"/>
                      <a:round/>
                      <a:headEnd type="none" w="med" len="med"/>
                      <a:tailEnd type="none" w="med" len="med"/>
                    </a:lnR>
                    <a:lnT w="4699" cap="flat" cmpd="sng" algn="ctr">
                      <a:noFill/>
                      <a:prstDash val="solid"/>
                      <a:round/>
                      <a:headEnd type="none" w="med" len="med"/>
                      <a:tailEnd type="none" w="med" len="med"/>
                    </a:lnT>
                    <a:lnB w="4699" cap="flat" cmpd="sng" algn="ctr">
                      <a:noFill/>
                      <a:prstDash val="solid"/>
                      <a:round/>
                      <a:headEnd type="none" w="med" len="med"/>
                      <a:tailEnd type="none" w="med" len="med"/>
                    </a:lnB>
                    <a:lnTlToBr w="12700" cmpd="sng">
                      <a:noFill/>
                      <a:prstDash val="solid"/>
                    </a:lnTlToBr>
                    <a:lnBlToTr w="12700" cmpd="sng">
                      <a:noFill/>
                      <a:prstDash val="solid"/>
                    </a:lnBlToTr>
                    <a:noFill/>
                  </a:tcPr>
                </a:tc>
              </a:tr>
              <a:tr h="222667">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l" fontAlgn="ctr">
                        <a:buNone/>
                      </a:pPr>
                      <a:r>
                        <a:rPr lang="zh-CN" altLang="en-US" sz="1000" b="0" i="0" u="none" strike="noStrike">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rPr>
                        <a:t>黑素细胞痣</a:t>
                      </a:r>
                      <a:endParaRPr lang="zh-CN" altLang="en-US" sz="1000" b="0" i="0" u="none" strike="noStrike">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72000" marR="0" marT="0" marB="0" anchor="ctr">
                    <a:lnL w="4699" cap="flat" cmpd="sng" algn="ctr">
                      <a:noFill/>
                      <a:prstDash val="solid"/>
                      <a:round/>
                      <a:headEnd type="none" w="med" len="med"/>
                      <a:tailEnd type="none" w="med" len="med"/>
                    </a:lnL>
                    <a:lnR w="4699" cap="flat" cmpd="sng" algn="ctr">
                      <a:noFill/>
                      <a:prstDash val="solid"/>
                      <a:round/>
                      <a:headEnd type="none" w="med" len="med"/>
                      <a:tailEnd type="none" w="med" len="med"/>
                    </a:lnR>
                    <a:lnT w="4699" cap="flat" cmpd="sng" algn="ctr">
                      <a:noFill/>
                      <a:prstDash val="solid"/>
                      <a:round/>
                      <a:headEnd type="none" w="med" len="med"/>
                      <a:tailEnd type="none" w="med" len="med"/>
                    </a:lnT>
                    <a:lnB w="4699"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ctr" fontAlgn="ctr">
                        <a:buNone/>
                      </a:pPr>
                      <a:r>
                        <a:rPr lang="en-US" altLang="zh-CN" sz="1000" b="0" i="0" u="none" strike="noStrike">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rPr>
                        <a:t>0</a:t>
                      </a:r>
                      <a:endParaRPr lang="en-US" altLang="zh-CN" sz="1000" b="0" i="0" u="none" strike="noStrike">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0" marR="0" marT="0" marB="0" anchor="ctr">
                    <a:lnL w="4699" cap="flat" cmpd="sng" algn="ctr">
                      <a:noFill/>
                      <a:prstDash val="solid"/>
                      <a:round/>
                      <a:headEnd type="none" w="med" len="med"/>
                      <a:tailEnd type="none" w="med" len="med"/>
                    </a:lnL>
                    <a:lnR w="4699" cap="flat" cmpd="sng" algn="ctr">
                      <a:noFill/>
                      <a:prstDash val="solid"/>
                      <a:round/>
                      <a:headEnd type="none" w="med" len="med"/>
                      <a:tailEnd type="none" w="med" len="med"/>
                    </a:lnR>
                    <a:lnT w="4699" cap="flat" cmpd="sng" algn="ctr">
                      <a:noFill/>
                      <a:prstDash val="solid"/>
                      <a:round/>
                      <a:headEnd type="none" w="med" len="med"/>
                      <a:tailEnd type="none" w="med" len="med"/>
                    </a:lnT>
                    <a:lnB w="4699"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ctr" fontAlgn="ctr">
                        <a:buNone/>
                      </a:pPr>
                      <a:r>
                        <a:rPr lang="en-US" altLang="zh-CN" sz="1000" b="0" i="0" u="none" strike="noStrike">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rPr>
                        <a:t>0</a:t>
                      </a:r>
                      <a:endParaRPr lang="en-US" altLang="zh-CN" sz="1000" b="0" i="0" u="none" strike="noStrike">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0" marR="0" marT="0" marB="0" anchor="ctr">
                    <a:lnL w="4699" cap="flat" cmpd="sng" algn="ctr">
                      <a:noFill/>
                      <a:prstDash val="solid"/>
                      <a:round/>
                      <a:headEnd type="none" w="med" len="med"/>
                      <a:tailEnd type="none" w="med" len="med"/>
                    </a:lnL>
                    <a:lnR w="4699" cap="flat" cmpd="sng" algn="ctr">
                      <a:noFill/>
                      <a:prstDash val="solid"/>
                      <a:round/>
                      <a:headEnd type="none" w="med" len="med"/>
                      <a:tailEnd type="none" w="med" len="med"/>
                    </a:lnR>
                    <a:lnT w="4699" cap="flat" cmpd="sng" algn="ctr">
                      <a:noFill/>
                      <a:prstDash val="solid"/>
                      <a:round/>
                      <a:headEnd type="none" w="med" len="med"/>
                      <a:tailEnd type="none" w="med" len="med"/>
                    </a:lnT>
                    <a:lnB w="4699"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ctr" fontAlgn="ctr">
                        <a:buNone/>
                      </a:pPr>
                      <a:r>
                        <a:rPr lang="en-US" altLang="zh-CN" sz="1000" b="0" i="0" u="none" strike="noStrike" dirty="0">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rPr>
                        <a:t>3(20.0)</a:t>
                      </a:r>
                      <a:endParaRPr lang="zh-CN" altLang="en-US" sz="1000" b="0" i="0" u="none" strike="noStrike" dirty="0">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0" marR="0" marT="0" marB="0" anchor="ctr">
                    <a:lnL w="4699" cap="flat" cmpd="sng" algn="ctr">
                      <a:noFill/>
                      <a:prstDash val="solid"/>
                      <a:round/>
                      <a:headEnd type="none" w="med" len="med"/>
                      <a:tailEnd type="none" w="med" len="med"/>
                    </a:lnL>
                    <a:lnR w="4699" cap="flat" cmpd="sng" algn="ctr">
                      <a:noFill/>
                      <a:prstDash val="solid"/>
                      <a:round/>
                      <a:headEnd type="none" w="med" len="med"/>
                      <a:tailEnd type="none" w="med" len="med"/>
                    </a:lnR>
                    <a:lnT w="4699" cap="flat" cmpd="sng" algn="ctr">
                      <a:noFill/>
                      <a:prstDash val="solid"/>
                      <a:round/>
                      <a:headEnd type="none" w="med" len="med"/>
                      <a:tailEnd type="none" w="med" len="med"/>
                    </a:lnT>
                    <a:lnB w="4699"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ctr" fontAlgn="ctr">
                        <a:buNone/>
                      </a:pPr>
                      <a:r>
                        <a:rPr lang="en-US" altLang="zh-CN" sz="1000" b="0" i="0" u="none" strike="noStrike">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rPr>
                        <a:t>0</a:t>
                      </a:r>
                      <a:endParaRPr lang="en-US" altLang="zh-CN" sz="1000" b="0" i="0" u="none" strike="noStrike">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0" marR="0" marT="0" marB="0" anchor="ctr">
                    <a:lnL w="4699" cap="flat" cmpd="sng" algn="ctr">
                      <a:noFill/>
                      <a:prstDash val="solid"/>
                      <a:round/>
                      <a:headEnd type="none" w="med" len="med"/>
                      <a:tailEnd type="none" w="med" len="med"/>
                    </a:lnL>
                    <a:lnR w="4699" cap="flat" cmpd="sng" algn="ctr">
                      <a:noFill/>
                      <a:prstDash val="solid"/>
                      <a:round/>
                      <a:headEnd type="none" w="med" len="med"/>
                      <a:tailEnd type="none" w="med" len="med"/>
                    </a:lnR>
                    <a:lnT w="4699" cap="flat" cmpd="sng" algn="ctr">
                      <a:noFill/>
                      <a:prstDash val="solid"/>
                      <a:round/>
                      <a:headEnd type="none" w="med" len="med"/>
                      <a:tailEnd type="none" w="med" len="med"/>
                    </a:lnT>
                    <a:lnB w="4699"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ctr" fontAlgn="ctr">
                        <a:buNone/>
                      </a:pPr>
                      <a:r>
                        <a:rPr lang="en-US" altLang="zh-CN" sz="1000" b="0" i="0" u="none" strike="noStrike" dirty="0">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rPr>
                        <a:t>10(31.3)</a:t>
                      </a:r>
                      <a:endParaRPr lang="zh-CN" altLang="en-US" sz="1000" b="0" i="0" u="none" strike="noStrike" dirty="0">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0" marR="0" marT="0" marB="0" anchor="ctr">
                    <a:lnL w="4699" cap="flat" cmpd="sng" algn="ctr">
                      <a:noFill/>
                      <a:prstDash val="solid"/>
                      <a:round/>
                      <a:headEnd type="none" w="med" len="med"/>
                      <a:tailEnd type="none" w="med" len="med"/>
                    </a:lnL>
                    <a:lnR w="4699" cap="flat" cmpd="sng" algn="ctr">
                      <a:noFill/>
                      <a:prstDash val="solid"/>
                      <a:round/>
                      <a:headEnd type="none" w="med" len="med"/>
                      <a:tailEnd type="none" w="med" len="med"/>
                    </a:lnR>
                    <a:lnT w="4699" cap="flat" cmpd="sng" algn="ctr">
                      <a:noFill/>
                      <a:prstDash val="solid"/>
                      <a:round/>
                      <a:headEnd type="none" w="med" len="med"/>
                      <a:tailEnd type="none" w="med" len="med"/>
                    </a:lnT>
                    <a:lnB w="4699"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ctr" fontAlgn="ctr">
                        <a:buNone/>
                      </a:pPr>
                      <a:r>
                        <a:rPr lang="en-US" altLang="zh-CN" sz="1000" b="0" i="0" u="none" strike="noStrike">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rPr>
                        <a:t>0</a:t>
                      </a:r>
                      <a:endParaRPr lang="en-US" altLang="zh-CN" sz="1000" b="0" i="0" u="none" strike="noStrike">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0" marR="0" marT="0" marB="0" anchor="ctr">
                    <a:lnL w="4699" cap="flat" cmpd="sng" algn="ctr">
                      <a:noFill/>
                      <a:prstDash val="solid"/>
                      <a:round/>
                      <a:headEnd type="none" w="med" len="med"/>
                      <a:tailEnd type="none" w="med" len="med"/>
                    </a:lnL>
                    <a:lnR w="4699" cap="flat" cmpd="sng" algn="ctr">
                      <a:noFill/>
                      <a:prstDash val="solid"/>
                      <a:round/>
                      <a:headEnd type="none" w="med" len="med"/>
                      <a:tailEnd type="none" w="med" len="med"/>
                    </a:lnR>
                    <a:lnT w="4699" cap="flat" cmpd="sng" algn="ctr">
                      <a:noFill/>
                      <a:prstDash val="solid"/>
                      <a:round/>
                      <a:headEnd type="none" w="med" len="med"/>
                      <a:tailEnd type="none" w="med" len="med"/>
                    </a:lnT>
                    <a:lnB w="4699"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ctr" fontAlgn="ctr">
                        <a:buNone/>
                      </a:pPr>
                      <a:r>
                        <a:rPr lang="en-US" altLang="zh-CN" sz="1000" b="0" i="0" u="none" strike="noStrike" dirty="0">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rPr>
                        <a:t>4(25.0)</a:t>
                      </a:r>
                      <a:endParaRPr lang="zh-CN" altLang="en-US" sz="1000" b="0" i="0" u="none" strike="noStrike" dirty="0">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0" marR="0" marT="0" marB="0" anchor="ctr">
                    <a:lnL w="4699" cap="flat" cmpd="sng" algn="ctr">
                      <a:noFill/>
                      <a:prstDash val="solid"/>
                      <a:round/>
                      <a:headEnd type="none" w="med" len="med"/>
                      <a:tailEnd type="none" w="med" len="med"/>
                    </a:lnL>
                    <a:lnR w="4699" cap="flat" cmpd="sng" algn="ctr">
                      <a:noFill/>
                      <a:prstDash val="solid"/>
                      <a:round/>
                      <a:headEnd type="none" w="med" len="med"/>
                      <a:tailEnd type="none" w="med" len="med"/>
                    </a:lnR>
                    <a:lnT w="4699" cap="flat" cmpd="sng" algn="ctr">
                      <a:noFill/>
                      <a:prstDash val="solid"/>
                      <a:round/>
                      <a:headEnd type="none" w="med" len="med"/>
                      <a:tailEnd type="none" w="med" len="med"/>
                    </a:lnT>
                    <a:lnB w="4699"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ctr" fontAlgn="ctr">
                        <a:buNone/>
                      </a:pPr>
                      <a:r>
                        <a:rPr lang="en-US" altLang="zh-CN" sz="1000" b="0" i="0" u="none" strike="noStrike">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rPr>
                        <a:t>0</a:t>
                      </a:r>
                      <a:endParaRPr lang="en-US" altLang="zh-CN" sz="1000" b="0" i="0" u="none" strike="noStrike">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0" marR="0" marT="0" marB="0" anchor="ctr">
                    <a:lnL w="4699" cap="flat" cmpd="sng" algn="ctr">
                      <a:noFill/>
                      <a:prstDash val="solid"/>
                      <a:round/>
                      <a:headEnd type="none" w="med" len="med"/>
                      <a:tailEnd type="none" w="med" len="med"/>
                    </a:lnL>
                    <a:lnR w="4699" cap="flat" cmpd="sng" algn="ctr">
                      <a:noFill/>
                      <a:prstDash val="solid"/>
                      <a:round/>
                      <a:headEnd type="none" w="med" len="med"/>
                      <a:tailEnd type="none" w="med" len="med"/>
                    </a:lnR>
                    <a:lnT w="4699" cap="flat" cmpd="sng" algn="ctr">
                      <a:noFill/>
                      <a:prstDash val="solid"/>
                      <a:round/>
                      <a:headEnd type="none" w="med" len="med"/>
                      <a:tailEnd type="none" w="med" len="med"/>
                    </a:lnT>
                    <a:lnB w="4699"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ctr" fontAlgn="ctr">
                        <a:buNone/>
                      </a:pPr>
                      <a:r>
                        <a:rPr lang="en-US" altLang="zh-CN" sz="1000" b="0" i="0" u="none" strike="noStrike" dirty="0">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rPr>
                        <a:t>17(25.8)</a:t>
                      </a:r>
                      <a:endParaRPr lang="zh-CN" altLang="en-US" sz="1000" b="0" i="0" u="none" strike="noStrike" dirty="0">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0" marR="0" marT="0" marB="0" anchor="ctr">
                    <a:lnL w="4699" cap="flat" cmpd="sng" algn="ctr">
                      <a:noFill/>
                      <a:prstDash val="solid"/>
                      <a:round/>
                      <a:headEnd type="none" w="med" len="med"/>
                      <a:tailEnd type="none" w="med" len="med"/>
                    </a:lnL>
                    <a:lnR w="4699" cap="flat" cmpd="sng" algn="ctr">
                      <a:noFill/>
                      <a:prstDash val="solid"/>
                      <a:round/>
                      <a:headEnd type="none" w="med" len="med"/>
                      <a:tailEnd type="none" w="med" len="med"/>
                    </a:lnR>
                    <a:lnT w="4699" cap="flat" cmpd="sng" algn="ctr">
                      <a:noFill/>
                      <a:prstDash val="solid"/>
                      <a:round/>
                      <a:headEnd type="none" w="med" len="med"/>
                      <a:tailEnd type="none" w="med" len="med"/>
                    </a:lnT>
                    <a:lnB w="4699"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ctr" fontAlgn="ctr">
                        <a:buNone/>
                      </a:pPr>
                      <a:r>
                        <a:rPr lang="en-US" altLang="zh-CN" sz="1000" b="0" i="0" u="none" strike="noStrike" dirty="0">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rPr>
                        <a:t>0</a:t>
                      </a:r>
                      <a:endParaRPr lang="en-US" altLang="zh-CN" sz="1000" b="0" i="0" u="none" strike="noStrike" dirty="0">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0" marR="0" marT="0" marB="0" anchor="ctr">
                    <a:lnL w="4699" cap="flat" cmpd="sng" algn="ctr">
                      <a:noFill/>
                      <a:prstDash val="solid"/>
                      <a:round/>
                      <a:headEnd type="none" w="med" len="med"/>
                      <a:tailEnd type="none" w="med" len="med"/>
                    </a:lnL>
                    <a:lnR w="4699" cap="flat" cmpd="sng" algn="ctr">
                      <a:noFill/>
                      <a:prstDash val="solid"/>
                      <a:round/>
                      <a:headEnd type="none" w="med" len="med"/>
                      <a:tailEnd type="none" w="med" len="med"/>
                    </a:lnR>
                    <a:lnT w="4699" cap="flat" cmpd="sng" algn="ctr">
                      <a:noFill/>
                      <a:prstDash val="solid"/>
                      <a:round/>
                      <a:headEnd type="none" w="med" len="med"/>
                      <a:tailEnd type="none" w="med" len="med"/>
                    </a:lnT>
                    <a:lnB w="4699" cap="flat" cmpd="sng" algn="ctr">
                      <a:noFill/>
                      <a:prstDash val="solid"/>
                      <a:round/>
                      <a:headEnd type="none" w="med" len="med"/>
                      <a:tailEnd type="none" w="med" len="med"/>
                    </a:lnB>
                    <a:lnTlToBr w="12700" cmpd="sng">
                      <a:noFill/>
                      <a:prstDash val="solid"/>
                    </a:lnTlToBr>
                    <a:lnBlToTr w="12700" cmpd="sng">
                      <a:noFill/>
                      <a:prstDash val="solid"/>
                    </a:lnBlToTr>
                    <a:noFill/>
                  </a:tcPr>
                </a:tc>
              </a:tr>
              <a:tr h="222667">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l" fontAlgn="ctr">
                        <a:buNone/>
                      </a:pPr>
                      <a:r>
                        <a:rPr lang="zh-CN" altLang="en-US" sz="1000" b="0" i="0" u="none" strike="noStrike">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rPr>
                        <a:t>腹痛</a:t>
                      </a:r>
                      <a:endParaRPr lang="zh-CN" altLang="en-US" sz="1000" b="0" i="0" u="none" strike="noStrike">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72000" marR="0" marT="0" marB="0" anchor="ctr">
                    <a:lnL w="4699" cap="flat" cmpd="sng" algn="ctr">
                      <a:noFill/>
                      <a:prstDash val="solid"/>
                      <a:round/>
                      <a:headEnd type="none" w="med" len="med"/>
                      <a:tailEnd type="none" w="med" len="med"/>
                    </a:lnL>
                    <a:lnR w="4699" cap="flat" cmpd="sng" algn="ctr">
                      <a:noFill/>
                      <a:prstDash val="solid"/>
                      <a:round/>
                      <a:headEnd type="none" w="med" len="med"/>
                      <a:tailEnd type="none" w="med" len="med"/>
                    </a:lnR>
                    <a:lnT w="4699" cap="flat" cmpd="sng" algn="ctr">
                      <a:noFill/>
                      <a:prstDash val="solid"/>
                      <a:round/>
                      <a:headEnd type="none" w="med" len="med"/>
                      <a:tailEnd type="none" w="med" len="med"/>
                    </a:lnT>
                    <a:lnB w="4699"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ctr" fontAlgn="ctr">
                        <a:buNone/>
                      </a:pPr>
                      <a:r>
                        <a:rPr lang="en-US" altLang="zh-CN" sz="1000" b="0" i="0" u="none" strike="noStrike">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rPr>
                        <a:t>0</a:t>
                      </a:r>
                      <a:endParaRPr lang="en-US" altLang="zh-CN" sz="1000" b="0" i="0" u="none" strike="noStrike">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0" marR="0" marT="0" marB="0" anchor="ctr">
                    <a:lnL w="4699" cap="flat" cmpd="sng" algn="ctr">
                      <a:noFill/>
                      <a:prstDash val="solid"/>
                      <a:round/>
                      <a:headEnd type="none" w="med" len="med"/>
                      <a:tailEnd type="none" w="med" len="med"/>
                    </a:lnL>
                    <a:lnR w="4699" cap="flat" cmpd="sng" algn="ctr">
                      <a:noFill/>
                      <a:prstDash val="solid"/>
                      <a:round/>
                      <a:headEnd type="none" w="med" len="med"/>
                      <a:tailEnd type="none" w="med" len="med"/>
                    </a:lnR>
                    <a:lnT w="4699" cap="flat" cmpd="sng" algn="ctr">
                      <a:noFill/>
                      <a:prstDash val="solid"/>
                      <a:round/>
                      <a:headEnd type="none" w="med" len="med"/>
                      <a:tailEnd type="none" w="med" len="med"/>
                    </a:lnT>
                    <a:lnB w="4699"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ctr" fontAlgn="ctr">
                        <a:buNone/>
                      </a:pPr>
                      <a:r>
                        <a:rPr lang="en-US" altLang="zh-CN" sz="1000" b="0" i="0" u="none" strike="noStrike">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rPr>
                        <a:t>0</a:t>
                      </a:r>
                      <a:endParaRPr lang="en-US" altLang="zh-CN" sz="1000" b="0" i="0" u="none" strike="noStrike">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0" marR="0" marT="0" marB="0" anchor="ctr">
                    <a:lnL w="4699" cap="flat" cmpd="sng" algn="ctr">
                      <a:noFill/>
                      <a:prstDash val="solid"/>
                      <a:round/>
                      <a:headEnd type="none" w="med" len="med"/>
                      <a:tailEnd type="none" w="med" len="med"/>
                    </a:lnL>
                    <a:lnR w="4699" cap="flat" cmpd="sng" algn="ctr">
                      <a:noFill/>
                      <a:prstDash val="solid"/>
                      <a:round/>
                      <a:headEnd type="none" w="med" len="med"/>
                      <a:tailEnd type="none" w="med" len="med"/>
                    </a:lnR>
                    <a:lnT w="4699" cap="flat" cmpd="sng" algn="ctr">
                      <a:noFill/>
                      <a:prstDash val="solid"/>
                      <a:round/>
                      <a:headEnd type="none" w="med" len="med"/>
                      <a:tailEnd type="none" w="med" len="med"/>
                    </a:lnT>
                    <a:lnB w="4699"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ctr" fontAlgn="ctr">
                        <a:buNone/>
                      </a:pPr>
                      <a:r>
                        <a:rPr lang="en-US" altLang="zh-CN" sz="1000" b="0" i="0" u="none" strike="noStrike" dirty="0">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rPr>
                        <a:t>5(33.3)</a:t>
                      </a:r>
                      <a:endParaRPr lang="zh-CN" altLang="en-US" sz="1000" b="0" i="0" u="none" strike="noStrike" dirty="0">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0" marR="0" marT="0" marB="0" anchor="ctr">
                    <a:lnL w="4699" cap="flat" cmpd="sng" algn="ctr">
                      <a:noFill/>
                      <a:prstDash val="solid"/>
                      <a:round/>
                      <a:headEnd type="none" w="med" len="med"/>
                      <a:tailEnd type="none" w="med" len="med"/>
                    </a:lnL>
                    <a:lnR w="4699" cap="flat" cmpd="sng" algn="ctr">
                      <a:noFill/>
                      <a:prstDash val="solid"/>
                      <a:round/>
                      <a:headEnd type="none" w="med" len="med"/>
                      <a:tailEnd type="none" w="med" len="med"/>
                    </a:lnR>
                    <a:lnT w="4699" cap="flat" cmpd="sng" algn="ctr">
                      <a:noFill/>
                      <a:prstDash val="solid"/>
                      <a:round/>
                      <a:headEnd type="none" w="med" len="med"/>
                      <a:tailEnd type="none" w="med" len="med"/>
                    </a:lnT>
                    <a:lnB w="4699"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ctr" fontAlgn="ctr">
                        <a:buNone/>
                      </a:pPr>
                      <a:r>
                        <a:rPr lang="en-US" altLang="zh-CN" sz="1000" b="0" i="0" u="none" strike="noStrike" dirty="0">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rPr>
                        <a:t>1(6.7)</a:t>
                      </a:r>
                      <a:endParaRPr lang="zh-CN" altLang="en-US" sz="1000" b="0" i="0" u="none" strike="noStrike" dirty="0">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0" marR="0" marT="0" marB="0" anchor="ctr">
                    <a:lnL w="4699" cap="flat" cmpd="sng" algn="ctr">
                      <a:noFill/>
                      <a:prstDash val="solid"/>
                      <a:round/>
                      <a:headEnd type="none" w="med" len="med"/>
                      <a:tailEnd type="none" w="med" len="med"/>
                    </a:lnL>
                    <a:lnR w="4699" cap="flat" cmpd="sng" algn="ctr">
                      <a:noFill/>
                      <a:prstDash val="solid"/>
                      <a:round/>
                      <a:headEnd type="none" w="med" len="med"/>
                      <a:tailEnd type="none" w="med" len="med"/>
                    </a:lnR>
                    <a:lnT w="4699" cap="flat" cmpd="sng" algn="ctr">
                      <a:noFill/>
                      <a:prstDash val="solid"/>
                      <a:round/>
                      <a:headEnd type="none" w="med" len="med"/>
                      <a:tailEnd type="none" w="med" len="med"/>
                    </a:lnT>
                    <a:lnB w="4699"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ctr" fontAlgn="ctr">
                        <a:buNone/>
                      </a:pPr>
                      <a:r>
                        <a:rPr lang="en-US" altLang="zh-CN" sz="1000" b="0" i="0" u="none" strike="noStrike" dirty="0">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rPr>
                        <a:t>7(21.9)</a:t>
                      </a:r>
                      <a:endParaRPr lang="zh-CN" altLang="en-US" sz="1000" b="0" i="0" u="none" strike="noStrike" dirty="0">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0" marR="0" marT="0" marB="0" anchor="ctr">
                    <a:lnL w="4699" cap="flat" cmpd="sng" algn="ctr">
                      <a:noFill/>
                      <a:prstDash val="solid"/>
                      <a:round/>
                      <a:headEnd type="none" w="med" len="med"/>
                      <a:tailEnd type="none" w="med" len="med"/>
                    </a:lnL>
                    <a:lnR w="4699" cap="flat" cmpd="sng" algn="ctr">
                      <a:noFill/>
                      <a:prstDash val="solid"/>
                      <a:round/>
                      <a:headEnd type="none" w="med" len="med"/>
                      <a:tailEnd type="none" w="med" len="med"/>
                    </a:lnR>
                    <a:lnT w="4699" cap="flat" cmpd="sng" algn="ctr">
                      <a:noFill/>
                      <a:prstDash val="solid"/>
                      <a:round/>
                      <a:headEnd type="none" w="med" len="med"/>
                      <a:tailEnd type="none" w="med" len="med"/>
                    </a:lnT>
                    <a:lnB w="4699"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ctr" fontAlgn="ctr">
                        <a:buNone/>
                      </a:pPr>
                      <a:r>
                        <a:rPr lang="en-US" altLang="zh-CN" sz="1000" b="0" i="0" u="none" strike="noStrike">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rPr>
                        <a:t>0</a:t>
                      </a:r>
                      <a:endParaRPr lang="en-US" altLang="zh-CN" sz="1000" b="0" i="0" u="none" strike="noStrike">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0" marR="0" marT="0" marB="0" anchor="ctr">
                    <a:lnL w="4699" cap="flat" cmpd="sng" algn="ctr">
                      <a:noFill/>
                      <a:prstDash val="solid"/>
                      <a:round/>
                      <a:headEnd type="none" w="med" len="med"/>
                      <a:tailEnd type="none" w="med" len="med"/>
                    </a:lnL>
                    <a:lnR w="4699" cap="flat" cmpd="sng" algn="ctr">
                      <a:noFill/>
                      <a:prstDash val="solid"/>
                      <a:round/>
                      <a:headEnd type="none" w="med" len="med"/>
                      <a:tailEnd type="none" w="med" len="med"/>
                    </a:lnR>
                    <a:lnT w="4699" cap="flat" cmpd="sng" algn="ctr">
                      <a:noFill/>
                      <a:prstDash val="solid"/>
                      <a:round/>
                      <a:headEnd type="none" w="med" len="med"/>
                      <a:tailEnd type="none" w="med" len="med"/>
                    </a:lnT>
                    <a:lnB w="4699"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ctr" fontAlgn="ctr">
                        <a:buNone/>
                      </a:pPr>
                      <a:r>
                        <a:rPr lang="en-US" altLang="zh-CN" sz="1000" b="0" i="0" u="none" strike="noStrike" dirty="0">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rPr>
                        <a:t>3(18.8)</a:t>
                      </a:r>
                      <a:endParaRPr lang="zh-CN" altLang="en-US" sz="1000" b="0" i="0" u="none" strike="noStrike" dirty="0">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0" marR="0" marT="0" marB="0" anchor="ctr">
                    <a:lnL w="4699" cap="flat" cmpd="sng" algn="ctr">
                      <a:noFill/>
                      <a:prstDash val="solid"/>
                      <a:round/>
                      <a:headEnd type="none" w="med" len="med"/>
                      <a:tailEnd type="none" w="med" len="med"/>
                    </a:lnL>
                    <a:lnR w="4699" cap="flat" cmpd="sng" algn="ctr">
                      <a:noFill/>
                      <a:prstDash val="solid"/>
                      <a:round/>
                      <a:headEnd type="none" w="med" len="med"/>
                      <a:tailEnd type="none" w="med" len="med"/>
                    </a:lnR>
                    <a:lnT w="4699" cap="flat" cmpd="sng" algn="ctr">
                      <a:noFill/>
                      <a:prstDash val="solid"/>
                      <a:round/>
                      <a:headEnd type="none" w="med" len="med"/>
                      <a:tailEnd type="none" w="med" len="med"/>
                    </a:lnT>
                    <a:lnB w="4699"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ctr" fontAlgn="ctr">
                        <a:buNone/>
                      </a:pPr>
                      <a:r>
                        <a:rPr lang="en-US" altLang="zh-CN" sz="1000" b="0" i="0" u="none" strike="noStrike">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rPr>
                        <a:t>0</a:t>
                      </a:r>
                      <a:endParaRPr lang="en-US" altLang="zh-CN" sz="1000" b="0" i="0" u="none" strike="noStrike">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0" marR="0" marT="0" marB="0" anchor="ctr">
                    <a:lnL w="4699" cap="flat" cmpd="sng" algn="ctr">
                      <a:noFill/>
                      <a:prstDash val="solid"/>
                      <a:round/>
                      <a:headEnd type="none" w="med" len="med"/>
                      <a:tailEnd type="none" w="med" len="med"/>
                    </a:lnL>
                    <a:lnR w="4699" cap="flat" cmpd="sng" algn="ctr">
                      <a:noFill/>
                      <a:prstDash val="solid"/>
                      <a:round/>
                      <a:headEnd type="none" w="med" len="med"/>
                      <a:tailEnd type="none" w="med" len="med"/>
                    </a:lnR>
                    <a:lnT w="4699" cap="flat" cmpd="sng" algn="ctr">
                      <a:noFill/>
                      <a:prstDash val="solid"/>
                      <a:round/>
                      <a:headEnd type="none" w="med" len="med"/>
                      <a:tailEnd type="none" w="med" len="med"/>
                    </a:lnT>
                    <a:lnB w="4699"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ctr" fontAlgn="ctr">
                        <a:buNone/>
                      </a:pPr>
                      <a:r>
                        <a:rPr lang="en-US" altLang="zh-CN" sz="1000" b="0" i="0" u="none" strike="noStrike" dirty="0">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rPr>
                        <a:t>15(22.7)</a:t>
                      </a:r>
                      <a:endParaRPr lang="zh-CN" altLang="en-US" sz="1000" b="0" i="0" u="none" strike="noStrike" dirty="0">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0" marR="0" marT="0" marB="0" anchor="ctr">
                    <a:lnL w="4699" cap="flat" cmpd="sng" algn="ctr">
                      <a:noFill/>
                      <a:prstDash val="solid"/>
                      <a:round/>
                      <a:headEnd type="none" w="med" len="med"/>
                      <a:tailEnd type="none" w="med" len="med"/>
                    </a:lnL>
                    <a:lnR w="4699" cap="flat" cmpd="sng" algn="ctr">
                      <a:noFill/>
                      <a:prstDash val="solid"/>
                      <a:round/>
                      <a:headEnd type="none" w="med" len="med"/>
                      <a:tailEnd type="none" w="med" len="med"/>
                    </a:lnR>
                    <a:lnT w="4699" cap="flat" cmpd="sng" algn="ctr">
                      <a:noFill/>
                      <a:prstDash val="solid"/>
                      <a:round/>
                      <a:headEnd type="none" w="med" len="med"/>
                      <a:tailEnd type="none" w="med" len="med"/>
                    </a:lnT>
                    <a:lnB w="4699"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ctr" fontAlgn="ctr">
                        <a:buNone/>
                      </a:pPr>
                      <a:r>
                        <a:rPr lang="en-US" altLang="zh-CN" sz="1000" b="0" i="0" u="none" strike="noStrike" dirty="0">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rPr>
                        <a:t>1(1.5)</a:t>
                      </a:r>
                      <a:endParaRPr lang="zh-CN" altLang="en-US" sz="1000" b="0" i="0" u="none" strike="noStrike" dirty="0">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0" marR="0" marT="0" marB="0" anchor="ctr">
                    <a:lnL w="4699" cap="flat" cmpd="sng" algn="ctr">
                      <a:noFill/>
                      <a:prstDash val="solid"/>
                      <a:round/>
                      <a:headEnd type="none" w="med" len="med"/>
                      <a:tailEnd type="none" w="med" len="med"/>
                    </a:lnL>
                    <a:lnR w="4699" cap="flat" cmpd="sng" algn="ctr">
                      <a:noFill/>
                      <a:prstDash val="solid"/>
                      <a:round/>
                      <a:headEnd type="none" w="med" len="med"/>
                      <a:tailEnd type="none" w="med" len="med"/>
                    </a:lnR>
                    <a:lnT w="4699" cap="flat" cmpd="sng" algn="ctr">
                      <a:noFill/>
                      <a:prstDash val="solid"/>
                      <a:round/>
                      <a:headEnd type="none" w="med" len="med"/>
                      <a:tailEnd type="none" w="med" len="med"/>
                    </a:lnT>
                    <a:lnB w="4699" cap="flat" cmpd="sng" algn="ctr">
                      <a:noFill/>
                      <a:prstDash val="solid"/>
                      <a:round/>
                      <a:headEnd type="none" w="med" len="med"/>
                      <a:tailEnd type="none" w="med" len="med"/>
                    </a:lnB>
                    <a:lnTlToBr w="12700" cmpd="sng">
                      <a:noFill/>
                      <a:prstDash val="solid"/>
                    </a:lnTlToBr>
                    <a:lnBlToTr w="12700" cmpd="sng">
                      <a:noFill/>
                      <a:prstDash val="solid"/>
                    </a:lnBlToTr>
                    <a:noFill/>
                  </a:tcPr>
                </a:tc>
              </a:tr>
              <a:tr h="222667">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l" fontAlgn="ctr">
                        <a:buNone/>
                      </a:pPr>
                      <a:r>
                        <a:rPr lang="en-US" altLang="zh-CN" sz="1000" b="0" i="0" u="none" strike="noStrike" dirty="0">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rPr>
                        <a:t>C</a:t>
                      </a:r>
                      <a:r>
                        <a:rPr lang="zh-CN" altLang="en-US" sz="1000" b="0" i="0" u="none" strike="noStrike" dirty="0">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rPr>
                        <a:t>反应蛋白升高</a:t>
                      </a:r>
                      <a:endParaRPr lang="zh-CN" altLang="en-US" sz="1000" b="0" i="0" u="none" strike="noStrike" dirty="0">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72000" marR="0" marT="0" marB="0" anchor="ctr">
                    <a:lnL w="4699" cap="flat" cmpd="sng" algn="ctr">
                      <a:noFill/>
                      <a:prstDash val="solid"/>
                      <a:round/>
                      <a:headEnd type="none" w="med" len="med"/>
                      <a:tailEnd type="none" w="med" len="med"/>
                    </a:lnL>
                    <a:lnR w="4699" cap="flat" cmpd="sng" algn="ctr">
                      <a:noFill/>
                      <a:prstDash val="solid"/>
                      <a:round/>
                      <a:headEnd type="none" w="med" len="med"/>
                      <a:tailEnd type="none" w="med" len="med"/>
                    </a:lnR>
                    <a:lnT w="4699" cap="flat" cmpd="sng" algn="ctr">
                      <a:noFill/>
                      <a:prstDash val="solid"/>
                      <a:round/>
                      <a:headEnd type="none" w="med" len="med"/>
                      <a:tailEnd type="none" w="med" len="med"/>
                    </a:lnT>
                    <a:lnB w="4699"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ctr" fontAlgn="ctr">
                        <a:buNone/>
                      </a:pPr>
                      <a:r>
                        <a:rPr lang="en-US" altLang="zh-CN" sz="1000" b="0" i="0" u="none" strike="noStrike">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rPr>
                        <a:t>0</a:t>
                      </a:r>
                      <a:endParaRPr lang="en-US" altLang="zh-CN" sz="1000" b="0" i="0" u="none" strike="noStrike">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0" marR="0" marT="0" marB="0" anchor="ctr">
                    <a:lnL w="4699" cap="flat" cmpd="sng" algn="ctr">
                      <a:noFill/>
                      <a:prstDash val="solid"/>
                      <a:round/>
                      <a:headEnd type="none" w="med" len="med"/>
                      <a:tailEnd type="none" w="med" len="med"/>
                    </a:lnL>
                    <a:lnR w="4699" cap="flat" cmpd="sng" algn="ctr">
                      <a:noFill/>
                      <a:prstDash val="solid"/>
                      <a:round/>
                      <a:headEnd type="none" w="med" len="med"/>
                      <a:tailEnd type="none" w="med" len="med"/>
                    </a:lnR>
                    <a:lnT w="4699" cap="flat" cmpd="sng" algn="ctr">
                      <a:noFill/>
                      <a:prstDash val="solid"/>
                      <a:round/>
                      <a:headEnd type="none" w="med" len="med"/>
                      <a:tailEnd type="none" w="med" len="med"/>
                    </a:lnT>
                    <a:lnB w="4699"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ctr" fontAlgn="ctr">
                        <a:buNone/>
                      </a:pPr>
                      <a:r>
                        <a:rPr lang="en-US" altLang="zh-CN" sz="1000" b="0" i="0" u="none" strike="noStrike">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rPr>
                        <a:t>0</a:t>
                      </a:r>
                      <a:endParaRPr lang="en-US" altLang="zh-CN" sz="1000" b="0" i="0" u="none" strike="noStrike">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0" marR="0" marT="0" marB="0" anchor="ctr">
                    <a:lnL w="4699" cap="flat" cmpd="sng" algn="ctr">
                      <a:noFill/>
                      <a:prstDash val="solid"/>
                      <a:round/>
                      <a:headEnd type="none" w="med" len="med"/>
                      <a:tailEnd type="none" w="med" len="med"/>
                    </a:lnL>
                    <a:lnR w="4699" cap="flat" cmpd="sng" algn="ctr">
                      <a:noFill/>
                      <a:prstDash val="solid"/>
                      <a:round/>
                      <a:headEnd type="none" w="med" len="med"/>
                      <a:tailEnd type="none" w="med" len="med"/>
                    </a:lnR>
                    <a:lnT w="4699" cap="flat" cmpd="sng" algn="ctr">
                      <a:noFill/>
                      <a:prstDash val="solid"/>
                      <a:round/>
                      <a:headEnd type="none" w="med" len="med"/>
                      <a:tailEnd type="none" w="med" len="med"/>
                    </a:lnT>
                    <a:lnB w="4699"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ctr" fontAlgn="ctr">
                        <a:buNone/>
                      </a:pPr>
                      <a:r>
                        <a:rPr lang="en-US" altLang="zh-CN" sz="1000" b="0" i="0" u="none" strike="noStrike" dirty="0">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rPr>
                        <a:t>3(20.0)</a:t>
                      </a:r>
                      <a:endParaRPr lang="zh-CN" altLang="en-US" sz="1000" b="0" i="0" u="none" strike="noStrike" dirty="0">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0" marR="0" marT="0" marB="0" anchor="ctr">
                    <a:lnL w="4699" cap="flat" cmpd="sng" algn="ctr">
                      <a:noFill/>
                      <a:prstDash val="solid"/>
                      <a:round/>
                      <a:headEnd type="none" w="med" len="med"/>
                      <a:tailEnd type="none" w="med" len="med"/>
                    </a:lnL>
                    <a:lnR w="4699" cap="flat" cmpd="sng" algn="ctr">
                      <a:noFill/>
                      <a:prstDash val="solid"/>
                      <a:round/>
                      <a:headEnd type="none" w="med" len="med"/>
                      <a:tailEnd type="none" w="med" len="med"/>
                    </a:lnR>
                    <a:lnT w="4699" cap="flat" cmpd="sng" algn="ctr">
                      <a:noFill/>
                      <a:prstDash val="solid"/>
                      <a:round/>
                      <a:headEnd type="none" w="med" len="med"/>
                      <a:tailEnd type="none" w="med" len="med"/>
                    </a:lnT>
                    <a:lnB w="4699"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ctr" fontAlgn="ctr">
                        <a:buNone/>
                      </a:pPr>
                      <a:r>
                        <a:rPr lang="en-US" altLang="zh-CN" sz="1000" b="0" i="0" u="none" strike="noStrike">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rPr>
                        <a:t>0</a:t>
                      </a:r>
                      <a:endParaRPr lang="en-US" altLang="zh-CN" sz="1000" b="0" i="0" u="none" strike="noStrike">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0" marR="0" marT="0" marB="0" anchor="ctr">
                    <a:lnL w="4699" cap="flat" cmpd="sng" algn="ctr">
                      <a:noFill/>
                      <a:prstDash val="solid"/>
                      <a:round/>
                      <a:headEnd type="none" w="med" len="med"/>
                      <a:tailEnd type="none" w="med" len="med"/>
                    </a:lnL>
                    <a:lnR w="4699" cap="flat" cmpd="sng" algn="ctr">
                      <a:noFill/>
                      <a:prstDash val="solid"/>
                      <a:round/>
                      <a:headEnd type="none" w="med" len="med"/>
                      <a:tailEnd type="none" w="med" len="med"/>
                    </a:lnR>
                    <a:lnT w="4699" cap="flat" cmpd="sng" algn="ctr">
                      <a:noFill/>
                      <a:prstDash val="solid"/>
                      <a:round/>
                      <a:headEnd type="none" w="med" len="med"/>
                      <a:tailEnd type="none" w="med" len="med"/>
                    </a:lnT>
                    <a:lnB w="4699"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ctr" fontAlgn="ctr">
                        <a:buNone/>
                      </a:pPr>
                      <a:r>
                        <a:rPr lang="en-US" altLang="zh-CN" sz="1000" b="0" i="0" u="none" strike="noStrike" dirty="0">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rPr>
                        <a:t>8(25.0)</a:t>
                      </a:r>
                      <a:endParaRPr lang="zh-CN" altLang="en-US" sz="1000" b="0" i="0" u="none" strike="noStrike" dirty="0">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0" marR="0" marT="0" marB="0" anchor="ctr">
                    <a:lnL w="4699" cap="flat" cmpd="sng" algn="ctr">
                      <a:noFill/>
                      <a:prstDash val="solid"/>
                      <a:round/>
                      <a:headEnd type="none" w="med" len="med"/>
                      <a:tailEnd type="none" w="med" len="med"/>
                    </a:lnL>
                    <a:lnR w="4699" cap="flat" cmpd="sng" algn="ctr">
                      <a:noFill/>
                      <a:prstDash val="solid"/>
                      <a:round/>
                      <a:headEnd type="none" w="med" len="med"/>
                      <a:tailEnd type="none" w="med" len="med"/>
                    </a:lnR>
                    <a:lnT w="4699" cap="flat" cmpd="sng" algn="ctr">
                      <a:noFill/>
                      <a:prstDash val="solid"/>
                      <a:round/>
                      <a:headEnd type="none" w="med" len="med"/>
                      <a:tailEnd type="none" w="med" len="med"/>
                    </a:lnT>
                    <a:lnB w="4699"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ctr" fontAlgn="ctr">
                        <a:buNone/>
                      </a:pPr>
                      <a:r>
                        <a:rPr lang="en-US" altLang="zh-CN" sz="1000" b="0" i="0" u="none" strike="noStrike">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rPr>
                        <a:t>0</a:t>
                      </a:r>
                      <a:endParaRPr lang="en-US" altLang="zh-CN" sz="1000" b="0" i="0" u="none" strike="noStrike">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0" marR="0" marT="0" marB="0" anchor="ctr">
                    <a:lnL w="4699" cap="flat" cmpd="sng" algn="ctr">
                      <a:noFill/>
                      <a:prstDash val="solid"/>
                      <a:round/>
                      <a:headEnd type="none" w="med" len="med"/>
                      <a:tailEnd type="none" w="med" len="med"/>
                    </a:lnL>
                    <a:lnR w="4699" cap="flat" cmpd="sng" algn="ctr">
                      <a:noFill/>
                      <a:prstDash val="solid"/>
                      <a:round/>
                      <a:headEnd type="none" w="med" len="med"/>
                      <a:tailEnd type="none" w="med" len="med"/>
                    </a:lnR>
                    <a:lnT w="4699" cap="flat" cmpd="sng" algn="ctr">
                      <a:noFill/>
                      <a:prstDash val="solid"/>
                      <a:round/>
                      <a:headEnd type="none" w="med" len="med"/>
                      <a:tailEnd type="none" w="med" len="med"/>
                    </a:lnT>
                    <a:lnB w="4699"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ctr" fontAlgn="ctr">
                        <a:buNone/>
                      </a:pPr>
                      <a:r>
                        <a:rPr lang="en-US" altLang="zh-CN" sz="1000" b="0" i="0" u="none" strike="noStrike" dirty="0">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rPr>
                        <a:t>4(25.0)</a:t>
                      </a:r>
                      <a:endParaRPr lang="zh-CN" altLang="en-US" sz="1000" b="0" i="0" u="none" strike="noStrike" dirty="0">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0" marR="0" marT="0" marB="0" anchor="ctr">
                    <a:lnL w="4699" cap="flat" cmpd="sng" algn="ctr">
                      <a:noFill/>
                      <a:prstDash val="solid"/>
                      <a:round/>
                      <a:headEnd type="none" w="med" len="med"/>
                      <a:tailEnd type="none" w="med" len="med"/>
                    </a:lnL>
                    <a:lnR w="4699" cap="flat" cmpd="sng" algn="ctr">
                      <a:noFill/>
                      <a:prstDash val="solid"/>
                      <a:round/>
                      <a:headEnd type="none" w="med" len="med"/>
                      <a:tailEnd type="none" w="med" len="med"/>
                    </a:lnR>
                    <a:lnT w="4699" cap="flat" cmpd="sng" algn="ctr">
                      <a:noFill/>
                      <a:prstDash val="solid"/>
                      <a:round/>
                      <a:headEnd type="none" w="med" len="med"/>
                      <a:tailEnd type="none" w="med" len="med"/>
                    </a:lnT>
                    <a:lnB w="4699"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ctr" fontAlgn="ctr">
                        <a:buNone/>
                      </a:pPr>
                      <a:r>
                        <a:rPr lang="en-US" altLang="zh-CN" sz="1000" b="0" i="0" u="none" strike="noStrike">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rPr>
                        <a:t>0</a:t>
                      </a:r>
                      <a:endParaRPr lang="en-US" altLang="zh-CN" sz="1000" b="0" i="0" u="none" strike="noStrike">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0" marR="0" marT="0" marB="0" anchor="ctr">
                    <a:lnL w="4699" cap="flat" cmpd="sng" algn="ctr">
                      <a:noFill/>
                      <a:prstDash val="solid"/>
                      <a:round/>
                      <a:headEnd type="none" w="med" len="med"/>
                      <a:tailEnd type="none" w="med" len="med"/>
                    </a:lnL>
                    <a:lnR w="4699" cap="flat" cmpd="sng" algn="ctr">
                      <a:noFill/>
                      <a:prstDash val="solid"/>
                      <a:round/>
                      <a:headEnd type="none" w="med" len="med"/>
                      <a:tailEnd type="none" w="med" len="med"/>
                    </a:lnR>
                    <a:lnT w="4699" cap="flat" cmpd="sng" algn="ctr">
                      <a:noFill/>
                      <a:prstDash val="solid"/>
                      <a:round/>
                      <a:headEnd type="none" w="med" len="med"/>
                      <a:tailEnd type="none" w="med" len="med"/>
                    </a:lnT>
                    <a:lnB w="4699"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ctr" fontAlgn="ctr">
                        <a:buNone/>
                      </a:pPr>
                      <a:r>
                        <a:rPr lang="en-US" altLang="zh-CN" sz="1000" b="0" i="0" u="none" strike="noStrike" dirty="0">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rPr>
                        <a:t>15(22.7)</a:t>
                      </a:r>
                      <a:endParaRPr lang="zh-CN" altLang="en-US" sz="1000" b="0" i="0" u="none" strike="noStrike" dirty="0">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0" marR="0" marT="0" marB="0" anchor="ctr">
                    <a:lnL w="4699" cap="flat" cmpd="sng" algn="ctr">
                      <a:noFill/>
                      <a:prstDash val="solid"/>
                      <a:round/>
                      <a:headEnd type="none" w="med" len="med"/>
                      <a:tailEnd type="none" w="med" len="med"/>
                    </a:lnL>
                    <a:lnR w="4699" cap="flat" cmpd="sng" algn="ctr">
                      <a:noFill/>
                      <a:prstDash val="solid"/>
                      <a:round/>
                      <a:headEnd type="none" w="med" len="med"/>
                      <a:tailEnd type="none" w="med" len="med"/>
                    </a:lnR>
                    <a:lnT w="4699" cap="flat" cmpd="sng" algn="ctr">
                      <a:noFill/>
                      <a:prstDash val="solid"/>
                      <a:round/>
                      <a:headEnd type="none" w="med" len="med"/>
                      <a:tailEnd type="none" w="med" len="med"/>
                    </a:lnT>
                    <a:lnB w="4699"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ctr" fontAlgn="ctr">
                        <a:buNone/>
                      </a:pPr>
                      <a:r>
                        <a:rPr lang="en-US" altLang="zh-CN" sz="1000" b="0" i="0" u="none" strike="noStrike" dirty="0">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rPr>
                        <a:t>0</a:t>
                      </a:r>
                      <a:endParaRPr lang="en-US" altLang="zh-CN" sz="1000" b="0" i="0" u="none" strike="noStrike" dirty="0">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0" marR="0" marT="0" marB="0" anchor="ctr">
                    <a:lnL w="4699" cap="flat" cmpd="sng" algn="ctr">
                      <a:noFill/>
                      <a:prstDash val="solid"/>
                      <a:round/>
                      <a:headEnd type="none" w="med" len="med"/>
                      <a:tailEnd type="none" w="med" len="med"/>
                    </a:lnL>
                    <a:lnR w="4699" cap="flat" cmpd="sng" algn="ctr">
                      <a:noFill/>
                      <a:prstDash val="solid"/>
                      <a:round/>
                      <a:headEnd type="none" w="med" len="med"/>
                      <a:tailEnd type="none" w="med" len="med"/>
                    </a:lnR>
                    <a:lnT w="4699" cap="flat" cmpd="sng" algn="ctr">
                      <a:noFill/>
                      <a:prstDash val="solid"/>
                      <a:round/>
                      <a:headEnd type="none" w="med" len="med"/>
                      <a:tailEnd type="none" w="med" len="med"/>
                    </a:lnT>
                    <a:lnB w="4699" cap="flat" cmpd="sng" algn="ctr">
                      <a:noFill/>
                      <a:prstDash val="solid"/>
                      <a:round/>
                      <a:headEnd type="none" w="med" len="med"/>
                      <a:tailEnd type="none" w="med" len="med"/>
                    </a:lnB>
                    <a:lnTlToBr w="12700" cmpd="sng">
                      <a:noFill/>
                      <a:prstDash val="solid"/>
                    </a:lnTlToBr>
                    <a:lnBlToTr w="12700" cmpd="sng">
                      <a:noFill/>
                      <a:prstDash val="solid"/>
                    </a:lnBlToTr>
                    <a:noFill/>
                  </a:tcPr>
                </a:tc>
              </a:tr>
              <a:tr h="222667">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l" fontAlgn="ctr">
                        <a:buNone/>
                      </a:pPr>
                      <a:r>
                        <a:rPr lang="zh-CN" altLang="en-US" sz="1000" b="0" i="0" u="none" strike="noStrike" dirty="0">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rPr>
                        <a:t>低白蛋白血症</a:t>
                      </a:r>
                      <a:endParaRPr lang="zh-CN" altLang="en-US" sz="1000" b="0" i="0" u="none" strike="noStrike" dirty="0">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72000" marR="0" marT="0" marB="0" anchor="ctr">
                    <a:lnL w="4699" cap="flat" cmpd="sng" algn="ctr">
                      <a:noFill/>
                      <a:prstDash val="solid"/>
                      <a:round/>
                      <a:headEnd type="none" w="med" len="med"/>
                      <a:tailEnd type="none" w="med" len="med"/>
                    </a:lnL>
                    <a:lnR w="4699" cap="flat" cmpd="sng" algn="ctr">
                      <a:noFill/>
                      <a:prstDash val="solid"/>
                      <a:round/>
                      <a:headEnd type="none" w="med" len="med"/>
                      <a:tailEnd type="none" w="med" len="med"/>
                    </a:lnR>
                    <a:lnT w="4699" cap="flat" cmpd="sng" algn="ctr">
                      <a:noFill/>
                      <a:prstDash val="solid"/>
                      <a:round/>
                      <a:headEnd type="none" w="med" len="med"/>
                      <a:tailEnd type="none" w="med" len="med"/>
                    </a:lnT>
                    <a:lnB w="12700" cap="flat" cmpd="sng" algn="ctr">
                      <a:solidFill>
                        <a:srgbClr val="4C3995"/>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ctr" fontAlgn="ctr">
                        <a:buNone/>
                      </a:pPr>
                      <a:r>
                        <a:rPr lang="en-US" altLang="zh-CN" sz="1000" b="0" i="0" u="none" strike="noStrike">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rPr>
                        <a:t>0</a:t>
                      </a:r>
                      <a:endParaRPr lang="en-US" altLang="zh-CN" sz="1000" b="0" i="0" u="none" strike="noStrike">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0" marR="0" marT="0" marB="0" anchor="ctr">
                    <a:lnL w="4699" cap="flat" cmpd="sng" algn="ctr">
                      <a:noFill/>
                      <a:prstDash val="solid"/>
                      <a:round/>
                      <a:headEnd type="none" w="med" len="med"/>
                      <a:tailEnd type="none" w="med" len="med"/>
                    </a:lnL>
                    <a:lnR w="4699" cap="flat" cmpd="sng" algn="ctr">
                      <a:noFill/>
                      <a:prstDash val="solid"/>
                      <a:round/>
                      <a:headEnd type="none" w="med" len="med"/>
                      <a:tailEnd type="none" w="med" len="med"/>
                    </a:lnR>
                    <a:lnT w="4699" cap="flat" cmpd="sng" algn="ctr">
                      <a:noFill/>
                      <a:prstDash val="solid"/>
                      <a:round/>
                      <a:headEnd type="none" w="med" len="med"/>
                      <a:tailEnd type="none" w="med" len="med"/>
                    </a:lnT>
                    <a:lnB w="12700" cap="flat" cmpd="sng" algn="ctr">
                      <a:solidFill>
                        <a:srgbClr val="4C3995"/>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ctr" fontAlgn="ctr">
                        <a:buNone/>
                      </a:pPr>
                      <a:r>
                        <a:rPr lang="en-US" altLang="zh-CN" sz="1000" b="0" i="0" u="none" strike="noStrike">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rPr>
                        <a:t>0</a:t>
                      </a:r>
                      <a:endParaRPr lang="en-US" altLang="zh-CN" sz="1000" b="0" i="0" u="none" strike="noStrike">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0" marR="0" marT="0" marB="0" anchor="ctr">
                    <a:lnL w="4699" cap="flat" cmpd="sng" algn="ctr">
                      <a:noFill/>
                      <a:prstDash val="solid"/>
                      <a:round/>
                      <a:headEnd type="none" w="med" len="med"/>
                      <a:tailEnd type="none" w="med" len="med"/>
                    </a:lnL>
                    <a:lnR w="4699" cap="flat" cmpd="sng" algn="ctr">
                      <a:noFill/>
                      <a:prstDash val="solid"/>
                      <a:round/>
                      <a:headEnd type="none" w="med" len="med"/>
                      <a:tailEnd type="none" w="med" len="med"/>
                    </a:lnR>
                    <a:lnT w="4699" cap="flat" cmpd="sng" algn="ctr">
                      <a:noFill/>
                      <a:prstDash val="solid"/>
                      <a:round/>
                      <a:headEnd type="none" w="med" len="med"/>
                      <a:tailEnd type="none" w="med" len="med"/>
                    </a:lnT>
                    <a:lnB w="12700" cap="flat" cmpd="sng" algn="ctr">
                      <a:solidFill>
                        <a:srgbClr val="4C3995"/>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ctr" fontAlgn="ctr">
                        <a:buNone/>
                      </a:pPr>
                      <a:r>
                        <a:rPr lang="en-US" altLang="zh-CN" sz="1000" b="0" i="0" u="none" strike="noStrike" dirty="0">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rPr>
                        <a:t>4(26.7)</a:t>
                      </a:r>
                      <a:endParaRPr lang="zh-CN" altLang="en-US" sz="1000" b="0" i="0" u="none" strike="noStrike" dirty="0">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0" marR="0" marT="0" marB="0" anchor="ctr">
                    <a:lnL w="4699" cap="flat" cmpd="sng" algn="ctr">
                      <a:noFill/>
                      <a:prstDash val="solid"/>
                      <a:round/>
                      <a:headEnd type="none" w="med" len="med"/>
                      <a:tailEnd type="none" w="med" len="med"/>
                    </a:lnL>
                    <a:lnR w="4699" cap="flat" cmpd="sng" algn="ctr">
                      <a:noFill/>
                      <a:prstDash val="solid"/>
                      <a:round/>
                      <a:headEnd type="none" w="med" len="med"/>
                      <a:tailEnd type="none" w="med" len="med"/>
                    </a:lnR>
                    <a:lnT w="4699" cap="flat" cmpd="sng" algn="ctr">
                      <a:noFill/>
                      <a:prstDash val="solid"/>
                      <a:round/>
                      <a:headEnd type="none" w="med" len="med"/>
                      <a:tailEnd type="none" w="med" len="med"/>
                    </a:lnT>
                    <a:lnB w="12700" cap="flat" cmpd="sng" algn="ctr">
                      <a:solidFill>
                        <a:srgbClr val="4C3995"/>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ctr" fontAlgn="ctr">
                        <a:buNone/>
                      </a:pPr>
                      <a:r>
                        <a:rPr lang="en-US" altLang="zh-CN" sz="1000" b="0" i="0" u="none" strike="noStrike">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rPr>
                        <a:t>0</a:t>
                      </a:r>
                      <a:endParaRPr lang="en-US" altLang="zh-CN" sz="1000" b="0" i="0" u="none" strike="noStrike">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0" marR="0" marT="0" marB="0" anchor="ctr">
                    <a:lnL w="4699" cap="flat" cmpd="sng" algn="ctr">
                      <a:noFill/>
                      <a:prstDash val="solid"/>
                      <a:round/>
                      <a:headEnd type="none" w="med" len="med"/>
                      <a:tailEnd type="none" w="med" len="med"/>
                    </a:lnL>
                    <a:lnR w="4699" cap="flat" cmpd="sng" algn="ctr">
                      <a:noFill/>
                      <a:prstDash val="solid"/>
                      <a:round/>
                      <a:headEnd type="none" w="med" len="med"/>
                      <a:tailEnd type="none" w="med" len="med"/>
                    </a:lnR>
                    <a:lnT w="4699" cap="flat" cmpd="sng" algn="ctr">
                      <a:noFill/>
                      <a:prstDash val="solid"/>
                      <a:round/>
                      <a:headEnd type="none" w="med" len="med"/>
                      <a:tailEnd type="none" w="med" len="med"/>
                    </a:lnT>
                    <a:lnB w="12700" cap="flat" cmpd="sng" algn="ctr">
                      <a:solidFill>
                        <a:srgbClr val="4C3995"/>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ctr" fontAlgn="ctr">
                        <a:buNone/>
                      </a:pPr>
                      <a:r>
                        <a:rPr lang="en-US" altLang="zh-CN" sz="1000" b="0" i="0" u="none" strike="noStrike" dirty="0">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rPr>
                        <a:t>5(15.6)</a:t>
                      </a:r>
                      <a:endParaRPr lang="zh-CN" altLang="en-US" sz="1000" b="0" i="0" u="none" strike="noStrike" dirty="0">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0" marR="0" marT="0" marB="0" anchor="ctr">
                    <a:lnL w="4699" cap="flat" cmpd="sng" algn="ctr">
                      <a:noFill/>
                      <a:prstDash val="solid"/>
                      <a:round/>
                      <a:headEnd type="none" w="med" len="med"/>
                      <a:tailEnd type="none" w="med" len="med"/>
                    </a:lnL>
                    <a:lnR w="4699" cap="flat" cmpd="sng" algn="ctr">
                      <a:noFill/>
                      <a:prstDash val="solid"/>
                      <a:round/>
                      <a:headEnd type="none" w="med" len="med"/>
                      <a:tailEnd type="none" w="med" len="med"/>
                    </a:lnR>
                    <a:lnT w="4699" cap="flat" cmpd="sng" algn="ctr">
                      <a:noFill/>
                      <a:prstDash val="solid"/>
                      <a:round/>
                      <a:headEnd type="none" w="med" len="med"/>
                      <a:tailEnd type="none" w="med" len="med"/>
                    </a:lnT>
                    <a:lnB w="12700" cap="flat" cmpd="sng" algn="ctr">
                      <a:solidFill>
                        <a:srgbClr val="4C3995"/>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ctr" fontAlgn="ctr">
                        <a:buNone/>
                      </a:pPr>
                      <a:r>
                        <a:rPr lang="en-US" altLang="zh-CN" sz="1000" b="0" i="0" u="none" strike="noStrike">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rPr>
                        <a:t>0</a:t>
                      </a:r>
                      <a:endParaRPr lang="en-US" altLang="zh-CN" sz="1000" b="0" i="0" u="none" strike="noStrike">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0" marR="0" marT="0" marB="0" anchor="ctr">
                    <a:lnL w="4699" cap="flat" cmpd="sng" algn="ctr">
                      <a:noFill/>
                      <a:prstDash val="solid"/>
                      <a:round/>
                      <a:headEnd type="none" w="med" len="med"/>
                      <a:tailEnd type="none" w="med" len="med"/>
                    </a:lnL>
                    <a:lnR w="4699" cap="flat" cmpd="sng" algn="ctr">
                      <a:noFill/>
                      <a:prstDash val="solid"/>
                      <a:round/>
                      <a:headEnd type="none" w="med" len="med"/>
                      <a:tailEnd type="none" w="med" len="med"/>
                    </a:lnR>
                    <a:lnT w="4699" cap="flat" cmpd="sng" algn="ctr">
                      <a:noFill/>
                      <a:prstDash val="solid"/>
                      <a:round/>
                      <a:headEnd type="none" w="med" len="med"/>
                      <a:tailEnd type="none" w="med" len="med"/>
                    </a:lnT>
                    <a:lnB w="12700" cap="flat" cmpd="sng" algn="ctr">
                      <a:solidFill>
                        <a:srgbClr val="4C3995"/>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ctr" fontAlgn="ctr">
                        <a:buNone/>
                      </a:pPr>
                      <a:r>
                        <a:rPr lang="en-US" altLang="zh-CN" sz="1000" b="0" i="0" u="none" strike="noStrike" dirty="0">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rPr>
                        <a:t>5(31.3)</a:t>
                      </a:r>
                      <a:endParaRPr lang="zh-CN" altLang="en-US" sz="1000" b="0" i="0" u="none" strike="noStrike" dirty="0">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0" marR="0" marT="0" marB="0" anchor="ctr">
                    <a:lnL w="4699" cap="flat" cmpd="sng" algn="ctr">
                      <a:noFill/>
                      <a:prstDash val="solid"/>
                      <a:round/>
                      <a:headEnd type="none" w="med" len="med"/>
                      <a:tailEnd type="none" w="med" len="med"/>
                    </a:lnL>
                    <a:lnR w="4699" cap="flat" cmpd="sng" algn="ctr">
                      <a:noFill/>
                      <a:prstDash val="solid"/>
                      <a:round/>
                      <a:headEnd type="none" w="med" len="med"/>
                      <a:tailEnd type="none" w="med" len="med"/>
                    </a:lnR>
                    <a:lnT w="4699" cap="flat" cmpd="sng" algn="ctr">
                      <a:noFill/>
                      <a:prstDash val="solid"/>
                      <a:round/>
                      <a:headEnd type="none" w="med" len="med"/>
                      <a:tailEnd type="none" w="med" len="med"/>
                    </a:lnT>
                    <a:lnB w="12700" cap="flat" cmpd="sng" algn="ctr">
                      <a:solidFill>
                        <a:srgbClr val="4C3995"/>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ctr" fontAlgn="ctr">
                        <a:buNone/>
                      </a:pPr>
                      <a:r>
                        <a:rPr lang="en-US" altLang="zh-CN" sz="1000" b="0" i="0" u="none" strike="noStrike">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rPr>
                        <a:t>0</a:t>
                      </a:r>
                      <a:endParaRPr lang="en-US" altLang="zh-CN" sz="1000" b="0" i="0" u="none" strike="noStrike">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0" marR="0" marT="0" marB="0" anchor="ctr">
                    <a:lnL w="4699" cap="flat" cmpd="sng" algn="ctr">
                      <a:noFill/>
                      <a:prstDash val="solid"/>
                      <a:round/>
                      <a:headEnd type="none" w="med" len="med"/>
                      <a:tailEnd type="none" w="med" len="med"/>
                    </a:lnL>
                    <a:lnR w="4699" cap="flat" cmpd="sng" algn="ctr">
                      <a:noFill/>
                      <a:prstDash val="solid"/>
                      <a:round/>
                      <a:headEnd type="none" w="med" len="med"/>
                      <a:tailEnd type="none" w="med" len="med"/>
                    </a:lnR>
                    <a:lnT w="4699" cap="flat" cmpd="sng" algn="ctr">
                      <a:noFill/>
                      <a:prstDash val="solid"/>
                      <a:round/>
                      <a:headEnd type="none" w="med" len="med"/>
                      <a:tailEnd type="none" w="med" len="med"/>
                    </a:lnT>
                    <a:lnB w="12700" cap="flat" cmpd="sng" algn="ctr">
                      <a:solidFill>
                        <a:srgbClr val="4C3995"/>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ctr" fontAlgn="ctr">
                        <a:buNone/>
                      </a:pPr>
                      <a:r>
                        <a:rPr lang="en-US" altLang="zh-CN" sz="1000" b="0" i="0" u="none" strike="noStrike" dirty="0">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rPr>
                        <a:t>14(21.2)</a:t>
                      </a:r>
                      <a:endParaRPr lang="zh-CN" altLang="en-US" sz="1000" b="0" i="0" u="none" strike="noStrike" dirty="0">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0" marR="0" marT="0" marB="0" anchor="ctr">
                    <a:lnL w="4699" cap="flat" cmpd="sng" algn="ctr">
                      <a:noFill/>
                      <a:prstDash val="solid"/>
                      <a:round/>
                      <a:headEnd type="none" w="med" len="med"/>
                      <a:tailEnd type="none" w="med" len="med"/>
                    </a:lnL>
                    <a:lnR w="4699" cap="flat" cmpd="sng" algn="ctr">
                      <a:noFill/>
                      <a:prstDash val="solid"/>
                      <a:round/>
                      <a:headEnd type="none" w="med" len="med"/>
                      <a:tailEnd type="none" w="med" len="med"/>
                    </a:lnR>
                    <a:lnT w="4699" cap="flat" cmpd="sng" algn="ctr">
                      <a:noFill/>
                      <a:prstDash val="solid"/>
                      <a:round/>
                      <a:headEnd type="none" w="med" len="med"/>
                      <a:tailEnd type="none" w="med" len="med"/>
                    </a:lnT>
                    <a:lnB w="12700" cap="flat" cmpd="sng" algn="ctr">
                      <a:solidFill>
                        <a:srgbClr val="4C3995"/>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algn="ctr" fontAlgn="ctr">
                        <a:buNone/>
                      </a:pPr>
                      <a:r>
                        <a:rPr lang="en-US" altLang="zh-CN" sz="1000" b="0" i="0" u="none" strike="noStrike" dirty="0">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rPr>
                        <a:t>0</a:t>
                      </a:r>
                      <a:endParaRPr lang="en-US" altLang="zh-CN" sz="1000" b="0" i="0" u="none" strike="noStrike" dirty="0">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0" marR="0" marT="0" marB="0" anchor="ctr">
                    <a:lnL w="4699" cap="flat" cmpd="sng" algn="ctr">
                      <a:noFill/>
                      <a:prstDash val="solid"/>
                      <a:round/>
                      <a:headEnd type="none" w="med" len="med"/>
                      <a:tailEnd type="none" w="med" len="med"/>
                    </a:lnL>
                    <a:lnR w="4699" cap="flat" cmpd="sng" algn="ctr">
                      <a:noFill/>
                      <a:prstDash val="solid"/>
                      <a:round/>
                      <a:headEnd type="none" w="med" len="med"/>
                      <a:tailEnd type="none" w="med" len="med"/>
                    </a:lnR>
                    <a:lnT w="4699" cap="flat" cmpd="sng" algn="ctr">
                      <a:noFill/>
                      <a:prstDash val="solid"/>
                      <a:round/>
                      <a:headEnd type="none" w="med" len="med"/>
                      <a:tailEnd type="none" w="med" len="med"/>
                    </a:lnT>
                    <a:lnB w="12700" cap="flat" cmpd="sng" algn="ctr">
                      <a:solidFill>
                        <a:srgbClr val="4C3995"/>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14" name="文本框 13"/>
          <p:cNvSpPr txBox="1"/>
          <p:nvPr/>
        </p:nvSpPr>
        <p:spPr>
          <a:xfrm>
            <a:off x="18284709" y="1470864"/>
            <a:ext cx="4233600" cy="307777"/>
          </a:xfrm>
          <a:prstGeom prst="rect">
            <a:avLst/>
          </a:prstGeom>
          <a:noFill/>
        </p:spPr>
        <p:txBody>
          <a:bodyPr wrap="square">
            <a:spAutoFit/>
          </a:bodyPr>
          <a:lstStyle/>
          <a:p>
            <a:pPr algn="ctr">
              <a:defRPr/>
            </a:pPr>
            <a:r>
              <a:rPr lang="zh-CN" altLang="en-US" sz="1400" b="1" dirty="0">
                <a:solidFill>
                  <a:srgbClr val="4D3988"/>
                </a:solidFill>
                <a:latin typeface="微软雅黑" panose="020B0503020204020204" pitchFamily="34" charset="-122"/>
                <a:ea typeface="微软雅黑" panose="020B0503020204020204" pitchFamily="34" charset="-122"/>
                <a:cs typeface="+mn-ea"/>
                <a:sym typeface="微软雅黑" panose="020B0503020204020204" pitchFamily="34" charset="-122"/>
              </a:rPr>
              <a:t>所有患者的</a:t>
            </a:r>
            <a:r>
              <a:rPr lang="en-US" altLang="zh-CN" sz="1400" b="1" dirty="0">
                <a:solidFill>
                  <a:srgbClr val="4D3988"/>
                </a:solidFill>
                <a:latin typeface="微软雅黑" panose="020B0503020204020204" pitchFamily="34" charset="-122"/>
                <a:ea typeface="微软雅黑" panose="020B0503020204020204" pitchFamily="34" charset="-122"/>
                <a:cs typeface="+mn-ea"/>
                <a:sym typeface="微软雅黑" panose="020B0503020204020204" pitchFamily="34" charset="-122"/>
              </a:rPr>
              <a:t>TEAEs</a:t>
            </a:r>
            <a:endParaRPr lang="zh-CN" altLang="en-US" sz="1400" b="1" dirty="0">
              <a:solidFill>
                <a:srgbClr val="4D3988"/>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5" name="文本框 14"/>
          <p:cNvSpPr txBox="1"/>
          <p:nvPr/>
        </p:nvSpPr>
        <p:spPr bwMode="auto">
          <a:xfrm>
            <a:off x="1600199" y="6284655"/>
            <a:ext cx="9607787" cy="338554"/>
          </a:xfrm>
          <a:prstGeom prst="rect">
            <a:avLst/>
          </a:prstGeom>
          <a:noFill/>
        </p:spPr>
        <p:txBody>
          <a:bodyPr wrap="square" anchor="b" anchorCtr="0">
            <a:spAutoFit/>
          </a:bodyPr>
          <a:lstStyle/>
          <a:p>
            <a:pPr>
              <a:defRPr/>
            </a:pPr>
            <a:r>
              <a:rPr kumimoji="0" lang="en-US" altLang="zh-CN" sz="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SDH</a:t>
            </a:r>
            <a:r>
              <a:rPr kumimoji="0" lang="zh-CN" altLang="en-US" sz="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，琥珀酸脱氢酶；</a:t>
            </a:r>
            <a:r>
              <a:rPr kumimoji="0" lang="en-US" altLang="zh-CN" sz="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GIST</a:t>
            </a:r>
            <a:r>
              <a:rPr kumimoji="0" lang="zh-CN" altLang="en-US" sz="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，胃肠间质瘤；</a:t>
            </a:r>
            <a:r>
              <a:rPr kumimoji="0" lang="en-US" altLang="zh-CN" sz="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ORR</a:t>
            </a:r>
            <a:r>
              <a:rPr kumimoji="0" lang="zh-CN" altLang="en-US" sz="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，客观缓解率；</a:t>
            </a:r>
            <a:r>
              <a:rPr kumimoji="0" lang="en-US" altLang="zh-CN" sz="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CBR</a:t>
            </a:r>
            <a:r>
              <a:rPr kumimoji="0" lang="zh-CN" altLang="en-US" sz="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，临床获益率；</a:t>
            </a:r>
            <a:r>
              <a:rPr kumimoji="0" lang="en-US" altLang="zh-CN" sz="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CI</a:t>
            </a:r>
            <a:r>
              <a:rPr kumimoji="0" lang="zh-CN" altLang="en-US" sz="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，置信区间；</a:t>
            </a:r>
            <a:r>
              <a:rPr kumimoji="0" lang="en-US" altLang="zh-CN" sz="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Im</a:t>
            </a:r>
            <a:r>
              <a:rPr kumimoji="0" lang="zh-CN" altLang="en-US" sz="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，伊马替尼；</a:t>
            </a:r>
            <a:r>
              <a:rPr kumimoji="0" lang="en-US" altLang="zh-CN" sz="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Sun</a:t>
            </a:r>
            <a:r>
              <a:rPr kumimoji="0" lang="zh-CN" altLang="en-US" sz="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，舒尼替尼；</a:t>
            </a:r>
            <a:r>
              <a:rPr kumimoji="0" lang="en-US" altLang="zh-CN" sz="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Das</a:t>
            </a:r>
            <a:r>
              <a:rPr kumimoji="0" lang="zh-CN" altLang="en-US" sz="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，达沙替尼；</a:t>
            </a:r>
            <a:r>
              <a:rPr kumimoji="0" lang="en-US" altLang="zh-CN" sz="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Reg</a:t>
            </a:r>
            <a:r>
              <a:rPr kumimoji="0" lang="zh-CN" altLang="en-US" sz="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，瑞戈非尼；</a:t>
            </a:r>
            <a:r>
              <a:rPr kumimoji="0" lang="en-US" altLang="zh-CN" sz="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Rep</a:t>
            </a:r>
            <a:r>
              <a:rPr kumimoji="0" lang="zh-CN" altLang="en-US" sz="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，瑞派替尼；</a:t>
            </a:r>
            <a:r>
              <a:rPr kumimoji="0" lang="en-US" altLang="zh-CN" sz="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Fam</a:t>
            </a:r>
            <a:r>
              <a:rPr kumimoji="0" lang="zh-CN" altLang="en-US" sz="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，法米替尼；</a:t>
            </a:r>
            <a:r>
              <a:rPr kumimoji="0" lang="en-US" altLang="zh-CN" sz="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PD-1</a:t>
            </a:r>
            <a:r>
              <a:rPr kumimoji="0" lang="zh-CN" altLang="en-US" sz="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，程序性死亡受体</a:t>
            </a:r>
            <a:r>
              <a:rPr kumimoji="0" lang="en-US" altLang="zh-CN" sz="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1</a:t>
            </a:r>
            <a:r>
              <a:rPr kumimoji="0" lang="zh-CN" altLang="en-US" sz="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a:t>
            </a:r>
            <a:r>
              <a:rPr kumimoji="0" lang="en-US" altLang="zh-CN" sz="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TMZ</a:t>
            </a:r>
            <a:r>
              <a:rPr kumimoji="0" lang="zh-CN" altLang="en-US" sz="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，替莫唑胺；</a:t>
            </a:r>
            <a:r>
              <a:rPr kumimoji="0" lang="en-US" altLang="zh-CN" sz="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Ant</a:t>
            </a:r>
            <a:r>
              <a:rPr kumimoji="0" lang="zh-CN" altLang="en-US" sz="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，安罗替尼；</a:t>
            </a:r>
            <a:r>
              <a:rPr kumimoji="0" lang="en-US" altLang="zh-CN" sz="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SDHA</a:t>
            </a:r>
            <a:r>
              <a:rPr kumimoji="0" lang="zh-CN" altLang="en-US" sz="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，琥珀酸脱氢酶</a:t>
            </a:r>
            <a:r>
              <a:rPr kumimoji="0" lang="en-US" altLang="zh-CN" sz="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A</a:t>
            </a:r>
            <a:r>
              <a:rPr kumimoji="0" lang="zh-CN" altLang="en-US" sz="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a:t>
            </a:r>
            <a:r>
              <a:rPr kumimoji="0" lang="en-US" altLang="zh-CN" sz="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SDHB</a:t>
            </a:r>
            <a:r>
              <a:rPr kumimoji="0" lang="zh-CN" altLang="en-US" sz="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，琥珀酸脱氢酶</a:t>
            </a:r>
            <a:r>
              <a:rPr kumimoji="0" lang="en-US" altLang="zh-CN" sz="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B</a:t>
            </a:r>
            <a:r>
              <a:rPr kumimoji="0" lang="zh-CN" altLang="en-US" sz="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a:t>
            </a:r>
            <a:r>
              <a:rPr kumimoji="0" lang="en-US" altLang="zh-CN" sz="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SDHC</a:t>
            </a:r>
            <a:r>
              <a:rPr kumimoji="0" lang="zh-CN" altLang="en-US" sz="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，琥珀酸脱氢酶</a:t>
            </a:r>
            <a:r>
              <a:rPr kumimoji="0" lang="en-US" altLang="zh-CN" sz="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C</a:t>
            </a:r>
            <a:r>
              <a:rPr kumimoji="0" lang="zh-CN" altLang="en-US" sz="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a:t>
            </a:r>
            <a:r>
              <a:rPr kumimoji="0" lang="en-US" altLang="zh-CN" sz="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PR</a:t>
            </a:r>
            <a:r>
              <a:rPr kumimoji="0" lang="zh-CN" altLang="en-US" sz="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，部分缓解；</a:t>
            </a:r>
            <a:r>
              <a:rPr kumimoji="0" lang="en-US" altLang="zh-CN" sz="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SD</a:t>
            </a:r>
            <a:r>
              <a:rPr kumimoji="0" lang="zh-CN" altLang="en-US" sz="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，疾病稳定；</a:t>
            </a:r>
            <a:r>
              <a:rPr kumimoji="0" lang="en-US" altLang="zh-CN" sz="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PD</a:t>
            </a:r>
            <a:r>
              <a:rPr kumimoji="0" lang="zh-CN" altLang="en-US" sz="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，疾病进展；</a:t>
            </a:r>
            <a:endParaRPr lang="zh-CN" altLang="en-US" sz="800" dirty="0">
              <a:solidFill>
                <a:prstClr val="black"/>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6" name="文本占位符 1"/>
          <p:cNvSpPr txBox="1"/>
          <p:nvPr/>
        </p:nvSpPr>
        <p:spPr>
          <a:xfrm>
            <a:off x="300038" y="6600879"/>
            <a:ext cx="3821112" cy="216982"/>
          </a:xfrm>
          <a:prstGeom prst="rect">
            <a:avLst/>
          </a:prstGeom>
        </p:spPr>
        <p:txBody>
          <a:bodyPr>
            <a:noAutofit/>
          </a:bodyPr>
          <a:lstStyle>
            <a:defPPr>
              <a:defRPr lang="zh-CN"/>
            </a:defPPr>
            <a:lvl1pPr indent="0" defTabSz="1219200">
              <a:lnSpc>
                <a:spcPct val="120000"/>
              </a:lnSpc>
              <a:spcBef>
                <a:spcPts val="0"/>
              </a:spcBef>
              <a:buFont typeface="Arial" panose="020B0604020202020204" pitchFamily="34" charset="0"/>
              <a:buNone/>
              <a:defRPr sz="900">
                <a:solidFill>
                  <a:prstClr val="black"/>
                </a:solidFill>
                <a:latin typeface="Arial" panose="020B0604020202020204"/>
                <a:cs typeface="+mn-ea"/>
              </a:defRPr>
            </a:lvl1pPr>
            <a:lvl2pPr marL="914400" indent="-304800" defTabSz="1219200">
              <a:lnSpc>
                <a:spcPct val="90000"/>
              </a:lnSpc>
              <a:spcBef>
                <a:spcPts val="665"/>
              </a:spcBef>
              <a:buFont typeface="Arial" panose="020B0604020202020204" pitchFamily="34" charset="0"/>
              <a:buChar char="•"/>
              <a:defRPr sz="3200">
                <a:latin typeface="微软雅黑" panose="020B0503020204020204" pitchFamily="34" charset="-122"/>
              </a:defRPr>
            </a:lvl2pPr>
            <a:lvl3pPr marL="1524000" indent="-304800" defTabSz="1219200">
              <a:lnSpc>
                <a:spcPct val="90000"/>
              </a:lnSpc>
              <a:spcBef>
                <a:spcPts val="665"/>
              </a:spcBef>
              <a:buFont typeface="Arial" panose="020B0604020202020204" pitchFamily="34" charset="0"/>
              <a:buChar char="•"/>
              <a:defRPr sz="2800">
                <a:latin typeface="微软雅黑" panose="020B0503020204020204" pitchFamily="34" charset="-122"/>
              </a:defRPr>
            </a:lvl3pPr>
            <a:lvl4pPr marL="2133600" indent="-304800" defTabSz="1219200">
              <a:lnSpc>
                <a:spcPct val="90000"/>
              </a:lnSpc>
              <a:spcBef>
                <a:spcPts val="665"/>
              </a:spcBef>
              <a:buFont typeface="Arial" panose="020B0604020202020204" pitchFamily="34" charset="0"/>
              <a:buChar char="•"/>
              <a:defRPr sz="2535">
                <a:latin typeface="微软雅黑" panose="020B0503020204020204" pitchFamily="34" charset="-122"/>
              </a:defRPr>
            </a:lvl4pPr>
            <a:lvl5pPr marL="2743200" indent="-304800" defTabSz="1219200">
              <a:lnSpc>
                <a:spcPct val="90000"/>
              </a:lnSpc>
              <a:spcBef>
                <a:spcPts val="665"/>
              </a:spcBef>
              <a:buFont typeface="Arial" panose="020B0604020202020204" pitchFamily="34" charset="0"/>
              <a:buChar char="•"/>
              <a:defRPr sz="2535">
                <a:latin typeface="微软雅黑" panose="020B0503020204020204" pitchFamily="34" charset="-122"/>
              </a:defRPr>
            </a:lvl5pPr>
            <a:lvl6pPr marL="3352800" indent="-304800" defTabSz="1219200">
              <a:lnSpc>
                <a:spcPct val="90000"/>
              </a:lnSpc>
              <a:spcBef>
                <a:spcPts val="665"/>
              </a:spcBef>
              <a:buFont typeface="Arial" panose="020B0604020202020204" pitchFamily="34" charset="0"/>
              <a:buChar char="•"/>
              <a:defRPr sz="2535"/>
            </a:lvl6pPr>
            <a:lvl7pPr marL="3961765" indent="-304800" defTabSz="1219200">
              <a:lnSpc>
                <a:spcPct val="90000"/>
              </a:lnSpc>
              <a:spcBef>
                <a:spcPts val="665"/>
              </a:spcBef>
              <a:buFont typeface="Arial" panose="020B0604020202020204" pitchFamily="34" charset="0"/>
              <a:buChar char="•"/>
              <a:defRPr sz="2535"/>
            </a:lvl7pPr>
            <a:lvl8pPr marL="4571365" indent="-304800" defTabSz="1219200">
              <a:lnSpc>
                <a:spcPct val="90000"/>
              </a:lnSpc>
              <a:spcBef>
                <a:spcPts val="665"/>
              </a:spcBef>
              <a:buFont typeface="Arial" panose="020B0604020202020204" pitchFamily="34" charset="0"/>
              <a:buChar char="•"/>
              <a:defRPr sz="2535"/>
            </a:lvl8pPr>
            <a:lvl9pPr marL="5180965" indent="-304800" defTabSz="1219200">
              <a:lnSpc>
                <a:spcPct val="90000"/>
              </a:lnSpc>
              <a:spcBef>
                <a:spcPts val="665"/>
              </a:spcBef>
              <a:buFont typeface="Arial" panose="020B0604020202020204" pitchFamily="34" charset="0"/>
              <a:buChar char="•"/>
              <a:defRPr sz="2535"/>
            </a:lvl9pPr>
          </a:lstStyle>
          <a:p>
            <a:r>
              <a:rPr lang="en-US" altLang="zh-CN" dirty="0">
                <a:latin typeface="微软雅黑" panose="020B0503020204020204" pitchFamily="34" charset="-122"/>
                <a:ea typeface="微软雅黑" panose="020B0503020204020204" pitchFamily="34" charset="-122"/>
                <a:sym typeface="微软雅黑" panose="020B0503020204020204" pitchFamily="34" charset="-122"/>
              </a:rPr>
              <a:t>Qiu HB, et al. Signal </a:t>
            </a:r>
            <a:r>
              <a:rPr lang="en-US" altLang="zh-CN" dirty="0" err="1">
                <a:latin typeface="微软雅黑" panose="020B0503020204020204" pitchFamily="34" charset="-122"/>
                <a:ea typeface="微软雅黑" panose="020B0503020204020204" pitchFamily="34" charset="-122"/>
                <a:sym typeface="微软雅黑" panose="020B0503020204020204" pitchFamily="34" charset="-122"/>
              </a:rPr>
              <a:t>Transduct</a:t>
            </a:r>
            <a:r>
              <a:rPr lang="en-US" altLang="zh-CN" dirty="0">
                <a:latin typeface="微软雅黑" panose="020B0503020204020204" pitchFamily="34" charset="-122"/>
                <a:ea typeface="微软雅黑" panose="020B0503020204020204" pitchFamily="34" charset="-122"/>
                <a:sym typeface="微软雅黑" panose="020B0503020204020204" pitchFamily="34" charset="-122"/>
              </a:rPr>
              <a:t> Target Ther. 2025 Nov 4;10(1):361.</a:t>
            </a:r>
            <a:endParaRPr lang="es-ES" altLang="zh-CN" dirty="0">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圆角 88"/>
          <p:cNvSpPr/>
          <p:nvPr/>
        </p:nvSpPr>
        <p:spPr bwMode="auto">
          <a:xfrm>
            <a:off x="7552558" y="1174506"/>
            <a:ext cx="4298544" cy="4739492"/>
          </a:xfrm>
          <a:prstGeom prst="roundRect">
            <a:avLst>
              <a:gd name="adj" fmla="val 1835"/>
            </a:avLst>
          </a:prstGeom>
          <a:solidFill>
            <a:sysClr val="window" lastClr="FFFFFF"/>
          </a:solidFill>
          <a:ln w="9525" cap="flat" cmpd="sng" algn="ctr">
            <a:gradFill>
              <a:gsLst>
                <a:gs pos="0">
                  <a:srgbClr val="AC283F"/>
                </a:gs>
                <a:gs pos="100000">
                  <a:schemeClr val="bg1"/>
                </a:gs>
              </a:gsLst>
              <a:lin ang="5400000" scaled="1"/>
            </a:gradFill>
            <a:prstDash val="solid"/>
            <a:round/>
            <a:headEnd type="none" w="med" len="med"/>
            <a:tailEnd type="none" w="med" len="med"/>
          </a:ln>
          <a:effectLst>
            <a:outerShdw blurRad="101600" dist="63500" dir="5400000" algn="t" rotWithShape="0">
              <a:schemeClr val="accent1">
                <a:alpha val="30000"/>
              </a:schemeClr>
            </a:outerShdw>
          </a:effectLst>
        </p:spPr>
        <p:txBody>
          <a:bodyPr vert="horz" wrap="none" lIns="37595" tIns="37595" rIns="37595" bIns="37595" numCol="1" rtlCol="0" anchor="ctr" anchorCtr="0" compatLnSpc="1"/>
          <a:lstStyle/>
          <a:p>
            <a:pPr algn="ctr" defTabSz="751840" eaLnBrk="0" fontAlgn="base" hangingPunct="0">
              <a:spcBef>
                <a:spcPct val="50000"/>
              </a:spcBef>
              <a:spcAft>
                <a:spcPct val="0"/>
              </a:spcAft>
            </a:pPr>
            <a:endParaRPr lang="zh-CN" altLang="en-US" sz="900" kern="0" dirty="0">
              <a:solidFill>
                <a:prstClr val="black"/>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0" name="矩形: 圆角 88"/>
          <p:cNvSpPr/>
          <p:nvPr/>
        </p:nvSpPr>
        <p:spPr bwMode="auto">
          <a:xfrm>
            <a:off x="340891" y="1174507"/>
            <a:ext cx="7113205" cy="4739492"/>
          </a:xfrm>
          <a:prstGeom prst="roundRect">
            <a:avLst>
              <a:gd name="adj" fmla="val 1835"/>
            </a:avLst>
          </a:prstGeom>
          <a:solidFill>
            <a:sysClr val="window" lastClr="FFFFFF"/>
          </a:solidFill>
          <a:ln w="9525" cap="flat" cmpd="sng" algn="ctr">
            <a:gradFill>
              <a:gsLst>
                <a:gs pos="0">
                  <a:srgbClr val="AC283F"/>
                </a:gs>
                <a:gs pos="100000">
                  <a:schemeClr val="bg1"/>
                </a:gs>
              </a:gsLst>
              <a:lin ang="5400000" scaled="1"/>
            </a:gradFill>
            <a:prstDash val="solid"/>
            <a:round/>
            <a:headEnd type="none" w="med" len="med"/>
            <a:tailEnd type="none" w="med" len="med"/>
          </a:ln>
          <a:effectLst>
            <a:outerShdw blurRad="101600" dist="63500" dir="5400000" algn="t" rotWithShape="0">
              <a:schemeClr val="accent1">
                <a:alpha val="30000"/>
              </a:schemeClr>
            </a:outerShdw>
          </a:effectLst>
        </p:spPr>
        <p:txBody>
          <a:bodyPr vert="horz" wrap="none" lIns="37595" tIns="37595" rIns="37595" bIns="37595" numCol="1" rtlCol="0" anchor="ctr" anchorCtr="0" compatLnSpc="1"/>
          <a:lstStyle/>
          <a:p>
            <a:pPr algn="ctr" defTabSz="751840" eaLnBrk="0" fontAlgn="base" hangingPunct="0">
              <a:spcBef>
                <a:spcPct val="50000"/>
              </a:spcBef>
              <a:spcAft>
                <a:spcPct val="0"/>
              </a:spcAft>
            </a:pPr>
            <a:endParaRPr lang="zh-CN" altLang="en-US" sz="900" kern="0" dirty="0">
              <a:solidFill>
                <a:prstClr val="black"/>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pic>
        <p:nvPicPr>
          <p:cNvPr id="2" name="图片 1"/>
          <p:cNvPicPr>
            <a:picLocks noChangeAspect="1"/>
          </p:cNvPicPr>
          <p:nvPr/>
        </p:nvPicPr>
        <p:blipFill>
          <a:blip r:embed="rId1"/>
          <a:stretch>
            <a:fillRect/>
          </a:stretch>
        </p:blipFill>
        <p:spPr>
          <a:xfrm>
            <a:off x="3351010" y="2588315"/>
            <a:ext cx="3910156" cy="2073919"/>
          </a:xfrm>
          <a:prstGeom prst="rect">
            <a:avLst/>
          </a:prstGeom>
        </p:spPr>
      </p:pic>
      <p:pic>
        <p:nvPicPr>
          <p:cNvPr id="3" name="图片 2"/>
          <p:cNvPicPr>
            <a:picLocks noChangeAspect="1"/>
          </p:cNvPicPr>
          <p:nvPr/>
        </p:nvPicPr>
        <p:blipFill>
          <a:blip r:embed="rId2"/>
          <a:stretch>
            <a:fillRect/>
          </a:stretch>
        </p:blipFill>
        <p:spPr>
          <a:xfrm>
            <a:off x="567671" y="2453014"/>
            <a:ext cx="2703309" cy="3460984"/>
          </a:xfrm>
          <a:prstGeom prst="rect">
            <a:avLst/>
          </a:prstGeom>
        </p:spPr>
      </p:pic>
      <p:sp>
        <p:nvSpPr>
          <p:cNvPr id="4" name="文本框 3"/>
          <p:cNvSpPr txBox="1"/>
          <p:nvPr/>
        </p:nvSpPr>
        <p:spPr>
          <a:xfrm>
            <a:off x="443678" y="1332563"/>
            <a:ext cx="6906247" cy="613373"/>
          </a:xfrm>
          <a:prstGeom prst="rect">
            <a:avLst/>
          </a:prstGeom>
          <a:noFill/>
        </p:spPr>
        <p:txBody>
          <a:bodyPr wrap="square">
            <a:spAutoFit/>
          </a:bodyPr>
          <a:lstStyle>
            <a:defPPr>
              <a:defRPr lang="zh-CN"/>
            </a:defPPr>
            <a:lvl1pPr marL="285750" marR="0" lvl="0" indent="-285750" fontAlgn="auto">
              <a:lnSpc>
                <a:spcPct val="150000"/>
              </a:lnSpc>
              <a:spcBef>
                <a:spcPts val="0"/>
              </a:spcBef>
              <a:spcAft>
                <a:spcPts val="0"/>
              </a:spcAft>
              <a:buClrTx/>
              <a:buSzTx/>
              <a:buFont typeface="Arial" panose="020B0604020202020204" pitchFamily="34" charset="0"/>
              <a:buChar char="•"/>
              <a:defRPr kumimoji="0" sz="1400" i="0" u="none" strike="noStrike" cap="none" spc="0" normalizeH="0" baseline="0">
                <a:ln>
                  <a:noFill/>
                </a:ln>
                <a:solidFill>
                  <a:prstClr val="black"/>
                </a:solidFill>
                <a:effectLst/>
                <a:uLnTx/>
                <a:uFillTx/>
                <a:latin typeface="Arial" panose="020B0604020202020204" pitchFamily="34" charset="0"/>
                <a:ea typeface="微软雅黑" panose="020B0503020204020204" pitchFamily="34" charset="-122"/>
                <a:cs typeface="+mn-ea"/>
              </a:defRPr>
            </a:lvl1pPr>
          </a:lstStyle>
          <a:p>
            <a:pPr>
              <a:defRPr/>
            </a:pPr>
            <a:r>
              <a:rPr lang="zh-CN" altLang="en-US" sz="1200" dirty="0">
                <a:latin typeface="微软雅黑" panose="020B0503020204020204" pitchFamily="34" charset="-122"/>
                <a:sym typeface="微软雅黑" panose="020B0503020204020204" pitchFamily="34" charset="-122"/>
              </a:rPr>
              <a:t>甘油脂</a:t>
            </a:r>
            <a:r>
              <a:rPr lang="en-US" altLang="zh-CN" sz="1200" dirty="0">
                <a:latin typeface="微软雅黑" panose="020B0503020204020204" pitchFamily="34" charset="-122"/>
                <a:sym typeface="微软雅黑" panose="020B0503020204020204" pitchFamily="34" charset="-122"/>
              </a:rPr>
              <a:t>(GLs)</a:t>
            </a:r>
            <a:r>
              <a:rPr lang="zh-CN" altLang="en-US" sz="1200" dirty="0">
                <a:latin typeface="微软雅黑" panose="020B0503020204020204" pitchFamily="34" charset="-122"/>
                <a:sym typeface="微软雅黑" panose="020B0503020204020204" pitchFamily="34" charset="-122"/>
              </a:rPr>
              <a:t>，包括单酯、二甘油酯和甘油三酯，在</a:t>
            </a:r>
            <a:r>
              <a:rPr lang="en-US" altLang="zh-CN" sz="1200" dirty="0">
                <a:latin typeface="微软雅黑" panose="020B0503020204020204" pitchFamily="34" charset="-122"/>
                <a:sym typeface="微软雅黑" panose="020B0503020204020204" pitchFamily="34" charset="-122"/>
              </a:rPr>
              <a:t>SDH</a:t>
            </a:r>
            <a:r>
              <a:rPr lang="zh-CN" altLang="en-US" sz="1200" dirty="0">
                <a:latin typeface="微软雅黑" panose="020B0503020204020204" pitchFamily="34" charset="-122"/>
                <a:sym typeface="微软雅黑" panose="020B0503020204020204" pitchFamily="34" charset="-122"/>
              </a:rPr>
              <a:t>缺乏组中显著高于非</a:t>
            </a:r>
            <a:r>
              <a:rPr lang="en-US" altLang="zh-CN" sz="1200" dirty="0">
                <a:latin typeface="微软雅黑" panose="020B0503020204020204" pitchFamily="34" charset="-122"/>
                <a:sym typeface="微软雅黑" panose="020B0503020204020204" pitchFamily="34" charset="-122"/>
              </a:rPr>
              <a:t>SDH</a:t>
            </a:r>
            <a:r>
              <a:rPr lang="zh-CN" altLang="en-US" sz="1200" dirty="0">
                <a:latin typeface="微软雅黑" panose="020B0503020204020204" pitchFamily="34" charset="-122"/>
                <a:sym typeface="微软雅黑" panose="020B0503020204020204" pitchFamily="34" charset="-122"/>
              </a:rPr>
              <a:t>缺乏组。此外，鞘脂</a:t>
            </a:r>
            <a:r>
              <a:rPr lang="en-US" altLang="zh-CN" sz="1200" dirty="0">
                <a:latin typeface="微软雅黑" panose="020B0503020204020204" pitchFamily="34" charset="-122"/>
                <a:sym typeface="微软雅黑" panose="020B0503020204020204" pitchFamily="34" charset="-122"/>
              </a:rPr>
              <a:t>(SP)</a:t>
            </a:r>
            <a:r>
              <a:rPr lang="zh-CN" altLang="en-US" sz="1200" dirty="0">
                <a:latin typeface="微软雅黑" panose="020B0503020204020204" pitchFamily="34" charset="-122"/>
                <a:sym typeface="微软雅黑" panose="020B0503020204020204" pitchFamily="34" charset="-122"/>
              </a:rPr>
              <a:t>、糖鞘脂、胆固醇酯、辅酶</a:t>
            </a:r>
            <a:r>
              <a:rPr lang="en-US" altLang="zh-CN" sz="1200" dirty="0">
                <a:latin typeface="微软雅黑" panose="020B0503020204020204" pitchFamily="34" charset="-122"/>
                <a:sym typeface="微软雅黑" panose="020B0503020204020204" pitchFamily="34" charset="-122"/>
              </a:rPr>
              <a:t>Q10</a:t>
            </a:r>
            <a:r>
              <a:rPr lang="zh-CN" altLang="en-US" sz="1200" dirty="0">
                <a:latin typeface="微软雅黑" panose="020B0503020204020204" pitchFamily="34" charset="-122"/>
                <a:sym typeface="微软雅黑" panose="020B0503020204020204" pitchFamily="34" charset="-122"/>
              </a:rPr>
              <a:t>以及大多数甘油磷脂</a:t>
            </a:r>
            <a:r>
              <a:rPr lang="en-US" altLang="zh-CN" sz="1200" dirty="0">
                <a:latin typeface="微软雅黑" panose="020B0503020204020204" pitchFamily="34" charset="-122"/>
                <a:sym typeface="微软雅黑" panose="020B0503020204020204" pitchFamily="34" charset="-122"/>
              </a:rPr>
              <a:t>(</a:t>
            </a:r>
            <a:r>
              <a:rPr lang="en-US" altLang="zh-CN" sz="1200" dirty="0" err="1">
                <a:latin typeface="微软雅黑" panose="020B0503020204020204" pitchFamily="34" charset="-122"/>
                <a:sym typeface="微软雅黑" panose="020B0503020204020204" pitchFamily="34" charset="-122"/>
              </a:rPr>
              <a:t>GPLsPPs</a:t>
            </a:r>
            <a:r>
              <a:rPr lang="en-US" altLang="zh-CN" sz="1200" dirty="0">
                <a:latin typeface="微软雅黑" panose="020B0503020204020204" pitchFamily="34" charset="-122"/>
                <a:sym typeface="微软雅黑" panose="020B0503020204020204" pitchFamily="34" charset="-122"/>
              </a:rPr>
              <a:t>)</a:t>
            </a:r>
            <a:r>
              <a:rPr lang="zh-CN" altLang="en-US" sz="1200" dirty="0">
                <a:latin typeface="微软雅黑" panose="020B0503020204020204" pitchFamily="34" charset="-122"/>
                <a:sym typeface="微软雅黑" panose="020B0503020204020204" pitchFamily="34" charset="-122"/>
              </a:rPr>
              <a:t>也升高。</a:t>
            </a:r>
            <a:endParaRPr lang="en-US" altLang="zh-CN" sz="1200" dirty="0">
              <a:latin typeface="微软雅黑" panose="020B0503020204020204" pitchFamily="34" charset="-122"/>
              <a:sym typeface="微软雅黑" panose="020B0503020204020204" pitchFamily="34" charset="-122"/>
            </a:endParaRPr>
          </a:p>
        </p:txBody>
      </p:sp>
      <p:sp>
        <p:nvSpPr>
          <p:cNvPr id="5" name="内容占位符 4"/>
          <p:cNvSpPr txBox="1"/>
          <p:nvPr/>
        </p:nvSpPr>
        <p:spPr>
          <a:xfrm>
            <a:off x="340891" y="347305"/>
            <a:ext cx="11510210" cy="46166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1"/>
                </a:solidFill>
                <a:latin typeface="Arial" panose="020B0604020202020204" pitchFamily="34" charset="0"/>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Arial" panose="020B0604020202020204" pitchFamily="34" charset="0"/>
                <a:ea typeface="微软雅黑"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Arial" panose="020B0604020202020204" pitchFamily="34" charset="0"/>
                <a:ea typeface="微软雅黑" panose="020B0503020204020204"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Arial" panose="020B0604020202020204" pitchFamily="34" charset="0"/>
                <a:ea typeface="微软雅黑" panose="020B0503020204020204"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CN" altLang="en-US" sz="2000" b="1" dirty="0">
                <a:latin typeface="微软雅黑" panose="020B0503020204020204" pitchFamily="34" charset="-122"/>
                <a:cs typeface="+mn-ea"/>
                <a:sym typeface="微软雅黑" panose="020B0503020204020204" pitchFamily="34" charset="-122"/>
              </a:rPr>
              <a:t>奥雷巴替尼治疗</a:t>
            </a:r>
            <a:r>
              <a:rPr lang="en-US" altLang="zh-CN" sz="2000" b="1" dirty="0">
                <a:latin typeface="微软雅黑" panose="020B0503020204020204" pitchFamily="34" charset="-122"/>
                <a:cs typeface="+mn-ea"/>
                <a:sym typeface="微软雅黑" panose="020B0503020204020204" pitchFamily="34" charset="-122"/>
              </a:rPr>
              <a:t>SDH</a:t>
            </a:r>
            <a:r>
              <a:rPr lang="zh-CN" altLang="en-US" sz="2000" b="1" dirty="0">
                <a:latin typeface="微软雅黑" panose="020B0503020204020204" pitchFamily="34" charset="-122"/>
                <a:cs typeface="+mn-ea"/>
                <a:sym typeface="微软雅黑" panose="020B0503020204020204" pitchFamily="34" charset="-122"/>
              </a:rPr>
              <a:t>缺陷型</a:t>
            </a:r>
            <a:r>
              <a:rPr lang="en-US" altLang="zh-CN" sz="2000" b="1" dirty="0">
                <a:latin typeface="微软雅黑" panose="020B0503020204020204" pitchFamily="34" charset="-122"/>
                <a:cs typeface="+mn-ea"/>
                <a:sym typeface="微软雅黑" panose="020B0503020204020204" pitchFamily="34" charset="-122"/>
              </a:rPr>
              <a:t>GIST</a:t>
            </a:r>
            <a:r>
              <a:rPr lang="zh-CN" altLang="en-US" sz="2000" b="1" dirty="0">
                <a:latin typeface="微软雅黑" panose="020B0503020204020204" pitchFamily="34" charset="-122"/>
                <a:cs typeface="+mn-ea"/>
                <a:sym typeface="微软雅黑" panose="020B0503020204020204" pitchFamily="34" charset="-122"/>
              </a:rPr>
              <a:t>的作用机制可能与脂质代谢调控和抑制血管生成通路有关</a:t>
            </a:r>
            <a:endParaRPr lang="zh-CN" altLang="en-US" sz="2000" b="1" dirty="0">
              <a:latin typeface="微软雅黑" panose="020B0503020204020204" pitchFamily="34" charset="-122"/>
              <a:cs typeface="+mn-ea"/>
              <a:sym typeface="微软雅黑" panose="020B0503020204020204" pitchFamily="34" charset="-122"/>
            </a:endParaRPr>
          </a:p>
        </p:txBody>
      </p:sp>
      <p:sp>
        <p:nvSpPr>
          <p:cNvPr id="6" name="文本框 5"/>
          <p:cNvSpPr txBox="1"/>
          <p:nvPr/>
        </p:nvSpPr>
        <p:spPr>
          <a:xfrm>
            <a:off x="3529005" y="1991560"/>
            <a:ext cx="3732160" cy="461665"/>
          </a:xfrm>
          <a:prstGeom prst="rect">
            <a:avLst/>
          </a:prstGeom>
          <a:noFill/>
        </p:spPr>
        <p:txBody>
          <a:bodyPr wrap="square">
            <a:spAutoFit/>
          </a:bodyPr>
          <a:lstStyle>
            <a:defPPr>
              <a:defRPr lang="zh-CN"/>
            </a:defPPr>
            <a:lvl1pPr marR="0" lvl="0" indent="0" fontAlgn="auto">
              <a:lnSpc>
                <a:spcPct val="150000"/>
              </a:lnSpc>
              <a:spcBef>
                <a:spcPts val="0"/>
              </a:spcBef>
              <a:spcAft>
                <a:spcPts val="0"/>
              </a:spcAft>
              <a:buClrTx/>
              <a:buSzTx/>
              <a:buFont typeface="Arial" panose="020B0604020202020204" pitchFamily="34" charset="0"/>
              <a:buNone/>
              <a:defRPr kumimoji="0" sz="1400" i="0" u="none" strike="noStrike" cap="none" spc="0" normalizeH="0" baseline="0">
                <a:ln>
                  <a:noFill/>
                </a:ln>
                <a:solidFill>
                  <a:prstClr val="black"/>
                </a:solidFill>
                <a:effectLst/>
                <a:uLnTx/>
                <a:uFillTx/>
                <a:latin typeface="Arial" panose="020B0604020202020204" pitchFamily="34" charset="0"/>
                <a:ea typeface="微软雅黑" panose="020B0503020204020204" pitchFamily="34" charset="-122"/>
                <a:cs typeface="+mn-ea"/>
              </a:defRPr>
            </a:lvl1pPr>
          </a:lstStyle>
          <a:p>
            <a:pPr algn="ctr">
              <a:lnSpc>
                <a:spcPct val="100000"/>
              </a:lnSpc>
              <a:defRPr/>
            </a:pPr>
            <a:r>
              <a:rPr lang="zh-CN" altLang="en-US" sz="1200" b="1" dirty="0">
                <a:solidFill>
                  <a:srgbClr val="AC283F"/>
                </a:solidFill>
                <a:latin typeface="微软雅黑" panose="020B0503020204020204" pitchFamily="34" charset="-122"/>
                <a:sym typeface="微软雅黑" panose="020B0503020204020204" pitchFamily="34" charset="-122"/>
              </a:rPr>
              <a:t>与</a:t>
            </a:r>
            <a:r>
              <a:rPr lang="en-US" altLang="zh-CN" sz="1200" b="1" dirty="0">
                <a:solidFill>
                  <a:srgbClr val="AC283F"/>
                </a:solidFill>
                <a:latin typeface="微软雅黑" panose="020B0503020204020204" pitchFamily="34" charset="-122"/>
                <a:sym typeface="微软雅黑" panose="020B0503020204020204" pitchFamily="34" charset="-122"/>
              </a:rPr>
              <a:t>SDH</a:t>
            </a:r>
            <a:r>
              <a:rPr lang="zh-CN" altLang="en-US" sz="1200" b="1" dirty="0">
                <a:solidFill>
                  <a:srgbClr val="AC283F"/>
                </a:solidFill>
                <a:latin typeface="微软雅黑" panose="020B0503020204020204" pitchFamily="34" charset="-122"/>
                <a:sym typeface="微软雅黑" panose="020B0503020204020204" pitchFamily="34" charset="-122"/>
              </a:rPr>
              <a:t>缺陷</a:t>
            </a:r>
            <a:r>
              <a:rPr lang="en-US" altLang="zh-CN" sz="1200" b="1" dirty="0">
                <a:solidFill>
                  <a:srgbClr val="AC283F"/>
                </a:solidFill>
                <a:latin typeface="微软雅黑" panose="020B0503020204020204" pitchFamily="34" charset="-122"/>
                <a:sym typeface="微软雅黑" panose="020B0503020204020204" pitchFamily="34" charset="-122"/>
              </a:rPr>
              <a:t>(n=8)</a:t>
            </a:r>
            <a:r>
              <a:rPr lang="zh-CN" altLang="en-US" sz="1200" b="1" dirty="0">
                <a:solidFill>
                  <a:srgbClr val="AC283F"/>
                </a:solidFill>
                <a:latin typeface="微软雅黑" panose="020B0503020204020204" pitchFamily="34" charset="-122"/>
                <a:sym typeface="微软雅黑" panose="020B0503020204020204" pitchFamily="34" charset="-122"/>
              </a:rPr>
              <a:t>和非</a:t>
            </a:r>
            <a:r>
              <a:rPr lang="en-US" altLang="zh-CN" sz="1200" b="1" dirty="0">
                <a:solidFill>
                  <a:srgbClr val="AC283F"/>
                </a:solidFill>
                <a:latin typeface="微软雅黑" panose="020B0503020204020204" pitchFamily="34" charset="-122"/>
                <a:sym typeface="微软雅黑" panose="020B0503020204020204" pitchFamily="34" charset="-122"/>
              </a:rPr>
              <a:t>SDH</a:t>
            </a:r>
            <a:r>
              <a:rPr lang="zh-CN" altLang="en-US" sz="1200" b="1" dirty="0">
                <a:solidFill>
                  <a:srgbClr val="AC283F"/>
                </a:solidFill>
                <a:latin typeface="微软雅黑" panose="020B0503020204020204" pitchFamily="34" charset="-122"/>
                <a:sym typeface="微软雅黑" panose="020B0503020204020204" pitchFamily="34" charset="-122"/>
              </a:rPr>
              <a:t>缺陷</a:t>
            </a:r>
            <a:r>
              <a:rPr lang="en-US" altLang="zh-CN" sz="1200" b="1" dirty="0">
                <a:solidFill>
                  <a:srgbClr val="AC283F"/>
                </a:solidFill>
                <a:latin typeface="微软雅黑" panose="020B0503020204020204" pitchFamily="34" charset="-122"/>
                <a:sym typeface="微软雅黑" panose="020B0503020204020204" pitchFamily="34" charset="-122"/>
              </a:rPr>
              <a:t>(n=9)GIST</a:t>
            </a:r>
            <a:r>
              <a:rPr lang="zh-CN" altLang="en-US" sz="1200" b="1" dirty="0">
                <a:solidFill>
                  <a:srgbClr val="AC283F"/>
                </a:solidFill>
                <a:latin typeface="微软雅黑" panose="020B0503020204020204" pitchFamily="34" charset="-122"/>
                <a:sym typeface="微软雅黑" panose="020B0503020204020204" pitchFamily="34" charset="-122"/>
              </a:rPr>
              <a:t>组织中脂质摄取和脂质合成相关的基因表达水平</a:t>
            </a:r>
            <a:endParaRPr lang="zh-CN" altLang="en-US" sz="1200" b="1" dirty="0">
              <a:solidFill>
                <a:srgbClr val="AC283F"/>
              </a:solidFill>
              <a:latin typeface="微软雅黑" panose="020B0503020204020204" pitchFamily="34" charset="-122"/>
              <a:sym typeface="微软雅黑" panose="020B0503020204020204" pitchFamily="34" charset="-122"/>
            </a:endParaRPr>
          </a:p>
        </p:txBody>
      </p:sp>
      <p:sp>
        <p:nvSpPr>
          <p:cNvPr id="7" name="文本框 6"/>
          <p:cNvSpPr txBox="1"/>
          <p:nvPr/>
        </p:nvSpPr>
        <p:spPr>
          <a:xfrm>
            <a:off x="446044" y="1941289"/>
            <a:ext cx="2824936" cy="461665"/>
          </a:xfrm>
          <a:prstGeom prst="rect">
            <a:avLst/>
          </a:prstGeom>
          <a:noFill/>
        </p:spPr>
        <p:txBody>
          <a:bodyPr wrap="square">
            <a:spAutoFit/>
          </a:bodyPr>
          <a:lstStyle>
            <a:defPPr>
              <a:defRPr lang="zh-CN"/>
            </a:defPPr>
            <a:lvl1pPr marR="0" lvl="0" indent="0" fontAlgn="auto">
              <a:lnSpc>
                <a:spcPct val="150000"/>
              </a:lnSpc>
              <a:spcBef>
                <a:spcPts val="0"/>
              </a:spcBef>
              <a:spcAft>
                <a:spcPts val="0"/>
              </a:spcAft>
              <a:buClrTx/>
              <a:buSzTx/>
              <a:buFont typeface="Arial" panose="020B0604020202020204" pitchFamily="34" charset="0"/>
              <a:buNone/>
              <a:defRPr kumimoji="0" sz="1400" i="0" u="none" strike="noStrike" cap="none" spc="0" normalizeH="0" baseline="0">
                <a:ln>
                  <a:noFill/>
                </a:ln>
                <a:solidFill>
                  <a:prstClr val="black"/>
                </a:solidFill>
                <a:effectLst/>
                <a:uLnTx/>
                <a:uFillTx/>
                <a:latin typeface="Arial" panose="020B0604020202020204" pitchFamily="34" charset="0"/>
                <a:ea typeface="微软雅黑" panose="020B0503020204020204" pitchFamily="34" charset="-122"/>
                <a:cs typeface="+mn-ea"/>
              </a:defRPr>
            </a:lvl1pPr>
          </a:lstStyle>
          <a:p>
            <a:pPr algn="ctr">
              <a:lnSpc>
                <a:spcPct val="100000"/>
              </a:lnSpc>
              <a:defRPr/>
            </a:pPr>
            <a:r>
              <a:rPr lang="zh-CN" altLang="en-US" sz="1200" b="1" dirty="0">
                <a:solidFill>
                  <a:srgbClr val="AC283F"/>
                </a:solidFill>
                <a:latin typeface="微软雅黑" panose="020B0503020204020204" pitchFamily="34" charset="-122"/>
                <a:sym typeface="微软雅黑" panose="020B0503020204020204" pitchFamily="34" charset="-122"/>
              </a:rPr>
              <a:t>SDH缺陷型</a:t>
            </a:r>
            <a:r>
              <a:rPr lang="en-US" altLang="zh-CN" sz="1200" b="1" dirty="0">
                <a:solidFill>
                  <a:srgbClr val="AC283F"/>
                </a:solidFill>
                <a:latin typeface="微软雅黑" panose="020B0503020204020204" pitchFamily="34" charset="-122"/>
                <a:sym typeface="微软雅黑" panose="020B0503020204020204" pitchFamily="34" charset="-122"/>
              </a:rPr>
              <a:t>(</a:t>
            </a:r>
            <a:r>
              <a:rPr lang="zh-CN" altLang="en-US" sz="1200" b="1" dirty="0">
                <a:solidFill>
                  <a:srgbClr val="AC283F"/>
                </a:solidFill>
                <a:latin typeface="微软雅黑" panose="020B0503020204020204" pitchFamily="34" charset="-122"/>
                <a:sym typeface="微软雅黑" panose="020B0503020204020204" pitchFamily="34" charset="-122"/>
              </a:rPr>
              <a:t>n=7</a:t>
            </a:r>
            <a:r>
              <a:rPr lang="en-US" altLang="zh-CN" sz="1200" b="1" dirty="0">
                <a:solidFill>
                  <a:srgbClr val="AC283F"/>
                </a:solidFill>
                <a:latin typeface="微软雅黑" panose="020B0503020204020204" pitchFamily="34" charset="-122"/>
                <a:sym typeface="微软雅黑" panose="020B0503020204020204" pitchFamily="34" charset="-122"/>
              </a:rPr>
              <a:t>) vs </a:t>
            </a:r>
            <a:r>
              <a:rPr lang="zh-CN" altLang="en-US" sz="1200" b="1" dirty="0">
                <a:solidFill>
                  <a:srgbClr val="AC283F"/>
                </a:solidFill>
                <a:latin typeface="微软雅黑" panose="020B0503020204020204" pitchFamily="34" charset="-122"/>
                <a:sym typeface="微软雅黑" panose="020B0503020204020204" pitchFamily="34" charset="-122"/>
              </a:rPr>
              <a:t>非SDH缺陷型GIST组织中脂质含量</a:t>
            </a:r>
            <a:endParaRPr lang="zh-CN" altLang="en-US" sz="1200" b="1" dirty="0">
              <a:solidFill>
                <a:srgbClr val="AC283F"/>
              </a:solidFill>
              <a:latin typeface="微软雅黑" panose="020B0503020204020204" pitchFamily="34" charset="-122"/>
              <a:sym typeface="微软雅黑" panose="020B0503020204020204" pitchFamily="34" charset="-122"/>
            </a:endParaRPr>
          </a:p>
        </p:txBody>
      </p:sp>
      <p:sp>
        <p:nvSpPr>
          <p:cNvPr id="9" name="文本框 8"/>
          <p:cNvSpPr txBox="1"/>
          <p:nvPr/>
        </p:nvSpPr>
        <p:spPr>
          <a:xfrm>
            <a:off x="3181170" y="4777497"/>
            <a:ext cx="4249836" cy="613373"/>
          </a:xfrm>
          <a:prstGeom prst="rect">
            <a:avLst/>
          </a:prstGeom>
          <a:noFill/>
        </p:spPr>
        <p:txBody>
          <a:bodyPr wrap="square">
            <a:spAutoFit/>
          </a:bodyPr>
          <a:lstStyle/>
          <a:p>
            <a:pPr marL="171450" marR="0" lvl="0" indent="-171450" algn="l" defTabSz="914400" rtl="0" eaLnBrk="1" fontAlgn="auto" latinLnBrk="0" hangingPunct="1">
              <a:lnSpc>
                <a:spcPct val="150000"/>
              </a:lnSpc>
              <a:spcBef>
                <a:spcPts val="0"/>
              </a:spcBef>
              <a:spcAft>
                <a:spcPts val="0"/>
              </a:spcAft>
              <a:buClrTx/>
              <a:buSzTx/>
              <a:buFont typeface="Arial" panose="020B0604020202020204" pitchFamily="34" charset="0"/>
              <a:buChar char="•"/>
              <a:defRPr/>
            </a:pPr>
            <a:r>
              <a:rPr kumimoji="0" lang="zh-CN" altLang="en-US"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在缺失</a:t>
            </a:r>
            <a:r>
              <a:rPr kumimoji="0" lang="en-US" altLang="zh-CN"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SDH</a:t>
            </a:r>
            <a:r>
              <a:rPr kumimoji="0" lang="zh-CN" altLang="en-US"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肿瘤中观察到与脂质摄取相关的基因表达上调</a:t>
            </a:r>
            <a:endParaRPr kumimoji="0" lang="en-US" altLang="zh-CN"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a:p>
            <a:pPr marL="171450" marR="0" lvl="0" indent="-171450" algn="l" defTabSz="914400" rtl="0" eaLnBrk="1" fontAlgn="auto" latinLnBrk="0" hangingPunct="1">
              <a:lnSpc>
                <a:spcPct val="150000"/>
              </a:lnSpc>
              <a:spcBef>
                <a:spcPts val="0"/>
              </a:spcBef>
              <a:spcAft>
                <a:spcPts val="0"/>
              </a:spcAft>
              <a:buClrTx/>
              <a:buSzTx/>
              <a:buFont typeface="Arial" panose="020B0604020202020204" pitchFamily="34" charset="0"/>
              <a:buChar char="•"/>
              <a:defRPr/>
            </a:pPr>
            <a:r>
              <a:rPr kumimoji="0" lang="zh-CN" altLang="en-US"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与脂质合成相关的基因表达下调</a:t>
            </a:r>
            <a:endParaRPr kumimoji="0" lang="zh-CN" altLang="en-US"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 name="矩形: 圆角 10"/>
          <p:cNvSpPr/>
          <p:nvPr/>
        </p:nvSpPr>
        <p:spPr>
          <a:xfrm>
            <a:off x="1704496" y="1020408"/>
            <a:ext cx="4548484" cy="316688"/>
          </a:xfrm>
          <a:prstGeom prst="roundRect">
            <a:avLst/>
          </a:prstGeom>
          <a:solidFill>
            <a:srgbClr val="AC283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spcBef>
                <a:spcPts val="0"/>
              </a:spcBef>
              <a:spcAft>
                <a:spcPts val="0"/>
              </a:spcAft>
              <a:buClrTx/>
              <a:buSzTx/>
              <a:buFontTx/>
              <a:buNone/>
              <a:defRPr/>
            </a:pPr>
            <a:r>
              <a:rPr kumimoji="0" lang="zh-CN" altLang="en-US" sz="1400" b="1" i="0" u="non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代谢组学分析</a:t>
            </a:r>
            <a:endParaRPr kumimoji="0" lang="zh-CN" altLang="en-US" sz="1400" b="1" i="0" u="non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pic>
        <p:nvPicPr>
          <p:cNvPr id="12" name="图片 11"/>
          <p:cNvPicPr>
            <a:picLocks noChangeAspect="1"/>
          </p:cNvPicPr>
          <p:nvPr/>
        </p:nvPicPr>
        <p:blipFill>
          <a:blip r:embed="rId3"/>
          <a:stretch>
            <a:fillRect/>
          </a:stretch>
        </p:blipFill>
        <p:spPr>
          <a:xfrm>
            <a:off x="7600845" y="3194578"/>
            <a:ext cx="4252623" cy="2719420"/>
          </a:xfrm>
          <a:prstGeom prst="rect">
            <a:avLst/>
          </a:prstGeom>
        </p:spPr>
      </p:pic>
      <p:sp>
        <p:nvSpPr>
          <p:cNvPr id="14" name="矩形: 圆角 13"/>
          <p:cNvSpPr/>
          <p:nvPr/>
        </p:nvSpPr>
        <p:spPr>
          <a:xfrm>
            <a:off x="7674012" y="1025062"/>
            <a:ext cx="4061339" cy="312034"/>
          </a:xfrm>
          <a:prstGeom prst="roundRect">
            <a:avLst/>
          </a:prstGeom>
          <a:solidFill>
            <a:srgbClr val="AC283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spcBef>
                <a:spcPts val="0"/>
              </a:spcBef>
              <a:spcAft>
                <a:spcPts val="0"/>
              </a:spcAft>
              <a:buClrTx/>
              <a:buSzTx/>
              <a:buFontTx/>
              <a:buNone/>
              <a:defRPr/>
            </a:pPr>
            <a:r>
              <a:rPr kumimoji="0" lang="zh-CN" altLang="en-US" sz="1400" b="1" i="0" u="non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奥雷巴替尼治疗</a:t>
            </a:r>
            <a:r>
              <a:rPr kumimoji="0" lang="en-US" altLang="zh-CN" sz="1400" b="1" i="0" u="non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SDH</a:t>
            </a:r>
            <a:r>
              <a:rPr kumimoji="0" lang="zh-CN" altLang="en-US" sz="1400" b="1" i="0" u="non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缺陷型</a:t>
            </a:r>
            <a:r>
              <a:rPr kumimoji="0" lang="en-US" altLang="zh-CN" sz="1400" b="1" i="0" u="non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GIST</a:t>
            </a:r>
            <a:r>
              <a:rPr kumimoji="0" lang="zh-CN" altLang="en-US" sz="1400" b="1" i="0" u="non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的作用机制推测</a:t>
            </a:r>
            <a:endParaRPr kumimoji="0" lang="zh-CN" altLang="en-US" sz="1400" b="1" i="0" u="non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6" name="文本框 15"/>
          <p:cNvSpPr txBox="1"/>
          <p:nvPr/>
        </p:nvSpPr>
        <p:spPr>
          <a:xfrm>
            <a:off x="7674012" y="1416134"/>
            <a:ext cx="4071944" cy="1721369"/>
          </a:xfrm>
          <a:prstGeom prst="rect">
            <a:avLst/>
          </a:prstGeom>
          <a:noFill/>
        </p:spPr>
        <p:txBody>
          <a:bodyPr wrap="square">
            <a:spAutoFit/>
          </a:bodyPr>
          <a:lstStyle/>
          <a:p>
            <a:pPr marL="179705" marR="0" lvl="0" indent="-179705" algn="l" defTabSz="914400" rtl="0" eaLnBrk="1" fontAlgn="auto" latinLnBrk="0" hangingPunct="1">
              <a:lnSpc>
                <a:spcPct val="150000"/>
              </a:lnSpc>
              <a:spcBef>
                <a:spcPts val="0"/>
              </a:spcBef>
              <a:spcAft>
                <a:spcPts val="0"/>
              </a:spcAft>
              <a:buClrTx/>
              <a:buSzTx/>
              <a:buFont typeface="Arial" panose="020B0604020202020204" pitchFamily="34" charset="0"/>
              <a:buChar char="•"/>
              <a:defRPr/>
            </a:pPr>
            <a:r>
              <a:rPr kumimoji="0" lang="zh-CN" altLang="en-US"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奥雷巴替尼抑制了</a:t>
            </a:r>
            <a:r>
              <a:rPr kumimoji="0" lang="en-US" altLang="zh-CN"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SDH</a:t>
            </a:r>
            <a:r>
              <a:rPr kumimoji="0" lang="zh-CN" altLang="en-US"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缺陷型</a:t>
            </a:r>
            <a:r>
              <a:rPr kumimoji="0" lang="en-US" altLang="zh-CN"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GIST</a:t>
            </a:r>
            <a:r>
              <a:rPr kumimoji="0" lang="zh-CN" altLang="en-US"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原代细胞中的脂滴积累和脂质摄取</a:t>
            </a:r>
            <a:endParaRPr kumimoji="0" lang="en-US" altLang="zh-CN"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a:p>
            <a:pPr marL="179705" marR="0" lvl="0" indent="-179705" algn="l" defTabSz="914400" rtl="0" eaLnBrk="1" fontAlgn="auto" latinLnBrk="0" hangingPunct="1">
              <a:lnSpc>
                <a:spcPct val="150000"/>
              </a:lnSpc>
              <a:spcBef>
                <a:spcPts val="0"/>
              </a:spcBef>
              <a:spcAft>
                <a:spcPts val="0"/>
              </a:spcAft>
              <a:buClrTx/>
              <a:buSzTx/>
              <a:buFont typeface="Arial" panose="020B0604020202020204" pitchFamily="34" charset="0"/>
              <a:buChar char="•"/>
              <a:defRPr/>
            </a:pPr>
            <a:r>
              <a:rPr kumimoji="0" lang="zh-CN" altLang="en-US"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奥雷巴替尼能够下调原发性</a:t>
            </a:r>
            <a:r>
              <a:rPr kumimoji="0" lang="en-US" altLang="zh-CN"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SDH</a:t>
            </a:r>
            <a:r>
              <a:rPr kumimoji="0" lang="zh-CN" altLang="en-US"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缺陷型</a:t>
            </a:r>
            <a:r>
              <a:rPr kumimoji="0" lang="en-US" altLang="zh-CN"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GIST</a:t>
            </a:r>
            <a:r>
              <a:rPr kumimoji="0" lang="zh-CN" altLang="en-US"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细胞中的</a:t>
            </a:r>
            <a:r>
              <a:rPr kumimoji="0" lang="en-US" altLang="zh-CN"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CD36</a:t>
            </a:r>
            <a:r>
              <a:rPr kumimoji="0" lang="zh-CN" altLang="en-US"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蛋白表达</a:t>
            </a:r>
            <a:endParaRPr kumimoji="0" lang="en-US" altLang="zh-CN"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a:p>
            <a:pPr marL="179705" marR="0" lvl="0" indent="-179705" algn="l" defTabSz="914400" rtl="0" eaLnBrk="1" fontAlgn="auto" latinLnBrk="0" hangingPunct="1">
              <a:lnSpc>
                <a:spcPct val="150000"/>
              </a:lnSpc>
              <a:spcBef>
                <a:spcPts val="0"/>
              </a:spcBef>
              <a:spcAft>
                <a:spcPts val="0"/>
              </a:spcAft>
              <a:buClrTx/>
              <a:buSzTx/>
              <a:buFont typeface="Arial" panose="020B0604020202020204" pitchFamily="34" charset="0"/>
              <a:buChar char="•"/>
              <a:defRPr/>
            </a:pPr>
            <a:r>
              <a:rPr kumimoji="0" lang="zh-CN" altLang="en-US"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奥雷巴替尼还通过抑制与缺氧、血管生成、增殖和存活相关的肿瘤信号通路，发挥抗肿瘤作用</a:t>
            </a:r>
            <a:endParaRPr kumimoji="0" lang="zh-CN" altLang="en-US"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 name="文本占位符 1"/>
          <p:cNvSpPr txBox="1"/>
          <p:nvPr/>
        </p:nvSpPr>
        <p:spPr>
          <a:xfrm>
            <a:off x="300038" y="6600879"/>
            <a:ext cx="3821112" cy="216982"/>
          </a:xfrm>
          <a:prstGeom prst="rect">
            <a:avLst/>
          </a:prstGeom>
        </p:spPr>
        <p:txBody>
          <a:bodyPr>
            <a:noAutofit/>
          </a:bodyPr>
          <a:lstStyle>
            <a:defPPr>
              <a:defRPr lang="zh-CN"/>
            </a:defPPr>
            <a:lvl1pPr indent="0" defTabSz="1219200">
              <a:lnSpc>
                <a:spcPct val="120000"/>
              </a:lnSpc>
              <a:spcBef>
                <a:spcPts val="0"/>
              </a:spcBef>
              <a:buFont typeface="Arial" panose="020B0604020202020204" pitchFamily="34" charset="0"/>
              <a:buNone/>
              <a:defRPr sz="900">
                <a:solidFill>
                  <a:prstClr val="black"/>
                </a:solidFill>
                <a:latin typeface="Arial" panose="020B0604020202020204"/>
                <a:cs typeface="+mn-ea"/>
              </a:defRPr>
            </a:lvl1pPr>
            <a:lvl2pPr marL="914400" indent="-304800" defTabSz="1219200">
              <a:lnSpc>
                <a:spcPct val="90000"/>
              </a:lnSpc>
              <a:spcBef>
                <a:spcPts val="665"/>
              </a:spcBef>
              <a:buFont typeface="Arial" panose="020B0604020202020204" pitchFamily="34" charset="0"/>
              <a:buChar char="•"/>
              <a:defRPr sz="3200">
                <a:latin typeface="微软雅黑" panose="020B0503020204020204" pitchFamily="34" charset="-122"/>
              </a:defRPr>
            </a:lvl2pPr>
            <a:lvl3pPr marL="1524000" indent="-304800" defTabSz="1219200">
              <a:lnSpc>
                <a:spcPct val="90000"/>
              </a:lnSpc>
              <a:spcBef>
                <a:spcPts val="665"/>
              </a:spcBef>
              <a:buFont typeface="Arial" panose="020B0604020202020204" pitchFamily="34" charset="0"/>
              <a:buChar char="•"/>
              <a:defRPr sz="2800">
                <a:latin typeface="微软雅黑" panose="020B0503020204020204" pitchFamily="34" charset="-122"/>
              </a:defRPr>
            </a:lvl3pPr>
            <a:lvl4pPr marL="2133600" indent="-304800" defTabSz="1219200">
              <a:lnSpc>
                <a:spcPct val="90000"/>
              </a:lnSpc>
              <a:spcBef>
                <a:spcPts val="665"/>
              </a:spcBef>
              <a:buFont typeface="Arial" panose="020B0604020202020204" pitchFamily="34" charset="0"/>
              <a:buChar char="•"/>
              <a:defRPr sz="2535">
                <a:latin typeface="微软雅黑" panose="020B0503020204020204" pitchFamily="34" charset="-122"/>
              </a:defRPr>
            </a:lvl4pPr>
            <a:lvl5pPr marL="2743200" indent="-304800" defTabSz="1219200">
              <a:lnSpc>
                <a:spcPct val="90000"/>
              </a:lnSpc>
              <a:spcBef>
                <a:spcPts val="665"/>
              </a:spcBef>
              <a:buFont typeface="Arial" panose="020B0604020202020204" pitchFamily="34" charset="0"/>
              <a:buChar char="•"/>
              <a:defRPr sz="2535">
                <a:latin typeface="微软雅黑" panose="020B0503020204020204" pitchFamily="34" charset="-122"/>
              </a:defRPr>
            </a:lvl5pPr>
            <a:lvl6pPr marL="3352800" indent="-304800" defTabSz="1219200">
              <a:lnSpc>
                <a:spcPct val="90000"/>
              </a:lnSpc>
              <a:spcBef>
                <a:spcPts val="665"/>
              </a:spcBef>
              <a:buFont typeface="Arial" panose="020B0604020202020204" pitchFamily="34" charset="0"/>
              <a:buChar char="•"/>
              <a:defRPr sz="2535"/>
            </a:lvl6pPr>
            <a:lvl7pPr marL="3961765" indent="-304800" defTabSz="1219200">
              <a:lnSpc>
                <a:spcPct val="90000"/>
              </a:lnSpc>
              <a:spcBef>
                <a:spcPts val="665"/>
              </a:spcBef>
              <a:buFont typeface="Arial" panose="020B0604020202020204" pitchFamily="34" charset="0"/>
              <a:buChar char="•"/>
              <a:defRPr sz="2535"/>
            </a:lvl7pPr>
            <a:lvl8pPr marL="4571365" indent="-304800" defTabSz="1219200">
              <a:lnSpc>
                <a:spcPct val="90000"/>
              </a:lnSpc>
              <a:spcBef>
                <a:spcPts val="665"/>
              </a:spcBef>
              <a:buFont typeface="Arial" panose="020B0604020202020204" pitchFamily="34" charset="0"/>
              <a:buChar char="•"/>
              <a:defRPr sz="2535"/>
            </a:lvl8pPr>
            <a:lvl9pPr marL="5180965" indent="-304800" defTabSz="1219200">
              <a:lnSpc>
                <a:spcPct val="90000"/>
              </a:lnSpc>
              <a:spcBef>
                <a:spcPts val="665"/>
              </a:spcBef>
              <a:buFont typeface="Arial" panose="020B0604020202020204" pitchFamily="34" charset="0"/>
              <a:buChar char="•"/>
              <a:defRPr sz="2535"/>
            </a:lvl9pPr>
          </a:lstStyle>
          <a:p>
            <a:r>
              <a:rPr lang="en-US" altLang="zh-CN" dirty="0">
                <a:latin typeface="微软雅黑" panose="020B0503020204020204" pitchFamily="34" charset="-122"/>
                <a:ea typeface="微软雅黑" panose="020B0503020204020204" pitchFamily="34" charset="-122"/>
                <a:sym typeface="微软雅黑" panose="020B0503020204020204" pitchFamily="34" charset="-122"/>
              </a:rPr>
              <a:t>Qiu HB, et al. Signal </a:t>
            </a:r>
            <a:r>
              <a:rPr lang="en-US" altLang="zh-CN" dirty="0" err="1">
                <a:latin typeface="微软雅黑" panose="020B0503020204020204" pitchFamily="34" charset="-122"/>
                <a:ea typeface="微软雅黑" panose="020B0503020204020204" pitchFamily="34" charset="-122"/>
                <a:sym typeface="微软雅黑" panose="020B0503020204020204" pitchFamily="34" charset="-122"/>
              </a:rPr>
              <a:t>Transduct</a:t>
            </a:r>
            <a:r>
              <a:rPr lang="en-US" altLang="zh-CN" dirty="0">
                <a:latin typeface="微软雅黑" panose="020B0503020204020204" pitchFamily="34" charset="-122"/>
                <a:ea typeface="微软雅黑" panose="020B0503020204020204" pitchFamily="34" charset="-122"/>
                <a:sym typeface="微软雅黑" panose="020B0503020204020204" pitchFamily="34" charset="-122"/>
              </a:rPr>
              <a:t> Target Ther. 2025 Nov 4;10(1):361.</a:t>
            </a:r>
            <a:endParaRPr lang="es-ES" altLang="zh-CN"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2" name="文本框 21"/>
          <p:cNvSpPr txBox="1"/>
          <p:nvPr/>
        </p:nvSpPr>
        <p:spPr bwMode="auto">
          <a:xfrm>
            <a:off x="12500889" y="807217"/>
            <a:ext cx="4298544" cy="1569660"/>
          </a:xfrm>
          <a:prstGeom prst="rect">
            <a:avLst/>
          </a:prstGeom>
          <a:noFill/>
        </p:spPr>
        <p:txBody>
          <a:bodyPr wrap="square" anchor="b" anchorCtr="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GLs</a:t>
            </a:r>
            <a:r>
              <a:rPr kumimoji="0" lang="zh-CN" altLang="en-US" sz="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，甘油脂；</a:t>
            </a:r>
            <a:r>
              <a:rPr kumimoji="0" lang="en-US" altLang="zh-CN" sz="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SP</a:t>
            </a:r>
            <a:r>
              <a:rPr kumimoji="0" lang="zh-CN" altLang="en-US" sz="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，鞘脂；</a:t>
            </a:r>
            <a:r>
              <a:rPr kumimoji="0" lang="en-US" altLang="zh-CN" sz="800" b="0" i="0" u="none" strike="noStrike" kern="1200" cap="none" spc="0" normalizeH="0" baseline="0" noProof="0" dirty="0" err="1">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GPLsPPs</a:t>
            </a:r>
            <a:r>
              <a:rPr kumimoji="0" lang="zh-CN" altLang="en-US" sz="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，甘油磷脂；</a:t>
            </a:r>
            <a:r>
              <a:rPr kumimoji="0" lang="en-US" altLang="zh-CN" sz="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SDH</a:t>
            </a:r>
            <a:r>
              <a:rPr kumimoji="0" lang="zh-CN" altLang="en-US" sz="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，琥珀酸脱氢酶；</a:t>
            </a:r>
            <a:r>
              <a:rPr kumimoji="0" lang="en-US" altLang="zh-CN" sz="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RNAseq</a:t>
            </a:r>
            <a:r>
              <a:rPr kumimoji="0" lang="zh-CN" altLang="en-US" sz="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a:t>
            </a:r>
            <a:r>
              <a:rPr kumimoji="0" lang="en-US" altLang="zh-CN" sz="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RNA</a:t>
            </a:r>
            <a:r>
              <a:rPr kumimoji="0" lang="zh-CN" altLang="en-US" sz="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测序；</a:t>
            </a:r>
            <a:r>
              <a:rPr kumimoji="0" lang="en-US" altLang="zh-CN" sz="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TPM</a:t>
            </a:r>
            <a:r>
              <a:rPr kumimoji="0" lang="zh-CN" altLang="en-US" sz="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，转录本每百万读数；</a:t>
            </a:r>
            <a:r>
              <a:rPr kumimoji="0" lang="en-US" altLang="zh-CN" sz="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SDHB-WT</a:t>
            </a:r>
            <a:r>
              <a:rPr kumimoji="0" lang="zh-CN" altLang="en-US" sz="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，琥珀酸脱氢酶</a:t>
            </a:r>
            <a:r>
              <a:rPr kumimoji="0" lang="en-US" altLang="zh-CN" sz="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B</a:t>
            </a:r>
            <a:r>
              <a:rPr kumimoji="0" lang="zh-CN" altLang="en-US" sz="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野生型；</a:t>
            </a:r>
            <a:r>
              <a:rPr kumimoji="0" lang="en-US" altLang="zh-CN" sz="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SDHB-DE</a:t>
            </a:r>
            <a:r>
              <a:rPr kumimoji="0" lang="zh-CN" altLang="en-US" sz="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，琥珀酸脱氢酶</a:t>
            </a:r>
            <a:r>
              <a:rPr kumimoji="0" lang="en-US" altLang="zh-CN" sz="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B</a:t>
            </a:r>
            <a:r>
              <a:rPr kumimoji="0" lang="zh-CN" altLang="en-US" sz="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缺失型；</a:t>
            </a:r>
            <a:r>
              <a:rPr kumimoji="0" lang="en-US" altLang="zh-CN" sz="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CD36</a:t>
            </a:r>
            <a:r>
              <a:rPr kumimoji="0" lang="zh-CN" altLang="en-US" sz="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a:t>
            </a:r>
            <a:r>
              <a:rPr kumimoji="0" lang="en-US" altLang="zh-CN" sz="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CD36</a:t>
            </a:r>
            <a:r>
              <a:rPr kumimoji="0" lang="zh-CN" altLang="en-US" sz="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分子；</a:t>
            </a:r>
            <a:r>
              <a:rPr kumimoji="0" lang="en-US" altLang="zh-CN" sz="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FABP4</a:t>
            </a:r>
            <a:r>
              <a:rPr kumimoji="0" lang="zh-CN" altLang="en-US" sz="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，脂肪酸结合蛋白</a:t>
            </a:r>
            <a:r>
              <a:rPr kumimoji="0" lang="en-US" altLang="zh-CN" sz="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4</a:t>
            </a:r>
            <a:r>
              <a:rPr kumimoji="0" lang="zh-CN" altLang="en-US" sz="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a:t>
            </a:r>
            <a:r>
              <a:rPr kumimoji="0" lang="en-US" altLang="zh-CN" sz="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SLC27A3</a:t>
            </a:r>
            <a:r>
              <a:rPr kumimoji="0" lang="zh-CN" altLang="en-US" sz="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，溶质载体家族</a:t>
            </a:r>
            <a:r>
              <a:rPr kumimoji="0" lang="en-US" altLang="zh-CN" sz="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27</a:t>
            </a:r>
            <a:r>
              <a:rPr kumimoji="0" lang="zh-CN" altLang="en-US" sz="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成员</a:t>
            </a:r>
            <a:r>
              <a:rPr kumimoji="0" lang="en-US" altLang="zh-CN" sz="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3</a:t>
            </a:r>
            <a:r>
              <a:rPr kumimoji="0" lang="zh-CN" altLang="en-US" sz="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a:t>
            </a:r>
            <a:r>
              <a:rPr kumimoji="0" lang="en-US" altLang="zh-CN" sz="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FASN</a:t>
            </a:r>
            <a:r>
              <a:rPr kumimoji="0" lang="zh-CN" altLang="en-US" sz="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，脂肪酸合酶；</a:t>
            </a:r>
            <a:r>
              <a:rPr kumimoji="0" lang="en-US" altLang="zh-CN" sz="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SCD1</a:t>
            </a:r>
            <a:r>
              <a:rPr kumimoji="0" lang="zh-CN" altLang="en-US" sz="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，硬脂酰辅酶</a:t>
            </a:r>
            <a:r>
              <a:rPr kumimoji="0" lang="en-US" altLang="zh-CN" sz="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A</a:t>
            </a:r>
            <a:r>
              <a:rPr kumimoji="0" lang="zh-CN" altLang="en-US" sz="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去饱和酶</a:t>
            </a:r>
            <a:r>
              <a:rPr kumimoji="0" lang="en-US" altLang="zh-CN" sz="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1</a:t>
            </a:r>
            <a:r>
              <a:rPr kumimoji="0" lang="zh-CN" altLang="en-US" sz="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a:t>
            </a:r>
            <a:r>
              <a:rPr kumimoji="0" lang="en-US" altLang="zh-CN" sz="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ACSL4</a:t>
            </a:r>
            <a:r>
              <a:rPr kumimoji="0" lang="zh-CN" altLang="en-US" sz="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，脂酰辅酶</a:t>
            </a:r>
            <a:r>
              <a:rPr kumimoji="0" lang="en-US" altLang="zh-CN" sz="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A</a:t>
            </a:r>
            <a:r>
              <a:rPr kumimoji="0" lang="zh-CN" altLang="en-US" sz="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合成酶</a:t>
            </a:r>
            <a:r>
              <a:rPr kumimoji="0" lang="en-US" altLang="zh-CN" sz="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4</a:t>
            </a:r>
            <a:r>
              <a:rPr kumimoji="0" lang="zh-CN" altLang="en-US" sz="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a:t>
            </a:r>
            <a:r>
              <a:rPr kumimoji="0" lang="en-US" altLang="zh-CN" sz="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ACSL5</a:t>
            </a:r>
            <a:r>
              <a:rPr kumimoji="0" lang="zh-CN" altLang="en-US" sz="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，脂酰辅酶</a:t>
            </a:r>
            <a:r>
              <a:rPr kumimoji="0" lang="en-US" altLang="zh-CN" sz="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A</a:t>
            </a:r>
            <a:r>
              <a:rPr kumimoji="0" lang="zh-CN" altLang="en-US" sz="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合成酶</a:t>
            </a:r>
            <a:r>
              <a:rPr kumimoji="0" lang="en-US" altLang="zh-CN" sz="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5</a:t>
            </a:r>
            <a:r>
              <a:rPr kumimoji="0" lang="zh-CN" altLang="en-US" sz="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a:t>
            </a:r>
            <a:r>
              <a:rPr kumimoji="0" lang="en-US" altLang="zh-CN" sz="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ACSS1</a:t>
            </a:r>
            <a:r>
              <a:rPr kumimoji="0" lang="zh-CN" altLang="en-US" sz="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，乙酰辅酶</a:t>
            </a:r>
            <a:r>
              <a:rPr kumimoji="0" lang="en-US" altLang="zh-CN" sz="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A</a:t>
            </a:r>
            <a:r>
              <a:rPr kumimoji="0" lang="zh-CN" altLang="en-US" sz="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合成酶</a:t>
            </a:r>
            <a:r>
              <a:rPr kumimoji="0" lang="en-US" altLang="zh-CN" sz="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1</a:t>
            </a:r>
            <a:r>
              <a:rPr kumimoji="0" lang="zh-CN" altLang="en-US" sz="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a:t>
            </a:r>
            <a:r>
              <a:rPr kumimoji="0" lang="en-US" altLang="zh-CN" sz="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MG</a:t>
            </a:r>
            <a:r>
              <a:rPr kumimoji="0" lang="zh-CN" altLang="en-US" sz="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，单甘油酯；</a:t>
            </a:r>
            <a:r>
              <a:rPr kumimoji="0" lang="en-US" altLang="zh-CN" sz="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DG</a:t>
            </a:r>
            <a:r>
              <a:rPr kumimoji="0" lang="zh-CN" altLang="en-US" sz="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，二甘油酯；</a:t>
            </a:r>
            <a:r>
              <a:rPr kumimoji="0" lang="en-US" altLang="zh-CN" sz="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TG</a:t>
            </a:r>
            <a:r>
              <a:rPr kumimoji="0" lang="zh-CN" altLang="en-US" sz="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，甘油三酯；</a:t>
            </a:r>
            <a:r>
              <a:rPr kumimoji="0" lang="en-US" altLang="zh-CN" sz="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LPC</a:t>
            </a:r>
            <a:r>
              <a:rPr kumimoji="0" lang="zh-CN" altLang="en-US" sz="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，溶血磷脂酰胆碱；</a:t>
            </a:r>
            <a:r>
              <a:rPr kumimoji="0" lang="en-US" altLang="zh-CN" sz="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LPE</a:t>
            </a:r>
            <a:r>
              <a:rPr kumimoji="0" lang="zh-CN" altLang="en-US" sz="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，溶血磷脂酰乙醇胺；</a:t>
            </a:r>
            <a:r>
              <a:rPr kumimoji="0" lang="en-US" altLang="zh-CN" sz="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LPI</a:t>
            </a:r>
            <a:r>
              <a:rPr kumimoji="0" lang="zh-CN" altLang="en-US" sz="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，溶血磷脂酰肌醇；</a:t>
            </a:r>
            <a:r>
              <a:rPr kumimoji="0" lang="en-US" altLang="zh-CN" sz="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LPS</a:t>
            </a:r>
            <a:r>
              <a:rPr kumimoji="0" lang="zh-CN" altLang="en-US" sz="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，溶血磷脂酰丝氨酸；</a:t>
            </a:r>
            <a:r>
              <a:rPr kumimoji="0" lang="en-US" altLang="zh-CN" sz="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PC</a:t>
            </a:r>
            <a:r>
              <a:rPr kumimoji="0" lang="zh-CN" altLang="en-US" sz="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，磷脂酰胆碱；</a:t>
            </a:r>
            <a:r>
              <a:rPr kumimoji="0" lang="en-US" altLang="zh-CN" sz="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PE</a:t>
            </a:r>
            <a:r>
              <a:rPr kumimoji="0" lang="zh-CN" altLang="en-US" sz="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，磷脂酰乙醇胺；</a:t>
            </a:r>
            <a:r>
              <a:rPr kumimoji="0" lang="en-US" altLang="zh-CN" sz="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PG</a:t>
            </a:r>
            <a:r>
              <a:rPr kumimoji="0" lang="zh-CN" altLang="en-US" sz="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，磷脂酰甘油；</a:t>
            </a:r>
            <a:r>
              <a:rPr kumimoji="0" lang="en-US" altLang="zh-CN" sz="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PI</a:t>
            </a:r>
            <a:r>
              <a:rPr kumimoji="0" lang="zh-CN" altLang="en-US" sz="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，磷脂酰肌醇；</a:t>
            </a:r>
            <a:r>
              <a:rPr kumimoji="0" lang="en-US" altLang="zh-CN" sz="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PS</a:t>
            </a:r>
            <a:r>
              <a:rPr kumimoji="0" lang="zh-CN" altLang="en-US" sz="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，磷脂酰丝氨酸；</a:t>
            </a:r>
            <a:r>
              <a:rPr kumimoji="0" lang="en-US" altLang="zh-CN" sz="800" b="0" i="0" u="none" strike="noStrike" kern="1200" cap="none" spc="0" normalizeH="0" baseline="0" noProof="0" dirty="0" err="1">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dMePE</a:t>
            </a:r>
            <a:r>
              <a:rPr kumimoji="0" lang="zh-CN" altLang="en-US" sz="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，二甲基磷脂酰乙醇胺；</a:t>
            </a:r>
            <a:r>
              <a:rPr kumimoji="0" lang="en-US" altLang="zh-CN" sz="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PET</a:t>
            </a:r>
            <a:r>
              <a:rPr kumimoji="0" lang="zh-CN" altLang="en-US" sz="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，磷脂酰乙醇胺转甲基酶；</a:t>
            </a:r>
            <a:r>
              <a:rPr kumimoji="0" lang="en-US" altLang="zh-CN" sz="800" b="0" i="0" u="none" strike="noStrike" kern="1200" cap="none" spc="0" normalizeH="0" baseline="0" noProof="0" dirty="0" err="1">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PMe</a:t>
            </a:r>
            <a:r>
              <a:rPr kumimoji="0" lang="zh-CN" altLang="en-US" sz="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，磷脂酰甲乙醇胺；</a:t>
            </a:r>
            <a:r>
              <a:rPr kumimoji="0" lang="en-US" altLang="zh-CN" sz="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CL</a:t>
            </a:r>
            <a:r>
              <a:rPr kumimoji="0" lang="zh-CN" altLang="en-US" sz="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，心磷脂；</a:t>
            </a:r>
            <a:r>
              <a:rPr kumimoji="0" lang="en-US" altLang="zh-CN" sz="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SM</a:t>
            </a:r>
            <a:r>
              <a:rPr kumimoji="0" lang="zh-CN" altLang="en-US" sz="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，鞘磷脂；</a:t>
            </a:r>
            <a:r>
              <a:rPr kumimoji="0" lang="en-US" altLang="zh-CN" sz="800" b="0" i="0" u="none" strike="noStrike" kern="1200" cap="none" spc="0" normalizeH="0" baseline="0" noProof="0" dirty="0" err="1">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phSM</a:t>
            </a:r>
            <a:r>
              <a:rPr kumimoji="0" lang="zh-CN" altLang="en-US" sz="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，磷酸化鞘磷脂；</a:t>
            </a:r>
            <a:r>
              <a:rPr kumimoji="0" lang="en-US" altLang="zh-CN" sz="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So</a:t>
            </a:r>
            <a:r>
              <a:rPr kumimoji="0" lang="zh-CN" altLang="en-US" sz="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，鞘氨醇；</a:t>
            </a:r>
            <a:r>
              <a:rPr kumimoji="0" lang="en-US" altLang="zh-CN" sz="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GM3</a:t>
            </a:r>
            <a:r>
              <a:rPr kumimoji="0" lang="zh-CN" altLang="en-US" sz="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，神经节苷脂</a:t>
            </a:r>
            <a:r>
              <a:rPr kumimoji="0" lang="en-US" altLang="zh-CN" sz="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GM3</a:t>
            </a:r>
            <a:r>
              <a:rPr kumimoji="0" lang="zh-CN" altLang="en-US" sz="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a:t>
            </a:r>
            <a:r>
              <a:rPr kumimoji="0" lang="en-US" altLang="zh-CN" sz="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Cer</a:t>
            </a:r>
            <a:r>
              <a:rPr kumimoji="0" lang="zh-CN" altLang="en-US" sz="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，神经酰胺；</a:t>
            </a:r>
            <a:r>
              <a:rPr kumimoji="0" lang="en-US" altLang="zh-CN" sz="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CerG1</a:t>
            </a:r>
            <a:r>
              <a:rPr kumimoji="0" lang="zh-CN" altLang="en-US" sz="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a:t>
            </a:r>
            <a:r>
              <a:rPr kumimoji="0" lang="en-US" altLang="zh-CN" sz="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1</a:t>
            </a:r>
            <a:r>
              <a:rPr kumimoji="0" lang="zh-CN" altLang="en-US" sz="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型神经酰胺糖苷；</a:t>
            </a:r>
            <a:r>
              <a:rPr kumimoji="0" lang="en-US" altLang="zh-CN" sz="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CerG2</a:t>
            </a:r>
            <a:r>
              <a:rPr kumimoji="0" lang="zh-CN" altLang="en-US" sz="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a:t>
            </a:r>
            <a:r>
              <a:rPr kumimoji="0" lang="en-US" altLang="zh-CN" sz="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2</a:t>
            </a:r>
            <a:r>
              <a:rPr kumimoji="0" lang="zh-CN" altLang="en-US" sz="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型神经酰胺糖苷；</a:t>
            </a:r>
            <a:r>
              <a:rPr kumimoji="0" lang="en-US" altLang="zh-CN" sz="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CerG3</a:t>
            </a:r>
            <a:r>
              <a:rPr kumimoji="0" lang="zh-CN" altLang="en-US" sz="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a:t>
            </a:r>
            <a:r>
              <a:rPr kumimoji="0" lang="en-US" altLang="zh-CN" sz="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3</a:t>
            </a:r>
            <a:r>
              <a:rPr kumimoji="0" lang="zh-CN" altLang="en-US" sz="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型神经酰胺糖苷；</a:t>
            </a:r>
            <a:r>
              <a:rPr kumimoji="0" lang="en-US" altLang="zh-CN" sz="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CerG2GNAc1</a:t>
            </a:r>
            <a:r>
              <a:rPr kumimoji="0" lang="zh-CN" altLang="en-US" sz="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a:t>
            </a:r>
            <a:r>
              <a:rPr kumimoji="0" lang="en-US" altLang="zh-CN" sz="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2</a:t>
            </a:r>
            <a:r>
              <a:rPr kumimoji="0" lang="zh-CN" altLang="en-US" sz="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型</a:t>
            </a:r>
            <a:r>
              <a:rPr kumimoji="0" lang="en-US" altLang="zh-CN" sz="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N-</a:t>
            </a:r>
            <a:r>
              <a:rPr kumimoji="0" lang="zh-CN" altLang="en-US" sz="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乙酰神经酰胺糖苷；</a:t>
            </a:r>
            <a:r>
              <a:rPr kumimoji="0" lang="en-US" altLang="zh-CN" sz="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ChE</a:t>
            </a:r>
            <a:r>
              <a:rPr kumimoji="0" lang="zh-CN" altLang="en-US" sz="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，胆固醇酯；</a:t>
            </a:r>
            <a:r>
              <a:rPr kumimoji="0" lang="en-US" altLang="zh-CN" sz="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CoQ10</a:t>
            </a:r>
            <a:r>
              <a:rPr kumimoji="0" lang="zh-CN" altLang="en-US" sz="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，辅酶</a:t>
            </a:r>
            <a:r>
              <a:rPr kumimoji="0" lang="en-US" altLang="zh-CN" sz="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Q10</a:t>
            </a:r>
            <a:endParaRPr kumimoji="0" lang="zh-CN" altLang="en-US" sz="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23" name="文本框 22"/>
          <p:cNvSpPr txBox="1"/>
          <p:nvPr/>
        </p:nvSpPr>
        <p:spPr bwMode="auto">
          <a:xfrm>
            <a:off x="12500888" y="3477070"/>
            <a:ext cx="4166655" cy="1077218"/>
          </a:xfrm>
          <a:prstGeom prst="rect">
            <a:avLst/>
          </a:prstGeom>
          <a:noFill/>
        </p:spPr>
        <p:txBody>
          <a:bodyPr wrap="square" anchor="b" anchorCtr="0">
            <a:spAutoFit/>
          </a:bodyPr>
          <a:lstStyle>
            <a:defPPr>
              <a:defRPr lang="zh-CN"/>
            </a:defPPr>
            <a:lvl1pPr marR="0" lvl="0" indent="0" fontAlgn="auto">
              <a:lnSpc>
                <a:spcPct val="100000"/>
              </a:lnSpc>
              <a:spcBef>
                <a:spcPts val="0"/>
              </a:spcBef>
              <a:spcAft>
                <a:spcPts val="0"/>
              </a:spcAft>
              <a:buClrTx/>
              <a:buSzTx/>
              <a:buFontTx/>
              <a:buNone/>
              <a:defRPr kumimoji="0" sz="800" b="0" i="0" u="none" strike="noStrike" cap="none" spc="0" normalizeH="0" baseline="0">
                <a:ln>
                  <a:noFill/>
                </a:ln>
                <a:solidFill>
                  <a:prstClr val="black"/>
                </a:solidFill>
                <a:effectLst/>
                <a:uLnTx/>
                <a:uFillTx/>
                <a:cs typeface="+mn-ea"/>
              </a:defRPr>
            </a:lvl1pPr>
          </a:lstStyle>
          <a:p>
            <a:r>
              <a:rPr lang="en-US" altLang="zh-CN" dirty="0">
                <a:latin typeface="微软雅黑" panose="020B0503020204020204" pitchFamily="34" charset="-122"/>
                <a:ea typeface="微软雅黑" panose="020B0503020204020204" pitchFamily="34" charset="-122"/>
                <a:sym typeface="微软雅黑" panose="020B0503020204020204" pitchFamily="34" charset="-122"/>
              </a:rPr>
              <a:t>SDH</a:t>
            </a:r>
            <a:r>
              <a:rPr lang="zh-CN" altLang="en-US" dirty="0">
                <a:latin typeface="微软雅黑" panose="020B0503020204020204" pitchFamily="34" charset="-122"/>
                <a:ea typeface="微软雅黑" panose="020B0503020204020204" pitchFamily="34" charset="-122"/>
                <a:sym typeface="微软雅黑" panose="020B0503020204020204" pitchFamily="34" charset="-122"/>
              </a:rPr>
              <a:t>，琥珀酸脱氢酶；</a:t>
            </a:r>
            <a:r>
              <a:rPr lang="en-US" altLang="zh-CN" dirty="0">
                <a:latin typeface="微软雅黑" panose="020B0503020204020204" pitchFamily="34" charset="-122"/>
                <a:ea typeface="微软雅黑" panose="020B0503020204020204" pitchFamily="34" charset="-122"/>
                <a:sym typeface="微软雅黑" panose="020B0503020204020204" pitchFamily="34" charset="-122"/>
              </a:rPr>
              <a:t>GIST</a:t>
            </a:r>
            <a:r>
              <a:rPr lang="zh-CN" altLang="en-US" dirty="0">
                <a:latin typeface="微软雅黑" panose="020B0503020204020204" pitchFamily="34" charset="-122"/>
                <a:ea typeface="微软雅黑" panose="020B0503020204020204" pitchFamily="34" charset="-122"/>
                <a:sym typeface="微软雅黑" panose="020B0503020204020204" pitchFamily="34" charset="-122"/>
              </a:rPr>
              <a:t>，胃肠间质瘤；</a:t>
            </a:r>
            <a:r>
              <a:rPr lang="en-US" altLang="zh-CN" dirty="0">
                <a:latin typeface="微软雅黑" panose="020B0503020204020204" pitchFamily="34" charset="-122"/>
                <a:ea typeface="微软雅黑" panose="020B0503020204020204" pitchFamily="34" charset="-122"/>
                <a:sym typeface="微软雅黑" panose="020B0503020204020204" pitchFamily="34" charset="-122"/>
              </a:rPr>
              <a:t>PFS</a:t>
            </a:r>
            <a:r>
              <a:rPr lang="zh-CN" altLang="en-US" dirty="0">
                <a:latin typeface="微软雅黑" panose="020B0503020204020204" pitchFamily="34" charset="-122"/>
                <a:ea typeface="微软雅黑" panose="020B0503020204020204" pitchFamily="34" charset="-122"/>
                <a:sym typeface="微软雅黑" panose="020B0503020204020204" pitchFamily="34" charset="-122"/>
              </a:rPr>
              <a:t>，无进展生存期；</a:t>
            </a:r>
            <a:r>
              <a:rPr lang="en-US" altLang="zh-CN" dirty="0">
                <a:latin typeface="微软雅黑" panose="020B0503020204020204" pitchFamily="34" charset="-122"/>
                <a:ea typeface="微软雅黑" panose="020B0503020204020204" pitchFamily="34" charset="-122"/>
                <a:sym typeface="微软雅黑" panose="020B0503020204020204" pitchFamily="34" charset="-122"/>
              </a:rPr>
              <a:t>FA</a:t>
            </a:r>
            <a:r>
              <a:rPr lang="zh-CN" altLang="en-US" dirty="0">
                <a:latin typeface="微软雅黑" panose="020B0503020204020204" pitchFamily="34" charset="-122"/>
                <a:ea typeface="微软雅黑" panose="020B0503020204020204" pitchFamily="34" charset="-122"/>
                <a:sym typeface="微软雅黑" panose="020B0503020204020204" pitchFamily="34" charset="-122"/>
              </a:rPr>
              <a:t>，脂肪酸；</a:t>
            </a:r>
            <a:r>
              <a:rPr lang="en-US" altLang="zh-CN" dirty="0">
                <a:latin typeface="微软雅黑" panose="020B0503020204020204" pitchFamily="34" charset="-122"/>
                <a:ea typeface="微软雅黑" panose="020B0503020204020204" pitchFamily="34" charset="-122"/>
                <a:sym typeface="微软雅黑" panose="020B0503020204020204" pitchFamily="34" charset="-122"/>
              </a:rPr>
              <a:t>FABP</a:t>
            </a:r>
            <a:r>
              <a:rPr lang="zh-CN" altLang="en-US" dirty="0">
                <a:latin typeface="微软雅黑" panose="020B0503020204020204" pitchFamily="34" charset="-122"/>
                <a:ea typeface="微软雅黑" panose="020B0503020204020204" pitchFamily="34" charset="-122"/>
                <a:sym typeface="微软雅黑" panose="020B0503020204020204" pitchFamily="34" charset="-122"/>
              </a:rPr>
              <a:t>，脂肪酸结合蛋白；</a:t>
            </a:r>
            <a:r>
              <a:rPr lang="en-US" altLang="zh-CN" dirty="0">
                <a:latin typeface="微软雅黑" panose="020B0503020204020204" pitchFamily="34" charset="-122"/>
                <a:ea typeface="微软雅黑" panose="020B0503020204020204" pitchFamily="34" charset="-122"/>
                <a:sym typeface="微软雅黑" panose="020B0503020204020204" pitchFamily="34" charset="-122"/>
              </a:rPr>
              <a:t>FATP</a:t>
            </a:r>
            <a:r>
              <a:rPr lang="zh-CN" altLang="en-US" dirty="0">
                <a:latin typeface="微软雅黑" panose="020B0503020204020204" pitchFamily="34" charset="-122"/>
                <a:ea typeface="微软雅黑" panose="020B0503020204020204" pitchFamily="34" charset="-122"/>
                <a:sym typeface="微软雅黑" panose="020B0503020204020204" pitchFamily="34" charset="-122"/>
              </a:rPr>
              <a:t>，脂肪酸转运蛋白；</a:t>
            </a:r>
            <a:r>
              <a:rPr lang="en-US" altLang="zh-CN" dirty="0">
                <a:latin typeface="微软雅黑" panose="020B0503020204020204" pitchFamily="34" charset="-122"/>
                <a:ea typeface="微软雅黑" panose="020B0503020204020204" pitchFamily="34" charset="-122"/>
                <a:sym typeface="微软雅黑" panose="020B0503020204020204" pitchFamily="34" charset="-122"/>
              </a:rPr>
              <a:t>CD36</a:t>
            </a:r>
            <a:r>
              <a:rPr lang="zh-CN" altLang="en-US" dirty="0">
                <a:latin typeface="微软雅黑" panose="020B0503020204020204" pitchFamily="34" charset="-122"/>
                <a:ea typeface="微软雅黑" panose="020B0503020204020204" pitchFamily="34" charset="-122"/>
                <a:sym typeface="微软雅黑" panose="020B0503020204020204" pitchFamily="34" charset="-122"/>
              </a:rPr>
              <a:t>，</a:t>
            </a:r>
            <a:r>
              <a:rPr lang="en-US" altLang="zh-CN" dirty="0">
                <a:latin typeface="微软雅黑" panose="020B0503020204020204" pitchFamily="34" charset="-122"/>
                <a:ea typeface="微软雅黑" panose="020B0503020204020204" pitchFamily="34" charset="-122"/>
                <a:sym typeface="微软雅黑" panose="020B0503020204020204" pitchFamily="34" charset="-122"/>
              </a:rPr>
              <a:t>CD36</a:t>
            </a:r>
            <a:r>
              <a:rPr lang="zh-CN" altLang="en-US" dirty="0">
                <a:latin typeface="微软雅黑" panose="020B0503020204020204" pitchFamily="34" charset="-122"/>
                <a:ea typeface="微软雅黑" panose="020B0503020204020204" pitchFamily="34" charset="-122"/>
                <a:sym typeface="微软雅黑" panose="020B0503020204020204" pitchFamily="34" charset="-122"/>
              </a:rPr>
              <a:t>分子；</a:t>
            </a:r>
            <a:r>
              <a:rPr lang="en-US" altLang="zh-CN" dirty="0">
                <a:latin typeface="微软雅黑" panose="020B0503020204020204" pitchFamily="34" charset="-122"/>
                <a:ea typeface="微软雅黑" panose="020B0503020204020204" pitchFamily="34" charset="-122"/>
                <a:sym typeface="微软雅黑" panose="020B0503020204020204" pitchFamily="34" charset="-122"/>
              </a:rPr>
              <a:t>p-ACC</a:t>
            </a:r>
            <a:r>
              <a:rPr lang="zh-CN" altLang="en-US" dirty="0">
                <a:latin typeface="微软雅黑" panose="020B0503020204020204" pitchFamily="34" charset="-122"/>
                <a:ea typeface="微软雅黑" panose="020B0503020204020204" pitchFamily="34" charset="-122"/>
                <a:sym typeface="微软雅黑" panose="020B0503020204020204" pitchFamily="34" charset="-122"/>
              </a:rPr>
              <a:t>，磷酸化乙酰辅酶</a:t>
            </a:r>
            <a:r>
              <a:rPr lang="en-US" altLang="zh-CN" dirty="0">
                <a:latin typeface="微软雅黑" panose="020B0503020204020204" pitchFamily="34" charset="-122"/>
                <a:ea typeface="微软雅黑" panose="020B0503020204020204" pitchFamily="34" charset="-122"/>
                <a:sym typeface="微软雅黑" panose="020B0503020204020204" pitchFamily="34" charset="-122"/>
              </a:rPr>
              <a:t>A</a:t>
            </a:r>
            <a:r>
              <a:rPr lang="zh-CN" altLang="en-US" dirty="0">
                <a:latin typeface="微软雅黑" panose="020B0503020204020204" pitchFamily="34" charset="-122"/>
                <a:ea typeface="微软雅黑" panose="020B0503020204020204" pitchFamily="34" charset="-122"/>
                <a:sym typeface="微软雅黑" panose="020B0503020204020204" pitchFamily="34" charset="-122"/>
              </a:rPr>
              <a:t>羧化酶；</a:t>
            </a:r>
            <a:r>
              <a:rPr lang="en-US" altLang="zh-CN" dirty="0">
                <a:latin typeface="微软雅黑" panose="020B0503020204020204" pitchFamily="34" charset="-122"/>
                <a:ea typeface="微软雅黑" panose="020B0503020204020204" pitchFamily="34" charset="-122"/>
                <a:sym typeface="微软雅黑" panose="020B0503020204020204" pitchFamily="34" charset="-122"/>
              </a:rPr>
              <a:t>HMGCR</a:t>
            </a:r>
            <a:r>
              <a:rPr lang="zh-CN" altLang="en-US" dirty="0">
                <a:latin typeface="微软雅黑" panose="020B0503020204020204" pitchFamily="34" charset="-122"/>
                <a:ea typeface="微软雅黑" panose="020B0503020204020204" pitchFamily="34" charset="-122"/>
                <a:sym typeface="微软雅黑" panose="020B0503020204020204" pitchFamily="34" charset="-122"/>
              </a:rPr>
              <a:t>，羟甲基戊二酰辅酶</a:t>
            </a:r>
            <a:r>
              <a:rPr lang="en-US" altLang="zh-CN" dirty="0">
                <a:latin typeface="微软雅黑" panose="020B0503020204020204" pitchFamily="34" charset="-122"/>
                <a:ea typeface="微软雅黑" panose="020B0503020204020204" pitchFamily="34" charset="-122"/>
                <a:sym typeface="微软雅黑" panose="020B0503020204020204" pitchFamily="34" charset="-122"/>
              </a:rPr>
              <a:t>A</a:t>
            </a:r>
            <a:r>
              <a:rPr lang="zh-CN" altLang="en-US" dirty="0">
                <a:latin typeface="微软雅黑" panose="020B0503020204020204" pitchFamily="34" charset="-122"/>
                <a:ea typeface="微软雅黑" panose="020B0503020204020204" pitchFamily="34" charset="-122"/>
                <a:sym typeface="微软雅黑" panose="020B0503020204020204" pitchFamily="34" charset="-122"/>
              </a:rPr>
              <a:t>还原酶；</a:t>
            </a:r>
            <a:r>
              <a:rPr lang="en-US" altLang="zh-CN" dirty="0">
                <a:latin typeface="微软雅黑" panose="020B0503020204020204" pitchFamily="34" charset="-122"/>
                <a:ea typeface="微软雅黑" panose="020B0503020204020204" pitchFamily="34" charset="-122"/>
                <a:sym typeface="微软雅黑" panose="020B0503020204020204" pitchFamily="34" charset="-122"/>
              </a:rPr>
              <a:t>SDH</a:t>
            </a:r>
            <a:r>
              <a:rPr lang="zh-CN" altLang="en-US" dirty="0">
                <a:latin typeface="微软雅黑" panose="020B0503020204020204" pitchFamily="34" charset="-122"/>
                <a:ea typeface="微软雅黑" panose="020B0503020204020204" pitchFamily="34" charset="-122"/>
                <a:sym typeface="微软雅黑" panose="020B0503020204020204" pitchFamily="34" charset="-122"/>
              </a:rPr>
              <a:t>，琥珀酸脱氢酶；</a:t>
            </a:r>
            <a:r>
              <a:rPr lang="en-US" altLang="zh-CN" dirty="0">
                <a:latin typeface="微软雅黑" panose="020B0503020204020204" pitchFamily="34" charset="-122"/>
                <a:ea typeface="微软雅黑" panose="020B0503020204020204" pitchFamily="34" charset="-122"/>
                <a:sym typeface="微软雅黑" panose="020B0503020204020204" pitchFamily="34" charset="-122"/>
              </a:rPr>
              <a:t>PHD</a:t>
            </a:r>
            <a:r>
              <a:rPr lang="zh-CN" altLang="en-US" dirty="0">
                <a:latin typeface="微软雅黑" panose="020B0503020204020204" pitchFamily="34" charset="-122"/>
                <a:ea typeface="微软雅黑" panose="020B0503020204020204" pitchFamily="34" charset="-122"/>
                <a:sym typeface="微软雅黑" panose="020B0503020204020204" pitchFamily="34" charset="-122"/>
              </a:rPr>
              <a:t>，脯氨酸羟化酶；</a:t>
            </a:r>
            <a:r>
              <a:rPr lang="en-US" altLang="zh-CN" dirty="0">
                <a:latin typeface="微软雅黑" panose="020B0503020204020204" pitchFamily="34" charset="-122"/>
                <a:ea typeface="微软雅黑" panose="020B0503020204020204" pitchFamily="34" charset="-122"/>
                <a:sym typeface="微软雅黑" panose="020B0503020204020204" pitchFamily="34" charset="-122"/>
              </a:rPr>
              <a:t>HIF-1α/2α</a:t>
            </a:r>
            <a:r>
              <a:rPr lang="zh-CN" altLang="en-US" dirty="0">
                <a:latin typeface="微软雅黑" panose="020B0503020204020204" pitchFamily="34" charset="-122"/>
                <a:ea typeface="微软雅黑" panose="020B0503020204020204" pitchFamily="34" charset="-122"/>
                <a:sym typeface="微软雅黑" panose="020B0503020204020204" pitchFamily="34" charset="-122"/>
              </a:rPr>
              <a:t>，缺氧诱导因子</a:t>
            </a:r>
            <a:r>
              <a:rPr lang="en-US" altLang="zh-CN" dirty="0">
                <a:latin typeface="微软雅黑" panose="020B0503020204020204" pitchFamily="34" charset="-122"/>
                <a:ea typeface="微软雅黑" panose="020B0503020204020204" pitchFamily="34" charset="-122"/>
                <a:sym typeface="微软雅黑" panose="020B0503020204020204" pitchFamily="34" charset="-122"/>
              </a:rPr>
              <a:t>-1α/2α</a:t>
            </a:r>
            <a:r>
              <a:rPr lang="zh-CN" altLang="en-US" dirty="0">
                <a:latin typeface="微软雅黑" panose="020B0503020204020204" pitchFamily="34" charset="-122"/>
                <a:ea typeface="微软雅黑" panose="020B0503020204020204" pitchFamily="34" charset="-122"/>
                <a:sym typeface="微软雅黑" panose="020B0503020204020204" pitchFamily="34" charset="-122"/>
              </a:rPr>
              <a:t>；</a:t>
            </a:r>
            <a:r>
              <a:rPr lang="en-US" altLang="zh-CN" dirty="0">
                <a:latin typeface="微软雅黑" panose="020B0503020204020204" pitchFamily="34" charset="-122"/>
                <a:ea typeface="微软雅黑" panose="020B0503020204020204" pitchFamily="34" charset="-122"/>
                <a:sym typeface="微软雅黑" panose="020B0503020204020204" pitchFamily="34" charset="-122"/>
              </a:rPr>
              <a:t>FGFR</a:t>
            </a:r>
            <a:r>
              <a:rPr lang="zh-CN" altLang="en-US" dirty="0">
                <a:latin typeface="微软雅黑" panose="020B0503020204020204" pitchFamily="34" charset="-122"/>
                <a:ea typeface="微软雅黑" panose="020B0503020204020204" pitchFamily="34" charset="-122"/>
                <a:sym typeface="微软雅黑" panose="020B0503020204020204" pitchFamily="34" charset="-122"/>
              </a:rPr>
              <a:t>，成纤维细胞生长因子受体；</a:t>
            </a:r>
            <a:r>
              <a:rPr lang="en-US" altLang="zh-CN" dirty="0">
                <a:latin typeface="微软雅黑" panose="020B0503020204020204" pitchFamily="34" charset="-122"/>
                <a:ea typeface="微软雅黑" panose="020B0503020204020204" pitchFamily="34" charset="-122"/>
                <a:sym typeface="微软雅黑" panose="020B0503020204020204" pitchFamily="34" charset="-122"/>
              </a:rPr>
              <a:t>VEGFR</a:t>
            </a:r>
            <a:r>
              <a:rPr lang="zh-CN" altLang="en-US" dirty="0">
                <a:latin typeface="微软雅黑" panose="020B0503020204020204" pitchFamily="34" charset="-122"/>
                <a:ea typeface="微软雅黑" panose="020B0503020204020204" pitchFamily="34" charset="-122"/>
                <a:sym typeface="微软雅黑" panose="020B0503020204020204" pitchFamily="34" charset="-122"/>
              </a:rPr>
              <a:t>，血管内皮生长因子受体；</a:t>
            </a:r>
            <a:r>
              <a:rPr lang="en-US" altLang="zh-CN" dirty="0">
                <a:latin typeface="微软雅黑" panose="020B0503020204020204" pitchFamily="34" charset="-122"/>
                <a:ea typeface="微软雅黑" panose="020B0503020204020204" pitchFamily="34" charset="-122"/>
                <a:sym typeface="微软雅黑" panose="020B0503020204020204" pitchFamily="34" charset="-122"/>
              </a:rPr>
              <a:t>PI3K</a:t>
            </a:r>
            <a:r>
              <a:rPr lang="zh-CN" altLang="en-US" dirty="0">
                <a:latin typeface="微软雅黑" panose="020B0503020204020204" pitchFamily="34" charset="-122"/>
                <a:ea typeface="微软雅黑" panose="020B0503020204020204" pitchFamily="34" charset="-122"/>
                <a:sym typeface="微软雅黑" panose="020B0503020204020204" pitchFamily="34" charset="-122"/>
              </a:rPr>
              <a:t>，磷脂酰肌醇</a:t>
            </a:r>
            <a:r>
              <a:rPr lang="en-US" altLang="zh-CN" dirty="0">
                <a:latin typeface="微软雅黑" panose="020B0503020204020204" pitchFamily="34" charset="-122"/>
                <a:ea typeface="微软雅黑" panose="020B0503020204020204" pitchFamily="34" charset="-122"/>
                <a:sym typeface="微软雅黑" panose="020B0503020204020204" pitchFamily="34" charset="-122"/>
              </a:rPr>
              <a:t>3-</a:t>
            </a:r>
            <a:r>
              <a:rPr lang="zh-CN" altLang="en-US" dirty="0">
                <a:latin typeface="微软雅黑" panose="020B0503020204020204" pitchFamily="34" charset="-122"/>
                <a:ea typeface="微软雅黑" panose="020B0503020204020204" pitchFamily="34" charset="-122"/>
                <a:sym typeface="微软雅黑" panose="020B0503020204020204" pitchFamily="34" charset="-122"/>
              </a:rPr>
              <a:t>激酶；</a:t>
            </a:r>
            <a:r>
              <a:rPr lang="en-US" altLang="zh-CN" dirty="0">
                <a:latin typeface="微软雅黑" panose="020B0503020204020204" pitchFamily="34" charset="-122"/>
                <a:ea typeface="微软雅黑" panose="020B0503020204020204" pitchFamily="34" charset="-122"/>
                <a:sym typeface="微软雅黑" panose="020B0503020204020204" pitchFamily="34" charset="-122"/>
              </a:rPr>
              <a:t>AKT</a:t>
            </a:r>
            <a:r>
              <a:rPr lang="zh-CN" altLang="en-US" dirty="0">
                <a:latin typeface="微软雅黑" panose="020B0503020204020204" pitchFamily="34" charset="-122"/>
                <a:ea typeface="微软雅黑" panose="020B0503020204020204" pitchFamily="34" charset="-122"/>
                <a:sym typeface="微软雅黑" panose="020B0503020204020204" pitchFamily="34" charset="-122"/>
              </a:rPr>
              <a:t>，蛋白激酶</a:t>
            </a:r>
            <a:r>
              <a:rPr lang="en-US" altLang="zh-CN" dirty="0">
                <a:latin typeface="微软雅黑" panose="020B0503020204020204" pitchFamily="34" charset="-122"/>
                <a:ea typeface="微软雅黑" panose="020B0503020204020204" pitchFamily="34" charset="-122"/>
                <a:sym typeface="微软雅黑" panose="020B0503020204020204" pitchFamily="34" charset="-122"/>
              </a:rPr>
              <a:t>B</a:t>
            </a:r>
            <a:r>
              <a:rPr lang="zh-CN" altLang="en-US" dirty="0">
                <a:latin typeface="微软雅黑" panose="020B0503020204020204" pitchFamily="34" charset="-122"/>
                <a:ea typeface="微软雅黑" panose="020B0503020204020204" pitchFamily="34" charset="-122"/>
                <a:sym typeface="微软雅黑" panose="020B0503020204020204" pitchFamily="34" charset="-122"/>
              </a:rPr>
              <a:t>；</a:t>
            </a:r>
            <a:r>
              <a:rPr lang="en-US" altLang="zh-CN" dirty="0">
                <a:latin typeface="微软雅黑" panose="020B0503020204020204" pitchFamily="34" charset="-122"/>
                <a:ea typeface="微软雅黑" panose="020B0503020204020204" pitchFamily="34" charset="-122"/>
                <a:sym typeface="微软雅黑" panose="020B0503020204020204" pitchFamily="34" charset="-122"/>
              </a:rPr>
              <a:t>JAK</a:t>
            </a:r>
            <a:r>
              <a:rPr lang="zh-CN" altLang="en-US" dirty="0">
                <a:latin typeface="微软雅黑" panose="020B0503020204020204" pitchFamily="34" charset="-122"/>
                <a:ea typeface="微软雅黑" panose="020B0503020204020204" pitchFamily="34" charset="-122"/>
                <a:sym typeface="微软雅黑" panose="020B0503020204020204" pitchFamily="34" charset="-122"/>
              </a:rPr>
              <a:t>，</a:t>
            </a:r>
            <a:r>
              <a:rPr lang="en-US" altLang="zh-CN" dirty="0">
                <a:latin typeface="微软雅黑" panose="020B0503020204020204" pitchFamily="34" charset="-122"/>
                <a:ea typeface="微软雅黑" panose="020B0503020204020204" pitchFamily="34" charset="-122"/>
                <a:sym typeface="微软雅黑" panose="020B0503020204020204" pitchFamily="34" charset="-122"/>
              </a:rPr>
              <a:t>Janus</a:t>
            </a:r>
            <a:r>
              <a:rPr lang="zh-CN" altLang="en-US" dirty="0">
                <a:latin typeface="微软雅黑" panose="020B0503020204020204" pitchFamily="34" charset="-122"/>
                <a:ea typeface="微软雅黑" panose="020B0503020204020204" pitchFamily="34" charset="-122"/>
                <a:sym typeface="微软雅黑" panose="020B0503020204020204" pitchFamily="34" charset="-122"/>
              </a:rPr>
              <a:t>激酶；</a:t>
            </a:r>
            <a:r>
              <a:rPr lang="en-US" altLang="zh-CN" dirty="0">
                <a:latin typeface="微软雅黑" panose="020B0503020204020204" pitchFamily="34" charset="-122"/>
                <a:ea typeface="微软雅黑" panose="020B0503020204020204" pitchFamily="34" charset="-122"/>
                <a:sym typeface="微软雅黑" panose="020B0503020204020204" pitchFamily="34" charset="-122"/>
              </a:rPr>
              <a:t>STAT3</a:t>
            </a:r>
            <a:r>
              <a:rPr lang="zh-CN" altLang="en-US" dirty="0">
                <a:latin typeface="微软雅黑" panose="020B0503020204020204" pitchFamily="34" charset="-122"/>
                <a:ea typeface="微软雅黑" panose="020B0503020204020204" pitchFamily="34" charset="-122"/>
                <a:sym typeface="微软雅黑" panose="020B0503020204020204" pitchFamily="34" charset="-122"/>
              </a:rPr>
              <a:t>，信号转导及转录激活蛋白</a:t>
            </a:r>
            <a:r>
              <a:rPr lang="en-US" altLang="zh-CN" dirty="0">
                <a:latin typeface="微软雅黑" panose="020B0503020204020204" pitchFamily="34" charset="-122"/>
                <a:ea typeface="微软雅黑" panose="020B0503020204020204" pitchFamily="34" charset="-122"/>
                <a:sym typeface="微软雅黑" panose="020B0503020204020204" pitchFamily="34" charset="-122"/>
              </a:rPr>
              <a:t>3</a:t>
            </a:r>
            <a:r>
              <a:rPr lang="zh-CN" altLang="en-US" dirty="0">
                <a:latin typeface="微软雅黑" panose="020B0503020204020204" pitchFamily="34" charset="-122"/>
                <a:ea typeface="微软雅黑" panose="020B0503020204020204" pitchFamily="34" charset="-122"/>
                <a:sym typeface="微软雅黑" panose="020B0503020204020204" pitchFamily="34" charset="-122"/>
              </a:rPr>
              <a:t>；</a:t>
            </a:r>
            <a:r>
              <a:rPr lang="en-US" altLang="zh-CN" dirty="0">
                <a:latin typeface="微软雅黑" panose="020B0503020204020204" pitchFamily="34" charset="-122"/>
                <a:ea typeface="微软雅黑" panose="020B0503020204020204" pitchFamily="34" charset="-122"/>
                <a:sym typeface="微软雅黑" panose="020B0503020204020204" pitchFamily="34" charset="-122"/>
              </a:rPr>
              <a:t>VEGF</a:t>
            </a:r>
            <a:r>
              <a:rPr lang="zh-CN" altLang="en-US" dirty="0">
                <a:latin typeface="微软雅黑" panose="020B0503020204020204" pitchFamily="34" charset="-122"/>
                <a:ea typeface="微软雅黑" panose="020B0503020204020204" pitchFamily="34" charset="-122"/>
                <a:sym typeface="微软雅黑" panose="020B0503020204020204" pitchFamily="34" charset="-122"/>
              </a:rPr>
              <a:t>，血管内皮生长因子；</a:t>
            </a:r>
            <a:r>
              <a:rPr lang="en-US" altLang="zh-CN" dirty="0">
                <a:latin typeface="微软雅黑" panose="020B0503020204020204" pitchFamily="34" charset="-122"/>
                <a:ea typeface="微软雅黑" panose="020B0503020204020204" pitchFamily="34" charset="-122"/>
                <a:sym typeface="微软雅黑" panose="020B0503020204020204" pitchFamily="34" charset="-122"/>
              </a:rPr>
              <a:t>PDGF</a:t>
            </a:r>
            <a:r>
              <a:rPr lang="zh-CN" altLang="en-US" dirty="0">
                <a:latin typeface="微软雅黑" panose="020B0503020204020204" pitchFamily="34" charset="-122"/>
                <a:ea typeface="微软雅黑" panose="020B0503020204020204" pitchFamily="34" charset="-122"/>
                <a:sym typeface="微软雅黑" panose="020B0503020204020204" pitchFamily="34" charset="-122"/>
              </a:rPr>
              <a:t>，血小板衍生生长因子；</a:t>
            </a:r>
            <a:r>
              <a:rPr lang="en-US" altLang="zh-CN" dirty="0">
                <a:latin typeface="微软雅黑" panose="020B0503020204020204" pitchFamily="34" charset="-122"/>
                <a:ea typeface="微软雅黑" panose="020B0503020204020204" pitchFamily="34" charset="-122"/>
                <a:sym typeface="微软雅黑" panose="020B0503020204020204" pitchFamily="34" charset="-122"/>
              </a:rPr>
              <a:t>IGF-1</a:t>
            </a:r>
            <a:r>
              <a:rPr lang="zh-CN" altLang="en-US" dirty="0">
                <a:latin typeface="微软雅黑" panose="020B0503020204020204" pitchFamily="34" charset="-122"/>
                <a:ea typeface="微软雅黑" panose="020B0503020204020204" pitchFamily="34" charset="-122"/>
                <a:sym typeface="微软雅黑" panose="020B0503020204020204" pitchFamily="34" charset="-122"/>
              </a:rPr>
              <a:t>，胰岛素样生长因子</a:t>
            </a:r>
            <a:r>
              <a:rPr lang="en-US" altLang="zh-CN" dirty="0">
                <a:latin typeface="微软雅黑" panose="020B0503020204020204" pitchFamily="34" charset="-122"/>
                <a:ea typeface="微软雅黑" panose="020B0503020204020204" pitchFamily="34" charset="-122"/>
                <a:sym typeface="微软雅黑" panose="020B0503020204020204" pitchFamily="34" charset="-122"/>
              </a:rPr>
              <a:t>-1</a:t>
            </a:r>
            <a:r>
              <a:rPr lang="zh-CN" altLang="en-US" dirty="0">
                <a:latin typeface="微软雅黑" panose="020B0503020204020204" pitchFamily="34" charset="-122"/>
                <a:ea typeface="微软雅黑" panose="020B0503020204020204" pitchFamily="34" charset="-122"/>
                <a:sym typeface="微软雅黑" panose="020B0503020204020204" pitchFamily="34" charset="-122"/>
              </a:rPr>
              <a:t>；</a:t>
            </a:r>
            <a:r>
              <a:rPr lang="en-US" altLang="zh-CN" dirty="0">
                <a:latin typeface="微软雅黑" panose="020B0503020204020204" pitchFamily="34" charset="-122"/>
                <a:ea typeface="微软雅黑" panose="020B0503020204020204" pitchFamily="34" charset="-122"/>
                <a:sym typeface="微软雅黑" panose="020B0503020204020204" pitchFamily="34" charset="-122"/>
              </a:rPr>
              <a:t>TGFα</a:t>
            </a:r>
            <a:r>
              <a:rPr lang="zh-CN" altLang="en-US" dirty="0">
                <a:latin typeface="微软雅黑" panose="020B0503020204020204" pitchFamily="34" charset="-122"/>
                <a:ea typeface="微软雅黑" panose="020B0503020204020204" pitchFamily="34" charset="-122"/>
                <a:sym typeface="微软雅黑" panose="020B0503020204020204" pitchFamily="34" charset="-122"/>
              </a:rPr>
              <a:t>，转化生长因子</a:t>
            </a:r>
            <a:r>
              <a:rPr lang="en-US" altLang="zh-CN" dirty="0">
                <a:latin typeface="微软雅黑" panose="020B0503020204020204" pitchFamily="34" charset="-122"/>
                <a:ea typeface="微软雅黑" panose="020B0503020204020204" pitchFamily="34" charset="-122"/>
                <a:sym typeface="微软雅黑" panose="020B0503020204020204" pitchFamily="34" charset="-122"/>
              </a:rPr>
              <a:t>α</a:t>
            </a:r>
            <a:r>
              <a:rPr lang="zh-CN" altLang="en-US" dirty="0">
                <a:latin typeface="微软雅黑" panose="020B0503020204020204" pitchFamily="34" charset="-122"/>
                <a:ea typeface="微软雅黑" panose="020B0503020204020204" pitchFamily="34" charset="-122"/>
                <a:sym typeface="微软雅黑" panose="020B0503020204020204" pitchFamily="34" charset="-122"/>
              </a:rPr>
              <a:t>；</a:t>
            </a:r>
            <a:r>
              <a:rPr lang="en-US" altLang="zh-CN" dirty="0">
                <a:latin typeface="微软雅黑" panose="020B0503020204020204" pitchFamily="34" charset="-122"/>
                <a:ea typeface="微软雅黑" panose="020B0503020204020204" pitchFamily="34" charset="-122"/>
                <a:sym typeface="微软雅黑" panose="020B0503020204020204" pitchFamily="34" charset="-122"/>
              </a:rPr>
              <a:t>CPT1</a:t>
            </a:r>
            <a:r>
              <a:rPr lang="zh-CN" altLang="en-US" dirty="0">
                <a:latin typeface="微软雅黑" panose="020B0503020204020204" pitchFamily="34" charset="-122"/>
                <a:ea typeface="微软雅黑" panose="020B0503020204020204" pitchFamily="34" charset="-122"/>
                <a:sym typeface="微软雅黑" panose="020B0503020204020204" pitchFamily="34" charset="-122"/>
              </a:rPr>
              <a:t>，肉碱棕榈酰转移酶</a:t>
            </a:r>
            <a:r>
              <a:rPr lang="en-US" altLang="zh-CN" dirty="0">
                <a:latin typeface="微软雅黑" panose="020B0503020204020204" pitchFamily="34" charset="-122"/>
                <a:ea typeface="微软雅黑" panose="020B0503020204020204" pitchFamily="34" charset="-122"/>
                <a:sym typeface="微软雅黑" panose="020B0503020204020204" pitchFamily="34" charset="-122"/>
              </a:rPr>
              <a:t>1</a:t>
            </a:r>
            <a:r>
              <a:rPr lang="zh-CN" altLang="en-US" dirty="0">
                <a:latin typeface="微软雅黑" panose="020B0503020204020204" pitchFamily="34" charset="-122"/>
                <a:ea typeface="微软雅黑" panose="020B0503020204020204" pitchFamily="34" charset="-122"/>
                <a:sym typeface="微软雅黑" panose="020B0503020204020204" pitchFamily="34" charset="-122"/>
              </a:rPr>
              <a:t>；</a:t>
            </a:r>
            <a:r>
              <a:rPr lang="en-US" altLang="zh-CN" dirty="0">
                <a:latin typeface="微软雅黑" panose="020B0503020204020204" pitchFamily="34" charset="-122"/>
                <a:ea typeface="微软雅黑" panose="020B0503020204020204" pitchFamily="34" charset="-122"/>
                <a:sym typeface="微软雅黑" panose="020B0503020204020204" pitchFamily="34" charset="-122"/>
              </a:rPr>
              <a:t>ACLY</a:t>
            </a:r>
            <a:r>
              <a:rPr lang="zh-CN" altLang="en-US" dirty="0">
                <a:latin typeface="微软雅黑" panose="020B0503020204020204" pitchFamily="34" charset="-122"/>
                <a:ea typeface="微软雅黑" panose="020B0503020204020204" pitchFamily="34" charset="-122"/>
                <a:sym typeface="微软雅黑" panose="020B0503020204020204" pitchFamily="34" charset="-122"/>
              </a:rPr>
              <a:t>，</a:t>
            </a:r>
            <a:r>
              <a:rPr lang="en-US" altLang="zh-CN" dirty="0">
                <a:latin typeface="微软雅黑" panose="020B0503020204020204" pitchFamily="34" charset="-122"/>
                <a:ea typeface="微软雅黑" panose="020B0503020204020204" pitchFamily="34" charset="-122"/>
                <a:sym typeface="微软雅黑" panose="020B0503020204020204" pitchFamily="34" charset="-122"/>
              </a:rPr>
              <a:t>ATP</a:t>
            </a:r>
            <a:r>
              <a:rPr lang="zh-CN" altLang="en-US" dirty="0">
                <a:latin typeface="微软雅黑" panose="020B0503020204020204" pitchFamily="34" charset="-122"/>
                <a:ea typeface="微软雅黑" panose="020B0503020204020204" pitchFamily="34" charset="-122"/>
                <a:sym typeface="微软雅黑" panose="020B0503020204020204" pitchFamily="34" charset="-122"/>
              </a:rPr>
              <a:t>柠檬酸裂解酶；</a:t>
            </a:r>
            <a:r>
              <a:rPr lang="en-US" altLang="zh-CN" dirty="0">
                <a:latin typeface="微软雅黑" panose="020B0503020204020204" pitchFamily="34" charset="-122"/>
                <a:ea typeface="微软雅黑" panose="020B0503020204020204" pitchFamily="34" charset="-122"/>
                <a:sym typeface="微软雅黑" panose="020B0503020204020204" pitchFamily="34" charset="-122"/>
              </a:rPr>
              <a:t>ACSS</a:t>
            </a:r>
            <a:r>
              <a:rPr lang="zh-CN" altLang="en-US" dirty="0">
                <a:latin typeface="微软雅黑" panose="020B0503020204020204" pitchFamily="34" charset="-122"/>
                <a:ea typeface="微软雅黑" panose="020B0503020204020204" pitchFamily="34" charset="-122"/>
                <a:sym typeface="微软雅黑" panose="020B0503020204020204" pitchFamily="34" charset="-122"/>
              </a:rPr>
              <a:t>，乙酰辅酶</a:t>
            </a:r>
            <a:r>
              <a:rPr lang="en-US" altLang="zh-CN" dirty="0">
                <a:latin typeface="微软雅黑" panose="020B0503020204020204" pitchFamily="34" charset="-122"/>
                <a:ea typeface="微软雅黑" panose="020B0503020204020204" pitchFamily="34" charset="-122"/>
                <a:sym typeface="微软雅黑" panose="020B0503020204020204" pitchFamily="34" charset="-122"/>
              </a:rPr>
              <a:t>A</a:t>
            </a:r>
            <a:r>
              <a:rPr lang="zh-CN" altLang="en-US" dirty="0">
                <a:latin typeface="微软雅黑" panose="020B0503020204020204" pitchFamily="34" charset="-122"/>
                <a:ea typeface="微软雅黑" panose="020B0503020204020204" pitchFamily="34" charset="-122"/>
                <a:sym typeface="微软雅黑" panose="020B0503020204020204" pitchFamily="34" charset="-122"/>
              </a:rPr>
              <a:t>合成酶</a:t>
            </a:r>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ectangle: Diagonal Corners Rounded 58"/>
          <p:cNvSpPr/>
          <p:nvPr/>
        </p:nvSpPr>
        <p:spPr>
          <a:xfrm>
            <a:off x="6327624" y="1007687"/>
            <a:ext cx="5702695" cy="3047845"/>
          </a:xfrm>
          <a:prstGeom prst="round2DiagRect">
            <a:avLst>
              <a:gd name="adj1" fmla="val 4377"/>
              <a:gd name="adj2" fmla="val 0"/>
            </a:avLst>
          </a:prstGeom>
          <a:solidFill>
            <a:schemeClr val="accent2">
              <a:lumMod val="20000"/>
              <a:lumOff val="80000"/>
            </a:schemeClr>
          </a:solidFill>
          <a:ln>
            <a:solidFill>
              <a:srgbClr val="AC283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2" name="标题 1"/>
          <p:cNvSpPr>
            <a:spLocks noGrp="1"/>
          </p:cNvSpPr>
          <p:nvPr>
            <p:ph type="title"/>
          </p:nvPr>
        </p:nvSpPr>
        <p:spPr>
          <a:xfrm>
            <a:off x="0" y="122747"/>
            <a:ext cx="10986885" cy="641553"/>
          </a:xfrm>
        </p:spPr>
        <p:txBody>
          <a:bodyPr/>
          <a:lstStyle/>
          <a:p>
            <a:pPr defTabSz="914400">
              <a:lnSpc>
                <a:spcPct val="90000"/>
              </a:lnSpc>
              <a:spcBef>
                <a:spcPts val="1000"/>
              </a:spcBef>
              <a:buFont typeface="Arial" panose="020B0604020202020204" pitchFamily="34" charset="0"/>
            </a:pPr>
            <a:r>
              <a:rPr lang="zh-CN" altLang="en-US" sz="2000" dirty="0">
                <a:latin typeface="+mj-ea"/>
                <a:cs typeface="+mn-ea"/>
                <a:sym typeface="Arial" panose="020B0604020202020204" pitchFamily="34" charset="0"/>
              </a:rPr>
              <a:t>基于优势基因型互补的</a:t>
            </a:r>
            <a:r>
              <a:rPr lang="en-US" altLang="zh-CN" sz="2000" dirty="0" err="1">
                <a:latin typeface="+mj-ea"/>
                <a:cs typeface="+mn-ea"/>
              </a:rPr>
              <a:t>Bezuclastinib</a:t>
            </a:r>
            <a:r>
              <a:rPr lang="zh-CN" altLang="en-US" sz="2000" dirty="0">
                <a:latin typeface="+mj-ea"/>
                <a:cs typeface="+mn-ea"/>
                <a:sym typeface="Arial" panose="020B0604020202020204" pitchFamily="34" charset="0"/>
              </a:rPr>
              <a:t>联合舒尼替尼能否改变</a:t>
            </a:r>
            <a:r>
              <a:rPr lang="en-US" altLang="zh-CN" sz="2000" dirty="0">
                <a:latin typeface="+mj-ea"/>
                <a:cs typeface="+mn-ea"/>
                <a:sym typeface="Arial" panose="020B0604020202020204" pitchFamily="34" charset="0"/>
              </a:rPr>
              <a:t>GIST</a:t>
            </a:r>
            <a:r>
              <a:rPr lang="zh-CN" altLang="en-US" sz="2000" dirty="0">
                <a:latin typeface="+mj-ea"/>
                <a:cs typeface="+mn-ea"/>
                <a:sym typeface="Arial" panose="020B0604020202020204" pitchFamily="34" charset="0"/>
              </a:rPr>
              <a:t>二线治疗的格局？</a:t>
            </a:r>
            <a:endParaRPr lang="zh-CN" altLang="en-US" sz="2000" dirty="0">
              <a:latin typeface="+mj-ea"/>
              <a:cs typeface="+mn-ea"/>
            </a:endParaRPr>
          </a:p>
        </p:txBody>
      </p:sp>
      <p:sp>
        <p:nvSpPr>
          <p:cNvPr id="3" name="文本占位符 2"/>
          <p:cNvSpPr>
            <a:spLocks noGrp="1"/>
          </p:cNvSpPr>
          <p:nvPr>
            <p:ph type="body" sz="quarter" idx="10"/>
          </p:nvPr>
        </p:nvSpPr>
        <p:spPr>
          <a:xfrm>
            <a:off x="-52015" y="6415896"/>
            <a:ext cx="12471400" cy="217190"/>
          </a:xfrm>
        </p:spPr>
        <p:txBody>
          <a:bodyPr/>
          <a:lstStyle/>
          <a:p>
            <a:pPr indent="0">
              <a:buNone/>
            </a:pPr>
            <a:r>
              <a:rPr lang="de-DE" altLang="zh-CN" sz="700" dirty="0">
                <a:latin typeface="微软雅黑" panose="020B0503020204020204" pitchFamily="34" charset="-122"/>
              </a:rPr>
              <a:t>1. Andrew J. Wagner</a:t>
            </a:r>
            <a:r>
              <a:rPr kumimoji="0" lang="en-US" altLang="zh-CN" sz="700" b="0" i="0" u="none" strike="noStrike" kern="1200" cap="none" spc="0" normalizeH="0" baseline="0" noProof="0" dirty="0">
                <a:ln>
                  <a:noFill/>
                </a:ln>
                <a:solidFill>
                  <a:sysClr val="windowText" lastClr="000000"/>
                </a:solidFill>
                <a:effectLst/>
                <a:uLnTx/>
                <a:uFillTx/>
                <a:latin typeface="微软雅黑" panose="020B0503020204020204" pitchFamily="34" charset="-122"/>
                <a:cs typeface="+mn-cs"/>
              </a:rPr>
              <a:t>,</a:t>
            </a:r>
            <a:r>
              <a:rPr kumimoji="0" lang="zh-CN" altLang="en-US" sz="700" b="0" i="0" u="none" strike="noStrike" kern="1200" cap="none" spc="0" normalizeH="0" baseline="0" noProof="0" dirty="0">
                <a:ln>
                  <a:noFill/>
                </a:ln>
                <a:solidFill>
                  <a:sysClr val="windowText" lastClr="000000"/>
                </a:solidFill>
                <a:effectLst/>
                <a:uLnTx/>
                <a:uFillTx/>
                <a:latin typeface="微软雅黑" panose="020B0503020204020204" pitchFamily="34" charset="-122"/>
                <a:cs typeface="+mn-cs"/>
              </a:rPr>
              <a:t> </a:t>
            </a:r>
            <a:r>
              <a:rPr kumimoji="0" lang="en-US" altLang="zh-CN" sz="700" b="0" i="0" u="none" strike="noStrike" kern="1200" cap="none" spc="0" normalizeH="0" baseline="0" noProof="0" dirty="0">
                <a:ln>
                  <a:noFill/>
                </a:ln>
                <a:solidFill>
                  <a:sysClr val="windowText" lastClr="000000"/>
                </a:solidFill>
                <a:effectLst/>
                <a:uLnTx/>
                <a:uFillTx/>
                <a:latin typeface="微软雅黑" panose="020B0503020204020204" pitchFamily="34" charset="-122"/>
                <a:cs typeface="+mn-cs"/>
              </a:rPr>
              <a:t>et</a:t>
            </a:r>
            <a:r>
              <a:rPr kumimoji="0" lang="zh-CN" altLang="en-US" sz="700" b="0" i="0" u="none" strike="noStrike" kern="1200" cap="none" spc="0" normalizeH="0" baseline="0" noProof="0" dirty="0">
                <a:ln>
                  <a:noFill/>
                </a:ln>
                <a:solidFill>
                  <a:sysClr val="windowText" lastClr="000000"/>
                </a:solidFill>
                <a:effectLst/>
                <a:uLnTx/>
                <a:uFillTx/>
                <a:latin typeface="微软雅黑" panose="020B0503020204020204" pitchFamily="34" charset="-122"/>
                <a:cs typeface="+mn-cs"/>
              </a:rPr>
              <a:t> </a:t>
            </a:r>
            <a:r>
              <a:rPr kumimoji="0" lang="en-US" altLang="zh-CN" sz="700" b="0" i="0" u="none" strike="noStrike" kern="1200" cap="none" spc="0" normalizeH="0" baseline="0" noProof="0" dirty="0">
                <a:ln>
                  <a:noFill/>
                </a:ln>
                <a:solidFill>
                  <a:sysClr val="windowText" lastClr="000000"/>
                </a:solidFill>
                <a:effectLst/>
                <a:uLnTx/>
                <a:uFillTx/>
                <a:latin typeface="微软雅黑" panose="020B0503020204020204" pitchFamily="34" charset="-122"/>
                <a:cs typeface="+mn-cs"/>
              </a:rPr>
              <a:t>al.</a:t>
            </a:r>
            <a:r>
              <a:rPr kumimoji="0" lang="zh-CN" altLang="en-US" sz="700" b="0" i="0" u="none" strike="noStrike" kern="1200" cap="none" spc="0" normalizeH="0" baseline="0" noProof="0" dirty="0">
                <a:ln>
                  <a:noFill/>
                </a:ln>
                <a:solidFill>
                  <a:sysClr val="windowText" lastClr="000000"/>
                </a:solidFill>
                <a:effectLst/>
                <a:uLnTx/>
                <a:uFillTx/>
                <a:latin typeface="微软雅黑" panose="020B0503020204020204" pitchFamily="34" charset="-122"/>
                <a:cs typeface="+mn-cs"/>
              </a:rPr>
              <a:t> </a:t>
            </a:r>
            <a:r>
              <a:rPr kumimoji="0" lang="en-US" altLang="zh-CN" sz="700" b="0" i="0" u="none" strike="noStrike" kern="1200" cap="none" spc="0" normalizeH="0" baseline="0" noProof="0" dirty="0">
                <a:ln>
                  <a:noFill/>
                </a:ln>
                <a:solidFill>
                  <a:sysClr val="windowText" lastClr="000000"/>
                </a:solidFill>
                <a:effectLst/>
                <a:uLnTx/>
                <a:uFillTx/>
                <a:latin typeface="微软雅黑" panose="020B0503020204020204" pitchFamily="34" charset="-122"/>
                <a:cs typeface="+mn-cs"/>
              </a:rPr>
              <a:t>2022 CTOS .#P320     2. </a:t>
            </a:r>
            <a:r>
              <a:rPr lang="en-US" altLang="zh-CN" sz="700" dirty="0">
                <a:latin typeface="微软雅黑" panose="020B0503020204020204" pitchFamily="34" charset="-122"/>
                <a:sym typeface="Arial" panose="020B0604020202020204" pitchFamily="34" charset="0"/>
              </a:rPr>
              <a:t>Neeta </a:t>
            </a:r>
            <a:r>
              <a:rPr lang="en-US" altLang="zh-CN" sz="700" dirty="0" err="1">
                <a:latin typeface="微软雅黑" panose="020B0503020204020204" pitchFamily="34" charset="-122"/>
                <a:sym typeface="Arial" panose="020B0604020202020204" pitchFamily="34" charset="0"/>
              </a:rPr>
              <a:t>Somaiah</a:t>
            </a:r>
            <a:r>
              <a:rPr lang="en-US" altLang="zh-CN" sz="700" dirty="0">
                <a:latin typeface="微软雅黑" panose="020B0503020204020204" pitchFamily="34" charset="-122"/>
                <a:sym typeface="Arial" panose="020B0604020202020204" pitchFamily="34" charset="0"/>
              </a:rPr>
              <a:t>, MD</a:t>
            </a:r>
            <a:r>
              <a:rPr lang="zh-CN" altLang="en-US" sz="700" dirty="0">
                <a:latin typeface="微软雅黑" panose="020B0503020204020204" pitchFamily="34" charset="-122"/>
                <a:sym typeface="Arial" panose="020B0604020202020204" pitchFamily="34" charset="0"/>
              </a:rPr>
              <a:t>，</a:t>
            </a:r>
            <a:r>
              <a:rPr lang="en-US" altLang="zh-CN" sz="700" dirty="0">
                <a:latin typeface="微软雅黑" panose="020B0503020204020204" pitchFamily="34" charset="-122"/>
                <a:sym typeface="Arial" panose="020B0604020202020204" pitchFamily="34" charset="0"/>
              </a:rPr>
              <a:t>et al. 2023 CTOS#P62.  3.</a:t>
            </a:r>
            <a:r>
              <a:rPr lang="da-DK" altLang="zh-CN" sz="700" dirty="0">
                <a:latin typeface="微软雅黑" panose="020B0503020204020204" pitchFamily="34" charset="-122"/>
                <a:sym typeface="Arial" panose="020B0604020202020204" pitchFamily="34" charset="0"/>
              </a:rPr>
              <a:t> Andrew J. Wagner, et al. 2024 ASCO. Poster #459 4. https://investors.cogentbio.com/news-releases/news-release-details/cogent-biosciences-reports-positive-results-bezuclastinib-peak</a:t>
            </a:r>
            <a:endParaRPr lang="zh-CN" altLang="en-US" sz="700" dirty="0">
              <a:latin typeface="微软雅黑" panose="020B0503020204020204" pitchFamily="34" charset="-122"/>
              <a:sym typeface="Arial" panose="020B0604020202020204" pitchFamily="34" charset="0"/>
            </a:endParaRPr>
          </a:p>
        </p:txBody>
      </p:sp>
      <p:sp>
        <p:nvSpPr>
          <p:cNvPr id="19" name="矩形: 圆角 18"/>
          <p:cNvSpPr/>
          <p:nvPr/>
        </p:nvSpPr>
        <p:spPr>
          <a:xfrm flipH="1">
            <a:off x="161677" y="1007687"/>
            <a:ext cx="5904877" cy="5266113"/>
          </a:xfrm>
          <a:prstGeom prst="roundRect">
            <a:avLst>
              <a:gd name="adj" fmla="val 3284"/>
            </a:avLst>
          </a:prstGeom>
          <a:solidFill>
            <a:sysClr val="window" lastClr="FFFFFF"/>
          </a:solidFill>
          <a:ln w="9525" cap="flat" cmpd="sng" algn="ctr">
            <a:gradFill>
              <a:gsLst>
                <a:gs pos="0">
                  <a:srgbClr val="AC283F"/>
                </a:gs>
                <a:gs pos="100000">
                  <a:schemeClr val="bg1"/>
                </a:gs>
              </a:gsLst>
              <a:lin ang="5400000" scaled="1"/>
            </a:gradFill>
            <a:prstDash val="solid"/>
            <a:round/>
            <a:headEnd type="none" w="med" len="med"/>
            <a:tailEnd type="none" w="med" len="med"/>
          </a:ln>
          <a:effectLst>
            <a:outerShdw blurRad="101600" dist="63500" dir="5400000" algn="t" rotWithShape="0">
              <a:schemeClr val="accent1">
                <a:alpha val="30000"/>
              </a:schemeClr>
            </a:outerShdw>
          </a:effectLst>
        </p:spPr>
        <p:txBody>
          <a:bodyPr vert="horz" wrap="none" lIns="37595" tIns="37595" rIns="37595" bIns="37595" numCol="1" rtlCol="0" anchor="ctr" anchorCtr="0" compatLnSpc="1"/>
          <a:lstStyle/>
          <a:p>
            <a:pPr marL="0" marR="0" lvl="0" indent="0" algn="ctr" defTabSz="751840" rtl="0" eaLnBrk="0" fontAlgn="base" latinLnBrk="0" hangingPunct="0">
              <a:lnSpc>
                <a:spcPct val="100000"/>
              </a:lnSpc>
              <a:spcBef>
                <a:spcPct val="50000"/>
              </a:spcBef>
              <a:spcAft>
                <a:spcPct val="0"/>
              </a:spcAft>
              <a:buClrTx/>
              <a:buSzTx/>
              <a:buFontTx/>
              <a:buNone/>
              <a:defRPr/>
            </a:pPr>
            <a:endParaRPr kumimoji="0" lang="zh-CN" altLang="en-US" sz="9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endParaRPr>
          </a:p>
        </p:txBody>
      </p:sp>
      <p:grpSp>
        <p:nvGrpSpPr>
          <p:cNvPr id="54" name="Group 53"/>
          <p:cNvGrpSpPr/>
          <p:nvPr/>
        </p:nvGrpSpPr>
        <p:grpSpPr>
          <a:xfrm>
            <a:off x="6438364" y="1372750"/>
            <a:ext cx="5481212" cy="2521193"/>
            <a:chOff x="127902" y="2963292"/>
            <a:chExt cx="4532661" cy="2558639"/>
          </a:xfrm>
        </p:grpSpPr>
        <p:sp>
          <p:nvSpPr>
            <p:cNvPr id="82" name="文本框 3"/>
            <p:cNvSpPr txBox="1"/>
            <p:nvPr/>
          </p:nvSpPr>
          <p:spPr>
            <a:xfrm>
              <a:off x="184221" y="2963292"/>
              <a:ext cx="4476342" cy="46852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一项对比</a:t>
              </a:r>
              <a:r>
                <a:rPr kumimoji="0" lang="en-US" altLang="zh-CN" sz="12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Bezuclastinib+</a:t>
              </a:r>
              <a:r>
                <a:rPr kumimoji="0" lang="zh-CN" altLang="en-US" sz="12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舒尼替尼与舒尼替尼单药治疗晚期</a:t>
              </a:r>
              <a:r>
                <a:rPr kumimoji="0" lang="en-US" altLang="zh-CN" sz="12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GIST</a:t>
              </a:r>
              <a:r>
                <a:rPr kumimoji="0" lang="zh-CN" altLang="en-US" sz="12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的全球随机对照</a:t>
              </a:r>
              <a:r>
                <a:rPr kumimoji="0" lang="en-US" altLang="zh-CN" sz="12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III</a:t>
              </a:r>
              <a:r>
                <a:rPr kumimoji="0" lang="zh-CN" altLang="en-US" sz="12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期临床试验</a:t>
              </a:r>
              <a:endParaRPr kumimoji="0" lang="zh-CN" altLang="en-US" sz="12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nvGrpSpPr>
            <p:cNvPr id="43" name="Group 42"/>
            <p:cNvGrpSpPr/>
            <p:nvPr/>
          </p:nvGrpSpPr>
          <p:grpSpPr>
            <a:xfrm>
              <a:off x="127902" y="3582940"/>
              <a:ext cx="4532661" cy="1938991"/>
              <a:chOff x="-32581" y="2850537"/>
              <a:chExt cx="5093472" cy="1697428"/>
            </a:xfrm>
          </p:grpSpPr>
          <p:sp>
            <p:nvSpPr>
              <p:cNvPr id="22" name="object 5"/>
              <p:cNvSpPr/>
              <p:nvPr/>
            </p:nvSpPr>
            <p:spPr>
              <a:xfrm>
                <a:off x="2288345" y="3218623"/>
                <a:ext cx="900912" cy="791594"/>
              </a:xfrm>
              <a:custGeom>
                <a:avLst/>
                <a:gdLst/>
                <a:ahLst/>
                <a:cxnLst/>
                <a:rect l="l" t="t" r="r" b="b"/>
                <a:pathLst>
                  <a:path w="1591945" h="1483995">
                    <a:moveTo>
                      <a:pt x="1591691" y="42926"/>
                    </a:moveTo>
                    <a:lnTo>
                      <a:pt x="1563027" y="28575"/>
                    </a:lnTo>
                    <a:lnTo>
                      <a:pt x="1505966" y="0"/>
                    </a:lnTo>
                    <a:lnTo>
                      <a:pt x="1505966" y="28575"/>
                    </a:lnTo>
                    <a:lnTo>
                      <a:pt x="781558" y="28575"/>
                    </a:lnTo>
                    <a:lnTo>
                      <a:pt x="781558" y="746760"/>
                    </a:lnTo>
                    <a:lnTo>
                      <a:pt x="0" y="746760"/>
                    </a:lnTo>
                    <a:lnTo>
                      <a:pt x="0" y="775335"/>
                    </a:lnTo>
                    <a:lnTo>
                      <a:pt x="781558" y="775335"/>
                    </a:lnTo>
                    <a:lnTo>
                      <a:pt x="781558" y="1455293"/>
                    </a:lnTo>
                    <a:lnTo>
                      <a:pt x="1505966" y="1455293"/>
                    </a:lnTo>
                    <a:lnTo>
                      <a:pt x="1505966" y="1483868"/>
                    </a:lnTo>
                    <a:lnTo>
                      <a:pt x="1563192" y="1455293"/>
                    </a:lnTo>
                    <a:lnTo>
                      <a:pt x="1591691" y="1441069"/>
                    </a:lnTo>
                    <a:lnTo>
                      <a:pt x="1563027" y="1426718"/>
                    </a:lnTo>
                    <a:lnTo>
                      <a:pt x="1505966" y="1398143"/>
                    </a:lnTo>
                    <a:lnTo>
                      <a:pt x="1505966" y="1426718"/>
                    </a:lnTo>
                    <a:lnTo>
                      <a:pt x="810133" y="1426718"/>
                    </a:lnTo>
                    <a:lnTo>
                      <a:pt x="810133" y="775335"/>
                    </a:lnTo>
                    <a:lnTo>
                      <a:pt x="810133" y="760984"/>
                    </a:lnTo>
                    <a:lnTo>
                      <a:pt x="810133" y="746760"/>
                    </a:lnTo>
                    <a:lnTo>
                      <a:pt x="810133" y="57150"/>
                    </a:lnTo>
                    <a:lnTo>
                      <a:pt x="1505966" y="57150"/>
                    </a:lnTo>
                    <a:lnTo>
                      <a:pt x="1505966" y="85725"/>
                    </a:lnTo>
                    <a:lnTo>
                      <a:pt x="1563192" y="57150"/>
                    </a:lnTo>
                    <a:lnTo>
                      <a:pt x="1591691" y="42926"/>
                    </a:lnTo>
                    <a:close/>
                  </a:path>
                </a:pathLst>
              </a:custGeom>
              <a:solidFill>
                <a:srgbClr val="000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mn-lt"/>
                  <a:ea typeface="+mn-ea"/>
                  <a:cs typeface="+mn-cs"/>
                </a:endParaRPr>
              </a:p>
            </p:txBody>
          </p:sp>
          <p:sp>
            <p:nvSpPr>
              <p:cNvPr id="23" name="object 6"/>
              <p:cNvSpPr txBox="1"/>
              <p:nvPr/>
            </p:nvSpPr>
            <p:spPr>
              <a:xfrm>
                <a:off x="3155668" y="3065269"/>
                <a:ext cx="1847741" cy="292803"/>
              </a:xfrm>
              <a:prstGeom prst="rect">
                <a:avLst/>
              </a:prstGeom>
              <a:solidFill>
                <a:schemeClr val="accent1"/>
              </a:solidFill>
              <a:ln w="28575">
                <a:solidFill>
                  <a:srgbClr val="000000"/>
                </a:solidFill>
              </a:ln>
            </p:spPr>
            <p:txBody>
              <a:bodyPr vert="horz" wrap="square" lIns="0" tIns="8890" rIns="0" bIns="0" rtlCol="0">
                <a:spAutoFit/>
              </a:bodyPr>
              <a:lstStyle/>
              <a:p>
                <a:pPr marL="36195" marR="0" lvl="0" indent="0" algn="ctr" defTabSz="914400" rtl="0" eaLnBrk="1" fontAlgn="auto" latinLnBrk="0" hangingPunct="1">
                  <a:lnSpc>
                    <a:spcPct val="100000"/>
                  </a:lnSpc>
                  <a:spcBef>
                    <a:spcPts val="70"/>
                  </a:spcBef>
                  <a:spcAft>
                    <a:spcPts val="0"/>
                  </a:spcAft>
                  <a:buClrTx/>
                  <a:buSzTx/>
                  <a:buFontTx/>
                  <a:buNone/>
                  <a:defRPr/>
                </a:pPr>
                <a:r>
                  <a:rPr kumimoji="0" sz="1000" b="1" i="0" u="none" strike="noStrike" kern="1200" cap="none" spc="10" normalizeH="0" baseline="0" noProof="0" dirty="0">
                    <a:ln>
                      <a:noFill/>
                    </a:ln>
                    <a:solidFill>
                      <a:srgbClr val="FFFFFF"/>
                    </a:solidFill>
                    <a:effectLst/>
                    <a:uLnTx/>
                    <a:uFillTx/>
                    <a:latin typeface="+mn-lt"/>
                    <a:ea typeface="+mn-ea"/>
                    <a:cs typeface="Calibri" panose="020F0502020204030204"/>
                  </a:rPr>
                  <a:t>Bezuclastinib</a:t>
                </a:r>
                <a:r>
                  <a:rPr kumimoji="0" sz="1000" b="1" i="0" u="none" strike="noStrike" kern="1200" cap="none" spc="195" normalizeH="0" baseline="0" noProof="0" dirty="0">
                    <a:ln>
                      <a:noFill/>
                    </a:ln>
                    <a:solidFill>
                      <a:srgbClr val="FFFFFF"/>
                    </a:solidFill>
                    <a:effectLst/>
                    <a:uLnTx/>
                    <a:uFillTx/>
                    <a:latin typeface="+mn-lt"/>
                    <a:ea typeface="+mn-ea"/>
                    <a:cs typeface="Calibri" panose="020F0502020204030204"/>
                  </a:rPr>
                  <a:t> </a:t>
                </a:r>
                <a:r>
                  <a:rPr kumimoji="0" sz="1000" b="1" i="0" u="none" strike="noStrike" kern="1200" cap="none" spc="70" normalizeH="0" baseline="0" noProof="0" dirty="0">
                    <a:ln>
                      <a:noFill/>
                    </a:ln>
                    <a:solidFill>
                      <a:srgbClr val="FFFFFF"/>
                    </a:solidFill>
                    <a:effectLst/>
                    <a:uLnTx/>
                    <a:uFillTx/>
                    <a:latin typeface="+mn-lt"/>
                    <a:ea typeface="+mn-ea"/>
                    <a:cs typeface="Calibri" panose="020F0502020204030204"/>
                  </a:rPr>
                  <a:t>600mg</a:t>
                </a:r>
                <a:r>
                  <a:rPr kumimoji="0" sz="1000" b="1" i="0" u="none" strike="noStrike" kern="1200" cap="none" spc="210" normalizeH="0" baseline="0" noProof="0" dirty="0">
                    <a:ln>
                      <a:noFill/>
                    </a:ln>
                    <a:solidFill>
                      <a:srgbClr val="FFFFFF"/>
                    </a:solidFill>
                    <a:effectLst/>
                    <a:uLnTx/>
                    <a:uFillTx/>
                    <a:latin typeface="+mn-lt"/>
                    <a:ea typeface="+mn-ea"/>
                    <a:cs typeface="Calibri" panose="020F0502020204030204"/>
                  </a:rPr>
                  <a:t> </a:t>
                </a:r>
                <a:r>
                  <a:rPr kumimoji="0" sz="1000" b="1" i="0" u="none" strike="noStrike" kern="1200" cap="none" spc="-25" normalizeH="0" baseline="0" noProof="0" dirty="0">
                    <a:ln>
                      <a:noFill/>
                    </a:ln>
                    <a:solidFill>
                      <a:srgbClr val="FFFFFF"/>
                    </a:solidFill>
                    <a:effectLst/>
                    <a:uLnTx/>
                    <a:uFillTx/>
                    <a:latin typeface="+mn-lt"/>
                    <a:ea typeface="+mn-ea"/>
                    <a:cs typeface="Calibri" panose="020F0502020204030204"/>
                  </a:rPr>
                  <a:t>QD</a:t>
                </a:r>
                <a:endParaRPr kumimoji="0" lang="en-US" sz="1000" b="0" i="0" u="none" strike="noStrike" kern="1200" cap="none" spc="0" normalizeH="0" baseline="0" noProof="0" dirty="0">
                  <a:ln>
                    <a:noFill/>
                  </a:ln>
                  <a:solidFill>
                    <a:prstClr val="black"/>
                  </a:solidFill>
                  <a:effectLst/>
                  <a:uLnTx/>
                  <a:uFillTx/>
                  <a:latin typeface="+mn-lt"/>
                  <a:ea typeface="+mn-ea"/>
                  <a:cs typeface="Calibri" panose="020F0502020204030204"/>
                </a:endParaRPr>
              </a:p>
              <a:p>
                <a:pPr marL="36195" marR="0" lvl="0" indent="0" algn="ctr" defTabSz="914400" rtl="0" eaLnBrk="1" fontAlgn="auto" latinLnBrk="0" hangingPunct="1">
                  <a:lnSpc>
                    <a:spcPct val="100000"/>
                  </a:lnSpc>
                  <a:spcBef>
                    <a:spcPts val="70"/>
                  </a:spcBef>
                  <a:spcAft>
                    <a:spcPts val="0"/>
                  </a:spcAft>
                  <a:buClrTx/>
                  <a:buSzTx/>
                  <a:buFontTx/>
                  <a:buNone/>
                  <a:defRPr/>
                </a:pPr>
                <a:r>
                  <a:rPr kumimoji="0" sz="1000" b="1" i="0" u="none" strike="noStrike" kern="1200" cap="none" spc="85" normalizeH="0" baseline="0" noProof="0" dirty="0">
                    <a:ln>
                      <a:noFill/>
                    </a:ln>
                    <a:solidFill>
                      <a:srgbClr val="FFFFFF"/>
                    </a:solidFill>
                    <a:effectLst/>
                    <a:uLnTx/>
                    <a:uFillTx/>
                    <a:latin typeface="+mn-lt"/>
                    <a:ea typeface="+mn-ea"/>
                    <a:cs typeface="Calibri" panose="020F0502020204030204"/>
                  </a:rPr>
                  <a:t>+</a:t>
                </a:r>
                <a:r>
                  <a:rPr kumimoji="0" sz="1000" b="1" i="0" u="none" strike="noStrike" kern="1200" cap="none" spc="60" normalizeH="0" baseline="0" noProof="0" dirty="0">
                    <a:ln>
                      <a:noFill/>
                    </a:ln>
                    <a:solidFill>
                      <a:srgbClr val="FFFFFF"/>
                    </a:solidFill>
                    <a:effectLst/>
                    <a:uLnTx/>
                    <a:uFillTx/>
                    <a:latin typeface="+mn-lt"/>
                    <a:ea typeface="+mn-ea"/>
                    <a:cs typeface="Calibri" panose="020F0502020204030204"/>
                  </a:rPr>
                  <a:t> </a:t>
                </a:r>
                <a:r>
                  <a:rPr kumimoji="0" lang="zh-CN" altLang="en-US" sz="1000" b="1" i="0" u="none" strike="noStrike" kern="1200" cap="none" spc="6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Calibri" panose="020F0502020204030204"/>
                  </a:rPr>
                  <a:t>舒尼替尼</a:t>
                </a:r>
                <a:r>
                  <a:rPr kumimoji="0" sz="1000" b="1" i="0" u="none" strike="noStrike" kern="1200" cap="none" spc="105" normalizeH="0" baseline="0" noProof="0" dirty="0">
                    <a:ln>
                      <a:noFill/>
                    </a:ln>
                    <a:solidFill>
                      <a:srgbClr val="FFFFFF"/>
                    </a:solidFill>
                    <a:effectLst/>
                    <a:uLnTx/>
                    <a:uFillTx/>
                    <a:latin typeface="+mn-lt"/>
                    <a:ea typeface="+mn-ea"/>
                    <a:cs typeface="Calibri" panose="020F0502020204030204"/>
                  </a:rPr>
                  <a:t> </a:t>
                </a:r>
                <a:r>
                  <a:rPr kumimoji="0" sz="1000" b="1" i="0" u="none" strike="noStrike" kern="1200" cap="none" spc="50" normalizeH="0" baseline="0" noProof="0" dirty="0">
                    <a:ln>
                      <a:noFill/>
                    </a:ln>
                    <a:solidFill>
                      <a:srgbClr val="FFFFFF"/>
                    </a:solidFill>
                    <a:effectLst/>
                    <a:uLnTx/>
                    <a:uFillTx/>
                    <a:latin typeface="+mn-lt"/>
                    <a:ea typeface="+mn-ea"/>
                    <a:cs typeface="Calibri" panose="020F0502020204030204"/>
                  </a:rPr>
                  <a:t>37.5mg</a:t>
                </a:r>
                <a:r>
                  <a:rPr kumimoji="0" lang="en-US" sz="1000" b="1" i="0" u="none" strike="noStrike" kern="1200" cap="none" spc="50" normalizeH="0" baseline="0" noProof="0" dirty="0">
                    <a:ln>
                      <a:noFill/>
                    </a:ln>
                    <a:solidFill>
                      <a:srgbClr val="FFFFFF"/>
                    </a:solidFill>
                    <a:effectLst/>
                    <a:uLnTx/>
                    <a:uFillTx/>
                    <a:latin typeface="+mn-lt"/>
                    <a:ea typeface="+mn-ea"/>
                    <a:cs typeface="Calibri" panose="020F0502020204030204"/>
                  </a:rPr>
                  <a:t> QD</a:t>
                </a:r>
                <a:endParaRPr kumimoji="0" lang="en-US" sz="1000" b="1" i="0" u="none" strike="noStrike" kern="1200" cap="none" spc="50" normalizeH="0" baseline="0" noProof="0" dirty="0">
                  <a:ln>
                    <a:noFill/>
                  </a:ln>
                  <a:solidFill>
                    <a:srgbClr val="FFFFFF"/>
                  </a:solidFill>
                  <a:effectLst/>
                  <a:uLnTx/>
                  <a:uFillTx/>
                  <a:latin typeface="+mn-lt"/>
                  <a:ea typeface="+mn-ea"/>
                  <a:cs typeface="Calibri" panose="020F0502020204030204"/>
                </a:endParaRPr>
              </a:p>
            </p:txBody>
          </p:sp>
          <p:sp>
            <p:nvSpPr>
              <p:cNvPr id="37" name="object 17"/>
              <p:cNvSpPr txBox="1"/>
              <p:nvPr/>
            </p:nvSpPr>
            <p:spPr>
              <a:xfrm>
                <a:off x="3098186" y="4288129"/>
                <a:ext cx="1962705" cy="121337"/>
              </a:xfrm>
              <a:prstGeom prst="rect">
                <a:avLst/>
              </a:prstGeom>
            </p:spPr>
            <p:txBody>
              <a:bodyPr vert="horz" wrap="square" lIns="0" tIns="13335" rIns="0" bIns="0" rtlCol="0">
                <a:spAutoFit/>
              </a:bodyPr>
              <a:lstStyle/>
              <a:p>
                <a:pPr marL="12700" marR="0" lvl="0" indent="0" algn="l" defTabSz="914400" rtl="0" eaLnBrk="1" fontAlgn="auto" latinLnBrk="0" hangingPunct="1">
                  <a:lnSpc>
                    <a:spcPct val="100000"/>
                  </a:lnSpc>
                  <a:spcBef>
                    <a:spcPts val="105"/>
                  </a:spcBef>
                  <a:spcAft>
                    <a:spcPts val="0"/>
                  </a:spcAft>
                  <a:buClrTx/>
                  <a:buSzTx/>
                  <a:buFontTx/>
                  <a:buNone/>
                  <a:defRPr/>
                </a:pPr>
                <a:r>
                  <a:rPr kumimoji="0" lang="zh-CN" altLang="en-US" sz="800" b="0" i="0" u="none" strike="noStrike" kern="1200" cap="none" spc="-1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Calibri" panose="020F0502020204030204"/>
                  </a:rPr>
                  <a:t>经盲态独立影像学中心评估确认</a:t>
                </a:r>
                <a:r>
                  <a:rPr kumimoji="0" lang="en-US" altLang="zh-CN" sz="800" b="0" i="0" u="none" strike="noStrike" kern="1200" cap="none" spc="-1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Calibri" panose="020F0502020204030204"/>
                  </a:rPr>
                  <a:t>PD</a:t>
                </a:r>
                <a:r>
                  <a:rPr kumimoji="0" lang="zh-CN" altLang="en-US" sz="800" b="0" i="0" u="none" strike="noStrike" kern="1200" cap="none" spc="-1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Calibri" panose="020F0502020204030204"/>
                  </a:rPr>
                  <a:t>后允许交叉</a:t>
                </a:r>
                <a:endParaRPr kumimoji="0" lang="en-US" altLang="zh-CN" sz="800" b="0" i="0" u="none" strike="noStrike" kern="1200" cap="none" spc="-1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Calibri" panose="020F0502020204030204"/>
                </a:endParaRPr>
              </a:p>
            </p:txBody>
          </p:sp>
          <p:sp>
            <p:nvSpPr>
              <p:cNvPr id="38" name="TextBox 37"/>
              <p:cNvSpPr txBox="1"/>
              <p:nvPr/>
            </p:nvSpPr>
            <p:spPr>
              <a:xfrm>
                <a:off x="2109838" y="3314819"/>
                <a:ext cx="836821" cy="29637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Arial" panose="020B0604020202020204" pitchFamily="34" charset="0"/>
                    <a:sym typeface="Arial" panose="020B0604020202020204" pitchFamily="34" charset="0"/>
                  </a:rPr>
                  <a:t>1:1</a:t>
                </a:r>
                <a:endParaRPr kumimoji="0" lang="en-US" altLang="zh-CN" sz="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Arial" panose="020B0604020202020204" pitchFamily="34" charset="0"/>
                  <a:sym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Arial" panose="020B0604020202020204" pitchFamily="34" charset="0"/>
                    <a:sym typeface="Arial" panose="020B0604020202020204" pitchFamily="34" charset="0"/>
                  </a:rPr>
                  <a:t>随机</a:t>
                </a:r>
                <a:endParaRPr kumimoji="0" lang="en-US" altLang="zh-CN" sz="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Arial" panose="020B0604020202020204" pitchFamily="34" charset="0"/>
                  <a:sym typeface="Arial" panose="020B0604020202020204" pitchFamily="34" charset="0"/>
                </a:endParaRPr>
              </a:p>
            </p:txBody>
          </p:sp>
          <p:sp>
            <p:nvSpPr>
              <p:cNvPr id="41" name="TextBox 40"/>
              <p:cNvSpPr txBox="1"/>
              <p:nvPr/>
            </p:nvSpPr>
            <p:spPr>
              <a:xfrm>
                <a:off x="-32581" y="2850537"/>
                <a:ext cx="2306645" cy="1697428"/>
              </a:xfrm>
              <a:prstGeom prst="rect">
                <a:avLst/>
              </a:prstGeom>
              <a:solidFill>
                <a:schemeClr val="bg1">
                  <a:alpha val="65098"/>
                </a:schemeClr>
              </a:solidFill>
              <a:ln w="19050">
                <a:solidFill>
                  <a:schemeClr val="tx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入组标准：</a:t>
                </a:r>
                <a:endParaRPr kumimoji="0" lang="en-US" altLang="zh-CN" sz="1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kumimoji="0" lang="zh-CN" altLang="en-US" sz="1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a:t>
                </a:r>
                <a:r>
                  <a:rPr kumimoji="0" lang="en-US" altLang="zh-CN" sz="1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18</a:t>
                </a:r>
                <a:r>
                  <a:rPr kumimoji="0" lang="zh-CN" altLang="en-US" sz="1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岁</a:t>
                </a:r>
                <a:endParaRPr kumimoji="0" lang="en-US" altLang="zh-CN" sz="1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kumimoji="0" lang="zh-CN" altLang="en-US" sz="1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组织学确诊</a:t>
                </a:r>
                <a:r>
                  <a:rPr kumimoji="0" lang="en-US" altLang="zh-CN" sz="1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GIST</a:t>
                </a:r>
                <a:r>
                  <a:rPr kumimoji="0" lang="zh-CN" altLang="en-US" sz="1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，且至少</a:t>
                </a:r>
                <a:r>
                  <a:rPr kumimoji="0" lang="en-US" altLang="zh-CN" sz="1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1</a:t>
                </a:r>
                <a:r>
                  <a:rPr kumimoji="0" lang="zh-CN" altLang="en-US" sz="1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个可测量病灶</a:t>
                </a:r>
                <a:endParaRPr kumimoji="0" lang="en-US" altLang="zh-CN" sz="1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kumimoji="0" lang="zh-CN" altLang="en-US" sz="1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局部晚期、不可切除或转移性</a:t>
                </a:r>
                <a:r>
                  <a:rPr kumimoji="0" lang="en-US" altLang="zh-CN" sz="1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GIST</a:t>
                </a:r>
                <a:endParaRPr kumimoji="0" lang="en-US" altLang="zh-CN" sz="1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kumimoji="0" lang="zh-CN" altLang="en-US" sz="1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记录为伊马替尼治疗失败或不耐受的疾病</a:t>
                </a:r>
                <a:endParaRPr kumimoji="0" lang="en-US" altLang="zh-CN" sz="1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zh-CN" sz="1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研究终点：</a:t>
                </a:r>
                <a:endParaRPr kumimoji="0" lang="en-US" altLang="zh-CN" sz="1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kumimoji="0" lang="zh-CN" altLang="en-US" sz="1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主要终点：</a:t>
                </a:r>
                <a:r>
                  <a:rPr kumimoji="0" lang="en-US" altLang="zh-CN" sz="1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PFS</a:t>
                </a:r>
                <a:endParaRPr kumimoji="0" lang="en-US" altLang="zh-CN" sz="1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kumimoji="0" lang="zh-CN" altLang="en-US" sz="1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次要终点：</a:t>
                </a:r>
                <a:r>
                  <a:rPr kumimoji="0" lang="en-US" altLang="zh-CN" sz="1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ORR/OS/DCR</a:t>
                </a:r>
                <a:endParaRPr kumimoji="0" lang="en-US" sz="1000" b="0" i="0" u="none" strike="noStrike" kern="1200" cap="none" spc="0" normalizeH="0" baseline="0" noProof="0" dirty="0">
                  <a:ln>
                    <a:noFill/>
                  </a:ln>
                  <a:solidFill>
                    <a:prstClr val="black"/>
                  </a:solidFill>
                  <a:effectLst/>
                  <a:uLnTx/>
                  <a:uFillTx/>
                  <a:latin typeface="+mn-lt"/>
                  <a:ea typeface="+mn-ea"/>
                  <a:cs typeface="+mn-cs"/>
                </a:endParaRPr>
              </a:p>
            </p:txBody>
          </p:sp>
          <p:sp>
            <p:nvSpPr>
              <p:cNvPr id="42" name="object 6"/>
              <p:cNvSpPr txBox="1"/>
              <p:nvPr/>
            </p:nvSpPr>
            <p:spPr>
              <a:xfrm>
                <a:off x="3155668" y="3865319"/>
                <a:ext cx="1847741" cy="188670"/>
              </a:xfrm>
              <a:prstGeom prst="rect">
                <a:avLst/>
              </a:prstGeom>
              <a:solidFill>
                <a:schemeClr val="tx1">
                  <a:lumMod val="50000"/>
                  <a:lumOff val="50000"/>
                </a:schemeClr>
              </a:solidFill>
              <a:ln w="28575">
                <a:solidFill>
                  <a:srgbClr val="000000"/>
                </a:solidFill>
              </a:ln>
            </p:spPr>
            <p:txBody>
              <a:bodyPr vert="horz" wrap="square" lIns="0" tIns="8890" rIns="0" bIns="0" rtlCol="0">
                <a:spAutoFit/>
              </a:bodyPr>
              <a:lstStyle/>
              <a:p>
                <a:pPr marL="36195" marR="0" lvl="0" indent="0" algn="ctr" defTabSz="914400" rtl="0" eaLnBrk="1" fontAlgn="auto" latinLnBrk="0" hangingPunct="1">
                  <a:lnSpc>
                    <a:spcPct val="150000"/>
                  </a:lnSpc>
                  <a:spcBef>
                    <a:spcPts val="70"/>
                  </a:spcBef>
                  <a:spcAft>
                    <a:spcPts val="0"/>
                  </a:spcAft>
                  <a:buClrTx/>
                  <a:buSzTx/>
                  <a:buFontTx/>
                  <a:buNone/>
                  <a:defRPr/>
                </a:pPr>
                <a:r>
                  <a:rPr kumimoji="0" lang="zh-CN" altLang="en-US" sz="1000" b="1" i="0" u="none" strike="noStrike" kern="1200" cap="none" spc="6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Calibri" panose="020F0502020204030204"/>
                  </a:rPr>
                  <a:t>舒尼替尼</a:t>
                </a:r>
                <a:r>
                  <a:rPr kumimoji="0" sz="1000" b="1" i="0" u="none" strike="noStrike" kern="1200" cap="none" spc="105" normalizeH="0" baseline="0" noProof="0" dirty="0">
                    <a:ln>
                      <a:noFill/>
                    </a:ln>
                    <a:solidFill>
                      <a:srgbClr val="FFFFFF"/>
                    </a:solidFill>
                    <a:effectLst/>
                    <a:uLnTx/>
                    <a:uFillTx/>
                    <a:latin typeface="+mn-lt"/>
                    <a:ea typeface="+mn-ea"/>
                    <a:cs typeface="Calibri" panose="020F0502020204030204"/>
                  </a:rPr>
                  <a:t> </a:t>
                </a:r>
                <a:r>
                  <a:rPr kumimoji="0" sz="1000" b="1" i="0" u="none" strike="noStrike" kern="1200" cap="none" spc="50" normalizeH="0" baseline="0" noProof="0" dirty="0">
                    <a:ln>
                      <a:noFill/>
                    </a:ln>
                    <a:solidFill>
                      <a:srgbClr val="FFFFFF"/>
                    </a:solidFill>
                    <a:effectLst/>
                    <a:uLnTx/>
                    <a:uFillTx/>
                    <a:latin typeface="+mn-lt"/>
                    <a:ea typeface="+mn-ea"/>
                    <a:cs typeface="Calibri" panose="020F0502020204030204"/>
                  </a:rPr>
                  <a:t>37.5mg</a:t>
                </a:r>
                <a:r>
                  <a:rPr kumimoji="0" lang="en-US" sz="1000" b="1" i="0" u="none" strike="noStrike" kern="1200" cap="none" spc="50" normalizeH="0" baseline="0" noProof="0" dirty="0">
                    <a:ln>
                      <a:noFill/>
                    </a:ln>
                    <a:solidFill>
                      <a:srgbClr val="FFFFFF"/>
                    </a:solidFill>
                    <a:effectLst/>
                    <a:uLnTx/>
                    <a:uFillTx/>
                    <a:latin typeface="+mn-lt"/>
                    <a:ea typeface="+mn-ea"/>
                    <a:cs typeface="Calibri" panose="020F0502020204030204"/>
                  </a:rPr>
                  <a:t> QD</a:t>
                </a:r>
                <a:endParaRPr kumimoji="0" lang="en-US" sz="1000" b="1" i="0" u="none" strike="noStrike" kern="1200" cap="none" spc="50" normalizeH="0" baseline="0" noProof="0" dirty="0">
                  <a:ln>
                    <a:noFill/>
                  </a:ln>
                  <a:solidFill>
                    <a:srgbClr val="FFFFFF"/>
                  </a:solidFill>
                  <a:effectLst/>
                  <a:uLnTx/>
                  <a:uFillTx/>
                  <a:latin typeface="+mn-lt"/>
                  <a:ea typeface="+mn-ea"/>
                  <a:cs typeface="Calibri" panose="020F0502020204030204"/>
                </a:endParaRPr>
              </a:p>
            </p:txBody>
          </p:sp>
        </p:grpSp>
      </p:grpSp>
      <p:sp>
        <p:nvSpPr>
          <p:cNvPr id="58" name="Rectangle: Rounded Corners 57"/>
          <p:cNvSpPr/>
          <p:nvPr/>
        </p:nvSpPr>
        <p:spPr>
          <a:xfrm>
            <a:off x="8183499" y="889622"/>
            <a:ext cx="1952462" cy="280412"/>
          </a:xfrm>
          <a:prstGeom prst="roundRect">
            <a:avLst/>
          </a:prstGeom>
          <a:solidFill>
            <a:srgbClr val="AC283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2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Peak</a:t>
            </a:r>
            <a:r>
              <a:rPr kumimoji="0" lang="zh-CN" altLang="en-US" sz="12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研究</a:t>
            </a:r>
            <a:r>
              <a:rPr kumimoji="0" lang="en-US" altLang="zh-CN" sz="12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a:t>
            </a:r>
            <a:r>
              <a:rPr kumimoji="0" lang="zh-CN" altLang="en-US" sz="12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研究设计</a:t>
            </a:r>
            <a:endParaRPr kumimoji="0" lang="en-US" sz="1200" b="1" i="0" u="none" strike="noStrike" kern="1200" cap="none" spc="0" normalizeH="0" baseline="0" noProof="0" dirty="0">
              <a:ln>
                <a:noFill/>
              </a:ln>
              <a:solidFill>
                <a:prstClr val="white"/>
              </a:solidFill>
              <a:effectLst/>
              <a:uLnTx/>
              <a:uFillTx/>
              <a:latin typeface="+mn-lt"/>
              <a:ea typeface="+mn-ea"/>
              <a:cs typeface="+mn-cs"/>
            </a:endParaRPr>
          </a:p>
        </p:txBody>
      </p:sp>
      <p:sp>
        <p:nvSpPr>
          <p:cNvPr id="9" name="文本框 8"/>
          <p:cNvSpPr txBox="1"/>
          <p:nvPr/>
        </p:nvSpPr>
        <p:spPr>
          <a:xfrm>
            <a:off x="334155" y="1372879"/>
            <a:ext cx="5633400" cy="1721690"/>
          </a:xfrm>
          <a:prstGeom prst="rect">
            <a:avLst/>
          </a:prstGeom>
          <a:noFill/>
        </p:spPr>
        <p:txBody>
          <a:bodyPr wrap="square" lIns="91440" tIns="45720" rIns="91440" bIns="45720" anchor="t">
            <a:spAutoFit/>
          </a:bodyPr>
          <a:lstStyle/>
          <a:p>
            <a:pPr marL="171450" marR="0" lvl="0" indent="-171450" algn="just" defTabSz="914400" rtl="0" eaLnBrk="1" fontAlgn="auto" latinLnBrk="0" hangingPunct="1">
              <a:lnSpc>
                <a:spcPct val="150000"/>
              </a:lnSpc>
              <a:spcBef>
                <a:spcPts val="0"/>
              </a:spcBef>
              <a:spcAft>
                <a:spcPts val="0"/>
              </a:spcAft>
              <a:buClrTx/>
              <a:buSzTx/>
              <a:buFont typeface="Arial" panose="020B0604020202020204" pitchFamily="34" charset="0"/>
              <a:buChar char="•"/>
              <a:defRPr/>
            </a:pPr>
            <a:r>
              <a:rPr kumimoji="0" lang="en-US" altLang="zh-CN" sz="1200" b="0" i="0" u="none" strike="noStrike" kern="1200" cap="none" spc="0" normalizeH="0" baseline="0" noProof="0" dirty="0" err="1">
                <a:ln>
                  <a:noFill/>
                </a:ln>
                <a:solidFill>
                  <a:prstClr val="black"/>
                </a:solidFill>
                <a:effectLst/>
                <a:uLnTx/>
                <a:uFillTx/>
                <a:latin typeface="微软雅黑" panose="020B0503020204020204" pitchFamily="34" charset="-122"/>
                <a:ea typeface="微软雅黑" panose="020B0503020204020204" pitchFamily="34" charset="-122"/>
                <a:cs typeface="+mn-cs"/>
              </a:rPr>
              <a:t>Bezuclastinib</a:t>
            </a:r>
            <a:r>
              <a:rPr kumimoji="0" lang="en-US" altLang="zh-CN"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(CGT9486/PLX9486)</a:t>
            </a:r>
            <a:r>
              <a:rPr kumimoji="0" lang="zh-CN" altLang="en-US"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是一种试验性</a:t>
            </a:r>
            <a:r>
              <a:rPr kumimoji="0" lang="en-US" altLang="zh-CN"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TKI</a:t>
            </a:r>
            <a:r>
              <a:rPr kumimoji="0" lang="zh-CN" altLang="en-US"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，可抑制</a:t>
            </a:r>
            <a:r>
              <a:rPr kumimoji="0" lang="en-US" altLang="zh-CN"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KIT</a:t>
            </a:r>
            <a:r>
              <a:rPr kumimoji="0" lang="zh-CN" altLang="en-US"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外显子</a:t>
            </a:r>
            <a:r>
              <a:rPr kumimoji="0" lang="en-US" altLang="zh-CN"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9</a:t>
            </a:r>
            <a:r>
              <a:rPr kumimoji="0" lang="zh-CN" altLang="en-US"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a:t>
            </a:r>
            <a:r>
              <a:rPr kumimoji="0" lang="en-US" altLang="zh-CN"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11</a:t>
            </a:r>
            <a:r>
              <a:rPr kumimoji="0" lang="zh-CN" altLang="en-US"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a:t>
            </a:r>
            <a:r>
              <a:rPr kumimoji="0" lang="en-US" altLang="zh-CN"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17</a:t>
            </a:r>
            <a:r>
              <a:rPr kumimoji="0" lang="zh-CN" altLang="en-US"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和</a:t>
            </a:r>
            <a:r>
              <a:rPr kumimoji="0" lang="en-US" altLang="zh-CN"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18</a:t>
            </a:r>
            <a:r>
              <a:rPr kumimoji="0" lang="zh-CN" altLang="en-US"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突变，对</a:t>
            </a:r>
            <a:r>
              <a:rPr kumimoji="0" lang="en-US" altLang="zh-CN"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13,14</a:t>
            </a:r>
            <a:r>
              <a:rPr kumimoji="0" lang="zh-CN" altLang="en-US"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突变敏感性较差；</a:t>
            </a:r>
            <a:endParaRPr kumimoji="0" lang="en-US" altLang="zh-CN"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a:p>
            <a:pPr marL="171450" marR="0" lvl="0" indent="-171450" algn="just" defTabSz="914400" rtl="0" eaLnBrk="1" fontAlgn="auto" latinLnBrk="0" hangingPunct="1">
              <a:lnSpc>
                <a:spcPct val="150000"/>
              </a:lnSpc>
              <a:spcBef>
                <a:spcPts val="0"/>
              </a:spcBef>
              <a:spcAft>
                <a:spcPts val="0"/>
              </a:spcAft>
              <a:buClrTx/>
              <a:buSzTx/>
              <a:buFont typeface="Arial" panose="020B0604020202020204" pitchFamily="34" charset="0"/>
              <a:buChar char="•"/>
              <a:defRPr/>
            </a:pPr>
            <a:r>
              <a:rPr kumimoji="0" lang="en-US" altLang="zh-CN" sz="1200" b="0" i="0" u="none" strike="noStrike" kern="1200" cap="none" spc="0" normalizeH="0" baseline="0" noProof="0" dirty="0" err="1">
                <a:ln>
                  <a:noFill/>
                </a:ln>
                <a:solidFill>
                  <a:prstClr val="black"/>
                </a:solidFill>
                <a:effectLst/>
                <a:uLnTx/>
                <a:uFillTx/>
                <a:latin typeface="微软雅黑" panose="020B0503020204020204" pitchFamily="34" charset="-122"/>
                <a:ea typeface="微软雅黑" panose="020B0503020204020204" pitchFamily="34" charset="-122"/>
                <a:cs typeface="+mn-cs"/>
              </a:rPr>
              <a:t>Bezuclastinib</a:t>
            </a:r>
            <a:r>
              <a:rPr kumimoji="0" lang="zh-CN" altLang="en-US"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的选择性特征允许与舒尼替尼联合用药，从而达到全面抑制</a:t>
            </a:r>
            <a:r>
              <a:rPr kumimoji="0" lang="en-US" altLang="zh-CN"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KIT</a:t>
            </a:r>
            <a:r>
              <a:rPr kumimoji="0" lang="zh-CN" altLang="en-US"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原发性和继发性耐药突变；</a:t>
            </a:r>
            <a:endParaRPr kumimoji="0" lang="en-US" altLang="zh-CN"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a:p>
            <a:pPr marL="171450" marR="0" lvl="0" indent="-171450" algn="just" defTabSz="914400" rtl="0" eaLnBrk="1" fontAlgn="auto" latinLnBrk="0" hangingPunct="1">
              <a:lnSpc>
                <a:spcPct val="150000"/>
              </a:lnSpc>
              <a:spcBef>
                <a:spcPts val="0"/>
              </a:spcBef>
              <a:spcAft>
                <a:spcPts val="0"/>
              </a:spcAft>
              <a:buClrTx/>
              <a:buSzTx/>
              <a:buFont typeface="Arial" panose="020B0604020202020204" pitchFamily="34" charset="0"/>
              <a:buChar char="•"/>
              <a:defRPr/>
            </a:pPr>
            <a:r>
              <a:rPr kumimoji="0" lang="en-US" altLang="zh-CN" sz="1200" b="0" i="0" u="none" strike="noStrike" kern="1200" cap="none" spc="0" normalizeH="0" baseline="0" noProof="0" dirty="0" err="1">
                <a:ln>
                  <a:noFill/>
                </a:ln>
                <a:solidFill>
                  <a:prstClr val="black"/>
                </a:solidFill>
                <a:effectLst/>
                <a:uLnTx/>
                <a:uFillTx/>
                <a:latin typeface="微软雅黑" panose="020B0503020204020204" pitchFamily="34" charset="-122"/>
                <a:ea typeface="微软雅黑" panose="020B0503020204020204" pitchFamily="34" charset="-122"/>
                <a:cs typeface="+mn-cs"/>
              </a:rPr>
              <a:t>Bezuclastinib</a:t>
            </a:r>
            <a:r>
              <a:rPr kumimoji="0" lang="en-US" altLang="zh-CN"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 (CGT9486)</a:t>
            </a:r>
            <a:r>
              <a:rPr kumimoji="0" lang="zh-CN" altLang="en-US"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联合舒尼替尼对比舒尼替尼治疗胃肠间质瘤患者的</a:t>
            </a:r>
            <a:r>
              <a:rPr kumimoji="0" lang="en-US" altLang="zh-CN"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3</a:t>
            </a:r>
            <a:r>
              <a:rPr kumimoji="0" lang="zh-CN" altLang="en-US"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期、随机、多中心临床研究正在开展（Peak研究）。</a:t>
            </a:r>
            <a:endParaRPr kumimoji="0" lang="en-US" altLang="zh-CN"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aphicFrame>
        <p:nvGraphicFramePr>
          <p:cNvPr id="11" name="object 12"/>
          <p:cNvGraphicFramePr>
            <a:graphicFrameLocks noGrp="1"/>
          </p:cNvGraphicFramePr>
          <p:nvPr/>
        </p:nvGraphicFramePr>
        <p:xfrm>
          <a:off x="294604" y="3459760"/>
          <a:ext cx="5633401" cy="2336571"/>
        </p:xfrm>
        <a:graphic>
          <a:graphicData uri="http://schemas.openxmlformats.org/drawingml/2006/table">
            <a:tbl>
              <a:tblPr firstRow="1" bandRow="1"/>
              <a:tblGrid>
                <a:gridCol w="1146068"/>
                <a:gridCol w="618067"/>
                <a:gridCol w="694266"/>
                <a:gridCol w="702734"/>
                <a:gridCol w="694266"/>
                <a:gridCol w="651934"/>
                <a:gridCol w="541866"/>
                <a:gridCol w="584200"/>
              </a:tblGrid>
              <a:tr h="330751">
                <a:tc>
                  <a:txBody>
                    <a:bodyPr/>
                    <a:lstStyle>
                      <a:lvl1pPr marL="0" algn="l" defTabSz="609600" rtl="0" eaLnBrk="1" latinLnBrk="0" hangingPunct="1">
                        <a:defRPr sz="2400" kern="1200">
                          <a:solidFill>
                            <a:schemeClr val="tx1"/>
                          </a:solidFill>
                          <a:latin typeface="Arial" panose="020B0604020202020204"/>
                          <a:ea typeface="微软雅黑" panose="020B0503020204020204" pitchFamily="34" charset="-122"/>
                        </a:defRPr>
                      </a:lvl1pPr>
                      <a:lvl2pPr marL="609600" algn="l" defTabSz="609600" rtl="0" eaLnBrk="1" latinLnBrk="0" hangingPunct="1">
                        <a:defRPr sz="2400" kern="1200">
                          <a:solidFill>
                            <a:schemeClr val="tx1"/>
                          </a:solidFill>
                          <a:latin typeface="Arial" panose="020B0604020202020204"/>
                          <a:ea typeface="微软雅黑" panose="020B0503020204020204" pitchFamily="34" charset="-122"/>
                        </a:defRPr>
                      </a:lvl2pPr>
                      <a:lvl3pPr marL="1219200" algn="l" defTabSz="609600" rtl="0" eaLnBrk="1" latinLnBrk="0" hangingPunct="1">
                        <a:defRPr sz="2400" kern="1200">
                          <a:solidFill>
                            <a:schemeClr val="tx1"/>
                          </a:solidFill>
                          <a:latin typeface="Arial" panose="020B0604020202020204"/>
                          <a:ea typeface="微软雅黑" panose="020B0503020204020204" pitchFamily="34" charset="-122"/>
                        </a:defRPr>
                      </a:lvl3pPr>
                      <a:lvl4pPr marL="1828800" algn="l" defTabSz="609600" rtl="0" eaLnBrk="1" latinLnBrk="0" hangingPunct="1">
                        <a:defRPr sz="2400" kern="1200">
                          <a:solidFill>
                            <a:schemeClr val="tx1"/>
                          </a:solidFill>
                          <a:latin typeface="Arial" panose="020B0604020202020204"/>
                          <a:ea typeface="微软雅黑" panose="020B0503020204020204" pitchFamily="34" charset="-122"/>
                        </a:defRPr>
                      </a:lvl4pPr>
                      <a:lvl5pPr marL="2438400" algn="l" defTabSz="609600" rtl="0" eaLnBrk="1" latinLnBrk="0" hangingPunct="1">
                        <a:defRPr sz="2400" kern="1200">
                          <a:solidFill>
                            <a:schemeClr val="tx1"/>
                          </a:solidFill>
                          <a:latin typeface="Arial" panose="020B0604020202020204"/>
                          <a:ea typeface="微软雅黑" panose="020B0503020204020204" pitchFamily="34" charset="-122"/>
                        </a:defRPr>
                      </a:lvl5pPr>
                      <a:lvl6pPr marL="3048000" algn="l" defTabSz="609600" rtl="0" eaLnBrk="1" latinLnBrk="0" hangingPunct="1">
                        <a:defRPr sz="2400" kern="1200">
                          <a:solidFill>
                            <a:schemeClr val="tx1"/>
                          </a:solidFill>
                          <a:latin typeface="Arial" panose="020B0604020202020204"/>
                          <a:ea typeface="微软雅黑" panose="020B0503020204020204" pitchFamily="34" charset="-122"/>
                        </a:defRPr>
                      </a:lvl6pPr>
                      <a:lvl7pPr marL="3657600" algn="l" defTabSz="609600" rtl="0" eaLnBrk="1" latinLnBrk="0" hangingPunct="1">
                        <a:defRPr sz="2400" kern="1200">
                          <a:solidFill>
                            <a:schemeClr val="tx1"/>
                          </a:solidFill>
                          <a:latin typeface="Arial" panose="020B0604020202020204"/>
                          <a:ea typeface="微软雅黑" panose="020B0503020204020204" pitchFamily="34" charset="-122"/>
                        </a:defRPr>
                      </a:lvl7pPr>
                      <a:lvl8pPr marL="4267200" algn="l" defTabSz="609600" rtl="0" eaLnBrk="1" latinLnBrk="0" hangingPunct="1">
                        <a:defRPr sz="2400" kern="1200">
                          <a:solidFill>
                            <a:schemeClr val="tx1"/>
                          </a:solidFill>
                          <a:latin typeface="Arial" panose="020B0604020202020204"/>
                          <a:ea typeface="微软雅黑" panose="020B0503020204020204" pitchFamily="34" charset="-122"/>
                        </a:defRPr>
                      </a:lvl8pPr>
                      <a:lvl9pPr marL="4876800" algn="l" defTabSz="609600" rtl="0" eaLnBrk="1" latinLnBrk="0" hangingPunct="1">
                        <a:defRPr sz="2400" kern="1200">
                          <a:solidFill>
                            <a:schemeClr val="tx1"/>
                          </a:solidFill>
                          <a:latin typeface="Arial" panose="020B0604020202020204"/>
                          <a:ea typeface="微软雅黑" panose="020B0503020204020204" pitchFamily="34" charset="-122"/>
                        </a:defRPr>
                      </a:lvl9pPr>
                    </a:lstStyle>
                    <a:p>
                      <a:pPr marL="0" marR="422910" indent="0" algn="ctr" defTabSz="609600" rtl="0" eaLnBrk="1" latinLnBrk="0" hangingPunct="1">
                        <a:lnSpc>
                          <a:spcPct val="100000"/>
                        </a:lnSpc>
                        <a:spcBef>
                          <a:spcPts val="0"/>
                        </a:spcBef>
                      </a:pPr>
                      <a:r>
                        <a:rPr lang="zh-CN" altLang="en-US" sz="900" b="1" kern="1200" spc="0" dirty="0">
                          <a:solidFill>
                            <a:srgbClr val="1F2E2A"/>
                          </a:solidFill>
                          <a:latin typeface="微软雅黑" panose="020B0503020204020204" pitchFamily="34" charset="-122"/>
                          <a:ea typeface="微软雅黑" panose="020B0503020204020204" pitchFamily="34" charset="-122"/>
                          <a:cs typeface="Lucida Sans Unicode" panose="020B0602030504020204"/>
                        </a:rPr>
                        <a:t>治疗药物</a:t>
                      </a:r>
                      <a:endParaRPr sz="900" b="1" kern="1200" spc="0" dirty="0">
                        <a:solidFill>
                          <a:srgbClr val="1F2E2A"/>
                        </a:solidFill>
                        <a:latin typeface="微软雅黑" panose="020B0503020204020204" pitchFamily="34" charset="-122"/>
                        <a:ea typeface="微软雅黑" panose="020B0503020204020204" pitchFamily="34" charset="-122"/>
                        <a:cs typeface="Lucida Sans Unicode" panose="020B0602030504020204"/>
                      </a:endParaRPr>
                    </a:p>
                  </a:txBody>
                  <a:tcPr marL="0" marR="0" marT="148590" marB="0" anchor="ctr">
                    <a:lnL w="12700">
                      <a:solidFill>
                        <a:srgbClr val="000000"/>
                      </a:solidFill>
                      <a:prstDash val="solid"/>
                    </a:lnL>
                    <a:lnR w="12700">
                      <a:solidFill>
                        <a:srgbClr val="9FA3A1"/>
                      </a:solidFill>
                      <a:prstDash val="solid"/>
                    </a:lnR>
                    <a:lnT w="12700">
                      <a:solidFill>
                        <a:srgbClr val="000000"/>
                      </a:solidFill>
                      <a:prstDash val="solid"/>
                    </a:lnT>
                    <a:lnB w="12700">
                      <a:solidFill>
                        <a:srgbClr val="9FA3A1"/>
                      </a:solidFill>
                      <a:prstDash val="solid"/>
                    </a:lnB>
                    <a:lnTlToBr w="12700" cmpd="sng">
                      <a:noFill/>
                      <a:prstDash val="solid"/>
                    </a:lnTlToBr>
                    <a:lnBlToTr w="12700" cmpd="sng">
                      <a:noFill/>
                      <a:prstDash val="solid"/>
                    </a:lnBlToTr>
                    <a:noFill/>
                  </a:tcPr>
                </a:tc>
                <a:tc>
                  <a:txBody>
                    <a:bodyPr/>
                    <a:lstStyle>
                      <a:lvl1pPr marL="0" algn="l" defTabSz="609600" rtl="0" eaLnBrk="1" latinLnBrk="0" hangingPunct="1">
                        <a:defRPr sz="2400" kern="1200">
                          <a:solidFill>
                            <a:schemeClr val="tx1"/>
                          </a:solidFill>
                          <a:latin typeface="Arial" panose="020B0604020202020204"/>
                          <a:ea typeface="微软雅黑" panose="020B0503020204020204" pitchFamily="34" charset="-122"/>
                        </a:defRPr>
                      </a:lvl1pPr>
                      <a:lvl2pPr marL="609600" algn="l" defTabSz="609600" rtl="0" eaLnBrk="1" latinLnBrk="0" hangingPunct="1">
                        <a:defRPr sz="2400" kern="1200">
                          <a:solidFill>
                            <a:schemeClr val="tx1"/>
                          </a:solidFill>
                          <a:latin typeface="Arial" panose="020B0604020202020204"/>
                          <a:ea typeface="微软雅黑" panose="020B0503020204020204" pitchFamily="34" charset="-122"/>
                        </a:defRPr>
                      </a:lvl2pPr>
                      <a:lvl3pPr marL="1219200" algn="l" defTabSz="609600" rtl="0" eaLnBrk="1" latinLnBrk="0" hangingPunct="1">
                        <a:defRPr sz="2400" kern="1200">
                          <a:solidFill>
                            <a:schemeClr val="tx1"/>
                          </a:solidFill>
                          <a:latin typeface="Arial" panose="020B0604020202020204"/>
                          <a:ea typeface="微软雅黑" panose="020B0503020204020204" pitchFamily="34" charset="-122"/>
                        </a:defRPr>
                      </a:lvl3pPr>
                      <a:lvl4pPr marL="1828800" algn="l" defTabSz="609600" rtl="0" eaLnBrk="1" latinLnBrk="0" hangingPunct="1">
                        <a:defRPr sz="2400" kern="1200">
                          <a:solidFill>
                            <a:schemeClr val="tx1"/>
                          </a:solidFill>
                          <a:latin typeface="Arial" panose="020B0604020202020204"/>
                          <a:ea typeface="微软雅黑" panose="020B0503020204020204" pitchFamily="34" charset="-122"/>
                        </a:defRPr>
                      </a:lvl4pPr>
                      <a:lvl5pPr marL="2438400" algn="l" defTabSz="609600" rtl="0" eaLnBrk="1" latinLnBrk="0" hangingPunct="1">
                        <a:defRPr sz="2400" kern="1200">
                          <a:solidFill>
                            <a:schemeClr val="tx1"/>
                          </a:solidFill>
                          <a:latin typeface="Arial" panose="020B0604020202020204"/>
                          <a:ea typeface="微软雅黑" panose="020B0503020204020204" pitchFamily="34" charset="-122"/>
                        </a:defRPr>
                      </a:lvl5pPr>
                      <a:lvl6pPr marL="3048000" algn="l" defTabSz="609600" rtl="0" eaLnBrk="1" latinLnBrk="0" hangingPunct="1">
                        <a:defRPr sz="2400" kern="1200">
                          <a:solidFill>
                            <a:schemeClr val="tx1"/>
                          </a:solidFill>
                          <a:latin typeface="Arial" panose="020B0604020202020204"/>
                          <a:ea typeface="微软雅黑" panose="020B0503020204020204" pitchFamily="34" charset="-122"/>
                        </a:defRPr>
                      </a:lvl6pPr>
                      <a:lvl7pPr marL="3657600" algn="l" defTabSz="609600" rtl="0" eaLnBrk="1" latinLnBrk="0" hangingPunct="1">
                        <a:defRPr sz="2400" kern="1200">
                          <a:solidFill>
                            <a:schemeClr val="tx1"/>
                          </a:solidFill>
                          <a:latin typeface="Arial" panose="020B0604020202020204"/>
                          <a:ea typeface="微软雅黑" panose="020B0503020204020204" pitchFamily="34" charset="-122"/>
                        </a:defRPr>
                      </a:lvl7pPr>
                      <a:lvl8pPr marL="4267200" algn="l" defTabSz="609600" rtl="0" eaLnBrk="1" latinLnBrk="0" hangingPunct="1">
                        <a:defRPr sz="2400" kern="1200">
                          <a:solidFill>
                            <a:schemeClr val="tx1"/>
                          </a:solidFill>
                          <a:latin typeface="Arial" panose="020B0604020202020204"/>
                          <a:ea typeface="微软雅黑" panose="020B0503020204020204" pitchFamily="34" charset="-122"/>
                        </a:defRPr>
                      </a:lvl8pPr>
                      <a:lvl9pPr marL="4876800" algn="l" defTabSz="609600" rtl="0" eaLnBrk="1" latinLnBrk="0" hangingPunct="1">
                        <a:defRPr sz="2400" kern="1200">
                          <a:solidFill>
                            <a:schemeClr val="tx1"/>
                          </a:solidFill>
                          <a:latin typeface="Arial" panose="020B0604020202020204"/>
                          <a:ea typeface="微软雅黑" panose="020B0503020204020204" pitchFamily="34" charset="-122"/>
                        </a:defRPr>
                      </a:lvl9pPr>
                    </a:lstStyle>
                    <a:p>
                      <a:pPr marL="0" marR="127000" indent="0" algn="ctr">
                        <a:lnSpc>
                          <a:spcPct val="100000"/>
                        </a:lnSpc>
                        <a:spcBef>
                          <a:spcPts val="0"/>
                        </a:spcBef>
                      </a:pPr>
                      <a:r>
                        <a:rPr sz="900" b="1" spc="-20" dirty="0">
                          <a:solidFill>
                            <a:srgbClr val="FFFFFF"/>
                          </a:solidFill>
                          <a:latin typeface="微软雅黑" panose="020B0503020204020204" pitchFamily="34" charset="-122"/>
                          <a:ea typeface="微软雅黑" panose="020B0503020204020204" pitchFamily="34" charset="-122"/>
                          <a:cs typeface="Calibri" panose="020F0502020204030204"/>
                        </a:rPr>
                        <a:t>Exon </a:t>
                      </a:r>
                      <a:r>
                        <a:rPr sz="900" b="1" spc="20" dirty="0">
                          <a:solidFill>
                            <a:srgbClr val="FFFFFF"/>
                          </a:solidFill>
                          <a:latin typeface="微软雅黑" panose="020B0503020204020204" pitchFamily="34" charset="-122"/>
                          <a:ea typeface="微软雅黑" panose="020B0503020204020204" pitchFamily="34" charset="-122"/>
                          <a:cs typeface="Calibri" panose="020F0502020204030204"/>
                        </a:rPr>
                        <a:t>9</a:t>
                      </a:r>
                      <a:endParaRPr sz="900" dirty="0">
                        <a:latin typeface="微软雅黑" panose="020B0503020204020204" pitchFamily="34" charset="-122"/>
                        <a:ea typeface="微软雅黑" panose="020B0503020204020204" pitchFamily="34" charset="-122"/>
                        <a:cs typeface="Calibri" panose="020F0502020204030204"/>
                      </a:endParaRPr>
                    </a:p>
                  </a:txBody>
                  <a:tcPr marL="0" marR="0" marT="31750" marB="0" anchor="ctr">
                    <a:lnL w="12700" cap="flat" cmpd="sng" algn="ctr">
                      <a:solidFill>
                        <a:srgbClr val="9FA3A1"/>
                      </a:solidFill>
                      <a:prstDash val="solid"/>
                      <a:round/>
                      <a:headEnd type="none" w="med" len="med"/>
                      <a:tailEnd type="none" w="med" len="med"/>
                    </a:lnL>
                    <a:lnR w="12700">
                      <a:solidFill>
                        <a:srgbClr val="9FA3A1"/>
                      </a:solidFill>
                      <a:prstDash val="solid"/>
                    </a:lnR>
                    <a:lnT w="12700">
                      <a:solidFill>
                        <a:srgbClr val="000000"/>
                      </a:solidFill>
                      <a:prstDash val="solid"/>
                    </a:lnT>
                    <a:lnB w="12700">
                      <a:solidFill>
                        <a:srgbClr val="9FA3A1"/>
                      </a:solidFill>
                      <a:prstDash val="solid"/>
                    </a:lnB>
                    <a:lnTlToBr w="12700" cmpd="sng">
                      <a:noFill/>
                      <a:prstDash val="solid"/>
                    </a:lnTlToBr>
                    <a:lnBlToTr w="12700" cmpd="sng">
                      <a:noFill/>
                      <a:prstDash val="solid"/>
                    </a:lnBlToTr>
                    <a:solidFill>
                      <a:srgbClr val="4B90FD"/>
                    </a:solidFill>
                  </a:tcPr>
                </a:tc>
                <a:tc>
                  <a:txBody>
                    <a:bodyPr/>
                    <a:lstStyle>
                      <a:lvl1pPr marL="0" algn="l" defTabSz="609600" rtl="0" eaLnBrk="1" latinLnBrk="0" hangingPunct="1">
                        <a:defRPr sz="2400" kern="1200">
                          <a:solidFill>
                            <a:schemeClr val="tx1"/>
                          </a:solidFill>
                          <a:latin typeface="Arial" panose="020B0604020202020204"/>
                          <a:ea typeface="微软雅黑" panose="020B0503020204020204" pitchFamily="34" charset="-122"/>
                        </a:defRPr>
                      </a:lvl1pPr>
                      <a:lvl2pPr marL="609600" algn="l" defTabSz="609600" rtl="0" eaLnBrk="1" latinLnBrk="0" hangingPunct="1">
                        <a:defRPr sz="2400" kern="1200">
                          <a:solidFill>
                            <a:schemeClr val="tx1"/>
                          </a:solidFill>
                          <a:latin typeface="Arial" panose="020B0604020202020204"/>
                          <a:ea typeface="微软雅黑" panose="020B0503020204020204" pitchFamily="34" charset="-122"/>
                        </a:defRPr>
                      </a:lvl2pPr>
                      <a:lvl3pPr marL="1219200" algn="l" defTabSz="609600" rtl="0" eaLnBrk="1" latinLnBrk="0" hangingPunct="1">
                        <a:defRPr sz="2400" kern="1200">
                          <a:solidFill>
                            <a:schemeClr val="tx1"/>
                          </a:solidFill>
                          <a:latin typeface="Arial" panose="020B0604020202020204"/>
                          <a:ea typeface="微软雅黑" panose="020B0503020204020204" pitchFamily="34" charset="-122"/>
                        </a:defRPr>
                      </a:lvl3pPr>
                      <a:lvl4pPr marL="1828800" algn="l" defTabSz="609600" rtl="0" eaLnBrk="1" latinLnBrk="0" hangingPunct="1">
                        <a:defRPr sz="2400" kern="1200">
                          <a:solidFill>
                            <a:schemeClr val="tx1"/>
                          </a:solidFill>
                          <a:latin typeface="Arial" panose="020B0604020202020204"/>
                          <a:ea typeface="微软雅黑" panose="020B0503020204020204" pitchFamily="34" charset="-122"/>
                        </a:defRPr>
                      </a:lvl4pPr>
                      <a:lvl5pPr marL="2438400" algn="l" defTabSz="609600" rtl="0" eaLnBrk="1" latinLnBrk="0" hangingPunct="1">
                        <a:defRPr sz="2400" kern="1200">
                          <a:solidFill>
                            <a:schemeClr val="tx1"/>
                          </a:solidFill>
                          <a:latin typeface="Arial" panose="020B0604020202020204"/>
                          <a:ea typeface="微软雅黑" panose="020B0503020204020204" pitchFamily="34" charset="-122"/>
                        </a:defRPr>
                      </a:lvl5pPr>
                      <a:lvl6pPr marL="3048000" algn="l" defTabSz="609600" rtl="0" eaLnBrk="1" latinLnBrk="0" hangingPunct="1">
                        <a:defRPr sz="2400" kern="1200">
                          <a:solidFill>
                            <a:schemeClr val="tx1"/>
                          </a:solidFill>
                          <a:latin typeface="Arial" panose="020B0604020202020204"/>
                          <a:ea typeface="微软雅黑" panose="020B0503020204020204" pitchFamily="34" charset="-122"/>
                        </a:defRPr>
                      </a:lvl6pPr>
                      <a:lvl7pPr marL="3657600" algn="l" defTabSz="609600" rtl="0" eaLnBrk="1" latinLnBrk="0" hangingPunct="1">
                        <a:defRPr sz="2400" kern="1200">
                          <a:solidFill>
                            <a:schemeClr val="tx1"/>
                          </a:solidFill>
                          <a:latin typeface="Arial" panose="020B0604020202020204"/>
                          <a:ea typeface="微软雅黑" panose="020B0503020204020204" pitchFamily="34" charset="-122"/>
                        </a:defRPr>
                      </a:lvl7pPr>
                      <a:lvl8pPr marL="4267200" algn="l" defTabSz="609600" rtl="0" eaLnBrk="1" latinLnBrk="0" hangingPunct="1">
                        <a:defRPr sz="2400" kern="1200">
                          <a:solidFill>
                            <a:schemeClr val="tx1"/>
                          </a:solidFill>
                          <a:latin typeface="Arial" panose="020B0604020202020204"/>
                          <a:ea typeface="微软雅黑" panose="020B0503020204020204" pitchFamily="34" charset="-122"/>
                        </a:defRPr>
                      </a:lvl8pPr>
                      <a:lvl9pPr marL="4876800" algn="l" defTabSz="609600" rtl="0" eaLnBrk="1" latinLnBrk="0" hangingPunct="1">
                        <a:defRPr sz="2400" kern="1200">
                          <a:solidFill>
                            <a:schemeClr val="tx1"/>
                          </a:solidFill>
                          <a:latin typeface="Arial" panose="020B0604020202020204"/>
                          <a:ea typeface="微软雅黑" panose="020B0503020204020204" pitchFamily="34" charset="-122"/>
                        </a:defRPr>
                      </a:lvl9pPr>
                    </a:lstStyle>
                    <a:p>
                      <a:pPr marL="0" marR="127000" indent="0" algn="ctr">
                        <a:lnSpc>
                          <a:spcPct val="100000"/>
                        </a:lnSpc>
                        <a:spcBef>
                          <a:spcPts val="0"/>
                        </a:spcBef>
                      </a:pPr>
                      <a:r>
                        <a:rPr sz="900" b="1" spc="-20" dirty="0">
                          <a:solidFill>
                            <a:srgbClr val="FFFFFF"/>
                          </a:solidFill>
                          <a:latin typeface="微软雅黑" panose="020B0503020204020204" pitchFamily="34" charset="-122"/>
                          <a:ea typeface="微软雅黑" panose="020B0503020204020204" pitchFamily="34" charset="-122"/>
                          <a:cs typeface="Calibri" panose="020F0502020204030204"/>
                        </a:rPr>
                        <a:t>Exon </a:t>
                      </a:r>
                      <a:r>
                        <a:rPr sz="900" b="1" spc="50" dirty="0">
                          <a:solidFill>
                            <a:srgbClr val="FFFFFF"/>
                          </a:solidFill>
                          <a:latin typeface="微软雅黑" panose="020B0503020204020204" pitchFamily="34" charset="-122"/>
                          <a:ea typeface="微软雅黑" panose="020B0503020204020204" pitchFamily="34" charset="-122"/>
                          <a:cs typeface="Calibri" panose="020F0502020204030204"/>
                        </a:rPr>
                        <a:t>11</a:t>
                      </a:r>
                      <a:endParaRPr sz="900" dirty="0">
                        <a:latin typeface="微软雅黑" panose="020B0503020204020204" pitchFamily="34" charset="-122"/>
                        <a:ea typeface="微软雅黑" panose="020B0503020204020204" pitchFamily="34" charset="-122"/>
                        <a:cs typeface="Calibri" panose="020F0502020204030204"/>
                      </a:endParaRPr>
                    </a:p>
                  </a:txBody>
                  <a:tcPr marL="0" marR="0" marT="31750" marB="0" anchor="ctr">
                    <a:lnL w="12700">
                      <a:solidFill>
                        <a:srgbClr val="9FA3A1"/>
                      </a:solidFill>
                      <a:prstDash val="solid"/>
                    </a:lnL>
                    <a:lnR w="12700">
                      <a:solidFill>
                        <a:srgbClr val="9FA3A1"/>
                      </a:solidFill>
                      <a:prstDash val="solid"/>
                    </a:lnR>
                    <a:lnT w="12700">
                      <a:solidFill>
                        <a:srgbClr val="000000"/>
                      </a:solidFill>
                      <a:prstDash val="solid"/>
                    </a:lnT>
                    <a:lnB w="12700">
                      <a:solidFill>
                        <a:srgbClr val="9FA3A1"/>
                      </a:solidFill>
                      <a:prstDash val="solid"/>
                    </a:lnB>
                    <a:lnTlToBr w="12700" cmpd="sng">
                      <a:noFill/>
                      <a:prstDash val="solid"/>
                    </a:lnTlToBr>
                    <a:lnBlToTr w="12700" cmpd="sng">
                      <a:noFill/>
                      <a:prstDash val="solid"/>
                    </a:lnBlToTr>
                    <a:solidFill>
                      <a:srgbClr val="4B90FD"/>
                    </a:solidFill>
                  </a:tcPr>
                </a:tc>
                <a:tc>
                  <a:txBody>
                    <a:bodyPr/>
                    <a:lstStyle>
                      <a:lvl1pPr marL="0" algn="l" defTabSz="609600" rtl="0" eaLnBrk="1" latinLnBrk="0" hangingPunct="1">
                        <a:defRPr sz="2400" kern="1200">
                          <a:solidFill>
                            <a:schemeClr val="tx1"/>
                          </a:solidFill>
                          <a:latin typeface="Arial" panose="020B0604020202020204"/>
                          <a:ea typeface="微软雅黑" panose="020B0503020204020204" pitchFamily="34" charset="-122"/>
                        </a:defRPr>
                      </a:lvl1pPr>
                      <a:lvl2pPr marL="609600" algn="l" defTabSz="609600" rtl="0" eaLnBrk="1" latinLnBrk="0" hangingPunct="1">
                        <a:defRPr sz="2400" kern="1200">
                          <a:solidFill>
                            <a:schemeClr val="tx1"/>
                          </a:solidFill>
                          <a:latin typeface="Arial" panose="020B0604020202020204"/>
                          <a:ea typeface="微软雅黑" panose="020B0503020204020204" pitchFamily="34" charset="-122"/>
                        </a:defRPr>
                      </a:lvl2pPr>
                      <a:lvl3pPr marL="1219200" algn="l" defTabSz="609600" rtl="0" eaLnBrk="1" latinLnBrk="0" hangingPunct="1">
                        <a:defRPr sz="2400" kern="1200">
                          <a:solidFill>
                            <a:schemeClr val="tx1"/>
                          </a:solidFill>
                          <a:latin typeface="Arial" panose="020B0604020202020204"/>
                          <a:ea typeface="微软雅黑" panose="020B0503020204020204" pitchFamily="34" charset="-122"/>
                        </a:defRPr>
                      </a:lvl3pPr>
                      <a:lvl4pPr marL="1828800" algn="l" defTabSz="609600" rtl="0" eaLnBrk="1" latinLnBrk="0" hangingPunct="1">
                        <a:defRPr sz="2400" kern="1200">
                          <a:solidFill>
                            <a:schemeClr val="tx1"/>
                          </a:solidFill>
                          <a:latin typeface="Arial" panose="020B0604020202020204"/>
                          <a:ea typeface="微软雅黑" panose="020B0503020204020204" pitchFamily="34" charset="-122"/>
                        </a:defRPr>
                      </a:lvl4pPr>
                      <a:lvl5pPr marL="2438400" algn="l" defTabSz="609600" rtl="0" eaLnBrk="1" latinLnBrk="0" hangingPunct="1">
                        <a:defRPr sz="2400" kern="1200">
                          <a:solidFill>
                            <a:schemeClr val="tx1"/>
                          </a:solidFill>
                          <a:latin typeface="Arial" panose="020B0604020202020204"/>
                          <a:ea typeface="微软雅黑" panose="020B0503020204020204" pitchFamily="34" charset="-122"/>
                        </a:defRPr>
                      </a:lvl5pPr>
                      <a:lvl6pPr marL="3048000" algn="l" defTabSz="609600" rtl="0" eaLnBrk="1" latinLnBrk="0" hangingPunct="1">
                        <a:defRPr sz="2400" kern="1200">
                          <a:solidFill>
                            <a:schemeClr val="tx1"/>
                          </a:solidFill>
                          <a:latin typeface="Arial" panose="020B0604020202020204"/>
                          <a:ea typeface="微软雅黑" panose="020B0503020204020204" pitchFamily="34" charset="-122"/>
                        </a:defRPr>
                      </a:lvl6pPr>
                      <a:lvl7pPr marL="3657600" algn="l" defTabSz="609600" rtl="0" eaLnBrk="1" latinLnBrk="0" hangingPunct="1">
                        <a:defRPr sz="2400" kern="1200">
                          <a:solidFill>
                            <a:schemeClr val="tx1"/>
                          </a:solidFill>
                          <a:latin typeface="Arial" panose="020B0604020202020204"/>
                          <a:ea typeface="微软雅黑" panose="020B0503020204020204" pitchFamily="34" charset="-122"/>
                        </a:defRPr>
                      </a:lvl7pPr>
                      <a:lvl8pPr marL="4267200" algn="l" defTabSz="609600" rtl="0" eaLnBrk="1" latinLnBrk="0" hangingPunct="1">
                        <a:defRPr sz="2400" kern="1200">
                          <a:solidFill>
                            <a:schemeClr val="tx1"/>
                          </a:solidFill>
                          <a:latin typeface="Arial" panose="020B0604020202020204"/>
                          <a:ea typeface="微软雅黑" panose="020B0503020204020204" pitchFamily="34" charset="-122"/>
                        </a:defRPr>
                      </a:lvl8pPr>
                      <a:lvl9pPr marL="4876800" algn="l" defTabSz="609600" rtl="0" eaLnBrk="1" latinLnBrk="0" hangingPunct="1">
                        <a:defRPr sz="2400" kern="1200">
                          <a:solidFill>
                            <a:schemeClr val="tx1"/>
                          </a:solidFill>
                          <a:latin typeface="Arial" panose="020B0604020202020204"/>
                          <a:ea typeface="微软雅黑" panose="020B0503020204020204" pitchFamily="34" charset="-122"/>
                        </a:defRPr>
                      </a:lvl9pPr>
                    </a:lstStyle>
                    <a:p>
                      <a:pPr marL="0" marR="127635" indent="0" algn="ctr">
                        <a:lnSpc>
                          <a:spcPct val="100000"/>
                        </a:lnSpc>
                        <a:spcBef>
                          <a:spcPts val="0"/>
                        </a:spcBef>
                      </a:pPr>
                      <a:r>
                        <a:rPr sz="900" b="1" spc="-20" dirty="0">
                          <a:solidFill>
                            <a:srgbClr val="FFFFFF"/>
                          </a:solidFill>
                          <a:latin typeface="微软雅黑" panose="020B0503020204020204" pitchFamily="34" charset="-122"/>
                          <a:ea typeface="微软雅黑" panose="020B0503020204020204" pitchFamily="34" charset="-122"/>
                          <a:cs typeface="Calibri" panose="020F0502020204030204"/>
                        </a:rPr>
                        <a:t>Exon </a:t>
                      </a:r>
                      <a:r>
                        <a:rPr sz="900" b="1" spc="50" dirty="0">
                          <a:solidFill>
                            <a:srgbClr val="FFFFFF"/>
                          </a:solidFill>
                          <a:latin typeface="微软雅黑" panose="020B0503020204020204" pitchFamily="34" charset="-122"/>
                          <a:ea typeface="微软雅黑" panose="020B0503020204020204" pitchFamily="34" charset="-122"/>
                          <a:cs typeface="Calibri" panose="020F0502020204030204"/>
                        </a:rPr>
                        <a:t>13</a:t>
                      </a:r>
                      <a:endParaRPr sz="900" dirty="0">
                        <a:latin typeface="微软雅黑" panose="020B0503020204020204" pitchFamily="34" charset="-122"/>
                        <a:ea typeface="微软雅黑" panose="020B0503020204020204" pitchFamily="34" charset="-122"/>
                        <a:cs typeface="Calibri" panose="020F0502020204030204"/>
                      </a:endParaRPr>
                    </a:p>
                  </a:txBody>
                  <a:tcPr marL="0" marR="0" marT="31750" marB="0" anchor="ctr">
                    <a:lnL w="12700">
                      <a:solidFill>
                        <a:srgbClr val="9FA3A1"/>
                      </a:solidFill>
                      <a:prstDash val="solid"/>
                    </a:lnL>
                    <a:lnR w="12700">
                      <a:solidFill>
                        <a:srgbClr val="9FA3A1"/>
                      </a:solidFill>
                      <a:prstDash val="solid"/>
                    </a:lnR>
                    <a:lnT w="12700">
                      <a:solidFill>
                        <a:srgbClr val="000000"/>
                      </a:solidFill>
                      <a:prstDash val="solid"/>
                    </a:lnT>
                    <a:lnB w="12700">
                      <a:solidFill>
                        <a:srgbClr val="9FA3A1"/>
                      </a:solidFill>
                      <a:prstDash val="solid"/>
                    </a:lnB>
                    <a:lnTlToBr w="12700" cmpd="sng">
                      <a:noFill/>
                      <a:prstDash val="solid"/>
                    </a:lnTlToBr>
                    <a:lnBlToTr w="12700" cmpd="sng">
                      <a:noFill/>
                      <a:prstDash val="solid"/>
                    </a:lnBlToTr>
                    <a:solidFill>
                      <a:srgbClr val="003EA3"/>
                    </a:solidFill>
                  </a:tcPr>
                </a:tc>
                <a:tc>
                  <a:txBody>
                    <a:bodyPr/>
                    <a:lstStyle>
                      <a:lvl1pPr marL="0" algn="l" defTabSz="609600" rtl="0" eaLnBrk="1" latinLnBrk="0" hangingPunct="1">
                        <a:defRPr sz="2400" kern="1200">
                          <a:solidFill>
                            <a:schemeClr val="tx1"/>
                          </a:solidFill>
                          <a:latin typeface="Arial" panose="020B0604020202020204"/>
                          <a:ea typeface="微软雅黑" panose="020B0503020204020204" pitchFamily="34" charset="-122"/>
                        </a:defRPr>
                      </a:lvl1pPr>
                      <a:lvl2pPr marL="609600" algn="l" defTabSz="609600" rtl="0" eaLnBrk="1" latinLnBrk="0" hangingPunct="1">
                        <a:defRPr sz="2400" kern="1200">
                          <a:solidFill>
                            <a:schemeClr val="tx1"/>
                          </a:solidFill>
                          <a:latin typeface="Arial" panose="020B0604020202020204"/>
                          <a:ea typeface="微软雅黑" panose="020B0503020204020204" pitchFamily="34" charset="-122"/>
                        </a:defRPr>
                      </a:lvl2pPr>
                      <a:lvl3pPr marL="1219200" algn="l" defTabSz="609600" rtl="0" eaLnBrk="1" latinLnBrk="0" hangingPunct="1">
                        <a:defRPr sz="2400" kern="1200">
                          <a:solidFill>
                            <a:schemeClr val="tx1"/>
                          </a:solidFill>
                          <a:latin typeface="Arial" panose="020B0604020202020204"/>
                          <a:ea typeface="微软雅黑" panose="020B0503020204020204" pitchFamily="34" charset="-122"/>
                        </a:defRPr>
                      </a:lvl3pPr>
                      <a:lvl4pPr marL="1828800" algn="l" defTabSz="609600" rtl="0" eaLnBrk="1" latinLnBrk="0" hangingPunct="1">
                        <a:defRPr sz="2400" kern="1200">
                          <a:solidFill>
                            <a:schemeClr val="tx1"/>
                          </a:solidFill>
                          <a:latin typeface="Arial" panose="020B0604020202020204"/>
                          <a:ea typeface="微软雅黑" panose="020B0503020204020204" pitchFamily="34" charset="-122"/>
                        </a:defRPr>
                      </a:lvl4pPr>
                      <a:lvl5pPr marL="2438400" algn="l" defTabSz="609600" rtl="0" eaLnBrk="1" latinLnBrk="0" hangingPunct="1">
                        <a:defRPr sz="2400" kern="1200">
                          <a:solidFill>
                            <a:schemeClr val="tx1"/>
                          </a:solidFill>
                          <a:latin typeface="Arial" panose="020B0604020202020204"/>
                          <a:ea typeface="微软雅黑" panose="020B0503020204020204" pitchFamily="34" charset="-122"/>
                        </a:defRPr>
                      </a:lvl5pPr>
                      <a:lvl6pPr marL="3048000" algn="l" defTabSz="609600" rtl="0" eaLnBrk="1" latinLnBrk="0" hangingPunct="1">
                        <a:defRPr sz="2400" kern="1200">
                          <a:solidFill>
                            <a:schemeClr val="tx1"/>
                          </a:solidFill>
                          <a:latin typeface="Arial" panose="020B0604020202020204"/>
                          <a:ea typeface="微软雅黑" panose="020B0503020204020204" pitchFamily="34" charset="-122"/>
                        </a:defRPr>
                      </a:lvl6pPr>
                      <a:lvl7pPr marL="3657600" algn="l" defTabSz="609600" rtl="0" eaLnBrk="1" latinLnBrk="0" hangingPunct="1">
                        <a:defRPr sz="2400" kern="1200">
                          <a:solidFill>
                            <a:schemeClr val="tx1"/>
                          </a:solidFill>
                          <a:latin typeface="Arial" panose="020B0604020202020204"/>
                          <a:ea typeface="微软雅黑" panose="020B0503020204020204" pitchFamily="34" charset="-122"/>
                        </a:defRPr>
                      </a:lvl7pPr>
                      <a:lvl8pPr marL="4267200" algn="l" defTabSz="609600" rtl="0" eaLnBrk="1" latinLnBrk="0" hangingPunct="1">
                        <a:defRPr sz="2400" kern="1200">
                          <a:solidFill>
                            <a:schemeClr val="tx1"/>
                          </a:solidFill>
                          <a:latin typeface="Arial" panose="020B0604020202020204"/>
                          <a:ea typeface="微软雅黑" panose="020B0503020204020204" pitchFamily="34" charset="-122"/>
                        </a:defRPr>
                      </a:lvl8pPr>
                      <a:lvl9pPr marL="4876800" algn="l" defTabSz="609600" rtl="0" eaLnBrk="1" latinLnBrk="0" hangingPunct="1">
                        <a:defRPr sz="2400" kern="1200">
                          <a:solidFill>
                            <a:schemeClr val="tx1"/>
                          </a:solidFill>
                          <a:latin typeface="Arial" panose="020B0604020202020204"/>
                          <a:ea typeface="微软雅黑" panose="020B0503020204020204" pitchFamily="34" charset="-122"/>
                        </a:defRPr>
                      </a:lvl9pPr>
                    </a:lstStyle>
                    <a:p>
                      <a:pPr marL="0" marR="127635" indent="0" algn="ctr">
                        <a:lnSpc>
                          <a:spcPct val="100000"/>
                        </a:lnSpc>
                        <a:spcBef>
                          <a:spcPts val="0"/>
                        </a:spcBef>
                      </a:pPr>
                      <a:r>
                        <a:rPr sz="900" b="1" spc="-20" dirty="0">
                          <a:solidFill>
                            <a:srgbClr val="FFFFFF"/>
                          </a:solidFill>
                          <a:latin typeface="微软雅黑" panose="020B0503020204020204" pitchFamily="34" charset="-122"/>
                          <a:ea typeface="微软雅黑" panose="020B0503020204020204" pitchFamily="34" charset="-122"/>
                          <a:cs typeface="Calibri" panose="020F0502020204030204"/>
                        </a:rPr>
                        <a:t>Exon </a:t>
                      </a:r>
                      <a:r>
                        <a:rPr sz="900" b="1" spc="50" dirty="0">
                          <a:solidFill>
                            <a:srgbClr val="FFFFFF"/>
                          </a:solidFill>
                          <a:latin typeface="微软雅黑" panose="020B0503020204020204" pitchFamily="34" charset="-122"/>
                          <a:ea typeface="微软雅黑" panose="020B0503020204020204" pitchFamily="34" charset="-122"/>
                          <a:cs typeface="Calibri" panose="020F0502020204030204"/>
                        </a:rPr>
                        <a:t>14</a:t>
                      </a:r>
                      <a:endParaRPr sz="900" dirty="0">
                        <a:latin typeface="微软雅黑" panose="020B0503020204020204" pitchFamily="34" charset="-122"/>
                        <a:ea typeface="微软雅黑" panose="020B0503020204020204" pitchFamily="34" charset="-122"/>
                        <a:cs typeface="Calibri" panose="020F0502020204030204"/>
                      </a:endParaRPr>
                    </a:p>
                  </a:txBody>
                  <a:tcPr marL="0" marR="0" marT="31750" marB="0" anchor="ctr">
                    <a:lnL w="12700">
                      <a:solidFill>
                        <a:srgbClr val="9FA3A1"/>
                      </a:solidFill>
                      <a:prstDash val="solid"/>
                    </a:lnL>
                    <a:lnR w="12700">
                      <a:solidFill>
                        <a:srgbClr val="9FA3A1"/>
                      </a:solidFill>
                      <a:prstDash val="solid"/>
                    </a:lnR>
                    <a:lnT w="12700">
                      <a:solidFill>
                        <a:srgbClr val="000000"/>
                      </a:solidFill>
                      <a:prstDash val="solid"/>
                    </a:lnT>
                    <a:lnB w="12700">
                      <a:solidFill>
                        <a:srgbClr val="9FA3A1"/>
                      </a:solidFill>
                      <a:prstDash val="solid"/>
                    </a:lnB>
                    <a:lnTlToBr w="12700" cmpd="sng">
                      <a:noFill/>
                      <a:prstDash val="solid"/>
                    </a:lnTlToBr>
                    <a:lnBlToTr w="12700" cmpd="sng">
                      <a:noFill/>
                      <a:prstDash val="solid"/>
                    </a:lnBlToTr>
                    <a:solidFill>
                      <a:srgbClr val="003EA3"/>
                    </a:solidFill>
                  </a:tcPr>
                </a:tc>
                <a:tc>
                  <a:txBody>
                    <a:bodyPr/>
                    <a:lstStyle>
                      <a:lvl1pPr marL="0" algn="l" defTabSz="609600" rtl="0" eaLnBrk="1" latinLnBrk="0" hangingPunct="1">
                        <a:defRPr sz="2400" kern="1200">
                          <a:solidFill>
                            <a:schemeClr val="tx1"/>
                          </a:solidFill>
                          <a:latin typeface="Arial" panose="020B0604020202020204"/>
                          <a:ea typeface="微软雅黑" panose="020B0503020204020204" pitchFamily="34" charset="-122"/>
                        </a:defRPr>
                      </a:lvl1pPr>
                      <a:lvl2pPr marL="609600" algn="l" defTabSz="609600" rtl="0" eaLnBrk="1" latinLnBrk="0" hangingPunct="1">
                        <a:defRPr sz="2400" kern="1200">
                          <a:solidFill>
                            <a:schemeClr val="tx1"/>
                          </a:solidFill>
                          <a:latin typeface="Arial" panose="020B0604020202020204"/>
                          <a:ea typeface="微软雅黑" panose="020B0503020204020204" pitchFamily="34" charset="-122"/>
                        </a:defRPr>
                      </a:lvl2pPr>
                      <a:lvl3pPr marL="1219200" algn="l" defTabSz="609600" rtl="0" eaLnBrk="1" latinLnBrk="0" hangingPunct="1">
                        <a:defRPr sz="2400" kern="1200">
                          <a:solidFill>
                            <a:schemeClr val="tx1"/>
                          </a:solidFill>
                          <a:latin typeface="Arial" panose="020B0604020202020204"/>
                          <a:ea typeface="微软雅黑" panose="020B0503020204020204" pitchFamily="34" charset="-122"/>
                        </a:defRPr>
                      </a:lvl3pPr>
                      <a:lvl4pPr marL="1828800" algn="l" defTabSz="609600" rtl="0" eaLnBrk="1" latinLnBrk="0" hangingPunct="1">
                        <a:defRPr sz="2400" kern="1200">
                          <a:solidFill>
                            <a:schemeClr val="tx1"/>
                          </a:solidFill>
                          <a:latin typeface="Arial" panose="020B0604020202020204"/>
                          <a:ea typeface="微软雅黑" panose="020B0503020204020204" pitchFamily="34" charset="-122"/>
                        </a:defRPr>
                      </a:lvl4pPr>
                      <a:lvl5pPr marL="2438400" algn="l" defTabSz="609600" rtl="0" eaLnBrk="1" latinLnBrk="0" hangingPunct="1">
                        <a:defRPr sz="2400" kern="1200">
                          <a:solidFill>
                            <a:schemeClr val="tx1"/>
                          </a:solidFill>
                          <a:latin typeface="Arial" panose="020B0604020202020204"/>
                          <a:ea typeface="微软雅黑" panose="020B0503020204020204" pitchFamily="34" charset="-122"/>
                        </a:defRPr>
                      </a:lvl5pPr>
                      <a:lvl6pPr marL="3048000" algn="l" defTabSz="609600" rtl="0" eaLnBrk="1" latinLnBrk="0" hangingPunct="1">
                        <a:defRPr sz="2400" kern="1200">
                          <a:solidFill>
                            <a:schemeClr val="tx1"/>
                          </a:solidFill>
                          <a:latin typeface="Arial" panose="020B0604020202020204"/>
                          <a:ea typeface="微软雅黑" panose="020B0503020204020204" pitchFamily="34" charset="-122"/>
                        </a:defRPr>
                      </a:lvl6pPr>
                      <a:lvl7pPr marL="3657600" algn="l" defTabSz="609600" rtl="0" eaLnBrk="1" latinLnBrk="0" hangingPunct="1">
                        <a:defRPr sz="2400" kern="1200">
                          <a:solidFill>
                            <a:schemeClr val="tx1"/>
                          </a:solidFill>
                          <a:latin typeface="Arial" panose="020B0604020202020204"/>
                          <a:ea typeface="微软雅黑" panose="020B0503020204020204" pitchFamily="34" charset="-122"/>
                        </a:defRPr>
                      </a:lvl7pPr>
                      <a:lvl8pPr marL="4267200" algn="l" defTabSz="609600" rtl="0" eaLnBrk="1" latinLnBrk="0" hangingPunct="1">
                        <a:defRPr sz="2400" kern="1200">
                          <a:solidFill>
                            <a:schemeClr val="tx1"/>
                          </a:solidFill>
                          <a:latin typeface="Arial" panose="020B0604020202020204"/>
                          <a:ea typeface="微软雅黑" panose="020B0503020204020204" pitchFamily="34" charset="-122"/>
                        </a:defRPr>
                      </a:lvl8pPr>
                      <a:lvl9pPr marL="4876800" algn="l" defTabSz="609600" rtl="0" eaLnBrk="1" latinLnBrk="0" hangingPunct="1">
                        <a:defRPr sz="2400" kern="1200">
                          <a:solidFill>
                            <a:schemeClr val="tx1"/>
                          </a:solidFill>
                          <a:latin typeface="Arial" panose="020B0604020202020204"/>
                          <a:ea typeface="微软雅黑" panose="020B0503020204020204" pitchFamily="34" charset="-122"/>
                        </a:defRPr>
                      </a:lvl9pPr>
                    </a:lstStyle>
                    <a:p>
                      <a:pPr marL="0" marR="126365" indent="0" algn="ctr">
                        <a:lnSpc>
                          <a:spcPct val="100000"/>
                        </a:lnSpc>
                        <a:spcBef>
                          <a:spcPts val="0"/>
                        </a:spcBef>
                      </a:pPr>
                      <a:r>
                        <a:rPr sz="900" b="1" spc="-20" dirty="0">
                          <a:solidFill>
                            <a:srgbClr val="FFFFFF"/>
                          </a:solidFill>
                          <a:latin typeface="微软雅黑" panose="020B0503020204020204" pitchFamily="34" charset="-122"/>
                          <a:ea typeface="微软雅黑" panose="020B0503020204020204" pitchFamily="34" charset="-122"/>
                          <a:cs typeface="Calibri" panose="020F0502020204030204"/>
                        </a:rPr>
                        <a:t>Exon </a:t>
                      </a:r>
                      <a:r>
                        <a:rPr sz="900" b="1" spc="50" dirty="0">
                          <a:solidFill>
                            <a:srgbClr val="FFFFFF"/>
                          </a:solidFill>
                          <a:latin typeface="微软雅黑" panose="020B0503020204020204" pitchFamily="34" charset="-122"/>
                          <a:ea typeface="微软雅黑" panose="020B0503020204020204" pitchFamily="34" charset="-122"/>
                          <a:cs typeface="Calibri" panose="020F0502020204030204"/>
                        </a:rPr>
                        <a:t>17</a:t>
                      </a:r>
                      <a:endParaRPr sz="900" dirty="0">
                        <a:latin typeface="微软雅黑" panose="020B0503020204020204" pitchFamily="34" charset="-122"/>
                        <a:ea typeface="微软雅黑" panose="020B0503020204020204" pitchFamily="34" charset="-122"/>
                        <a:cs typeface="Calibri" panose="020F0502020204030204"/>
                      </a:endParaRPr>
                    </a:p>
                  </a:txBody>
                  <a:tcPr marL="0" marR="0" marT="31750" marB="0" anchor="ctr">
                    <a:lnL w="12700">
                      <a:solidFill>
                        <a:srgbClr val="9FA3A1"/>
                      </a:solidFill>
                      <a:prstDash val="solid"/>
                    </a:lnL>
                    <a:lnR w="12700">
                      <a:solidFill>
                        <a:srgbClr val="9FA3A1"/>
                      </a:solidFill>
                      <a:prstDash val="solid"/>
                    </a:lnR>
                    <a:lnT w="12700">
                      <a:solidFill>
                        <a:srgbClr val="000000"/>
                      </a:solidFill>
                      <a:prstDash val="solid"/>
                    </a:lnT>
                    <a:lnB w="12700">
                      <a:solidFill>
                        <a:srgbClr val="9FA3A1"/>
                      </a:solidFill>
                      <a:prstDash val="solid"/>
                    </a:lnB>
                    <a:lnTlToBr w="12700" cmpd="sng">
                      <a:noFill/>
                      <a:prstDash val="solid"/>
                    </a:lnTlToBr>
                    <a:lnBlToTr w="12700" cmpd="sng">
                      <a:noFill/>
                      <a:prstDash val="solid"/>
                    </a:lnBlToTr>
                    <a:solidFill>
                      <a:srgbClr val="003EA3"/>
                    </a:solidFill>
                  </a:tcPr>
                </a:tc>
                <a:tc>
                  <a:txBody>
                    <a:bodyPr/>
                    <a:lstStyle>
                      <a:lvl1pPr marL="0" algn="l" defTabSz="609600" rtl="0" eaLnBrk="1" latinLnBrk="0" hangingPunct="1">
                        <a:defRPr sz="2400" kern="1200">
                          <a:solidFill>
                            <a:schemeClr val="tx1"/>
                          </a:solidFill>
                          <a:latin typeface="Arial" panose="020B0604020202020204"/>
                          <a:ea typeface="微软雅黑" panose="020B0503020204020204" pitchFamily="34" charset="-122"/>
                        </a:defRPr>
                      </a:lvl1pPr>
                      <a:lvl2pPr marL="609600" algn="l" defTabSz="609600" rtl="0" eaLnBrk="1" latinLnBrk="0" hangingPunct="1">
                        <a:defRPr sz="2400" kern="1200">
                          <a:solidFill>
                            <a:schemeClr val="tx1"/>
                          </a:solidFill>
                          <a:latin typeface="Arial" panose="020B0604020202020204"/>
                          <a:ea typeface="微软雅黑" panose="020B0503020204020204" pitchFamily="34" charset="-122"/>
                        </a:defRPr>
                      </a:lvl2pPr>
                      <a:lvl3pPr marL="1219200" algn="l" defTabSz="609600" rtl="0" eaLnBrk="1" latinLnBrk="0" hangingPunct="1">
                        <a:defRPr sz="2400" kern="1200">
                          <a:solidFill>
                            <a:schemeClr val="tx1"/>
                          </a:solidFill>
                          <a:latin typeface="Arial" panose="020B0604020202020204"/>
                          <a:ea typeface="微软雅黑" panose="020B0503020204020204" pitchFamily="34" charset="-122"/>
                        </a:defRPr>
                      </a:lvl3pPr>
                      <a:lvl4pPr marL="1828800" algn="l" defTabSz="609600" rtl="0" eaLnBrk="1" latinLnBrk="0" hangingPunct="1">
                        <a:defRPr sz="2400" kern="1200">
                          <a:solidFill>
                            <a:schemeClr val="tx1"/>
                          </a:solidFill>
                          <a:latin typeface="Arial" panose="020B0604020202020204"/>
                          <a:ea typeface="微软雅黑" panose="020B0503020204020204" pitchFamily="34" charset="-122"/>
                        </a:defRPr>
                      </a:lvl4pPr>
                      <a:lvl5pPr marL="2438400" algn="l" defTabSz="609600" rtl="0" eaLnBrk="1" latinLnBrk="0" hangingPunct="1">
                        <a:defRPr sz="2400" kern="1200">
                          <a:solidFill>
                            <a:schemeClr val="tx1"/>
                          </a:solidFill>
                          <a:latin typeface="Arial" panose="020B0604020202020204"/>
                          <a:ea typeface="微软雅黑" panose="020B0503020204020204" pitchFamily="34" charset="-122"/>
                        </a:defRPr>
                      </a:lvl5pPr>
                      <a:lvl6pPr marL="3048000" algn="l" defTabSz="609600" rtl="0" eaLnBrk="1" latinLnBrk="0" hangingPunct="1">
                        <a:defRPr sz="2400" kern="1200">
                          <a:solidFill>
                            <a:schemeClr val="tx1"/>
                          </a:solidFill>
                          <a:latin typeface="Arial" panose="020B0604020202020204"/>
                          <a:ea typeface="微软雅黑" panose="020B0503020204020204" pitchFamily="34" charset="-122"/>
                        </a:defRPr>
                      </a:lvl6pPr>
                      <a:lvl7pPr marL="3657600" algn="l" defTabSz="609600" rtl="0" eaLnBrk="1" latinLnBrk="0" hangingPunct="1">
                        <a:defRPr sz="2400" kern="1200">
                          <a:solidFill>
                            <a:schemeClr val="tx1"/>
                          </a:solidFill>
                          <a:latin typeface="Arial" panose="020B0604020202020204"/>
                          <a:ea typeface="微软雅黑" panose="020B0503020204020204" pitchFamily="34" charset="-122"/>
                        </a:defRPr>
                      </a:lvl7pPr>
                      <a:lvl8pPr marL="4267200" algn="l" defTabSz="609600" rtl="0" eaLnBrk="1" latinLnBrk="0" hangingPunct="1">
                        <a:defRPr sz="2400" kern="1200">
                          <a:solidFill>
                            <a:schemeClr val="tx1"/>
                          </a:solidFill>
                          <a:latin typeface="Arial" panose="020B0604020202020204"/>
                          <a:ea typeface="微软雅黑" panose="020B0503020204020204" pitchFamily="34" charset="-122"/>
                        </a:defRPr>
                      </a:lvl8pPr>
                      <a:lvl9pPr marL="4876800" algn="l" defTabSz="609600" rtl="0" eaLnBrk="1" latinLnBrk="0" hangingPunct="1">
                        <a:defRPr sz="2400" kern="1200">
                          <a:solidFill>
                            <a:schemeClr val="tx1"/>
                          </a:solidFill>
                          <a:latin typeface="Arial" panose="020B0604020202020204"/>
                          <a:ea typeface="微软雅黑" panose="020B0503020204020204" pitchFamily="34" charset="-122"/>
                        </a:defRPr>
                      </a:lvl9pPr>
                    </a:lstStyle>
                    <a:p>
                      <a:pPr marL="0" marR="127635" indent="0" algn="ctr" defTabSz="609600" rtl="0" eaLnBrk="1" latinLnBrk="0" hangingPunct="1">
                        <a:lnSpc>
                          <a:spcPct val="100000"/>
                        </a:lnSpc>
                        <a:spcBef>
                          <a:spcPts val="0"/>
                        </a:spcBef>
                      </a:pPr>
                      <a:r>
                        <a:rPr sz="900" b="1" kern="1200" spc="-20" dirty="0">
                          <a:solidFill>
                            <a:srgbClr val="FFFFFF"/>
                          </a:solidFill>
                          <a:latin typeface="微软雅黑" panose="020B0503020204020204" pitchFamily="34" charset="-122"/>
                          <a:ea typeface="微软雅黑" panose="020B0503020204020204" pitchFamily="34" charset="-122"/>
                          <a:cs typeface="Calibri" panose="020F0502020204030204"/>
                        </a:rPr>
                        <a:t>D816V</a:t>
                      </a:r>
                      <a:endParaRPr sz="900" b="1" kern="1200" spc="-20" dirty="0">
                        <a:solidFill>
                          <a:srgbClr val="FFFFFF"/>
                        </a:solidFill>
                        <a:latin typeface="微软雅黑" panose="020B0503020204020204" pitchFamily="34" charset="-122"/>
                        <a:ea typeface="微软雅黑" panose="020B0503020204020204" pitchFamily="34" charset="-122"/>
                        <a:cs typeface="Calibri" panose="020F0502020204030204"/>
                      </a:endParaRPr>
                    </a:p>
                  </a:txBody>
                  <a:tcPr marL="0" marR="0" marT="138430" marB="0" anchor="ctr">
                    <a:lnL w="12700" cap="flat" cmpd="sng" algn="ctr">
                      <a:solidFill>
                        <a:srgbClr val="9FA3A1"/>
                      </a:solidFill>
                      <a:prstDash val="solid"/>
                      <a:round/>
                      <a:headEnd type="none" w="med" len="med"/>
                      <a:tailEnd type="none" w="med" len="med"/>
                    </a:lnL>
                    <a:lnR w="12700">
                      <a:solidFill>
                        <a:srgbClr val="9FA3A1"/>
                      </a:solidFill>
                      <a:prstDash val="solid"/>
                    </a:lnR>
                    <a:lnT w="12700">
                      <a:solidFill>
                        <a:srgbClr val="000000"/>
                      </a:solidFill>
                      <a:prstDash val="solid"/>
                    </a:lnT>
                    <a:lnB w="12700" cap="flat" cmpd="sng" algn="ctr">
                      <a:solidFill>
                        <a:srgbClr val="9FA3A1"/>
                      </a:solidFill>
                      <a:prstDash val="solid"/>
                      <a:round/>
                      <a:headEnd type="none" w="med" len="med"/>
                      <a:tailEnd type="none" w="med" len="med"/>
                    </a:lnB>
                    <a:lnTlToBr w="12700" cmpd="sng">
                      <a:noFill/>
                      <a:prstDash val="solid"/>
                    </a:lnTlToBr>
                    <a:lnBlToTr w="12700" cmpd="sng">
                      <a:noFill/>
                      <a:prstDash val="solid"/>
                    </a:lnBlToTr>
                    <a:solidFill>
                      <a:srgbClr val="003EA3"/>
                    </a:solidFill>
                  </a:tcPr>
                </a:tc>
                <a:tc>
                  <a:txBody>
                    <a:bodyPr/>
                    <a:lstStyle>
                      <a:lvl1pPr marL="0" algn="l" defTabSz="609600" rtl="0" eaLnBrk="1" latinLnBrk="0" hangingPunct="1">
                        <a:defRPr sz="2400" kern="1200">
                          <a:solidFill>
                            <a:schemeClr val="tx1"/>
                          </a:solidFill>
                          <a:latin typeface="Arial" panose="020B0604020202020204"/>
                          <a:ea typeface="微软雅黑" panose="020B0503020204020204" pitchFamily="34" charset="-122"/>
                        </a:defRPr>
                      </a:lvl1pPr>
                      <a:lvl2pPr marL="609600" algn="l" defTabSz="609600" rtl="0" eaLnBrk="1" latinLnBrk="0" hangingPunct="1">
                        <a:defRPr sz="2400" kern="1200">
                          <a:solidFill>
                            <a:schemeClr val="tx1"/>
                          </a:solidFill>
                          <a:latin typeface="Arial" panose="020B0604020202020204"/>
                          <a:ea typeface="微软雅黑" panose="020B0503020204020204" pitchFamily="34" charset="-122"/>
                        </a:defRPr>
                      </a:lvl2pPr>
                      <a:lvl3pPr marL="1219200" algn="l" defTabSz="609600" rtl="0" eaLnBrk="1" latinLnBrk="0" hangingPunct="1">
                        <a:defRPr sz="2400" kern="1200">
                          <a:solidFill>
                            <a:schemeClr val="tx1"/>
                          </a:solidFill>
                          <a:latin typeface="Arial" panose="020B0604020202020204"/>
                          <a:ea typeface="微软雅黑" panose="020B0503020204020204" pitchFamily="34" charset="-122"/>
                        </a:defRPr>
                      </a:lvl3pPr>
                      <a:lvl4pPr marL="1828800" algn="l" defTabSz="609600" rtl="0" eaLnBrk="1" latinLnBrk="0" hangingPunct="1">
                        <a:defRPr sz="2400" kern="1200">
                          <a:solidFill>
                            <a:schemeClr val="tx1"/>
                          </a:solidFill>
                          <a:latin typeface="Arial" panose="020B0604020202020204"/>
                          <a:ea typeface="微软雅黑" panose="020B0503020204020204" pitchFamily="34" charset="-122"/>
                        </a:defRPr>
                      </a:lvl4pPr>
                      <a:lvl5pPr marL="2438400" algn="l" defTabSz="609600" rtl="0" eaLnBrk="1" latinLnBrk="0" hangingPunct="1">
                        <a:defRPr sz="2400" kern="1200">
                          <a:solidFill>
                            <a:schemeClr val="tx1"/>
                          </a:solidFill>
                          <a:latin typeface="Arial" panose="020B0604020202020204"/>
                          <a:ea typeface="微软雅黑" panose="020B0503020204020204" pitchFamily="34" charset="-122"/>
                        </a:defRPr>
                      </a:lvl5pPr>
                      <a:lvl6pPr marL="3048000" algn="l" defTabSz="609600" rtl="0" eaLnBrk="1" latinLnBrk="0" hangingPunct="1">
                        <a:defRPr sz="2400" kern="1200">
                          <a:solidFill>
                            <a:schemeClr val="tx1"/>
                          </a:solidFill>
                          <a:latin typeface="Arial" panose="020B0604020202020204"/>
                          <a:ea typeface="微软雅黑" panose="020B0503020204020204" pitchFamily="34" charset="-122"/>
                        </a:defRPr>
                      </a:lvl6pPr>
                      <a:lvl7pPr marL="3657600" algn="l" defTabSz="609600" rtl="0" eaLnBrk="1" latinLnBrk="0" hangingPunct="1">
                        <a:defRPr sz="2400" kern="1200">
                          <a:solidFill>
                            <a:schemeClr val="tx1"/>
                          </a:solidFill>
                          <a:latin typeface="Arial" panose="020B0604020202020204"/>
                          <a:ea typeface="微软雅黑" panose="020B0503020204020204" pitchFamily="34" charset="-122"/>
                        </a:defRPr>
                      </a:lvl7pPr>
                      <a:lvl8pPr marL="4267200" algn="l" defTabSz="609600" rtl="0" eaLnBrk="1" latinLnBrk="0" hangingPunct="1">
                        <a:defRPr sz="2400" kern="1200">
                          <a:solidFill>
                            <a:schemeClr val="tx1"/>
                          </a:solidFill>
                          <a:latin typeface="Arial" panose="020B0604020202020204"/>
                          <a:ea typeface="微软雅黑" panose="020B0503020204020204" pitchFamily="34" charset="-122"/>
                        </a:defRPr>
                      </a:lvl8pPr>
                      <a:lvl9pPr marL="4876800" algn="l" defTabSz="609600" rtl="0" eaLnBrk="1" latinLnBrk="0" hangingPunct="1">
                        <a:defRPr sz="2400" kern="1200">
                          <a:solidFill>
                            <a:schemeClr val="tx1"/>
                          </a:solidFill>
                          <a:latin typeface="Arial" panose="020B0604020202020204"/>
                          <a:ea typeface="微软雅黑" panose="020B0503020204020204" pitchFamily="34" charset="-122"/>
                        </a:defRPr>
                      </a:lvl9pPr>
                    </a:lstStyle>
                    <a:p>
                      <a:pPr marL="0" marR="126365" indent="0" algn="ctr" defTabSz="609600" rtl="0" eaLnBrk="1" latinLnBrk="0" hangingPunct="1">
                        <a:lnSpc>
                          <a:spcPct val="100000"/>
                        </a:lnSpc>
                        <a:spcBef>
                          <a:spcPts val="0"/>
                        </a:spcBef>
                      </a:pPr>
                      <a:r>
                        <a:rPr sz="900" b="1" kern="1200" spc="-20" dirty="0">
                          <a:solidFill>
                            <a:srgbClr val="FFFFFF"/>
                          </a:solidFill>
                          <a:latin typeface="微软雅黑" panose="020B0503020204020204" pitchFamily="34" charset="-122"/>
                          <a:ea typeface="微软雅黑" panose="020B0503020204020204" pitchFamily="34" charset="-122"/>
                          <a:cs typeface="Calibri" panose="020F0502020204030204"/>
                        </a:rPr>
                        <a:t>Exon 18</a:t>
                      </a:r>
                      <a:endParaRPr sz="900" b="1" kern="1200" spc="-20" dirty="0">
                        <a:solidFill>
                          <a:srgbClr val="FFFFFF"/>
                        </a:solidFill>
                        <a:latin typeface="微软雅黑" panose="020B0503020204020204" pitchFamily="34" charset="-122"/>
                        <a:ea typeface="微软雅黑" panose="020B0503020204020204" pitchFamily="34" charset="-122"/>
                        <a:cs typeface="Calibri" panose="020F0502020204030204"/>
                      </a:endParaRPr>
                    </a:p>
                  </a:txBody>
                  <a:tcPr marL="0" marR="0" marT="31750" marB="0" anchor="ctr">
                    <a:lnL w="12700">
                      <a:solidFill>
                        <a:srgbClr val="9FA3A1"/>
                      </a:solidFill>
                      <a:prstDash val="solid"/>
                    </a:lnL>
                    <a:lnR w="12700">
                      <a:solidFill>
                        <a:srgbClr val="000000"/>
                      </a:solidFill>
                      <a:prstDash val="solid"/>
                    </a:lnR>
                    <a:lnT w="12700">
                      <a:solidFill>
                        <a:srgbClr val="000000"/>
                      </a:solidFill>
                      <a:prstDash val="solid"/>
                    </a:lnT>
                    <a:lnB w="12700">
                      <a:solidFill>
                        <a:srgbClr val="9FA3A1"/>
                      </a:solidFill>
                      <a:prstDash val="solid"/>
                    </a:lnB>
                    <a:lnTlToBr w="12700" cmpd="sng">
                      <a:noFill/>
                      <a:prstDash val="solid"/>
                    </a:lnTlToBr>
                    <a:lnBlToTr w="12700" cmpd="sng">
                      <a:noFill/>
                      <a:prstDash val="solid"/>
                    </a:lnBlToTr>
                    <a:solidFill>
                      <a:srgbClr val="003EA3"/>
                    </a:solidFill>
                  </a:tcPr>
                </a:tc>
              </a:tr>
              <a:tr h="330751">
                <a:tc>
                  <a:txBody>
                    <a:bodyPr/>
                    <a:lstStyle>
                      <a:lvl1pPr marL="0" algn="l" defTabSz="609600" rtl="0" eaLnBrk="1" latinLnBrk="0" hangingPunct="1">
                        <a:defRPr sz="2400" kern="1200">
                          <a:solidFill>
                            <a:schemeClr val="tx1"/>
                          </a:solidFill>
                          <a:latin typeface="Arial" panose="020B0604020202020204"/>
                          <a:ea typeface="微软雅黑" panose="020B0503020204020204" pitchFamily="34" charset="-122"/>
                        </a:defRPr>
                      </a:lvl1pPr>
                      <a:lvl2pPr marL="609600" algn="l" defTabSz="609600" rtl="0" eaLnBrk="1" latinLnBrk="0" hangingPunct="1">
                        <a:defRPr sz="2400" kern="1200">
                          <a:solidFill>
                            <a:schemeClr val="tx1"/>
                          </a:solidFill>
                          <a:latin typeface="Arial" panose="020B0604020202020204"/>
                          <a:ea typeface="微软雅黑" panose="020B0503020204020204" pitchFamily="34" charset="-122"/>
                        </a:defRPr>
                      </a:lvl2pPr>
                      <a:lvl3pPr marL="1219200" algn="l" defTabSz="609600" rtl="0" eaLnBrk="1" latinLnBrk="0" hangingPunct="1">
                        <a:defRPr sz="2400" kern="1200">
                          <a:solidFill>
                            <a:schemeClr val="tx1"/>
                          </a:solidFill>
                          <a:latin typeface="Arial" panose="020B0604020202020204"/>
                          <a:ea typeface="微软雅黑" panose="020B0503020204020204" pitchFamily="34" charset="-122"/>
                        </a:defRPr>
                      </a:lvl3pPr>
                      <a:lvl4pPr marL="1828800" algn="l" defTabSz="609600" rtl="0" eaLnBrk="1" latinLnBrk="0" hangingPunct="1">
                        <a:defRPr sz="2400" kern="1200">
                          <a:solidFill>
                            <a:schemeClr val="tx1"/>
                          </a:solidFill>
                          <a:latin typeface="Arial" panose="020B0604020202020204"/>
                          <a:ea typeface="微软雅黑" panose="020B0503020204020204" pitchFamily="34" charset="-122"/>
                        </a:defRPr>
                      </a:lvl4pPr>
                      <a:lvl5pPr marL="2438400" algn="l" defTabSz="609600" rtl="0" eaLnBrk="1" latinLnBrk="0" hangingPunct="1">
                        <a:defRPr sz="2400" kern="1200">
                          <a:solidFill>
                            <a:schemeClr val="tx1"/>
                          </a:solidFill>
                          <a:latin typeface="Arial" panose="020B0604020202020204"/>
                          <a:ea typeface="微软雅黑" panose="020B0503020204020204" pitchFamily="34" charset="-122"/>
                        </a:defRPr>
                      </a:lvl5pPr>
                      <a:lvl6pPr marL="3048000" algn="l" defTabSz="609600" rtl="0" eaLnBrk="1" latinLnBrk="0" hangingPunct="1">
                        <a:defRPr sz="2400" kern="1200">
                          <a:solidFill>
                            <a:schemeClr val="tx1"/>
                          </a:solidFill>
                          <a:latin typeface="Arial" panose="020B0604020202020204"/>
                          <a:ea typeface="微软雅黑" panose="020B0503020204020204" pitchFamily="34" charset="-122"/>
                        </a:defRPr>
                      </a:lvl6pPr>
                      <a:lvl7pPr marL="3657600" algn="l" defTabSz="609600" rtl="0" eaLnBrk="1" latinLnBrk="0" hangingPunct="1">
                        <a:defRPr sz="2400" kern="1200">
                          <a:solidFill>
                            <a:schemeClr val="tx1"/>
                          </a:solidFill>
                          <a:latin typeface="Arial" panose="020B0604020202020204"/>
                          <a:ea typeface="微软雅黑" panose="020B0503020204020204" pitchFamily="34" charset="-122"/>
                        </a:defRPr>
                      </a:lvl7pPr>
                      <a:lvl8pPr marL="4267200" algn="l" defTabSz="609600" rtl="0" eaLnBrk="1" latinLnBrk="0" hangingPunct="1">
                        <a:defRPr sz="2400" kern="1200">
                          <a:solidFill>
                            <a:schemeClr val="tx1"/>
                          </a:solidFill>
                          <a:latin typeface="Arial" panose="020B0604020202020204"/>
                          <a:ea typeface="微软雅黑" panose="020B0503020204020204" pitchFamily="34" charset="-122"/>
                        </a:defRPr>
                      </a:lvl8pPr>
                      <a:lvl9pPr marL="4876800" algn="l" defTabSz="609600" rtl="0" eaLnBrk="1" latinLnBrk="0" hangingPunct="1">
                        <a:defRPr sz="2400" kern="1200">
                          <a:solidFill>
                            <a:schemeClr val="tx1"/>
                          </a:solidFill>
                          <a:latin typeface="Arial" panose="020B0604020202020204"/>
                          <a:ea typeface="微软雅黑" panose="020B0503020204020204" pitchFamily="34" charset="-122"/>
                        </a:defRPr>
                      </a:lvl9pPr>
                    </a:lstStyle>
                    <a:p>
                      <a:pPr marL="0" marR="422910" indent="0" algn="ctr" defTabSz="609600" rtl="0" eaLnBrk="1" latinLnBrk="0" hangingPunct="1">
                        <a:lnSpc>
                          <a:spcPct val="100000"/>
                        </a:lnSpc>
                        <a:spcBef>
                          <a:spcPts val="0"/>
                        </a:spcBef>
                      </a:pPr>
                      <a:r>
                        <a:rPr lang="zh-CN" altLang="en-US" sz="900" kern="1200" spc="0" dirty="0">
                          <a:solidFill>
                            <a:srgbClr val="1F2E2A"/>
                          </a:solidFill>
                          <a:latin typeface="微软雅黑" panose="020B0503020204020204" pitchFamily="34" charset="-122"/>
                          <a:ea typeface="微软雅黑" panose="020B0503020204020204" pitchFamily="34" charset="-122"/>
                          <a:cs typeface="Lucida Sans Unicode" panose="020B0602030504020204"/>
                        </a:rPr>
                        <a:t>伊马替尼</a:t>
                      </a:r>
                      <a:endParaRPr sz="900" kern="1200" spc="0" dirty="0">
                        <a:solidFill>
                          <a:srgbClr val="1F2E2A"/>
                        </a:solidFill>
                        <a:latin typeface="微软雅黑" panose="020B0503020204020204" pitchFamily="34" charset="-122"/>
                        <a:ea typeface="微软雅黑" panose="020B0503020204020204" pitchFamily="34" charset="-122"/>
                        <a:cs typeface="Lucida Sans Unicode" panose="020B0602030504020204"/>
                      </a:endParaRPr>
                    </a:p>
                  </a:txBody>
                  <a:tcPr marL="0" marR="0" marT="148590" marB="0" anchor="ctr">
                    <a:lnL w="12700">
                      <a:solidFill>
                        <a:srgbClr val="000000"/>
                      </a:solidFill>
                      <a:prstDash val="solid"/>
                    </a:lnL>
                    <a:lnR w="12700">
                      <a:solidFill>
                        <a:srgbClr val="9FA3A1"/>
                      </a:solidFill>
                      <a:prstDash val="solid"/>
                    </a:lnR>
                    <a:lnT w="12700">
                      <a:solidFill>
                        <a:srgbClr val="9FA3A1"/>
                      </a:solidFill>
                      <a:prstDash val="solid"/>
                    </a:lnT>
                    <a:lnB w="12700">
                      <a:solidFill>
                        <a:srgbClr val="9FA3A1"/>
                      </a:solidFill>
                      <a:prstDash val="solid"/>
                    </a:lnB>
                    <a:lnTlToBr w="12700" cmpd="sng">
                      <a:noFill/>
                      <a:prstDash val="solid"/>
                    </a:lnTlToBr>
                    <a:lnBlToTr w="12700" cmpd="sng">
                      <a:noFill/>
                      <a:prstDash val="solid"/>
                    </a:lnBlToTr>
                    <a:noFill/>
                  </a:tcPr>
                </a:tc>
                <a:tc>
                  <a:txBody>
                    <a:bodyPr/>
                    <a:lstStyle>
                      <a:lvl1pPr marL="0" algn="l" defTabSz="609600" rtl="0" eaLnBrk="1" latinLnBrk="0" hangingPunct="1">
                        <a:defRPr sz="2400" kern="1200">
                          <a:solidFill>
                            <a:schemeClr val="tx1"/>
                          </a:solidFill>
                          <a:latin typeface="Arial" panose="020B0604020202020204"/>
                          <a:ea typeface="微软雅黑" panose="020B0503020204020204" pitchFamily="34" charset="-122"/>
                        </a:defRPr>
                      </a:lvl1pPr>
                      <a:lvl2pPr marL="609600" algn="l" defTabSz="609600" rtl="0" eaLnBrk="1" latinLnBrk="0" hangingPunct="1">
                        <a:defRPr sz="2400" kern="1200">
                          <a:solidFill>
                            <a:schemeClr val="tx1"/>
                          </a:solidFill>
                          <a:latin typeface="Arial" panose="020B0604020202020204"/>
                          <a:ea typeface="微软雅黑" panose="020B0503020204020204" pitchFamily="34" charset="-122"/>
                        </a:defRPr>
                      </a:lvl2pPr>
                      <a:lvl3pPr marL="1219200" algn="l" defTabSz="609600" rtl="0" eaLnBrk="1" latinLnBrk="0" hangingPunct="1">
                        <a:defRPr sz="2400" kern="1200">
                          <a:solidFill>
                            <a:schemeClr val="tx1"/>
                          </a:solidFill>
                          <a:latin typeface="Arial" panose="020B0604020202020204"/>
                          <a:ea typeface="微软雅黑" panose="020B0503020204020204" pitchFamily="34" charset="-122"/>
                        </a:defRPr>
                      </a:lvl3pPr>
                      <a:lvl4pPr marL="1828800" algn="l" defTabSz="609600" rtl="0" eaLnBrk="1" latinLnBrk="0" hangingPunct="1">
                        <a:defRPr sz="2400" kern="1200">
                          <a:solidFill>
                            <a:schemeClr val="tx1"/>
                          </a:solidFill>
                          <a:latin typeface="Arial" panose="020B0604020202020204"/>
                          <a:ea typeface="微软雅黑" panose="020B0503020204020204" pitchFamily="34" charset="-122"/>
                        </a:defRPr>
                      </a:lvl4pPr>
                      <a:lvl5pPr marL="2438400" algn="l" defTabSz="609600" rtl="0" eaLnBrk="1" latinLnBrk="0" hangingPunct="1">
                        <a:defRPr sz="2400" kern="1200">
                          <a:solidFill>
                            <a:schemeClr val="tx1"/>
                          </a:solidFill>
                          <a:latin typeface="Arial" panose="020B0604020202020204"/>
                          <a:ea typeface="微软雅黑" panose="020B0503020204020204" pitchFamily="34" charset="-122"/>
                        </a:defRPr>
                      </a:lvl5pPr>
                      <a:lvl6pPr marL="3048000" algn="l" defTabSz="609600" rtl="0" eaLnBrk="1" latinLnBrk="0" hangingPunct="1">
                        <a:defRPr sz="2400" kern="1200">
                          <a:solidFill>
                            <a:schemeClr val="tx1"/>
                          </a:solidFill>
                          <a:latin typeface="Arial" panose="020B0604020202020204"/>
                          <a:ea typeface="微软雅黑" panose="020B0503020204020204" pitchFamily="34" charset="-122"/>
                        </a:defRPr>
                      </a:lvl6pPr>
                      <a:lvl7pPr marL="3657600" algn="l" defTabSz="609600" rtl="0" eaLnBrk="1" latinLnBrk="0" hangingPunct="1">
                        <a:defRPr sz="2400" kern="1200">
                          <a:solidFill>
                            <a:schemeClr val="tx1"/>
                          </a:solidFill>
                          <a:latin typeface="Arial" panose="020B0604020202020204"/>
                          <a:ea typeface="微软雅黑" panose="020B0503020204020204" pitchFamily="34" charset="-122"/>
                        </a:defRPr>
                      </a:lvl7pPr>
                      <a:lvl8pPr marL="4267200" algn="l" defTabSz="609600" rtl="0" eaLnBrk="1" latinLnBrk="0" hangingPunct="1">
                        <a:defRPr sz="2400" kern="1200">
                          <a:solidFill>
                            <a:schemeClr val="tx1"/>
                          </a:solidFill>
                          <a:latin typeface="Arial" panose="020B0604020202020204"/>
                          <a:ea typeface="微软雅黑" panose="020B0503020204020204" pitchFamily="34" charset="-122"/>
                        </a:defRPr>
                      </a:lvl8pPr>
                      <a:lvl9pPr marL="4876800" algn="l" defTabSz="609600" rtl="0" eaLnBrk="1" latinLnBrk="0" hangingPunct="1">
                        <a:defRPr sz="2400" kern="1200">
                          <a:solidFill>
                            <a:schemeClr val="tx1"/>
                          </a:solidFill>
                          <a:latin typeface="Arial" panose="020B0604020202020204"/>
                          <a:ea typeface="微软雅黑" panose="020B0503020204020204" pitchFamily="34" charset="-122"/>
                        </a:defRPr>
                      </a:lvl9pPr>
                    </a:lstStyle>
                    <a:p>
                      <a:pPr marL="0" indent="0" algn="ctr">
                        <a:lnSpc>
                          <a:spcPct val="100000"/>
                        </a:lnSpc>
                        <a:spcBef>
                          <a:spcPts val="0"/>
                        </a:spcBef>
                      </a:pPr>
                      <a:endParaRPr sz="900" dirty="0">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9FA3A1"/>
                      </a:solidFill>
                      <a:prstDash val="solid"/>
                      <a:round/>
                      <a:headEnd type="none" w="med" len="med"/>
                      <a:tailEnd type="none" w="med" len="med"/>
                    </a:lnL>
                    <a:lnR w="12700">
                      <a:solidFill>
                        <a:srgbClr val="9FA3A1"/>
                      </a:solidFill>
                      <a:prstDash val="solid"/>
                    </a:lnR>
                    <a:lnT w="12700">
                      <a:solidFill>
                        <a:srgbClr val="9FA3A1"/>
                      </a:solidFill>
                      <a:prstDash val="solid"/>
                    </a:lnT>
                    <a:lnB w="12700">
                      <a:solidFill>
                        <a:srgbClr val="9FA3A1"/>
                      </a:solidFill>
                      <a:prstDash val="solid"/>
                    </a:lnB>
                    <a:lnTlToBr w="12700" cmpd="sng">
                      <a:noFill/>
                      <a:prstDash val="solid"/>
                    </a:lnTlToBr>
                    <a:lnBlToTr w="12700" cmpd="sng">
                      <a:noFill/>
                      <a:prstDash val="solid"/>
                    </a:lnBlToTr>
                    <a:solidFill>
                      <a:srgbClr val="6FAF9F"/>
                    </a:solidFill>
                  </a:tcPr>
                </a:tc>
                <a:tc>
                  <a:txBody>
                    <a:bodyPr/>
                    <a:lstStyle>
                      <a:lvl1pPr marL="0" algn="l" defTabSz="609600" rtl="0" eaLnBrk="1" latinLnBrk="0" hangingPunct="1">
                        <a:defRPr sz="2400" kern="1200">
                          <a:solidFill>
                            <a:schemeClr val="tx1"/>
                          </a:solidFill>
                          <a:latin typeface="Arial" panose="020B0604020202020204"/>
                          <a:ea typeface="微软雅黑" panose="020B0503020204020204" pitchFamily="34" charset="-122"/>
                        </a:defRPr>
                      </a:lvl1pPr>
                      <a:lvl2pPr marL="609600" algn="l" defTabSz="609600" rtl="0" eaLnBrk="1" latinLnBrk="0" hangingPunct="1">
                        <a:defRPr sz="2400" kern="1200">
                          <a:solidFill>
                            <a:schemeClr val="tx1"/>
                          </a:solidFill>
                          <a:latin typeface="Arial" panose="020B0604020202020204"/>
                          <a:ea typeface="微软雅黑" panose="020B0503020204020204" pitchFamily="34" charset="-122"/>
                        </a:defRPr>
                      </a:lvl2pPr>
                      <a:lvl3pPr marL="1219200" algn="l" defTabSz="609600" rtl="0" eaLnBrk="1" latinLnBrk="0" hangingPunct="1">
                        <a:defRPr sz="2400" kern="1200">
                          <a:solidFill>
                            <a:schemeClr val="tx1"/>
                          </a:solidFill>
                          <a:latin typeface="Arial" panose="020B0604020202020204"/>
                          <a:ea typeface="微软雅黑" panose="020B0503020204020204" pitchFamily="34" charset="-122"/>
                        </a:defRPr>
                      </a:lvl3pPr>
                      <a:lvl4pPr marL="1828800" algn="l" defTabSz="609600" rtl="0" eaLnBrk="1" latinLnBrk="0" hangingPunct="1">
                        <a:defRPr sz="2400" kern="1200">
                          <a:solidFill>
                            <a:schemeClr val="tx1"/>
                          </a:solidFill>
                          <a:latin typeface="Arial" panose="020B0604020202020204"/>
                          <a:ea typeface="微软雅黑" panose="020B0503020204020204" pitchFamily="34" charset="-122"/>
                        </a:defRPr>
                      </a:lvl4pPr>
                      <a:lvl5pPr marL="2438400" algn="l" defTabSz="609600" rtl="0" eaLnBrk="1" latinLnBrk="0" hangingPunct="1">
                        <a:defRPr sz="2400" kern="1200">
                          <a:solidFill>
                            <a:schemeClr val="tx1"/>
                          </a:solidFill>
                          <a:latin typeface="Arial" panose="020B0604020202020204"/>
                          <a:ea typeface="微软雅黑" panose="020B0503020204020204" pitchFamily="34" charset="-122"/>
                        </a:defRPr>
                      </a:lvl5pPr>
                      <a:lvl6pPr marL="3048000" algn="l" defTabSz="609600" rtl="0" eaLnBrk="1" latinLnBrk="0" hangingPunct="1">
                        <a:defRPr sz="2400" kern="1200">
                          <a:solidFill>
                            <a:schemeClr val="tx1"/>
                          </a:solidFill>
                          <a:latin typeface="Arial" panose="020B0604020202020204"/>
                          <a:ea typeface="微软雅黑" panose="020B0503020204020204" pitchFamily="34" charset="-122"/>
                        </a:defRPr>
                      </a:lvl6pPr>
                      <a:lvl7pPr marL="3657600" algn="l" defTabSz="609600" rtl="0" eaLnBrk="1" latinLnBrk="0" hangingPunct="1">
                        <a:defRPr sz="2400" kern="1200">
                          <a:solidFill>
                            <a:schemeClr val="tx1"/>
                          </a:solidFill>
                          <a:latin typeface="Arial" panose="020B0604020202020204"/>
                          <a:ea typeface="微软雅黑" panose="020B0503020204020204" pitchFamily="34" charset="-122"/>
                        </a:defRPr>
                      </a:lvl7pPr>
                      <a:lvl8pPr marL="4267200" algn="l" defTabSz="609600" rtl="0" eaLnBrk="1" latinLnBrk="0" hangingPunct="1">
                        <a:defRPr sz="2400" kern="1200">
                          <a:solidFill>
                            <a:schemeClr val="tx1"/>
                          </a:solidFill>
                          <a:latin typeface="Arial" panose="020B0604020202020204"/>
                          <a:ea typeface="微软雅黑" panose="020B0503020204020204" pitchFamily="34" charset="-122"/>
                        </a:defRPr>
                      </a:lvl8pPr>
                      <a:lvl9pPr marL="4876800" algn="l" defTabSz="609600" rtl="0" eaLnBrk="1" latinLnBrk="0" hangingPunct="1">
                        <a:defRPr sz="2400" kern="1200">
                          <a:solidFill>
                            <a:schemeClr val="tx1"/>
                          </a:solidFill>
                          <a:latin typeface="Arial" panose="020B0604020202020204"/>
                          <a:ea typeface="微软雅黑" panose="020B0503020204020204" pitchFamily="34" charset="-122"/>
                        </a:defRPr>
                      </a:lvl9pPr>
                    </a:lstStyle>
                    <a:p>
                      <a:pPr marL="0" indent="0" algn="ctr">
                        <a:lnSpc>
                          <a:spcPct val="100000"/>
                        </a:lnSpc>
                        <a:spcBef>
                          <a:spcPts val="0"/>
                        </a:spcBef>
                      </a:pPr>
                      <a:endParaRPr sz="900" dirty="0">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a:solidFill>
                        <a:srgbClr val="9FA3A1"/>
                      </a:solidFill>
                      <a:prstDash val="solid"/>
                    </a:lnL>
                    <a:lnR w="12700">
                      <a:solidFill>
                        <a:srgbClr val="9FA3A1"/>
                      </a:solidFill>
                      <a:prstDash val="solid"/>
                    </a:lnR>
                    <a:lnT w="12700">
                      <a:solidFill>
                        <a:srgbClr val="9FA3A1"/>
                      </a:solidFill>
                      <a:prstDash val="solid"/>
                    </a:lnT>
                    <a:lnB w="12700">
                      <a:solidFill>
                        <a:srgbClr val="9FA3A1"/>
                      </a:solidFill>
                      <a:prstDash val="solid"/>
                    </a:lnB>
                    <a:lnTlToBr w="12700" cmpd="sng">
                      <a:noFill/>
                      <a:prstDash val="solid"/>
                    </a:lnTlToBr>
                    <a:lnBlToTr w="12700" cmpd="sng">
                      <a:noFill/>
                      <a:prstDash val="solid"/>
                    </a:lnBlToTr>
                    <a:solidFill>
                      <a:srgbClr val="315B50"/>
                    </a:solidFill>
                  </a:tcPr>
                </a:tc>
                <a:tc>
                  <a:txBody>
                    <a:bodyPr/>
                    <a:lstStyle>
                      <a:lvl1pPr marL="0" algn="l" defTabSz="609600" rtl="0" eaLnBrk="1" latinLnBrk="0" hangingPunct="1">
                        <a:defRPr sz="2400" kern="1200">
                          <a:solidFill>
                            <a:schemeClr val="tx1"/>
                          </a:solidFill>
                          <a:latin typeface="Arial" panose="020B0604020202020204"/>
                          <a:ea typeface="微软雅黑" panose="020B0503020204020204" pitchFamily="34" charset="-122"/>
                        </a:defRPr>
                      </a:lvl1pPr>
                      <a:lvl2pPr marL="609600" algn="l" defTabSz="609600" rtl="0" eaLnBrk="1" latinLnBrk="0" hangingPunct="1">
                        <a:defRPr sz="2400" kern="1200">
                          <a:solidFill>
                            <a:schemeClr val="tx1"/>
                          </a:solidFill>
                          <a:latin typeface="Arial" panose="020B0604020202020204"/>
                          <a:ea typeface="微软雅黑" panose="020B0503020204020204" pitchFamily="34" charset="-122"/>
                        </a:defRPr>
                      </a:lvl2pPr>
                      <a:lvl3pPr marL="1219200" algn="l" defTabSz="609600" rtl="0" eaLnBrk="1" latinLnBrk="0" hangingPunct="1">
                        <a:defRPr sz="2400" kern="1200">
                          <a:solidFill>
                            <a:schemeClr val="tx1"/>
                          </a:solidFill>
                          <a:latin typeface="Arial" panose="020B0604020202020204"/>
                          <a:ea typeface="微软雅黑" panose="020B0503020204020204" pitchFamily="34" charset="-122"/>
                        </a:defRPr>
                      </a:lvl3pPr>
                      <a:lvl4pPr marL="1828800" algn="l" defTabSz="609600" rtl="0" eaLnBrk="1" latinLnBrk="0" hangingPunct="1">
                        <a:defRPr sz="2400" kern="1200">
                          <a:solidFill>
                            <a:schemeClr val="tx1"/>
                          </a:solidFill>
                          <a:latin typeface="Arial" panose="020B0604020202020204"/>
                          <a:ea typeface="微软雅黑" panose="020B0503020204020204" pitchFamily="34" charset="-122"/>
                        </a:defRPr>
                      </a:lvl4pPr>
                      <a:lvl5pPr marL="2438400" algn="l" defTabSz="609600" rtl="0" eaLnBrk="1" latinLnBrk="0" hangingPunct="1">
                        <a:defRPr sz="2400" kern="1200">
                          <a:solidFill>
                            <a:schemeClr val="tx1"/>
                          </a:solidFill>
                          <a:latin typeface="Arial" panose="020B0604020202020204"/>
                          <a:ea typeface="微软雅黑" panose="020B0503020204020204" pitchFamily="34" charset="-122"/>
                        </a:defRPr>
                      </a:lvl5pPr>
                      <a:lvl6pPr marL="3048000" algn="l" defTabSz="609600" rtl="0" eaLnBrk="1" latinLnBrk="0" hangingPunct="1">
                        <a:defRPr sz="2400" kern="1200">
                          <a:solidFill>
                            <a:schemeClr val="tx1"/>
                          </a:solidFill>
                          <a:latin typeface="Arial" panose="020B0604020202020204"/>
                          <a:ea typeface="微软雅黑" panose="020B0503020204020204" pitchFamily="34" charset="-122"/>
                        </a:defRPr>
                      </a:lvl6pPr>
                      <a:lvl7pPr marL="3657600" algn="l" defTabSz="609600" rtl="0" eaLnBrk="1" latinLnBrk="0" hangingPunct="1">
                        <a:defRPr sz="2400" kern="1200">
                          <a:solidFill>
                            <a:schemeClr val="tx1"/>
                          </a:solidFill>
                          <a:latin typeface="Arial" panose="020B0604020202020204"/>
                          <a:ea typeface="微软雅黑" panose="020B0503020204020204" pitchFamily="34" charset="-122"/>
                        </a:defRPr>
                      </a:lvl7pPr>
                      <a:lvl8pPr marL="4267200" algn="l" defTabSz="609600" rtl="0" eaLnBrk="1" latinLnBrk="0" hangingPunct="1">
                        <a:defRPr sz="2400" kern="1200">
                          <a:solidFill>
                            <a:schemeClr val="tx1"/>
                          </a:solidFill>
                          <a:latin typeface="Arial" panose="020B0604020202020204"/>
                          <a:ea typeface="微软雅黑" panose="020B0503020204020204" pitchFamily="34" charset="-122"/>
                        </a:defRPr>
                      </a:lvl8pPr>
                      <a:lvl9pPr marL="4876800" algn="l" defTabSz="609600" rtl="0" eaLnBrk="1" latinLnBrk="0" hangingPunct="1">
                        <a:defRPr sz="2400" kern="1200">
                          <a:solidFill>
                            <a:schemeClr val="tx1"/>
                          </a:solidFill>
                          <a:latin typeface="Arial" panose="020B0604020202020204"/>
                          <a:ea typeface="微软雅黑" panose="020B0503020204020204" pitchFamily="34" charset="-122"/>
                        </a:defRPr>
                      </a:lvl9pPr>
                    </a:lstStyle>
                    <a:p>
                      <a:pPr marL="0" indent="0" algn="ctr">
                        <a:lnSpc>
                          <a:spcPct val="100000"/>
                        </a:lnSpc>
                        <a:spcBef>
                          <a:spcPts val="0"/>
                        </a:spcBef>
                      </a:pPr>
                      <a:endParaRPr sz="900" dirty="0">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a:solidFill>
                        <a:srgbClr val="9FA3A1"/>
                      </a:solidFill>
                      <a:prstDash val="solid"/>
                    </a:lnL>
                    <a:lnR w="12700">
                      <a:solidFill>
                        <a:srgbClr val="9FA3A1"/>
                      </a:solidFill>
                      <a:prstDash val="solid"/>
                    </a:lnR>
                    <a:lnT w="12700">
                      <a:solidFill>
                        <a:srgbClr val="9FA3A1"/>
                      </a:solidFill>
                      <a:prstDash val="solid"/>
                    </a:lnT>
                    <a:lnB w="12700">
                      <a:solidFill>
                        <a:srgbClr val="9FA3A1"/>
                      </a:solidFill>
                      <a:prstDash val="solid"/>
                    </a:lnB>
                    <a:lnTlToBr w="12700" cmpd="sng">
                      <a:noFill/>
                      <a:prstDash val="solid"/>
                    </a:lnTlToBr>
                    <a:lnBlToTr w="12700" cmpd="sng">
                      <a:noFill/>
                      <a:prstDash val="solid"/>
                    </a:lnBlToTr>
                    <a:solidFill>
                      <a:srgbClr val="E4EDEB"/>
                    </a:solidFill>
                  </a:tcPr>
                </a:tc>
                <a:tc>
                  <a:txBody>
                    <a:bodyPr/>
                    <a:lstStyle>
                      <a:lvl1pPr marL="0" algn="l" defTabSz="609600" rtl="0" eaLnBrk="1" latinLnBrk="0" hangingPunct="1">
                        <a:defRPr sz="2400" kern="1200">
                          <a:solidFill>
                            <a:schemeClr val="tx1"/>
                          </a:solidFill>
                          <a:latin typeface="Arial" panose="020B0604020202020204"/>
                          <a:ea typeface="微软雅黑" panose="020B0503020204020204" pitchFamily="34" charset="-122"/>
                        </a:defRPr>
                      </a:lvl1pPr>
                      <a:lvl2pPr marL="609600" algn="l" defTabSz="609600" rtl="0" eaLnBrk="1" latinLnBrk="0" hangingPunct="1">
                        <a:defRPr sz="2400" kern="1200">
                          <a:solidFill>
                            <a:schemeClr val="tx1"/>
                          </a:solidFill>
                          <a:latin typeface="Arial" panose="020B0604020202020204"/>
                          <a:ea typeface="微软雅黑" panose="020B0503020204020204" pitchFamily="34" charset="-122"/>
                        </a:defRPr>
                      </a:lvl2pPr>
                      <a:lvl3pPr marL="1219200" algn="l" defTabSz="609600" rtl="0" eaLnBrk="1" latinLnBrk="0" hangingPunct="1">
                        <a:defRPr sz="2400" kern="1200">
                          <a:solidFill>
                            <a:schemeClr val="tx1"/>
                          </a:solidFill>
                          <a:latin typeface="Arial" panose="020B0604020202020204"/>
                          <a:ea typeface="微软雅黑" panose="020B0503020204020204" pitchFamily="34" charset="-122"/>
                        </a:defRPr>
                      </a:lvl3pPr>
                      <a:lvl4pPr marL="1828800" algn="l" defTabSz="609600" rtl="0" eaLnBrk="1" latinLnBrk="0" hangingPunct="1">
                        <a:defRPr sz="2400" kern="1200">
                          <a:solidFill>
                            <a:schemeClr val="tx1"/>
                          </a:solidFill>
                          <a:latin typeface="Arial" panose="020B0604020202020204"/>
                          <a:ea typeface="微软雅黑" panose="020B0503020204020204" pitchFamily="34" charset="-122"/>
                        </a:defRPr>
                      </a:lvl4pPr>
                      <a:lvl5pPr marL="2438400" algn="l" defTabSz="609600" rtl="0" eaLnBrk="1" latinLnBrk="0" hangingPunct="1">
                        <a:defRPr sz="2400" kern="1200">
                          <a:solidFill>
                            <a:schemeClr val="tx1"/>
                          </a:solidFill>
                          <a:latin typeface="Arial" panose="020B0604020202020204"/>
                          <a:ea typeface="微软雅黑" panose="020B0503020204020204" pitchFamily="34" charset="-122"/>
                        </a:defRPr>
                      </a:lvl5pPr>
                      <a:lvl6pPr marL="3048000" algn="l" defTabSz="609600" rtl="0" eaLnBrk="1" latinLnBrk="0" hangingPunct="1">
                        <a:defRPr sz="2400" kern="1200">
                          <a:solidFill>
                            <a:schemeClr val="tx1"/>
                          </a:solidFill>
                          <a:latin typeface="Arial" panose="020B0604020202020204"/>
                          <a:ea typeface="微软雅黑" panose="020B0503020204020204" pitchFamily="34" charset="-122"/>
                        </a:defRPr>
                      </a:lvl6pPr>
                      <a:lvl7pPr marL="3657600" algn="l" defTabSz="609600" rtl="0" eaLnBrk="1" latinLnBrk="0" hangingPunct="1">
                        <a:defRPr sz="2400" kern="1200">
                          <a:solidFill>
                            <a:schemeClr val="tx1"/>
                          </a:solidFill>
                          <a:latin typeface="Arial" panose="020B0604020202020204"/>
                          <a:ea typeface="微软雅黑" panose="020B0503020204020204" pitchFamily="34" charset="-122"/>
                        </a:defRPr>
                      </a:lvl7pPr>
                      <a:lvl8pPr marL="4267200" algn="l" defTabSz="609600" rtl="0" eaLnBrk="1" latinLnBrk="0" hangingPunct="1">
                        <a:defRPr sz="2400" kern="1200">
                          <a:solidFill>
                            <a:schemeClr val="tx1"/>
                          </a:solidFill>
                          <a:latin typeface="Arial" panose="020B0604020202020204"/>
                          <a:ea typeface="微软雅黑" panose="020B0503020204020204" pitchFamily="34" charset="-122"/>
                        </a:defRPr>
                      </a:lvl8pPr>
                      <a:lvl9pPr marL="4876800" algn="l" defTabSz="609600" rtl="0" eaLnBrk="1" latinLnBrk="0" hangingPunct="1">
                        <a:defRPr sz="2400" kern="1200">
                          <a:solidFill>
                            <a:schemeClr val="tx1"/>
                          </a:solidFill>
                          <a:latin typeface="Arial" panose="020B0604020202020204"/>
                          <a:ea typeface="微软雅黑" panose="020B0503020204020204" pitchFamily="34" charset="-122"/>
                        </a:defRPr>
                      </a:lvl9pPr>
                    </a:lstStyle>
                    <a:p>
                      <a:pPr marL="0" indent="0" algn="ctr">
                        <a:lnSpc>
                          <a:spcPct val="100000"/>
                        </a:lnSpc>
                        <a:spcBef>
                          <a:spcPts val="0"/>
                        </a:spcBef>
                      </a:pPr>
                      <a:endParaRPr sz="900" dirty="0">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a:solidFill>
                        <a:srgbClr val="9FA3A1"/>
                      </a:solidFill>
                      <a:prstDash val="solid"/>
                    </a:lnL>
                    <a:lnR w="12700">
                      <a:solidFill>
                        <a:srgbClr val="9FA3A1"/>
                      </a:solidFill>
                      <a:prstDash val="solid"/>
                    </a:lnR>
                    <a:lnT w="12700">
                      <a:solidFill>
                        <a:srgbClr val="9FA3A1"/>
                      </a:solidFill>
                      <a:prstDash val="solid"/>
                    </a:lnT>
                    <a:lnB w="12700">
                      <a:solidFill>
                        <a:srgbClr val="9FA3A1"/>
                      </a:solidFill>
                      <a:prstDash val="solid"/>
                    </a:lnB>
                    <a:lnTlToBr w="12700" cmpd="sng">
                      <a:noFill/>
                      <a:prstDash val="solid"/>
                    </a:lnTlToBr>
                    <a:lnBlToTr w="12700" cmpd="sng">
                      <a:noFill/>
                      <a:prstDash val="solid"/>
                    </a:lnBlToTr>
                    <a:solidFill>
                      <a:srgbClr val="E4EDEB"/>
                    </a:solidFill>
                  </a:tcPr>
                </a:tc>
                <a:tc>
                  <a:txBody>
                    <a:bodyPr/>
                    <a:lstStyle>
                      <a:lvl1pPr marL="0" algn="l" defTabSz="609600" rtl="0" eaLnBrk="1" latinLnBrk="0" hangingPunct="1">
                        <a:defRPr sz="2400" kern="1200">
                          <a:solidFill>
                            <a:schemeClr val="tx1"/>
                          </a:solidFill>
                          <a:latin typeface="Arial" panose="020B0604020202020204"/>
                          <a:ea typeface="微软雅黑" panose="020B0503020204020204" pitchFamily="34" charset="-122"/>
                        </a:defRPr>
                      </a:lvl1pPr>
                      <a:lvl2pPr marL="609600" algn="l" defTabSz="609600" rtl="0" eaLnBrk="1" latinLnBrk="0" hangingPunct="1">
                        <a:defRPr sz="2400" kern="1200">
                          <a:solidFill>
                            <a:schemeClr val="tx1"/>
                          </a:solidFill>
                          <a:latin typeface="Arial" panose="020B0604020202020204"/>
                          <a:ea typeface="微软雅黑" panose="020B0503020204020204" pitchFamily="34" charset="-122"/>
                        </a:defRPr>
                      </a:lvl2pPr>
                      <a:lvl3pPr marL="1219200" algn="l" defTabSz="609600" rtl="0" eaLnBrk="1" latinLnBrk="0" hangingPunct="1">
                        <a:defRPr sz="2400" kern="1200">
                          <a:solidFill>
                            <a:schemeClr val="tx1"/>
                          </a:solidFill>
                          <a:latin typeface="Arial" panose="020B0604020202020204"/>
                          <a:ea typeface="微软雅黑" panose="020B0503020204020204" pitchFamily="34" charset="-122"/>
                        </a:defRPr>
                      </a:lvl3pPr>
                      <a:lvl4pPr marL="1828800" algn="l" defTabSz="609600" rtl="0" eaLnBrk="1" latinLnBrk="0" hangingPunct="1">
                        <a:defRPr sz="2400" kern="1200">
                          <a:solidFill>
                            <a:schemeClr val="tx1"/>
                          </a:solidFill>
                          <a:latin typeface="Arial" panose="020B0604020202020204"/>
                          <a:ea typeface="微软雅黑" panose="020B0503020204020204" pitchFamily="34" charset="-122"/>
                        </a:defRPr>
                      </a:lvl4pPr>
                      <a:lvl5pPr marL="2438400" algn="l" defTabSz="609600" rtl="0" eaLnBrk="1" latinLnBrk="0" hangingPunct="1">
                        <a:defRPr sz="2400" kern="1200">
                          <a:solidFill>
                            <a:schemeClr val="tx1"/>
                          </a:solidFill>
                          <a:latin typeface="Arial" panose="020B0604020202020204"/>
                          <a:ea typeface="微软雅黑" panose="020B0503020204020204" pitchFamily="34" charset="-122"/>
                        </a:defRPr>
                      </a:lvl5pPr>
                      <a:lvl6pPr marL="3048000" algn="l" defTabSz="609600" rtl="0" eaLnBrk="1" latinLnBrk="0" hangingPunct="1">
                        <a:defRPr sz="2400" kern="1200">
                          <a:solidFill>
                            <a:schemeClr val="tx1"/>
                          </a:solidFill>
                          <a:latin typeface="Arial" panose="020B0604020202020204"/>
                          <a:ea typeface="微软雅黑" panose="020B0503020204020204" pitchFamily="34" charset="-122"/>
                        </a:defRPr>
                      </a:lvl6pPr>
                      <a:lvl7pPr marL="3657600" algn="l" defTabSz="609600" rtl="0" eaLnBrk="1" latinLnBrk="0" hangingPunct="1">
                        <a:defRPr sz="2400" kern="1200">
                          <a:solidFill>
                            <a:schemeClr val="tx1"/>
                          </a:solidFill>
                          <a:latin typeface="Arial" panose="020B0604020202020204"/>
                          <a:ea typeface="微软雅黑" panose="020B0503020204020204" pitchFamily="34" charset="-122"/>
                        </a:defRPr>
                      </a:lvl7pPr>
                      <a:lvl8pPr marL="4267200" algn="l" defTabSz="609600" rtl="0" eaLnBrk="1" latinLnBrk="0" hangingPunct="1">
                        <a:defRPr sz="2400" kern="1200">
                          <a:solidFill>
                            <a:schemeClr val="tx1"/>
                          </a:solidFill>
                          <a:latin typeface="Arial" panose="020B0604020202020204"/>
                          <a:ea typeface="微软雅黑" panose="020B0503020204020204" pitchFamily="34" charset="-122"/>
                        </a:defRPr>
                      </a:lvl8pPr>
                      <a:lvl9pPr marL="4876800" algn="l" defTabSz="609600" rtl="0" eaLnBrk="1" latinLnBrk="0" hangingPunct="1">
                        <a:defRPr sz="2400" kern="1200">
                          <a:solidFill>
                            <a:schemeClr val="tx1"/>
                          </a:solidFill>
                          <a:latin typeface="Arial" panose="020B0604020202020204"/>
                          <a:ea typeface="微软雅黑" panose="020B0503020204020204" pitchFamily="34" charset="-122"/>
                        </a:defRPr>
                      </a:lvl9pPr>
                    </a:lstStyle>
                    <a:p>
                      <a:pPr marL="0" indent="0" algn="ctr">
                        <a:lnSpc>
                          <a:spcPct val="100000"/>
                        </a:lnSpc>
                        <a:spcBef>
                          <a:spcPts val="0"/>
                        </a:spcBef>
                      </a:pPr>
                      <a:endParaRPr sz="900" dirty="0">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a:solidFill>
                        <a:srgbClr val="9FA3A1"/>
                      </a:solidFill>
                      <a:prstDash val="solid"/>
                    </a:lnL>
                    <a:lnR w="12700">
                      <a:solidFill>
                        <a:srgbClr val="9FA3A1"/>
                      </a:solidFill>
                      <a:prstDash val="solid"/>
                    </a:lnR>
                    <a:lnT w="12700">
                      <a:solidFill>
                        <a:srgbClr val="9FA3A1"/>
                      </a:solidFill>
                      <a:prstDash val="solid"/>
                    </a:lnT>
                    <a:lnB w="12700">
                      <a:solidFill>
                        <a:srgbClr val="9FA3A1"/>
                      </a:solidFill>
                      <a:prstDash val="solid"/>
                    </a:lnB>
                    <a:lnTlToBr w="12700" cmpd="sng">
                      <a:noFill/>
                      <a:prstDash val="solid"/>
                    </a:lnTlToBr>
                    <a:lnBlToTr w="12700" cmpd="sng">
                      <a:noFill/>
                      <a:prstDash val="solid"/>
                    </a:lnBlToTr>
                    <a:solidFill>
                      <a:srgbClr val="E4EDEB"/>
                    </a:solidFill>
                  </a:tcPr>
                </a:tc>
                <a:tc>
                  <a:txBody>
                    <a:bodyPr/>
                    <a:lstStyle>
                      <a:lvl1pPr marL="0" algn="l" defTabSz="609600" rtl="0" eaLnBrk="1" latinLnBrk="0" hangingPunct="1">
                        <a:defRPr sz="2400" kern="1200">
                          <a:solidFill>
                            <a:schemeClr val="tx1"/>
                          </a:solidFill>
                          <a:latin typeface="Arial" panose="020B0604020202020204"/>
                          <a:ea typeface="微软雅黑" panose="020B0503020204020204" pitchFamily="34" charset="-122"/>
                        </a:defRPr>
                      </a:lvl1pPr>
                      <a:lvl2pPr marL="609600" algn="l" defTabSz="609600" rtl="0" eaLnBrk="1" latinLnBrk="0" hangingPunct="1">
                        <a:defRPr sz="2400" kern="1200">
                          <a:solidFill>
                            <a:schemeClr val="tx1"/>
                          </a:solidFill>
                          <a:latin typeface="Arial" panose="020B0604020202020204"/>
                          <a:ea typeface="微软雅黑" panose="020B0503020204020204" pitchFamily="34" charset="-122"/>
                        </a:defRPr>
                      </a:lvl2pPr>
                      <a:lvl3pPr marL="1219200" algn="l" defTabSz="609600" rtl="0" eaLnBrk="1" latinLnBrk="0" hangingPunct="1">
                        <a:defRPr sz="2400" kern="1200">
                          <a:solidFill>
                            <a:schemeClr val="tx1"/>
                          </a:solidFill>
                          <a:latin typeface="Arial" panose="020B0604020202020204"/>
                          <a:ea typeface="微软雅黑" panose="020B0503020204020204" pitchFamily="34" charset="-122"/>
                        </a:defRPr>
                      </a:lvl3pPr>
                      <a:lvl4pPr marL="1828800" algn="l" defTabSz="609600" rtl="0" eaLnBrk="1" latinLnBrk="0" hangingPunct="1">
                        <a:defRPr sz="2400" kern="1200">
                          <a:solidFill>
                            <a:schemeClr val="tx1"/>
                          </a:solidFill>
                          <a:latin typeface="Arial" panose="020B0604020202020204"/>
                          <a:ea typeface="微软雅黑" panose="020B0503020204020204" pitchFamily="34" charset="-122"/>
                        </a:defRPr>
                      </a:lvl4pPr>
                      <a:lvl5pPr marL="2438400" algn="l" defTabSz="609600" rtl="0" eaLnBrk="1" latinLnBrk="0" hangingPunct="1">
                        <a:defRPr sz="2400" kern="1200">
                          <a:solidFill>
                            <a:schemeClr val="tx1"/>
                          </a:solidFill>
                          <a:latin typeface="Arial" panose="020B0604020202020204"/>
                          <a:ea typeface="微软雅黑" panose="020B0503020204020204" pitchFamily="34" charset="-122"/>
                        </a:defRPr>
                      </a:lvl5pPr>
                      <a:lvl6pPr marL="3048000" algn="l" defTabSz="609600" rtl="0" eaLnBrk="1" latinLnBrk="0" hangingPunct="1">
                        <a:defRPr sz="2400" kern="1200">
                          <a:solidFill>
                            <a:schemeClr val="tx1"/>
                          </a:solidFill>
                          <a:latin typeface="Arial" panose="020B0604020202020204"/>
                          <a:ea typeface="微软雅黑" panose="020B0503020204020204" pitchFamily="34" charset="-122"/>
                        </a:defRPr>
                      </a:lvl6pPr>
                      <a:lvl7pPr marL="3657600" algn="l" defTabSz="609600" rtl="0" eaLnBrk="1" latinLnBrk="0" hangingPunct="1">
                        <a:defRPr sz="2400" kern="1200">
                          <a:solidFill>
                            <a:schemeClr val="tx1"/>
                          </a:solidFill>
                          <a:latin typeface="Arial" panose="020B0604020202020204"/>
                          <a:ea typeface="微软雅黑" panose="020B0503020204020204" pitchFamily="34" charset="-122"/>
                        </a:defRPr>
                      </a:lvl7pPr>
                      <a:lvl8pPr marL="4267200" algn="l" defTabSz="609600" rtl="0" eaLnBrk="1" latinLnBrk="0" hangingPunct="1">
                        <a:defRPr sz="2400" kern="1200">
                          <a:solidFill>
                            <a:schemeClr val="tx1"/>
                          </a:solidFill>
                          <a:latin typeface="Arial" panose="020B0604020202020204"/>
                          <a:ea typeface="微软雅黑" panose="020B0503020204020204" pitchFamily="34" charset="-122"/>
                        </a:defRPr>
                      </a:lvl8pPr>
                      <a:lvl9pPr marL="4876800" algn="l" defTabSz="609600" rtl="0" eaLnBrk="1" latinLnBrk="0" hangingPunct="1">
                        <a:defRPr sz="2400" kern="1200">
                          <a:solidFill>
                            <a:schemeClr val="tx1"/>
                          </a:solidFill>
                          <a:latin typeface="Arial" panose="020B0604020202020204"/>
                          <a:ea typeface="微软雅黑" panose="020B0503020204020204" pitchFamily="34" charset="-122"/>
                        </a:defRPr>
                      </a:lvl9pPr>
                    </a:lstStyle>
                    <a:p>
                      <a:pPr marL="0" indent="0" algn="ctr">
                        <a:lnSpc>
                          <a:spcPct val="100000"/>
                        </a:lnSpc>
                        <a:spcBef>
                          <a:spcPts val="0"/>
                        </a:spcBef>
                      </a:pPr>
                      <a:endParaRPr sz="900" dirty="0">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9FA3A1"/>
                      </a:solidFill>
                      <a:prstDash val="solid"/>
                      <a:round/>
                      <a:headEnd type="none" w="med" len="med"/>
                      <a:tailEnd type="none" w="med" len="med"/>
                    </a:lnL>
                    <a:lnR w="12700">
                      <a:solidFill>
                        <a:srgbClr val="9FA3A1"/>
                      </a:solidFill>
                      <a:prstDash val="solid"/>
                    </a:lnR>
                    <a:lnT w="12700" cap="flat" cmpd="sng" algn="ctr">
                      <a:solidFill>
                        <a:srgbClr val="9FA3A1"/>
                      </a:solidFill>
                      <a:prstDash val="solid"/>
                      <a:round/>
                      <a:headEnd type="none" w="med" len="med"/>
                      <a:tailEnd type="none" w="med" len="med"/>
                    </a:lnT>
                    <a:lnB w="12700" cap="flat" cmpd="sng" algn="ctr">
                      <a:solidFill>
                        <a:srgbClr val="9FA3A1"/>
                      </a:solidFill>
                      <a:prstDash val="solid"/>
                      <a:round/>
                      <a:headEnd type="none" w="med" len="med"/>
                      <a:tailEnd type="none" w="med" len="med"/>
                    </a:lnB>
                    <a:lnTlToBr w="12700" cmpd="sng">
                      <a:noFill/>
                      <a:prstDash val="solid"/>
                    </a:lnTlToBr>
                    <a:lnBlToTr w="12700" cmpd="sng">
                      <a:noFill/>
                      <a:prstDash val="solid"/>
                    </a:lnBlToTr>
                    <a:solidFill>
                      <a:srgbClr val="E4EDEB"/>
                    </a:solidFill>
                  </a:tcPr>
                </a:tc>
                <a:tc>
                  <a:txBody>
                    <a:bodyPr/>
                    <a:lstStyle>
                      <a:lvl1pPr marL="0" algn="l" defTabSz="609600" rtl="0" eaLnBrk="1" latinLnBrk="0" hangingPunct="1">
                        <a:defRPr sz="2400" kern="1200">
                          <a:solidFill>
                            <a:schemeClr val="tx1"/>
                          </a:solidFill>
                          <a:latin typeface="Arial" panose="020B0604020202020204"/>
                          <a:ea typeface="微软雅黑" panose="020B0503020204020204" pitchFamily="34" charset="-122"/>
                        </a:defRPr>
                      </a:lvl1pPr>
                      <a:lvl2pPr marL="609600" algn="l" defTabSz="609600" rtl="0" eaLnBrk="1" latinLnBrk="0" hangingPunct="1">
                        <a:defRPr sz="2400" kern="1200">
                          <a:solidFill>
                            <a:schemeClr val="tx1"/>
                          </a:solidFill>
                          <a:latin typeface="Arial" panose="020B0604020202020204"/>
                          <a:ea typeface="微软雅黑" panose="020B0503020204020204" pitchFamily="34" charset="-122"/>
                        </a:defRPr>
                      </a:lvl2pPr>
                      <a:lvl3pPr marL="1219200" algn="l" defTabSz="609600" rtl="0" eaLnBrk="1" latinLnBrk="0" hangingPunct="1">
                        <a:defRPr sz="2400" kern="1200">
                          <a:solidFill>
                            <a:schemeClr val="tx1"/>
                          </a:solidFill>
                          <a:latin typeface="Arial" panose="020B0604020202020204"/>
                          <a:ea typeface="微软雅黑" panose="020B0503020204020204" pitchFamily="34" charset="-122"/>
                        </a:defRPr>
                      </a:lvl3pPr>
                      <a:lvl4pPr marL="1828800" algn="l" defTabSz="609600" rtl="0" eaLnBrk="1" latinLnBrk="0" hangingPunct="1">
                        <a:defRPr sz="2400" kern="1200">
                          <a:solidFill>
                            <a:schemeClr val="tx1"/>
                          </a:solidFill>
                          <a:latin typeface="Arial" panose="020B0604020202020204"/>
                          <a:ea typeface="微软雅黑" panose="020B0503020204020204" pitchFamily="34" charset="-122"/>
                        </a:defRPr>
                      </a:lvl4pPr>
                      <a:lvl5pPr marL="2438400" algn="l" defTabSz="609600" rtl="0" eaLnBrk="1" latinLnBrk="0" hangingPunct="1">
                        <a:defRPr sz="2400" kern="1200">
                          <a:solidFill>
                            <a:schemeClr val="tx1"/>
                          </a:solidFill>
                          <a:latin typeface="Arial" panose="020B0604020202020204"/>
                          <a:ea typeface="微软雅黑" panose="020B0503020204020204" pitchFamily="34" charset="-122"/>
                        </a:defRPr>
                      </a:lvl5pPr>
                      <a:lvl6pPr marL="3048000" algn="l" defTabSz="609600" rtl="0" eaLnBrk="1" latinLnBrk="0" hangingPunct="1">
                        <a:defRPr sz="2400" kern="1200">
                          <a:solidFill>
                            <a:schemeClr val="tx1"/>
                          </a:solidFill>
                          <a:latin typeface="Arial" panose="020B0604020202020204"/>
                          <a:ea typeface="微软雅黑" panose="020B0503020204020204" pitchFamily="34" charset="-122"/>
                        </a:defRPr>
                      </a:lvl6pPr>
                      <a:lvl7pPr marL="3657600" algn="l" defTabSz="609600" rtl="0" eaLnBrk="1" latinLnBrk="0" hangingPunct="1">
                        <a:defRPr sz="2400" kern="1200">
                          <a:solidFill>
                            <a:schemeClr val="tx1"/>
                          </a:solidFill>
                          <a:latin typeface="Arial" panose="020B0604020202020204"/>
                          <a:ea typeface="微软雅黑" panose="020B0503020204020204" pitchFamily="34" charset="-122"/>
                        </a:defRPr>
                      </a:lvl7pPr>
                      <a:lvl8pPr marL="4267200" algn="l" defTabSz="609600" rtl="0" eaLnBrk="1" latinLnBrk="0" hangingPunct="1">
                        <a:defRPr sz="2400" kern="1200">
                          <a:solidFill>
                            <a:schemeClr val="tx1"/>
                          </a:solidFill>
                          <a:latin typeface="Arial" panose="020B0604020202020204"/>
                          <a:ea typeface="微软雅黑" panose="020B0503020204020204" pitchFamily="34" charset="-122"/>
                        </a:defRPr>
                      </a:lvl8pPr>
                      <a:lvl9pPr marL="4876800" algn="l" defTabSz="609600" rtl="0" eaLnBrk="1" latinLnBrk="0" hangingPunct="1">
                        <a:defRPr sz="2400" kern="1200">
                          <a:solidFill>
                            <a:schemeClr val="tx1"/>
                          </a:solidFill>
                          <a:latin typeface="Arial" panose="020B0604020202020204"/>
                          <a:ea typeface="微软雅黑" panose="020B0503020204020204" pitchFamily="34" charset="-122"/>
                        </a:defRPr>
                      </a:lvl9pPr>
                    </a:lstStyle>
                    <a:p>
                      <a:pPr marL="0" indent="0" algn="ctr">
                        <a:lnSpc>
                          <a:spcPct val="100000"/>
                        </a:lnSpc>
                        <a:spcBef>
                          <a:spcPts val="0"/>
                        </a:spcBef>
                      </a:pPr>
                      <a:endParaRPr sz="900" dirty="0">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a:solidFill>
                        <a:srgbClr val="9FA3A1"/>
                      </a:solidFill>
                      <a:prstDash val="solid"/>
                    </a:lnL>
                    <a:lnR w="12700">
                      <a:solidFill>
                        <a:srgbClr val="000000"/>
                      </a:solidFill>
                      <a:prstDash val="solid"/>
                    </a:lnR>
                    <a:lnT w="12700">
                      <a:solidFill>
                        <a:srgbClr val="9FA3A1"/>
                      </a:solidFill>
                      <a:prstDash val="solid"/>
                    </a:lnT>
                    <a:lnB w="12700">
                      <a:solidFill>
                        <a:srgbClr val="9FA3A1"/>
                      </a:solidFill>
                      <a:prstDash val="solid"/>
                    </a:lnB>
                    <a:lnTlToBr w="12700" cmpd="sng">
                      <a:noFill/>
                      <a:prstDash val="solid"/>
                    </a:lnTlToBr>
                    <a:lnBlToTr w="12700" cmpd="sng">
                      <a:noFill/>
                      <a:prstDash val="solid"/>
                    </a:lnBlToTr>
                    <a:solidFill>
                      <a:srgbClr val="E4EDEB"/>
                    </a:solidFill>
                  </a:tcPr>
                </a:tc>
              </a:tr>
              <a:tr h="330751">
                <a:tc>
                  <a:txBody>
                    <a:bodyPr/>
                    <a:lstStyle>
                      <a:lvl1pPr marL="0" algn="l" defTabSz="609600" rtl="0" eaLnBrk="1" latinLnBrk="0" hangingPunct="1">
                        <a:defRPr sz="2400" kern="1200">
                          <a:solidFill>
                            <a:schemeClr val="tx1"/>
                          </a:solidFill>
                          <a:latin typeface="Arial" panose="020B0604020202020204"/>
                          <a:ea typeface="微软雅黑" panose="020B0503020204020204" pitchFamily="34" charset="-122"/>
                        </a:defRPr>
                      </a:lvl1pPr>
                      <a:lvl2pPr marL="609600" algn="l" defTabSz="609600" rtl="0" eaLnBrk="1" latinLnBrk="0" hangingPunct="1">
                        <a:defRPr sz="2400" kern="1200">
                          <a:solidFill>
                            <a:schemeClr val="tx1"/>
                          </a:solidFill>
                          <a:latin typeface="Arial" panose="020B0604020202020204"/>
                          <a:ea typeface="微软雅黑" panose="020B0503020204020204" pitchFamily="34" charset="-122"/>
                        </a:defRPr>
                      </a:lvl2pPr>
                      <a:lvl3pPr marL="1219200" algn="l" defTabSz="609600" rtl="0" eaLnBrk="1" latinLnBrk="0" hangingPunct="1">
                        <a:defRPr sz="2400" kern="1200">
                          <a:solidFill>
                            <a:schemeClr val="tx1"/>
                          </a:solidFill>
                          <a:latin typeface="Arial" panose="020B0604020202020204"/>
                          <a:ea typeface="微软雅黑" panose="020B0503020204020204" pitchFamily="34" charset="-122"/>
                        </a:defRPr>
                      </a:lvl3pPr>
                      <a:lvl4pPr marL="1828800" algn="l" defTabSz="609600" rtl="0" eaLnBrk="1" latinLnBrk="0" hangingPunct="1">
                        <a:defRPr sz="2400" kern="1200">
                          <a:solidFill>
                            <a:schemeClr val="tx1"/>
                          </a:solidFill>
                          <a:latin typeface="Arial" panose="020B0604020202020204"/>
                          <a:ea typeface="微软雅黑" panose="020B0503020204020204" pitchFamily="34" charset="-122"/>
                        </a:defRPr>
                      </a:lvl4pPr>
                      <a:lvl5pPr marL="2438400" algn="l" defTabSz="609600" rtl="0" eaLnBrk="1" latinLnBrk="0" hangingPunct="1">
                        <a:defRPr sz="2400" kern="1200">
                          <a:solidFill>
                            <a:schemeClr val="tx1"/>
                          </a:solidFill>
                          <a:latin typeface="Arial" panose="020B0604020202020204"/>
                          <a:ea typeface="微软雅黑" panose="020B0503020204020204" pitchFamily="34" charset="-122"/>
                        </a:defRPr>
                      </a:lvl5pPr>
                      <a:lvl6pPr marL="3048000" algn="l" defTabSz="609600" rtl="0" eaLnBrk="1" latinLnBrk="0" hangingPunct="1">
                        <a:defRPr sz="2400" kern="1200">
                          <a:solidFill>
                            <a:schemeClr val="tx1"/>
                          </a:solidFill>
                          <a:latin typeface="Arial" panose="020B0604020202020204"/>
                          <a:ea typeface="微软雅黑" panose="020B0503020204020204" pitchFamily="34" charset="-122"/>
                        </a:defRPr>
                      </a:lvl6pPr>
                      <a:lvl7pPr marL="3657600" algn="l" defTabSz="609600" rtl="0" eaLnBrk="1" latinLnBrk="0" hangingPunct="1">
                        <a:defRPr sz="2400" kern="1200">
                          <a:solidFill>
                            <a:schemeClr val="tx1"/>
                          </a:solidFill>
                          <a:latin typeface="Arial" panose="020B0604020202020204"/>
                          <a:ea typeface="微软雅黑" panose="020B0503020204020204" pitchFamily="34" charset="-122"/>
                        </a:defRPr>
                      </a:lvl7pPr>
                      <a:lvl8pPr marL="4267200" algn="l" defTabSz="609600" rtl="0" eaLnBrk="1" latinLnBrk="0" hangingPunct="1">
                        <a:defRPr sz="2400" kern="1200">
                          <a:solidFill>
                            <a:schemeClr val="tx1"/>
                          </a:solidFill>
                          <a:latin typeface="Arial" panose="020B0604020202020204"/>
                          <a:ea typeface="微软雅黑" panose="020B0503020204020204" pitchFamily="34" charset="-122"/>
                        </a:defRPr>
                      </a:lvl8pPr>
                      <a:lvl9pPr marL="4876800" algn="l" defTabSz="609600" rtl="0" eaLnBrk="1" latinLnBrk="0" hangingPunct="1">
                        <a:defRPr sz="2400" kern="1200">
                          <a:solidFill>
                            <a:schemeClr val="tx1"/>
                          </a:solidFill>
                          <a:latin typeface="Arial" panose="020B0604020202020204"/>
                          <a:ea typeface="微软雅黑" panose="020B0503020204020204" pitchFamily="34" charset="-122"/>
                        </a:defRPr>
                      </a:lvl9pPr>
                    </a:lstStyle>
                    <a:p>
                      <a:pPr marL="0" marR="422910" indent="0" algn="ctr" defTabSz="609600" rtl="0" eaLnBrk="1" latinLnBrk="0" hangingPunct="1">
                        <a:lnSpc>
                          <a:spcPct val="100000"/>
                        </a:lnSpc>
                        <a:spcBef>
                          <a:spcPts val="0"/>
                        </a:spcBef>
                      </a:pPr>
                      <a:r>
                        <a:rPr lang="zh-CN" altLang="en-US" sz="900" kern="1200" spc="0" dirty="0">
                          <a:solidFill>
                            <a:srgbClr val="1F2E2A"/>
                          </a:solidFill>
                          <a:latin typeface="微软雅黑" panose="020B0503020204020204" pitchFamily="34" charset="-122"/>
                          <a:ea typeface="微软雅黑" panose="020B0503020204020204" pitchFamily="34" charset="-122"/>
                          <a:cs typeface="Lucida Sans Unicode" panose="020B0602030504020204"/>
                        </a:rPr>
                        <a:t>瑞戈非尼</a:t>
                      </a:r>
                      <a:endParaRPr sz="900" kern="1200" spc="0" dirty="0">
                        <a:solidFill>
                          <a:srgbClr val="1F2E2A"/>
                        </a:solidFill>
                        <a:latin typeface="微软雅黑" panose="020B0503020204020204" pitchFamily="34" charset="-122"/>
                        <a:ea typeface="微软雅黑" panose="020B0503020204020204" pitchFamily="34" charset="-122"/>
                        <a:cs typeface="Lucida Sans Unicode" panose="020B0602030504020204"/>
                      </a:endParaRPr>
                    </a:p>
                  </a:txBody>
                  <a:tcPr marL="0" marR="0" marT="148590" marB="0" anchor="ctr">
                    <a:lnL w="12700">
                      <a:solidFill>
                        <a:srgbClr val="000000"/>
                      </a:solidFill>
                      <a:prstDash val="solid"/>
                    </a:lnL>
                    <a:lnR w="12700">
                      <a:solidFill>
                        <a:srgbClr val="9FA3A1"/>
                      </a:solidFill>
                      <a:prstDash val="solid"/>
                    </a:lnR>
                    <a:lnT w="12700">
                      <a:solidFill>
                        <a:srgbClr val="9FA3A1"/>
                      </a:solidFill>
                      <a:prstDash val="solid"/>
                    </a:lnT>
                    <a:lnB w="12700">
                      <a:solidFill>
                        <a:srgbClr val="9FA3A1"/>
                      </a:solidFill>
                      <a:prstDash val="solid"/>
                    </a:lnB>
                    <a:lnTlToBr w="12700" cmpd="sng">
                      <a:noFill/>
                      <a:prstDash val="solid"/>
                    </a:lnTlToBr>
                    <a:lnBlToTr w="12700" cmpd="sng">
                      <a:noFill/>
                      <a:prstDash val="solid"/>
                    </a:lnBlToTr>
                    <a:noFill/>
                  </a:tcPr>
                </a:tc>
                <a:tc>
                  <a:txBody>
                    <a:bodyPr/>
                    <a:lstStyle>
                      <a:lvl1pPr marL="0" algn="l" defTabSz="609600" rtl="0" eaLnBrk="1" latinLnBrk="0" hangingPunct="1">
                        <a:defRPr sz="2400" kern="1200">
                          <a:solidFill>
                            <a:schemeClr val="tx1"/>
                          </a:solidFill>
                          <a:latin typeface="Arial" panose="020B0604020202020204"/>
                          <a:ea typeface="微软雅黑" panose="020B0503020204020204" pitchFamily="34" charset="-122"/>
                        </a:defRPr>
                      </a:lvl1pPr>
                      <a:lvl2pPr marL="609600" algn="l" defTabSz="609600" rtl="0" eaLnBrk="1" latinLnBrk="0" hangingPunct="1">
                        <a:defRPr sz="2400" kern="1200">
                          <a:solidFill>
                            <a:schemeClr val="tx1"/>
                          </a:solidFill>
                          <a:latin typeface="Arial" panose="020B0604020202020204"/>
                          <a:ea typeface="微软雅黑" panose="020B0503020204020204" pitchFamily="34" charset="-122"/>
                        </a:defRPr>
                      </a:lvl2pPr>
                      <a:lvl3pPr marL="1219200" algn="l" defTabSz="609600" rtl="0" eaLnBrk="1" latinLnBrk="0" hangingPunct="1">
                        <a:defRPr sz="2400" kern="1200">
                          <a:solidFill>
                            <a:schemeClr val="tx1"/>
                          </a:solidFill>
                          <a:latin typeface="Arial" panose="020B0604020202020204"/>
                          <a:ea typeface="微软雅黑" panose="020B0503020204020204" pitchFamily="34" charset="-122"/>
                        </a:defRPr>
                      </a:lvl3pPr>
                      <a:lvl4pPr marL="1828800" algn="l" defTabSz="609600" rtl="0" eaLnBrk="1" latinLnBrk="0" hangingPunct="1">
                        <a:defRPr sz="2400" kern="1200">
                          <a:solidFill>
                            <a:schemeClr val="tx1"/>
                          </a:solidFill>
                          <a:latin typeface="Arial" panose="020B0604020202020204"/>
                          <a:ea typeface="微软雅黑" panose="020B0503020204020204" pitchFamily="34" charset="-122"/>
                        </a:defRPr>
                      </a:lvl4pPr>
                      <a:lvl5pPr marL="2438400" algn="l" defTabSz="609600" rtl="0" eaLnBrk="1" latinLnBrk="0" hangingPunct="1">
                        <a:defRPr sz="2400" kern="1200">
                          <a:solidFill>
                            <a:schemeClr val="tx1"/>
                          </a:solidFill>
                          <a:latin typeface="Arial" panose="020B0604020202020204"/>
                          <a:ea typeface="微软雅黑" panose="020B0503020204020204" pitchFamily="34" charset="-122"/>
                        </a:defRPr>
                      </a:lvl5pPr>
                      <a:lvl6pPr marL="3048000" algn="l" defTabSz="609600" rtl="0" eaLnBrk="1" latinLnBrk="0" hangingPunct="1">
                        <a:defRPr sz="2400" kern="1200">
                          <a:solidFill>
                            <a:schemeClr val="tx1"/>
                          </a:solidFill>
                          <a:latin typeface="Arial" panose="020B0604020202020204"/>
                          <a:ea typeface="微软雅黑" panose="020B0503020204020204" pitchFamily="34" charset="-122"/>
                        </a:defRPr>
                      </a:lvl6pPr>
                      <a:lvl7pPr marL="3657600" algn="l" defTabSz="609600" rtl="0" eaLnBrk="1" latinLnBrk="0" hangingPunct="1">
                        <a:defRPr sz="2400" kern="1200">
                          <a:solidFill>
                            <a:schemeClr val="tx1"/>
                          </a:solidFill>
                          <a:latin typeface="Arial" panose="020B0604020202020204"/>
                          <a:ea typeface="微软雅黑" panose="020B0503020204020204" pitchFamily="34" charset="-122"/>
                        </a:defRPr>
                      </a:lvl7pPr>
                      <a:lvl8pPr marL="4267200" algn="l" defTabSz="609600" rtl="0" eaLnBrk="1" latinLnBrk="0" hangingPunct="1">
                        <a:defRPr sz="2400" kern="1200">
                          <a:solidFill>
                            <a:schemeClr val="tx1"/>
                          </a:solidFill>
                          <a:latin typeface="Arial" panose="020B0604020202020204"/>
                          <a:ea typeface="微软雅黑" panose="020B0503020204020204" pitchFamily="34" charset="-122"/>
                        </a:defRPr>
                      </a:lvl8pPr>
                      <a:lvl9pPr marL="4876800" algn="l" defTabSz="609600" rtl="0" eaLnBrk="1" latinLnBrk="0" hangingPunct="1">
                        <a:defRPr sz="2400" kern="1200">
                          <a:solidFill>
                            <a:schemeClr val="tx1"/>
                          </a:solidFill>
                          <a:latin typeface="Arial" panose="020B0604020202020204"/>
                          <a:ea typeface="微软雅黑" panose="020B0503020204020204" pitchFamily="34" charset="-122"/>
                        </a:defRPr>
                      </a:lvl9pPr>
                    </a:lstStyle>
                    <a:p>
                      <a:pPr marL="0" indent="0" algn="ctr">
                        <a:lnSpc>
                          <a:spcPct val="100000"/>
                        </a:lnSpc>
                        <a:spcBef>
                          <a:spcPts val="0"/>
                        </a:spcBef>
                      </a:pPr>
                      <a:endParaRPr sz="900" dirty="0">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9FA3A1"/>
                      </a:solidFill>
                      <a:prstDash val="solid"/>
                      <a:round/>
                      <a:headEnd type="none" w="med" len="med"/>
                      <a:tailEnd type="none" w="med" len="med"/>
                    </a:lnL>
                    <a:lnR w="12700">
                      <a:solidFill>
                        <a:srgbClr val="9FA3A1"/>
                      </a:solidFill>
                      <a:prstDash val="solid"/>
                    </a:lnR>
                    <a:lnT w="12700">
                      <a:solidFill>
                        <a:srgbClr val="9FA3A1"/>
                      </a:solidFill>
                      <a:prstDash val="solid"/>
                    </a:lnT>
                    <a:lnB w="12700">
                      <a:solidFill>
                        <a:srgbClr val="9FA3A1"/>
                      </a:solidFill>
                      <a:prstDash val="solid"/>
                    </a:lnB>
                    <a:lnTlToBr w="12700" cmpd="sng">
                      <a:noFill/>
                      <a:prstDash val="solid"/>
                    </a:lnTlToBr>
                    <a:lnBlToTr w="12700" cmpd="sng">
                      <a:noFill/>
                      <a:prstDash val="solid"/>
                    </a:lnBlToTr>
                    <a:solidFill>
                      <a:srgbClr val="315B50"/>
                    </a:solidFill>
                  </a:tcPr>
                </a:tc>
                <a:tc>
                  <a:txBody>
                    <a:bodyPr/>
                    <a:lstStyle>
                      <a:lvl1pPr marL="0" algn="l" defTabSz="609600" rtl="0" eaLnBrk="1" latinLnBrk="0" hangingPunct="1">
                        <a:defRPr sz="2400" kern="1200">
                          <a:solidFill>
                            <a:schemeClr val="tx1"/>
                          </a:solidFill>
                          <a:latin typeface="Arial" panose="020B0604020202020204"/>
                          <a:ea typeface="微软雅黑" panose="020B0503020204020204" pitchFamily="34" charset="-122"/>
                        </a:defRPr>
                      </a:lvl1pPr>
                      <a:lvl2pPr marL="609600" algn="l" defTabSz="609600" rtl="0" eaLnBrk="1" latinLnBrk="0" hangingPunct="1">
                        <a:defRPr sz="2400" kern="1200">
                          <a:solidFill>
                            <a:schemeClr val="tx1"/>
                          </a:solidFill>
                          <a:latin typeface="Arial" panose="020B0604020202020204"/>
                          <a:ea typeface="微软雅黑" panose="020B0503020204020204" pitchFamily="34" charset="-122"/>
                        </a:defRPr>
                      </a:lvl2pPr>
                      <a:lvl3pPr marL="1219200" algn="l" defTabSz="609600" rtl="0" eaLnBrk="1" latinLnBrk="0" hangingPunct="1">
                        <a:defRPr sz="2400" kern="1200">
                          <a:solidFill>
                            <a:schemeClr val="tx1"/>
                          </a:solidFill>
                          <a:latin typeface="Arial" panose="020B0604020202020204"/>
                          <a:ea typeface="微软雅黑" panose="020B0503020204020204" pitchFamily="34" charset="-122"/>
                        </a:defRPr>
                      </a:lvl3pPr>
                      <a:lvl4pPr marL="1828800" algn="l" defTabSz="609600" rtl="0" eaLnBrk="1" latinLnBrk="0" hangingPunct="1">
                        <a:defRPr sz="2400" kern="1200">
                          <a:solidFill>
                            <a:schemeClr val="tx1"/>
                          </a:solidFill>
                          <a:latin typeface="Arial" panose="020B0604020202020204"/>
                          <a:ea typeface="微软雅黑" panose="020B0503020204020204" pitchFamily="34" charset="-122"/>
                        </a:defRPr>
                      </a:lvl4pPr>
                      <a:lvl5pPr marL="2438400" algn="l" defTabSz="609600" rtl="0" eaLnBrk="1" latinLnBrk="0" hangingPunct="1">
                        <a:defRPr sz="2400" kern="1200">
                          <a:solidFill>
                            <a:schemeClr val="tx1"/>
                          </a:solidFill>
                          <a:latin typeface="Arial" panose="020B0604020202020204"/>
                          <a:ea typeface="微软雅黑" panose="020B0503020204020204" pitchFamily="34" charset="-122"/>
                        </a:defRPr>
                      </a:lvl5pPr>
                      <a:lvl6pPr marL="3048000" algn="l" defTabSz="609600" rtl="0" eaLnBrk="1" latinLnBrk="0" hangingPunct="1">
                        <a:defRPr sz="2400" kern="1200">
                          <a:solidFill>
                            <a:schemeClr val="tx1"/>
                          </a:solidFill>
                          <a:latin typeface="Arial" panose="020B0604020202020204"/>
                          <a:ea typeface="微软雅黑" panose="020B0503020204020204" pitchFamily="34" charset="-122"/>
                        </a:defRPr>
                      </a:lvl6pPr>
                      <a:lvl7pPr marL="3657600" algn="l" defTabSz="609600" rtl="0" eaLnBrk="1" latinLnBrk="0" hangingPunct="1">
                        <a:defRPr sz="2400" kern="1200">
                          <a:solidFill>
                            <a:schemeClr val="tx1"/>
                          </a:solidFill>
                          <a:latin typeface="Arial" panose="020B0604020202020204"/>
                          <a:ea typeface="微软雅黑" panose="020B0503020204020204" pitchFamily="34" charset="-122"/>
                        </a:defRPr>
                      </a:lvl7pPr>
                      <a:lvl8pPr marL="4267200" algn="l" defTabSz="609600" rtl="0" eaLnBrk="1" latinLnBrk="0" hangingPunct="1">
                        <a:defRPr sz="2400" kern="1200">
                          <a:solidFill>
                            <a:schemeClr val="tx1"/>
                          </a:solidFill>
                          <a:latin typeface="Arial" panose="020B0604020202020204"/>
                          <a:ea typeface="微软雅黑" panose="020B0503020204020204" pitchFamily="34" charset="-122"/>
                        </a:defRPr>
                      </a:lvl8pPr>
                      <a:lvl9pPr marL="4876800" algn="l" defTabSz="609600" rtl="0" eaLnBrk="1" latinLnBrk="0" hangingPunct="1">
                        <a:defRPr sz="2400" kern="1200">
                          <a:solidFill>
                            <a:schemeClr val="tx1"/>
                          </a:solidFill>
                          <a:latin typeface="Arial" panose="020B0604020202020204"/>
                          <a:ea typeface="微软雅黑" panose="020B0503020204020204" pitchFamily="34" charset="-122"/>
                        </a:defRPr>
                      </a:lvl9pPr>
                    </a:lstStyle>
                    <a:p>
                      <a:pPr marL="0" indent="0" algn="ctr">
                        <a:lnSpc>
                          <a:spcPct val="100000"/>
                        </a:lnSpc>
                        <a:spcBef>
                          <a:spcPts val="0"/>
                        </a:spcBef>
                      </a:pPr>
                      <a:endParaRPr sz="900" dirty="0">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a:solidFill>
                        <a:srgbClr val="9FA3A1"/>
                      </a:solidFill>
                      <a:prstDash val="solid"/>
                    </a:lnL>
                    <a:lnR w="12700">
                      <a:solidFill>
                        <a:srgbClr val="9FA3A1"/>
                      </a:solidFill>
                      <a:prstDash val="solid"/>
                    </a:lnR>
                    <a:lnT w="12700">
                      <a:solidFill>
                        <a:srgbClr val="9FA3A1"/>
                      </a:solidFill>
                      <a:prstDash val="solid"/>
                    </a:lnT>
                    <a:lnB w="12700">
                      <a:solidFill>
                        <a:srgbClr val="9FA3A1"/>
                      </a:solidFill>
                      <a:prstDash val="solid"/>
                    </a:lnB>
                    <a:lnTlToBr w="12700" cmpd="sng">
                      <a:noFill/>
                      <a:prstDash val="solid"/>
                    </a:lnTlToBr>
                    <a:lnBlToTr w="12700" cmpd="sng">
                      <a:noFill/>
                      <a:prstDash val="solid"/>
                    </a:lnBlToTr>
                    <a:solidFill>
                      <a:srgbClr val="315B50"/>
                    </a:solidFill>
                  </a:tcPr>
                </a:tc>
                <a:tc>
                  <a:txBody>
                    <a:bodyPr/>
                    <a:lstStyle>
                      <a:lvl1pPr marL="0" algn="l" defTabSz="609600" rtl="0" eaLnBrk="1" latinLnBrk="0" hangingPunct="1">
                        <a:defRPr sz="2400" kern="1200">
                          <a:solidFill>
                            <a:schemeClr val="tx1"/>
                          </a:solidFill>
                          <a:latin typeface="Arial" panose="020B0604020202020204"/>
                          <a:ea typeface="微软雅黑" panose="020B0503020204020204" pitchFamily="34" charset="-122"/>
                        </a:defRPr>
                      </a:lvl1pPr>
                      <a:lvl2pPr marL="609600" algn="l" defTabSz="609600" rtl="0" eaLnBrk="1" latinLnBrk="0" hangingPunct="1">
                        <a:defRPr sz="2400" kern="1200">
                          <a:solidFill>
                            <a:schemeClr val="tx1"/>
                          </a:solidFill>
                          <a:latin typeface="Arial" panose="020B0604020202020204"/>
                          <a:ea typeface="微软雅黑" panose="020B0503020204020204" pitchFamily="34" charset="-122"/>
                        </a:defRPr>
                      </a:lvl2pPr>
                      <a:lvl3pPr marL="1219200" algn="l" defTabSz="609600" rtl="0" eaLnBrk="1" latinLnBrk="0" hangingPunct="1">
                        <a:defRPr sz="2400" kern="1200">
                          <a:solidFill>
                            <a:schemeClr val="tx1"/>
                          </a:solidFill>
                          <a:latin typeface="Arial" panose="020B0604020202020204"/>
                          <a:ea typeface="微软雅黑" panose="020B0503020204020204" pitchFamily="34" charset="-122"/>
                        </a:defRPr>
                      </a:lvl3pPr>
                      <a:lvl4pPr marL="1828800" algn="l" defTabSz="609600" rtl="0" eaLnBrk="1" latinLnBrk="0" hangingPunct="1">
                        <a:defRPr sz="2400" kern="1200">
                          <a:solidFill>
                            <a:schemeClr val="tx1"/>
                          </a:solidFill>
                          <a:latin typeface="Arial" panose="020B0604020202020204"/>
                          <a:ea typeface="微软雅黑" panose="020B0503020204020204" pitchFamily="34" charset="-122"/>
                        </a:defRPr>
                      </a:lvl4pPr>
                      <a:lvl5pPr marL="2438400" algn="l" defTabSz="609600" rtl="0" eaLnBrk="1" latinLnBrk="0" hangingPunct="1">
                        <a:defRPr sz="2400" kern="1200">
                          <a:solidFill>
                            <a:schemeClr val="tx1"/>
                          </a:solidFill>
                          <a:latin typeface="Arial" panose="020B0604020202020204"/>
                          <a:ea typeface="微软雅黑" panose="020B0503020204020204" pitchFamily="34" charset="-122"/>
                        </a:defRPr>
                      </a:lvl5pPr>
                      <a:lvl6pPr marL="3048000" algn="l" defTabSz="609600" rtl="0" eaLnBrk="1" latinLnBrk="0" hangingPunct="1">
                        <a:defRPr sz="2400" kern="1200">
                          <a:solidFill>
                            <a:schemeClr val="tx1"/>
                          </a:solidFill>
                          <a:latin typeface="Arial" panose="020B0604020202020204"/>
                          <a:ea typeface="微软雅黑" panose="020B0503020204020204" pitchFamily="34" charset="-122"/>
                        </a:defRPr>
                      </a:lvl6pPr>
                      <a:lvl7pPr marL="3657600" algn="l" defTabSz="609600" rtl="0" eaLnBrk="1" latinLnBrk="0" hangingPunct="1">
                        <a:defRPr sz="2400" kern="1200">
                          <a:solidFill>
                            <a:schemeClr val="tx1"/>
                          </a:solidFill>
                          <a:latin typeface="Arial" panose="020B0604020202020204"/>
                          <a:ea typeface="微软雅黑" panose="020B0503020204020204" pitchFamily="34" charset="-122"/>
                        </a:defRPr>
                      </a:lvl7pPr>
                      <a:lvl8pPr marL="4267200" algn="l" defTabSz="609600" rtl="0" eaLnBrk="1" latinLnBrk="0" hangingPunct="1">
                        <a:defRPr sz="2400" kern="1200">
                          <a:solidFill>
                            <a:schemeClr val="tx1"/>
                          </a:solidFill>
                          <a:latin typeface="Arial" panose="020B0604020202020204"/>
                          <a:ea typeface="微软雅黑" panose="020B0503020204020204" pitchFamily="34" charset="-122"/>
                        </a:defRPr>
                      </a:lvl8pPr>
                      <a:lvl9pPr marL="4876800" algn="l" defTabSz="609600" rtl="0" eaLnBrk="1" latinLnBrk="0" hangingPunct="1">
                        <a:defRPr sz="2400" kern="1200">
                          <a:solidFill>
                            <a:schemeClr val="tx1"/>
                          </a:solidFill>
                          <a:latin typeface="Arial" panose="020B0604020202020204"/>
                          <a:ea typeface="微软雅黑" panose="020B0503020204020204" pitchFamily="34" charset="-122"/>
                        </a:defRPr>
                      </a:lvl9pPr>
                    </a:lstStyle>
                    <a:p>
                      <a:pPr marL="0" indent="0" algn="ctr">
                        <a:lnSpc>
                          <a:spcPct val="100000"/>
                        </a:lnSpc>
                        <a:spcBef>
                          <a:spcPts val="0"/>
                        </a:spcBef>
                      </a:pPr>
                      <a:endParaRPr sz="900" dirty="0">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a:solidFill>
                        <a:srgbClr val="9FA3A1"/>
                      </a:solidFill>
                      <a:prstDash val="solid"/>
                    </a:lnL>
                    <a:lnR w="12700">
                      <a:solidFill>
                        <a:srgbClr val="9FA3A1"/>
                      </a:solidFill>
                      <a:prstDash val="solid"/>
                    </a:lnR>
                    <a:lnT w="12700">
                      <a:solidFill>
                        <a:srgbClr val="9FA3A1"/>
                      </a:solidFill>
                      <a:prstDash val="solid"/>
                    </a:lnT>
                    <a:lnB w="12700">
                      <a:solidFill>
                        <a:srgbClr val="9FA3A1"/>
                      </a:solidFill>
                      <a:prstDash val="solid"/>
                    </a:lnB>
                    <a:lnTlToBr w="12700" cmpd="sng">
                      <a:noFill/>
                      <a:prstDash val="solid"/>
                    </a:lnTlToBr>
                    <a:lnBlToTr w="12700" cmpd="sng">
                      <a:noFill/>
                      <a:prstDash val="solid"/>
                    </a:lnBlToTr>
                    <a:solidFill>
                      <a:srgbClr val="E4EDEB"/>
                    </a:solidFill>
                  </a:tcPr>
                </a:tc>
                <a:tc>
                  <a:txBody>
                    <a:bodyPr/>
                    <a:lstStyle>
                      <a:lvl1pPr marL="0" algn="l" defTabSz="609600" rtl="0" eaLnBrk="1" latinLnBrk="0" hangingPunct="1">
                        <a:defRPr sz="2400" kern="1200">
                          <a:solidFill>
                            <a:schemeClr val="tx1"/>
                          </a:solidFill>
                          <a:latin typeface="Arial" panose="020B0604020202020204"/>
                          <a:ea typeface="微软雅黑" panose="020B0503020204020204" pitchFamily="34" charset="-122"/>
                        </a:defRPr>
                      </a:lvl1pPr>
                      <a:lvl2pPr marL="609600" algn="l" defTabSz="609600" rtl="0" eaLnBrk="1" latinLnBrk="0" hangingPunct="1">
                        <a:defRPr sz="2400" kern="1200">
                          <a:solidFill>
                            <a:schemeClr val="tx1"/>
                          </a:solidFill>
                          <a:latin typeface="Arial" panose="020B0604020202020204"/>
                          <a:ea typeface="微软雅黑" panose="020B0503020204020204" pitchFamily="34" charset="-122"/>
                        </a:defRPr>
                      </a:lvl2pPr>
                      <a:lvl3pPr marL="1219200" algn="l" defTabSz="609600" rtl="0" eaLnBrk="1" latinLnBrk="0" hangingPunct="1">
                        <a:defRPr sz="2400" kern="1200">
                          <a:solidFill>
                            <a:schemeClr val="tx1"/>
                          </a:solidFill>
                          <a:latin typeface="Arial" panose="020B0604020202020204"/>
                          <a:ea typeface="微软雅黑" panose="020B0503020204020204" pitchFamily="34" charset="-122"/>
                        </a:defRPr>
                      </a:lvl3pPr>
                      <a:lvl4pPr marL="1828800" algn="l" defTabSz="609600" rtl="0" eaLnBrk="1" latinLnBrk="0" hangingPunct="1">
                        <a:defRPr sz="2400" kern="1200">
                          <a:solidFill>
                            <a:schemeClr val="tx1"/>
                          </a:solidFill>
                          <a:latin typeface="Arial" panose="020B0604020202020204"/>
                          <a:ea typeface="微软雅黑" panose="020B0503020204020204" pitchFamily="34" charset="-122"/>
                        </a:defRPr>
                      </a:lvl4pPr>
                      <a:lvl5pPr marL="2438400" algn="l" defTabSz="609600" rtl="0" eaLnBrk="1" latinLnBrk="0" hangingPunct="1">
                        <a:defRPr sz="2400" kern="1200">
                          <a:solidFill>
                            <a:schemeClr val="tx1"/>
                          </a:solidFill>
                          <a:latin typeface="Arial" panose="020B0604020202020204"/>
                          <a:ea typeface="微软雅黑" panose="020B0503020204020204" pitchFamily="34" charset="-122"/>
                        </a:defRPr>
                      </a:lvl5pPr>
                      <a:lvl6pPr marL="3048000" algn="l" defTabSz="609600" rtl="0" eaLnBrk="1" latinLnBrk="0" hangingPunct="1">
                        <a:defRPr sz="2400" kern="1200">
                          <a:solidFill>
                            <a:schemeClr val="tx1"/>
                          </a:solidFill>
                          <a:latin typeface="Arial" panose="020B0604020202020204"/>
                          <a:ea typeface="微软雅黑" panose="020B0503020204020204" pitchFamily="34" charset="-122"/>
                        </a:defRPr>
                      </a:lvl6pPr>
                      <a:lvl7pPr marL="3657600" algn="l" defTabSz="609600" rtl="0" eaLnBrk="1" latinLnBrk="0" hangingPunct="1">
                        <a:defRPr sz="2400" kern="1200">
                          <a:solidFill>
                            <a:schemeClr val="tx1"/>
                          </a:solidFill>
                          <a:latin typeface="Arial" panose="020B0604020202020204"/>
                          <a:ea typeface="微软雅黑" panose="020B0503020204020204" pitchFamily="34" charset="-122"/>
                        </a:defRPr>
                      </a:lvl7pPr>
                      <a:lvl8pPr marL="4267200" algn="l" defTabSz="609600" rtl="0" eaLnBrk="1" latinLnBrk="0" hangingPunct="1">
                        <a:defRPr sz="2400" kern="1200">
                          <a:solidFill>
                            <a:schemeClr val="tx1"/>
                          </a:solidFill>
                          <a:latin typeface="Arial" panose="020B0604020202020204"/>
                          <a:ea typeface="微软雅黑" panose="020B0503020204020204" pitchFamily="34" charset="-122"/>
                        </a:defRPr>
                      </a:lvl8pPr>
                      <a:lvl9pPr marL="4876800" algn="l" defTabSz="609600" rtl="0" eaLnBrk="1" latinLnBrk="0" hangingPunct="1">
                        <a:defRPr sz="2400" kern="1200">
                          <a:solidFill>
                            <a:schemeClr val="tx1"/>
                          </a:solidFill>
                          <a:latin typeface="Arial" panose="020B0604020202020204"/>
                          <a:ea typeface="微软雅黑" panose="020B0503020204020204" pitchFamily="34" charset="-122"/>
                        </a:defRPr>
                      </a:lvl9pPr>
                    </a:lstStyle>
                    <a:p>
                      <a:pPr marL="0" indent="0" algn="ctr">
                        <a:lnSpc>
                          <a:spcPct val="100000"/>
                        </a:lnSpc>
                        <a:spcBef>
                          <a:spcPts val="0"/>
                        </a:spcBef>
                      </a:pPr>
                      <a:endParaRPr sz="900" dirty="0">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a:solidFill>
                        <a:srgbClr val="9FA3A1"/>
                      </a:solidFill>
                      <a:prstDash val="solid"/>
                    </a:lnL>
                    <a:lnR w="12700">
                      <a:solidFill>
                        <a:srgbClr val="9FA3A1"/>
                      </a:solidFill>
                      <a:prstDash val="solid"/>
                    </a:lnR>
                    <a:lnT w="12700">
                      <a:solidFill>
                        <a:srgbClr val="9FA3A1"/>
                      </a:solidFill>
                      <a:prstDash val="solid"/>
                    </a:lnT>
                    <a:lnB w="12700">
                      <a:solidFill>
                        <a:srgbClr val="9FA3A1"/>
                      </a:solidFill>
                      <a:prstDash val="solid"/>
                    </a:lnB>
                    <a:lnTlToBr w="12700" cmpd="sng">
                      <a:noFill/>
                      <a:prstDash val="solid"/>
                    </a:lnTlToBr>
                    <a:lnBlToTr w="12700" cmpd="sng">
                      <a:noFill/>
                      <a:prstDash val="solid"/>
                    </a:lnBlToTr>
                    <a:solidFill>
                      <a:srgbClr val="315B50"/>
                    </a:solidFill>
                  </a:tcPr>
                </a:tc>
                <a:tc>
                  <a:txBody>
                    <a:bodyPr/>
                    <a:lstStyle>
                      <a:lvl1pPr marL="0" algn="l" defTabSz="609600" rtl="0" eaLnBrk="1" latinLnBrk="0" hangingPunct="1">
                        <a:defRPr sz="2400" kern="1200">
                          <a:solidFill>
                            <a:schemeClr val="tx1"/>
                          </a:solidFill>
                          <a:latin typeface="Arial" panose="020B0604020202020204"/>
                          <a:ea typeface="微软雅黑" panose="020B0503020204020204" pitchFamily="34" charset="-122"/>
                        </a:defRPr>
                      </a:lvl1pPr>
                      <a:lvl2pPr marL="609600" algn="l" defTabSz="609600" rtl="0" eaLnBrk="1" latinLnBrk="0" hangingPunct="1">
                        <a:defRPr sz="2400" kern="1200">
                          <a:solidFill>
                            <a:schemeClr val="tx1"/>
                          </a:solidFill>
                          <a:latin typeface="Arial" panose="020B0604020202020204"/>
                          <a:ea typeface="微软雅黑" panose="020B0503020204020204" pitchFamily="34" charset="-122"/>
                        </a:defRPr>
                      </a:lvl2pPr>
                      <a:lvl3pPr marL="1219200" algn="l" defTabSz="609600" rtl="0" eaLnBrk="1" latinLnBrk="0" hangingPunct="1">
                        <a:defRPr sz="2400" kern="1200">
                          <a:solidFill>
                            <a:schemeClr val="tx1"/>
                          </a:solidFill>
                          <a:latin typeface="Arial" panose="020B0604020202020204"/>
                          <a:ea typeface="微软雅黑" panose="020B0503020204020204" pitchFamily="34" charset="-122"/>
                        </a:defRPr>
                      </a:lvl3pPr>
                      <a:lvl4pPr marL="1828800" algn="l" defTabSz="609600" rtl="0" eaLnBrk="1" latinLnBrk="0" hangingPunct="1">
                        <a:defRPr sz="2400" kern="1200">
                          <a:solidFill>
                            <a:schemeClr val="tx1"/>
                          </a:solidFill>
                          <a:latin typeface="Arial" panose="020B0604020202020204"/>
                          <a:ea typeface="微软雅黑" panose="020B0503020204020204" pitchFamily="34" charset="-122"/>
                        </a:defRPr>
                      </a:lvl4pPr>
                      <a:lvl5pPr marL="2438400" algn="l" defTabSz="609600" rtl="0" eaLnBrk="1" latinLnBrk="0" hangingPunct="1">
                        <a:defRPr sz="2400" kern="1200">
                          <a:solidFill>
                            <a:schemeClr val="tx1"/>
                          </a:solidFill>
                          <a:latin typeface="Arial" panose="020B0604020202020204"/>
                          <a:ea typeface="微软雅黑" panose="020B0503020204020204" pitchFamily="34" charset="-122"/>
                        </a:defRPr>
                      </a:lvl5pPr>
                      <a:lvl6pPr marL="3048000" algn="l" defTabSz="609600" rtl="0" eaLnBrk="1" latinLnBrk="0" hangingPunct="1">
                        <a:defRPr sz="2400" kern="1200">
                          <a:solidFill>
                            <a:schemeClr val="tx1"/>
                          </a:solidFill>
                          <a:latin typeface="Arial" panose="020B0604020202020204"/>
                          <a:ea typeface="微软雅黑" panose="020B0503020204020204" pitchFamily="34" charset="-122"/>
                        </a:defRPr>
                      </a:lvl6pPr>
                      <a:lvl7pPr marL="3657600" algn="l" defTabSz="609600" rtl="0" eaLnBrk="1" latinLnBrk="0" hangingPunct="1">
                        <a:defRPr sz="2400" kern="1200">
                          <a:solidFill>
                            <a:schemeClr val="tx1"/>
                          </a:solidFill>
                          <a:latin typeface="Arial" panose="020B0604020202020204"/>
                          <a:ea typeface="微软雅黑" panose="020B0503020204020204" pitchFamily="34" charset="-122"/>
                        </a:defRPr>
                      </a:lvl7pPr>
                      <a:lvl8pPr marL="4267200" algn="l" defTabSz="609600" rtl="0" eaLnBrk="1" latinLnBrk="0" hangingPunct="1">
                        <a:defRPr sz="2400" kern="1200">
                          <a:solidFill>
                            <a:schemeClr val="tx1"/>
                          </a:solidFill>
                          <a:latin typeface="Arial" panose="020B0604020202020204"/>
                          <a:ea typeface="微软雅黑" panose="020B0503020204020204" pitchFamily="34" charset="-122"/>
                        </a:defRPr>
                      </a:lvl8pPr>
                      <a:lvl9pPr marL="4876800" algn="l" defTabSz="609600" rtl="0" eaLnBrk="1" latinLnBrk="0" hangingPunct="1">
                        <a:defRPr sz="2400" kern="1200">
                          <a:solidFill>
                            <a:schemeClr val="tx1"/>
                          </a:solidFill>
                          <a:latin typeface="Arial" panose="020B0604020202020204"/>
                          <a:ea typeface="微软雅黑" panose="020B0503020204020204" pitchFamily="34" charset="-122"/>
                        </a:defRPr>
                      </a:lvl9pPr>
                    </a:lstStyle>
                    <a:p>
                      <a:pPr marL="0" indent="0" algn="ctr">
                        <a:lnSpc>
                          <a:spcPct val="100000"/>
                        </a:lnSpc>
                        <a:spcBef>
                          <a:spcPts val="0"/>
                        </a:spcBef>
                      </a:pPr>
                      <a:endParaRPr sz="900">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a:solidFill>
                        <a:srgbClr val="9FA3A1"/>
                      </a:solidFill>
                      <a:prstDash val="solid"/>
                    </a:lnL>
                    <a:lnR w="12700">
                      <a:solidFill>
                        <a:srgbClr val="9FA3A1"/>
                      </a:solidFill>
                      <a:prstDash val="solid"/>
                    </a:lnR>
                    <a:lnT w="12700">
                      <a:solidFill>
                        <a:srgbClr val="9FA3A1"/>
                      </a:solidFill>
                      <a:prstDash val="solid"/>
                    </a:lnT>
                    <a:lnB w="12700">
                      <a:solidFill>
                        <a:srgbClr val="9FA3A1"/>
                      </a:solidFill>
                      <a:prstDash val="solid"/>
                    </a:lnB>
                    <a:lnTlToBr w="12700" cmpd="sng">
                      <a:noFill/>
                      <a:prstDash val="solid"/>
                    </a:lnTlToBr>
                    <a:lnBlToTr w="12700" cmpd="sng">
                      <a:noFill/>
                      <a:prstDash val="solid"/>
                    </a:lnBlToTr>
                    <a:solidFill>
                      <a:srgbClr val="6FAF9F"/>
                    </a:solidFill>
                  </a:tcPr>
                </a:tc>
                <a:tc>
                  <a:txBody>
                    <a:bodyPr/>
                    <a:lstStyle>
                      <a:lvl1pPr marL="0" algn="l" defTabSz="609600" rtl="0" eaLnBrk="1" latinLnBrk="0" hangingPunct="1">
                        <a:defRPr sz="2400" kern="1200">
                          <a:solidFill>
                            <a:schemeClr val="tx1"/>
                          </a:solidFill>
                          <a:latin typeface="Arial" panose="020B0604020202020204"/>
                          <a:ea typeface="微软雅黑" panose="020B0503020204020204" pitchFamily="34" charset="-122"/>
                        </a:defRPr>
                      </a:lvl1pPr>
                      <a:lvl2pPr marL="609600" algn="l" defTabSz="609600" rtl="0" eaLnBrk="1" latinLnBrk="0" hangingPunct="1">
                        <a:defRPr sz="2400" kern="1200">
                          <a:solidFill>
                            <a:schemeClr val="tx1"/>
                          </a:solidFill>
                          <a:latin typeface="Arial" panose="020B0604020202020204"/>
                          <a:ea typeface="微软雅黑" panose="020B0503020204020204" pitchFamily="34" charset="-122"/>
                        </a:defRPr>
                      </a:lvl2pPr>
                      <a:lvl3pPr marL="1219200" algn="l" defTabSz="609600" rtl="0" eaLnBrk="1" latinLnBrk="0" hangingPunct="1">
                        <a:defRPr sz="2400" kern="1200">
                          <a:solidFill>
                            <a:schemeClr val="tx1"/>
                          </a:solidFill>
                          <a:latin typeface="Arial" panose="020B0604020202020204"/>
                          <a:ea typeface="微软雅黑" panose="020B0503020204020204" pitchFamily="34" charset="-122"/>
                        </a:defRPr>
                      </a:lvl3pPr>
                      <a:lvl4pPr marL="1828800" algn="l" defTabSz="609600" rtl="0" eaLnBrk="1" latinLnBrk="0" hangingPunct="1">
                        <a:defRPr sz="2400" kern="1200">
                          <a:solidFill>
                            <a:schemeClr val="tx1"/>
                          </a:solidFill>
                          <a:latin typeface="Arial" panose="020B0604020202020204"/>
                          <a:ea typeface="微软雅黑" panose="020B0503020204020204" pitchFamily="34" charset="-122"/>
                        </a:defRPr>
                      </a:lvl4pPr>
                      <a:lvl5pPr marL="2438400" algn="l" defTabSz="609600" rtl="0" eaLnBrk="1" latinLnBrk="0" hangingPunct="1">
                        <a:defRPr sz="2400" kern="1200">
                          <a:solidFill>
                            <a:schemeClr val="tx1"/>
                          </a:solidFill>
                          <a:latin typeface="Arial" panose="020B0604020202020204"/>
                          <a:ea typeface="微软雅黑" panose="020B0503020204020204" pitchFamily="34" charset="-122"/>
                        </a:defRPr>
                      </a:lvl5pPr>
                      <a:lvl6pPr marL="3048000" algn="l" defTabSz="609600" rtl="0" eaLnBrk="1" latinLnBrk="0" hangingPunct="1">
                        <a:defRPr sz="2400" kern="1200">
                          <a:solidFill>
                            <a:schemeClr val="tx1"/>
                          </a:solidFill>
                          <a:latin typeface="Arial" panose="020B0604020202020204"/>
                          <a:ea typeface="微软雅黑" panose="020B0503020204020204" pitchFamily="34" charset="-122"/>
                        </a:defRPr>
                      </a:lvl6pPr>
                      <a:lvl7pPr marL="3657600" algn="l" defTabSz="609600" rtl="0" eaLnBrk="1" latinLnBrk="0" hangingPunct="1">
                        <a:defRPr sz="2400" kern="1200">
                          <a:solidFill>
                            <a:schemeClr val="tx1"/>
                          </a:solidFill>
                          <a:latin typeface="Arial" panose="020B0604020202020204"/>
                          <a:ea typeface="微软雅黑" panose="020B0503020204020204" pitchFamily="34" charset="-122"/>
                        </a:defRPr>
                      </a:lvl7pPr>
                      <a:lvl8pPr marL="4267200" algn="l" defTabSz="609600" rtl="0" eaLnBrk="1" latinLnBrk="0" hangingPunct="1">
                        <a:defRPr sz="2400" kern="1200">
                          <a:solidFill>
                            <a:schemeClr val="tx1"/>
                          </a:solidFill>
                          <a:latin typeface="Arial" panose="020B0604020202020204"/>
                          <a:ea typeface="微软雅黑" panose="020B0503020204020204" pitchFamily="34" charset="-122"/>
                        </a:defRPr>
                      </a:lvl8pPr>
                      <a:lvl9pPr marL="4876800" algn="l" defTabSz="609600" rtl="0" eaLnBrk="1" latinLnBrk="0" hangingPunct="1">
                        <a:defRPr sz="2400" kern="1200">
                          <a:solidFill>
                            <a:schemeClr val="tx1"/>
                          </a:solidFill>
                          <a:latin typeface="Arial" panose="020B0604020202020204"/>
                          <a:ea typeface="微软雅黑" panose="020B0503020204020204" pitchFamily="34" charset="-122"/>
                        </a:defRPr>
                      </a:lvl9pPr>
                    </a:lstStyle>
                    <a:p>
                      <a:pPr marL="0" indent="0" algn="ctr">
                        <a:lnSpc>
                          <a:spcPct val="100000"/>
                        </a:lnSpc>
                        <a:spcBef>
                          <a:spcPts val="0"/>
                        </a:spcBef>
                      </a:pPr>
                      <a:endParaRPr sz="900" dirty="0">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9FA3A1"/>
                      </a:solidFill>
                      <a:prstDash val="solid"/>
                      <a:round/>
                      <a:headEnd type="none" w="med" len="med"/>
                      <a:tailEnd type="none" w="med" len="med"/>
                    </a:lnL>
                    <a:lnR w="12700">
                      <a:solidFill>
                        <a:srgbClr val="9FA3A1"/>
                      </a:solidFill>
                      <a:prstDash val="solid"/>
                    </a:lnR>
                    <a:lnT w="12700" cap="flat" cmpd="sng" algn="ctr">
                      <a:solidFill>
                        <a:srgbClr val="9FA3A1"/>
                      </a:solidFill>
                      <a:prstDash val="solid"/>
                      <a:round/>
                      <a:headEnd type="none" w="med" len="med"/>
                      <a:tailEnd type="none" w="med" len="med"/>
                    </a:lnT>
                    <a:lnB w="12700" cap="flat" cmpd="sng" algn="ctr">
                      <a:solidFill>
                        <a:srgbClr val="9FA3A1"/>
                      </a:solidFill>
                      <a:prstDash val="solid"/>
                      <a:round/>
                      <a:headEnd type="none" w="med" len="med"/>
                      <a:tailEnd type="none" w="med" len="med"/>
                    </a:lnB>
                    <a:lnTlToBr w="12700" cmpd="sng">
                      <a:noFill/>
                      <a:prstDash val="solid"/>
                    </a:lnTlToBr>
                    <a:lnBlToTr w="12700" cmpd="sng">
                      <a:noFill/>
                      <a:prstDash val="solid"/>
                    </a:lnBlToTr>
                    <a:solidFill>
                      <a:srgbClr val="E4EDEB"/>
                    </a:solidFill>
                  </a:tcPr>
                </a:tc>
                <a:tc>
                  <a:txBody>
                    <a:bodyPr/>
                    <a:lstStyle>
                      <a:lvl1pPr marL="0" algn="l" defTabSz="609600" rtl="0" eaLnBrk="1" latinLnBrk="0" hangingPunct="1">
                        <a:defRPr sz="2400" kern="1200">
                          <a:solidFill>
                            <a:schemeClr val="tx1"/>
                          </a:solidFill>
                          <a:latin typeface="Arial" panose="020B0604020202020204"/>
                          <a:ea typeface="微软雅黑" panose="020B0503020204020204" pitchFamily="34" charset="-122"/>
                        </a:defRPr>
                      </a:lvl1pPr>
                      <a:lvl2pPr marL="609600" algn="l" defTabSz="609600" rtl="0" eaLnBrk="1" latinLnBrk="0" hangingPunct="1">
                        <a:defRPr sz="2400" kern="1200">
                          <a:solidFill>
                            <a:schemeClr val="tx1"/>
                          </a:solidFill>
                          <a:latin typeface="Arial" panose="020B0604020202020204"/>
                          <a:ea typeface="微软雅黑" panose="020B0503020204020204" pitchFamily="34" charset="-122"/>
                        </a:defRPr>
                      </a:lvl2pPr>
                      <a:lvl3pPr marL="1219200" algn="l" defTabSz="609600" rtl="0" eaLnBrk="1" latinLnBrk="0" hangingPunct="1">
                        <a:defRPr sz="2400" kern="1200">
                          <a:solidFill>
                            <a:schemeClr val="tx1"/>
                          </a:solidFill>
                          <a:latin typeface="Arial" panose="020B0604020202020204"/>
                          <a:ea typeface="微软雅黑" panose="020B0503020204020204" pitchFamily="34" charset="-122"/>
                        </a:defRPr>
                      </a:lvl3pPr>
                      <a:lvl4pPr marL="1828800" algn="l" defTabSz="609600" rtl="0" eaLnBrk="1" latinLnBrk="0" hangingPunct="1">
                        <a:defRPr sz="2400" kern="1200">
                          <a:solidFill>
                            <a:schemeClr val="tx1"/>
                          </a:solidFill>
                          <a:latin typeface="Arial" panose="020B0604020202020204"/>
                          <a:ea typeface="微软雅黑" panose="020B0503020204020204" pitchFamily="34" charset="-122"/>
                        </a:defRPr>
                      </a:lvl4pPr>
                      <a:lvl5pPr marL="2438400" algn="l" defTabSz="609600" rtl="0" eaLnBrk="1" latinLnBrk="0" hangingPunct="1">
                        <a:defRPr sz="2400" kern="1200">
                          <a:solidFill>
                            <a:schemeClr val="tx1"/>
                          </a:solidFill>
                          <a:latin typeface="Arial" panose="020B0604020202020204"/>
                          <a:ea typeface="微软雅黑" panose="020B0503020204020204" pitchFamily="34" charset="-122"/>
                        </a:defRPr>
                      </a:lvl5pPr>
                      <a:lvl6pPr marL="3048000" algn="l" defTabSz="609600" rtl="0" eaLnBrk="1" latinLnBrk="0" hangingPunct="1">
                        <a:defRPr sz="2400" kern="1200">
                          <a:solidFill>
                            <a:schemeClr val="tx1"/>
                          </a:solidFill>
                          <a:latin typeface="Arial" panose="020B0604020202020204"/>
                          <a:ea typeface="微软雅黑" panose="020B0503020204020204" pitchFamily="34" charset="-122"/>
                        </a:defRPr>
                      </a:lvl6pPr>
                      <a:lvl7pPr marL="3657600" algn="l" defTabSz="609600" rtl="0" eaLnBrk="1" latinLnBrk="0" hangingPunct="1">
                        <a:defRPr sz="2400" kern="1200">
                          <a:solidFill>
                            <a:schemeClr val="tx1"/>
                          </a:solidFill>
                          <a:latin typeface="Arial" panose="020B0604020202020204"/>
                          <a:ea typeface="微软雅黑" panose="020B0503020204020204" pitchFamily="34" charset="-122"/>
                        </a:defRPr>
                      </a:lvl7pPr>
                      <a:lvl8pPr marL="4267200" algn="l" defTabSz="609600" rtl="0" eaLnBrk="1" latinLnBrk="0" hangingPunct="1">
                        <a:defRPr sz="2400" kern="1200">
                          <a:solidFill>
                            <a:schemeClr val="tx1"/>
                          </a:solidFill>
                          <a:latin typeface="Arial" panose="020B0604020202020204"/>
                          <a:ea typeface="微软雅黑" panose="020B0503020204020204" pitchFamily="34" charset="-122"/>
                        </a:defRPr>
                      </a:lvl8pPr>
                      <a:lvl9pPr marL="4876800" algn="l" defTabSz="609600" rtl="0" eaLnBrk="1" latinLnBrk="0" hangingPunct="1">
                        <a:defRPr sz="2400" kern="1200">
                          <a:solidFill>
                            <a:schemeClr val="tx1"/>
                          </a:solidFill>
                          <a:latin typeface="Arial" panose="020B0604020202020204"/>
                          <a:ea typeface="微软雅黑" panose="020B0503020204020204" pitchFamily="34" charset="-122"/>
                        </a:defRPr>
                      </a:lvl9pPr>
                    </a:lstStyle>
                    <a:p>
                      <a:pPr marL="0" indent="0" algn="ctr">
                        <a:lnSpc>
                          <a:spcPct val="100000"/>
                        </a:lnSpc>
                        <a:spcBef>
                          <a:spcPts val="0"/>
                        </a:spcBef>
                      </a:pPr>
                      <a:endParaRPr sz="900" dirty="0">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a:solidFill>
                        <a:srgbClr val="9FA3A1"/>
                      </a:solidFill>
                      <a:prstDash val="solid"/>
                    </a:lnL>
                    <a:lnR w="12700">
                      <a:solidFill>
                        <a:srgbClr val="000000"/>
                      </a:solidFill>
                      <a:prstDash val="solid"/>
                    </a:lnR>
                    <a:lnT w="12700">
                      <a:solidFill>
                        <a:srgbClr val="9FA3A1"/>
                      </a:solidFill>
                      <a:prstDash val="solid"/>
                    </a:lnT>
                    <a:lnB w="12700">
                      <a:solidFill>
                        <a:srgbClr val="9FA3A1"/>
                      </a:solidFill>
                      <a:prstDash val="solid"/>
                    </a:lnB>
                    <a:lnTlToBr w="12700" cmpd="sng">
                      <a:noFill/>
                      <a:prstDash val="solid"/>
                    </a:lnTlToBr>
                    <a:lnBlToTr w="12700" cmpd="sng">
                      <a:noFill/>
                      <a:prstDash val="solid"/>
                    </a:lnBlToTr>
                    <a:solidFill>
                      <a:srgbClr val="315B50"/>
                    </a:solidFill>
                  </a:tcPr>
                </a:tc>
              </a:tr>
              <a:tr h="216090">
                <a:tc>
                  <a:txBody>
                    <a:bodyPr/>
                    <a:lstStyle>
                      <a:lvl1pPr marL="0" algn="l" defTabSz="609600" rtl="0" eaLnBrk="1" latinLnBrk="0" hangingPunct="1">
                        <a:defRPr sz="2400" kern="1200">
                          <a:solidFill>
                            <a:schemeClr val="tx1"/>
                          </a:solidFill>
                          <a:latin typeface="Arial" panose="020B0604020202020204"/>
                          <a:ea typeface="微软雅黑" panose="020B0503020204020204" pitchFamily="34" charset="-122"/>
                        </a:defRPr>
                      </a:lvl1pPr>
                      <a:lvl2pPr marL="609600" algn="l" defTabSz="609600" rtl="0" eaLnBrk="1" latinLnBrk="0" hangingPunct="1">
                        <a:defRPr sz="2400" kern="1200">
                          <a:solidFill>
                            <a:schemeClr val="tx1"/>
                          </a:solidFill>
                          <a:latin typeface="Arial" panose="020B0604020202020204"/>
                          <a:ea typeface="微软雅黑" panose="020B0503020204020204" pitchFamily="34" charset="-122"/>
                        </a:defRPr>
                      </a:lvl2pPr>
                      <a:lvl3pPr marL="1219200" algn="l" defTabSz="609600" rtl="0" eaLnBrk="1" latinLnBrk="0" hangingPunct="1">
                        <a:defRPr sz="2400" kern="1200">
                          <a:solidFill>
                            <a:schemeClr val="tx1"/>
                          </a:solidFill>
                          <a:latin typeface="Arial" panose="020B0604020202020204"/>
                          <a:ea typeface="微软雅黑" panose="020B0503020204020204" pitchFamily="34" charset="-122"/>
                        </a:defRPr>
                      </a:lvl3pPr>
                      <a:lvl4pPr marL="1828800" algn="l" defTabSz="609600" rtl="0" eaLnBrk="1" latinLnBrk="0" hangingPunct="1">
                        <a:defRPr sz="2400" kern="1200">
                          <a:solidFill>
                            <a:schemeClr val="tx1"/>
                          </a:solidFill>
                          <a:latin typeface="Arial" panose="020B0604020202020204"/>
                          <a:ea typeface="微软雅黑" panose="020B0503020204020204" pitchFamily="34" charset="-122"/>
                        </a:defRPr>
                      </a:lvl4pPr>
                      <a:lvl5pPr marL="2438400" algn="l" defTabSz="609600" rtl="0" eaLnBrk="1" latinLnBrk="0" hangingPunct="1">
                        <a:defRPr sz="2400" kern="1200">
                          <a:solidFill>
                            <a:schemeClr val="tx1"/>
                          </a:solidFill>
                          <a:latin typeface="Arial" panose="020B0604020202020204"/>
                          <a:ea typeface="微软雅黑" panose="020B0503020204020204" pitchFamily="34" charset="-122"/>
                        </a:defRPr>
                      </a:lvl5pPr>
                      <a:lvl6pPr marL="3048000" algn="l" defTabSz="609600" rtl="0" eaLnBrk="1" latinLnBrk="0" hangingPunct="1">
                        <a:defRPr sz="2400" kern="1200">
                          <a:solidFill>
                            <a:schemeClr val="tx1"/>
                          </a:solidFill>
                          <a:latin typeface="Arial" panose="020B0604020202020204"/>
                          <a:ea typeface="微软雅黑" panose="020B0503020204020204" pitchFamily="34" charset="-122"/>
                        </a:defRPr>
                      </a:lvl6pPr>
                      <a:lvl7pPr marL="3657600" algn="l" defTabSz="609600" rtl="0" eaLnBrk="1" latinLnBrk="0" hangingPunct="1">
                        <a:defRPr sz="2400" kern="1200">
                          <a:solidFill>
                            <a:schemeClr val="tx1"/>
                          </a:solidFill>
                          <a:latin typeface="Arial" panose="020B0604020202020204"/>
                          <a:ea typeface="微软雅黑" panose="020B0503020204020204" pitchFamily="34" charset="-122"/>
                        </a:defRPr>
                      </a:lvl7pPr>
                      <a:lvl8pPr marL="4267200" algn="l" defTabSz="609600" rtl="0" eaLnBrk="1" latinLnBrk="0" hangingPunct="1">
                        <a:defRPr sz="2400" kern="1200">
                          <a:solidFill>
                            <a:schemeClr val="tx1"/>
                          </a:solidFill>
                          <a:latin typeface="Arial" panose="020B0604020202020204"/>
                          <a:ea typeface="微软雅黑" panose="020B0503020204020204" pitchFamily="34" charset="-122"/>
                        </a:defRPr>
                      </a:lvl8pPr>
                      <a:lvl9pPr marL="4876800" algn="l" defTabSz="609600" rtl="0" eaLnBrk="1" latinLnBrk="0" hangingPunct="1">
                        <a:defRPr sz="2400" kern="1200">
                          <a:solidFill>
                            <a:schemeClr val="tx1"/>
                          </a:solidFill>
                          <a:latin typeface="Arial" panose="020B0604020202020204"/>
                          <a:ea typeface="微软雅黑" panose="020B0503020204020204" pitchFamily="34" charset="-122"/>
                        </a:defRPr>
                      </a:lvl9pPr>
                    </a:lstStyle>
                    <a:p>
                      <a:pPr marL="0" marR="422910" indent="0" algn="ctr" defTabSz="609600" rtl="0" eaLnBrk="1" latinLnBrk="0" hangingPunct="1">
                        <a:lnSpc>
                          <a:spcPct val="100000"/>
                        </a:lnSpc>
                        <a:spcBef>
                          <a:spcPts val="0"/>
                        </a:spcBef>
                      </a:pPr>
                      <a:r>
                        <a:rPr sz="900" kern="1200" spc="0" dirty="0">
                          <a:solidFill>
                            <a:srgbClr val="1F2E2A"/>
                          </a:solidFill>
                          <a:latin typeface="微软雅黑" panose="020B0503020204020204" pitchFamily="34" charset="-122"/>
                          <a:ea typeface="微软雅黑" panose="020B0503020204020204" pitchFamily="34" charset="-122"/>
                          <a:cs typeface="Lucida Sans Unicode" panose="020B0602030504020204"/>
                        </a:rPr>
                        <a:t> IDRX-42</a:t>
                      </a:r>
                      <a:endParaRPr sz="900" kern="1200" spc="0" dirty="0">
                        <a:solidFill>
                          <a:srgbClr val="1F2E2A"/>
                        </a:solidFill>
                        <a:latin typeface="微软雅黑" panose="020B0503020204020204" pitchFamily="34" charset="-122"/>
                        <a:ea typeface="微软雅黑" panose="020B0503020204020204" pitchFamily="34" charset="-122"/>
                        <a:cs typeface="Lucida Sans Unicode" panose="020B0602030504020204"/>
                      </a:endParaRPr>
                    </a:p>
                  </a:txBody>
                  <a:tcPr marL="0" marR="0" marT="49530" marB="0" anchor="ctr">
                    <a:lnL w="12700">
                      <a:solidFill>
                        <a:srgbClr val="000000"/>
                      </a:solidFill>
                      <a:prstDash val="solid"/>
                    </a:lnL>
                    <a:lnR w="12700">
                      <a:solidFill>
                        <a:srgbClr val="9FA3A1"/>
                      </a:solidFill>
                      <a:prstDash val="solid"/>
                    </a:lnR>
                    <a:lnT w="12700">
                      <a:solidFill>
                        <a:srgbClr val="9FA3A1"/>
                      </a:solidFill>
                      <a:prstDash val="solid"/>
                    </a:lnT>
                    <a:lnB w="12700">
                      <a:solidFill>
                        <a:srgbClr val="9FA3A1"/>
                      </a:solidFill>
                      <a:prstDash val="solid"/>
                    </a:lnB>
                    <a:lnTlToBr w="12700" cmpd="sng">
                      <a:noFill/>
                      <a:prstDash val="solid"/>
                    </a:lnTlToBr>
                    <a:lnBlToTr w="12700" cmpd="sng">
                      <a:noFill/>
                      <a:prstDash val="solid"/>
                    </a:lnBlToTr>
                    <a:noFill/>
                  </a:tcPr>
                </a:tc>
                <a:tc>
                  <a:txBody>
                    <a:bodyPr/>
                    <a:lstStyle>
                      <a:lvl1pPr marL="0" algn="l" defTabSz="609600" rtl="0" eaLnBrk="1" latinLnBrk="0" hangingPunct="1">
                        <a:defRPr sz="2400" kern="1200">
                          <a:solidFill>
                            <a:schemeClr val="tx1"/>
                          </a:solidFill>
                          <a:latin typeface="Arial" panose="020B0604020202020204"/>
                          <a:ea typeface="微软雅黑" panose="020B0503020204020204" pitchFamily="34" charset="-122"/>
                        </a:defRPr>
                      </a:lvl1pPr>
                      <a:lvl2pPr marL="609600" algn="l" defTabSz="609600" rtl="0" eaLnBrk="1" latinLnBrk="0" hangingPunct="1">
                        <a:defRPr sz="2400" kern="1200">
                          <a:solidFill>
                            <a:schemeClr val="tx1"/>
                          </a:solidFill>
                          <a:latin typeface="Arial" panose="020B0604020202020204"/>
                          <a:ea typeface="微软雅黑" panose="020B0503020204020204" pitchFamily="34" charset="-122"/>
                        </a:defRPr>
                      </a:lvl2pPr>
                      <a:lvl3pPr marL="1219200" algn="l" defTabSz="609600" rtl="0" eaLnBrk="1" latinLnBrk="0" hangingPunct="1">
                        <a:defRPr sz="2400" kern="1200">
                          <a:solidFill>
                            <a:schemeClr val="tx1"/>
                          </a:solidFill>
                          <a:latin typeface="Arial" panose="020B0604020202020204"/>
                          <a:ea typeface="微软雅黑" panose="020B0503020204020204" pitchFamily="34" charset="-122"/>
                        </a:defRPr>
                      </a:lvl3pPr>
                      <a:lvl4pPr marL="1828800" algn="l" defTabSz="609600" rtl="0" eaLnBrk="1" latinLnBrk="0" hangingPunct="1">
                        <a:defRPr sz="2400" kern="1200">
                          <a:solidFill>
                            <a:schemeClr val="tx1"/>
                          </a:solidFill>
                          <a:latin typeface="Arial" panose="020B0604020202020204"/>
                          <a:ea typeface="微软雅黑" panose="020B0503020204020204" pitchFamily="34" charset="-122"/>
                        </a:defRPr>
                      </a:lvl4pPr>
                      <a:lvl5pPr marL="2438400" algn="l" defTabSz="609600" rtl="0" eaLnBrk="1" latinLnBrk="0" hangingPunct="1">
                        <a:defRPr sz="2400" kern="1200">
                          <a:solidFill>
                            <a:schemeClr val="tx1"/>
                          </a:solidFill>
                          <a:latin typeface="Arial" panose="020B0604020202020204"/>
                          <a:ea typeface="微软雅黑" panose="020B0503020204020204" pitchFamily="34" charset="-122"/>
                        </a:defRPr>
                      </a:lvl5pPr>
                      <a:lvl6pPr marL="3048000" algn="l" defTabSz="609600" rtl="0" eaLnBrk="1" latinLnBrk="0" hangingPunct="1">
                        <a:defRPr sz="2400" kern="1200">
                          <a:solidFill>
                            <a:schemeClr val="tx1"/>
                          </a:solidFill>
                          <a:latin typeface="Arial" panose="020B0604020202020204"/>
                          <a:ea typeface="微软雅黑" panose="020B0503020204020204" pitchFamily="34" charset="-122"/>
                        </a:defRPr>
                      </a:lvl6pPr>
                      <a:lvl7pPr marL="3657600" algn="l" defTabSz="609600" rtl="0" eaLnBrk="1" latinLnBrk="0" hangingPunct="1">
                        <a:defRPr sz="2400" kern="1200">
                          <a:solidFill>
                            <a:schemeClr val="tx1"/>
                          </a:solidFill>
                          <a:latin typeface="Arial" panose="020B0604020202020204"/>
                          <a:ea typeface="微软雅黑" panose="020B0503020204020204" pitchFamily="34" charset="-122"/>
                        </a:defRPr>
                      </a:lvl7pPr>
                      <a:lvl8pPr marL="4267200" algn="l" defTabSz="609600" rtl="0" eaLnBrk="1" latinLnBrk="0" hangingPunct="1">
                        <a:defRPr sz="2400" kern="1200">
                          <a:solidFill>
                            <a:schemeClr val="tx1"/>
                          </a:solidFill>
                          <a:latin typeface="Arial" panose="020B0604020202020204"/>
                          <a:ea typeface="微软雅黑" panose="020B0503020204020204" pitchFamily="34" charset="-122"/>
                        </a:defRPr>
                      </a:lvl8pPr>
                      <a:lvl9pPr marL="4876800" algn="l" defTabSz="609600" rtl="0" eaLnBrk="1" latinLnBrk="0" hangingPunct="1">
                        <a:defRPr sz="2400" kern="1200">
                          <a:solidFill>
                            <a:schemeClr val="tx1"/>
                          </a:solidFill>
                          <a:latin typeface="Arial" panose="020B0604020202020204"/>
                          <a:ea typeface="微软雅黑" panose="020B0503020204020204" pitchFamily="34" charset="-122"/>
                        </a:defRPr>
                      </a:lvl9pPr>
                    </a:lstStyle>
                    <a:p>
                      <a:pPr marL="0" indent="0" algn="ctr">
                        <a:lnSpc>
                          <a:spcPct val="100000"/>
                        </a:lnSpc>
                        <a:spcBef>
                          <a:spcPts val="0"/>
                        </a:spcBef>
                      </a:pPr>
                      <a:endParaRPr sz="900" dirty="0">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9FA3A1"/>
                      </a:solidFill>
                      <a:prstDash val="solid"/>
                      <a:round/>
                      <a:headEnd type="none" w="med" len="med"/>
                      <a:tailEnd type="none" w="med" len="med"/>
                    </a:lnL>
                    <a:lnR w="12700">
                      <a:solidFill>
                        <a:srgbClr val="9FA3A1"/>
                      </a:solidFill>
                      <a:prstDash val="solid"/>
                    </a:lnR>
                    <a:lnT w="12700">
                      <a:solidFill>
                        <a:srgbClr val="9FA3A1"/>
                      </a:solidFill>
                      <a:prstDash val="solid"/>
                    </a:lnT>
                    <a:lnB w="12700">
                      <a:solidFill>
                        <a:srgbClr val="9FA3A1"/>
                      </a:solidFill>
                      <a:prstDash val="solid"/>
                    </a:lnB>
                    <a:lnTlToBr w="12700" cmpd="sng">
                      <a:noFill/>
                      <a:prstDash val="solid"/>
                    </a:lnTlToBr>
                    <a:lnBlToTr w="12700" cmpd="sng">
                      <a:noFill/>
                      <a:prstDash val="solid"/>
                    </a:lnBlToTr>
                    <a:solidFill>
                      <a:srgbClr val="315B50"/>
                    </a:solidFill>
                  </a:tcPr>
                </a:tc>
                <a:tc>
                  <a:txBody>
                    <a:bodyPr/>
                    <a:lstStyle>
                      <a:lvl1pPr marL="0" algn="l" defTabSz="609600" rtl="0" eaLnBrk="1" latinLnBrk="0" hangingPunct="1">
                        <a:defRPr sz="2400" kern="1200">
                          <a:solidFill>
                            <a:schemeClr val="tx1"/>
                          </a:solidFill>
                          <a:latin typeface="Arial" panose="020B0604020202020204"/>
                          <a:ea typeface="微软雅黑" panose="020B0503020204020204" pitchFamily="34" charset="-122"/>
                        </a:defRPr>
                      </a:lvl1pPr>
                      <a:lvl2pPr marL="609600" algn="l" defTabSz="609600" rtl="0" eaLnBrk="1" latinLnBrk="0" hangingPunct="1">
                        <a:defRPr sz="2400" kern="1200">
                          <a:solidFill>
                            <a:schemeClr val="tx1"/>
                          </a:solidFill>
                          <a:latin typeface="Arial" panose="020B0604020202020204"/>
                          <a:ea typeface="微软雅黑" panose="020B0503020204020204" pitchFamily="34" charset="-122"/>
                        </a:defRPr>
                      </a:lvl2pPr>
                      <a:lvl3pPr marL="1219200" algn="l" defTabSz="609600" rtl="0" eaLnBrk="1" latinLnBrk="0" hangingPunct="1">
                        <a:defRPr sz="2400" kern="1200">
                          <a:solidFill>
                            <a:schemeClr val="tx1"/>
                          </a:solidFill>
                          <a:latin typeface="Arial" panose="020B0604020202020204"/>
                          <a:ea typeface="微软雅黑" panose="020B0503020204020204" pitchFamily="34" charset="-122"/>
                        </a:defRPr>
                      </a:lvl3pPr>
                      <a:lvl4pPr marL="1828800" algn="l" defTabSz="609600" rtl="0" eaLnBrk="1" latinLnBrk="0" hangingPunct="1">
                        <a:defRPr sz="2400" kern="1200">
                          <a:solidFill>
                            <a:schemeClr val="tx1"/>
                          </a:solidFill>
                          <a:latin typeface="Arial" panose="020B0604020202020204"/>
                          <a:ea typeface="微软雅黑" panose="020B0503020204020204" pitchFamily="34" charset="-122"/>
                        </a:defRPr>
                      </a:lvl4pPr>
                      <a:lvl5pPr marL="2438400" algn="l" defTabSz="609600" rtl="0" eaLnBrk="1" latinLnBrk="0" hangingPunct="1">
                        <a:defRPr sz="2400" kern="1200">
                          <a:solidFill>
                            <a:schemeClr val="tx1"/>
                          </a:solidFill>
                          <a:latin typeface="Arial" panose="020B0604020202020204"/>
                          <a:ea typeface="微软雅黑" panose="020B0503020204020204" pitchFamily="34" charset="-122"/>
                        </a:defRPr>
                      </a:lvl5pPr>
                      <a:lvl6pPr marL="3048000" algn="l" defTabSz="609600" rtl="0" eaLnBrk="1" latinLnBrk="0" hangingPunct="1">
                        <a:defRPr sz="2400" kern="1200">
                          <a:solidFill>
                            <a:schemeClr val="tx1"/>
                          </a:solidFill>
                          <a:latin typeface="Arial" panose="020B0604020202020204"/>
                          <a:ea typeface="微软雅黑" panose="020B0503020204020204" pitchFamily="34" charset="-122"/>
                        </a:defRPr>
                      </a:lvl6pPr>
                      <a:lvl7pPr marL="3657600" algn="l" defTabSz="609600" rtl="0" eaLnBrk="1" latinLnBrk="0" hangingPunct="1">
                        <a:defRPr sz="2400" kern="1200">
                          <a:solidFill>
                            <a:schemeClr val="tx1"/>
                          </a:solidFill>
                          <a:latin typeface="Arial" panose="020B0604020202020204"/>
                          <a:ea typeface="微软雅黑" panose="020B0503020204020204" pitchFamily="34" charset="-122"/>
                        </a:defRPr>
                      </a:lvl7pPr>
                      <a:lvl8pPr marL="4267200" algn="l" defTabSz="609600" rtl="0" eaLnBrk="1" latinLnBrk="0" hangingPunct="1">
                        <a:defRPr sz="2400" kern="1200">
                          <a:solidFill>
                            <a:schemeClr val="tx1"/>
                          </a:solidFill>
                          <a:latin typeface="Arial" panose="020B0604020202020204"/>
                          <a:ea typeface="微软雅黑" panose="020B0503020204020204" pitchFamily="34" charset="-122"/>
                        </a:defRPr>
                      </a:lvl8pPr>
                      <a:lvl9pPr marL="4876800" algn="l" defTabSz="609600" rtl="0" eaLnBrk="1" latinLnBrk="0" hangingPunct="1">
                        <a:defRPr sz="2400" kern="1200">
                          <a:solidFill>
                            <a:schemeClr val="tx1"/>
                          </a:solidFill>
                          <a:latin typeface="Arial" panose="020B0604020202020204"/>
                          <a:ea typeface="微软雅黑" panose="020B0503020204020204" pitchFamily="34" charset="-122"/>
                        </a:defRPr>
                      </a:lvl9pPr>
                    </a:lstStyle>
                    <a:p>
                      <a:pPr marL="0" indent="0" algn="ctr">
                        <a:lnSpc>
                          <a:spcPct val="100000"/>
                        </a:lnSpc>
                        <a:spcBef>
                          <a:spcPts val="0"/>
                        </a:spcBef>
                      </a:pPr>
                      <a:endParaRPr sz="900">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a:solidFill>
                        <a:srgbClr val="9FA3A1"/>
                      </a:solidFill>
                      <a:prstDash val="solid"/>
                    </a:lnL>
                    <a:lnR w="12700">
                      <a:solidFill>
                        <a:srgbClr val="9FA3A1"/>
                      </a:solidFill>
                      <a:prstDash val="solid"/>
                    </a:lnR>
                    <a:lnT w="12700">
                      <a:solidFill>
                        <a:srgbClr val="9FA3A1"/>
                      </a:solidFill>
                      <a:prstDash val="solid"/>
                    </a:lnT>
                    <a:lnB w="12700">
                      <a:solidFill>
                        <a:srgbClr val="9FA3A1"/>
                      </a:solidFill>
                      <a:prstDash val="solid"/>
                    </a:lnB>
                    <a:lnTlToBr w="12700" cmpd="sng">
                      <a:noFill/>
                      <a:prstDash val="solid"/>
                    </a:lnTlToBr>
                    <a:lnBlToTr w="12700" cmpd="sng">
                      <a:noFill/>
                      <a:prstDash val="solid"/>
                    </a:lnBlToTr>
                    <a:solidFill>
                      <a:srgbClr val="315B50"/>
                    </a:solidFill>
                  </a:tcPr>
                </a:tc>
                <a:tc>
                  <a:txBody>
                    <a:bodyPr/>
                    <a:lstStyle>
                      <a:lvl1pPr marL="0" algn="l" defTabSz="609600" rtl="0" eaLnBrk="1" latinLnBrk="0" hangingPunct="1">
                        <a:defRPr sz="2400" kern="1200">
                          <a:solidFill>
                            <a:schemeClr val="tx1"/>
                          </a:solidFill>
                          <a:latin typeface="Arial" panose="020B0604020202020204"/>
                          <a:ea typeface="微软雅黑" panose="020B0503020204020204" pitchFamily="34" charset="-122"/>
                        </a:defRPr>
                      </a:lvl1pPr>
                      <a:lvl2pPr marL="609600" algn="l" defTabSz="609600" rtl="0" eaLnBrk="1" latinLnBrk="0" hangingPunct="1">
                        <a:defRPr sz="2400" kern="1200">
                          <a:solidFill>
                            <a:schemeClr val="tx1"/>
                          </a:solidFill>
                          <a:latin typeface="Arial" panose="020B0604020202020204"/>
                          <a:ea typeface="微软雅黑" panose="020B0503020204020204" pitchFamily="34" charset="-122"/>
                        </a:defRPr>
                      </a:lvl2pPr>
                      <a:lvl3pPr marL="1219200" algn="l" defTabSz="609600" rtl="0" eaLnBrk="1" latinLnBrk="0" hangingPunct="1">
                        <a:defRPr sz="2400" kern="1200">
                          <a:solidFill>
                            <a:schemeClr val="tx1"/>
                          </a:solidFill>
                          <a:latin typeface="Arial" panose="020B0604020202020204"/>
                          <a:ea typeface="微软雅黑" panose="020B0503020204020204" pitchFamily="34" charset="-122"/>
                        </a:defRPr>
                      </a:lvl3pPr>
                      <a:lvl4pPr marL="1828800" algn="l" defTabSz="609600" rtl="0" eaLnBrk="1" latinLnBrk="0" hangingPunct="1">
                        <a:defRPr sz="2400" kern="1200">
                          <a:solidFill>
                            <a:schemeClr val="tx1"/>
                          </a:solidFill>
                          <a:latin typeface="Arial" panose="020B0604020202020204"/>
                          <a:ea typeface="微软雅黑" panose="020B0503020204020204" pitchFamily="34" charset="-122"/>
                        </a:defRPr>
                      </a:lvl4pPr>
                      <a:lvl5pPr marL="2438400" algn="l" defTabSz="609600" rtl="0" eaLnBrk="1" latinLnBrk="0" hangingPunct="1">
                        <a:defRPr sz="2400" kern="1200">
                          <a:solidFill>
                            <a:schemeClr val="tx1"/>
                          </a:solidFill>
                          <a:latin typeface="Arial" panose="020B0604020202020204"/>
                          <a:ea typeface="微软雅黑" panose="020B0503020204020204" pitchFamily="34" charset="-122"/>
                        </a:defRPr>
                      </a:lvl5pPr>
                      <a:lvl6pPr marL="3048000" algn="l" defTabSz="609600" rtl="0" eaLnBrk="1" latinLnBrk="0" hangingPunct="1">
                        <a:defRPr sz="2400" kern="1200">
                          <a:solidFill>
                            <a:schemeClr val="tx1"/>
                          </a:solidFill>
                          <a:latin typeface="Arial" panose="020B0604020202020204"/>
                          <a:ea typeface="微软雅黑" panose="020B0503020204020204" pitchFamily="34" charset="-122"/>
                        </a:defRPr>
                      </a:lvl6pPr>
                      <a:lvl7pPr marL="3657600" algn="l" defTabSz="609600" rtl="0" eaLnBrk="1" latinLnBrk="0" hangingPunct="1">
                        <a:defRPr sz="2400" kern="1200">
                          <a:solidFill>
                            <a:schemeClr val="tx1"/>
                          </a:solidFill>
                          <a:latin typeface="Arial" panose="020B0604020202020204"/>
                          <a:ea typeface="微软雅黑" panose="020B0503020204020204" pitchFamily="34" charset="-122"/>
                        </a:defRPr>
                      </a:lvl7pPr>
                      <a:lvl8pPr marL="4267200" algn="l" defTabSz="609600" rtl="0" eaLnBrk="1" latinLnBrk="0" hangingPunct="1">
                        <a:defRPr sz="2400" kern="1200">
                          <a:solidFill>
                            <a:schemeClr val="tx1"/>
                          </a:solidFill>
                          <a:latin typeface="Arial" panose="020B0604020202020204"/>
                          <a:ea typeface="微软雅黑" panose="020B0503020204020204" pitchFamily="34" charset="-122"/>
                        </a:defRPr>
                      </a:lvl8pPr>
                      <a:lvl9pPr marL="4876800" algn="l" defTabSz="609600" rtl="0" eaLnBrk="1" latinLnBrk="0" hangingPunct="1">
                        <a:defRPr sz="2400" kern="1200">
                          <a:solidFill>
                            <a:schemeClr val="tx1"/>
                          </a:solidFill>
                          <a:latin typeface="Arial" panose="020B0604020202020204"/>
                          <a:ea typeface="微软雅黑" panose="020B0503020204020204" pitchFamily="34" charset="-122"/>
                        </a:defRPr>
                      </a:lvl9pPr>
                    </a:lstStyle>
                    <a:p>
                      <a:pPr marL="0" indent="0" algn="ctr">
                        <a:lnSpc>
                          <a:spcPct val="100000"/>
                        </a:lnSpc>
                        <a:spcBef>
                          <a:spcPts val="0"/>
                        </a:spcBef>
                      </a:pPr>
                      <a:endParaRPr sz="900" dirty="0">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a:solidFill>
                        <a:srgbClr val="9FA3A1"/>
                      </a:solidFill>
                      <a:prstDash val="solid"/>
                    </a:lnL>
                    <a:lnR w="12700">
                      <a:solidFill>
                        <a:srgbClr val="9FA3A1"/>
                      </a:solidFill>
                      <a:prstDash val="solid"/>
                    </a:lnR>
                    <a:lnT w="12700">
                      <a:solidFill>
                        <a:srgbClr val="9FA3A1"/>
                      </a:solidFill>
                      <a:prstDash val="solid"/>
                    </a:lnT>
                    <a:lnB w="12700">
                      <a:solidFill>
                        <a:srgbClr val="9FA3A1"/>
                      </a:solidFill>
                      <a:prstDash val="solid"/>
                    </a:lnB>
                    <a:lnTlToBr w="12700" cmpd="sng">
                      <a:noFill/>
                      <a:prstDash val="solid"/>
                    </a:lnTlToBr>
                    <a:lnBlToTr w="12700" cmpd="sng">
                      <a:noFill/>
                      <a:prstDash val="solid"/>
                    </a:lnBlToTr>
                    <a:solidFill>
                      <a:srgbClr val="6FAF9F"/>
                    </a:solidFill>
                  </a:tcPr>
                </a:tc>
                <a:tc>
                  <a:txBody>
                    <a:bodyPr/>
                    <a:lstStyle>
                      <a:lvl1pPr marL="0" algn="l" defTabSz="609600" rtl="0" eaLnBrk="1" latinLnBrk="0" hangingPunct="1">
                        <a:defRPr sz="2400" kern="1200">
                          <a:solidFill>
                            <a:schemeClr val="tx1"/>
                          </a:solidFill>
                          <a:latin typeface="Arial" panose="020B0604020202020204"/>
                          <a:ea typeface="微软雅黑" panose="020B0503020204020204" pitchFamily="34" charset="-122"/>
                        </a:defRPr>
                      </a:lvl1pPr>
                      <a:lvl2pPr marL="609600" algn="l" defTabSz="609600" rtl="0" eaLnBrk="1" latinLnBrk="0" hangingPunct="1">
                        <a:defRPr sz="2400" kern="1200">
                          <a:solidFill>
                            <a:schemeClr val="tx1"/>
                          </a:solidFill>
                          <a:latin typeface="Arial" panose="020B0604020202020204"/>
                          <a:ea typeface="微软雅黑" panose="020B0503020204020204" pitchFamily="34" charset="-122"/>
                        </a:defRPr>
                      </a:lvl2pPr>
                      <a:lvl3pPr marL="1219200" algn="l" defTabSz="609600" rtl="0" eaLnBrk="1" latinLnBrk="0" hangingPunct="1">
                        <a:defRPr sz="2400" kern="1200">
                          <a:solidFill>
                            <a:schemeClr val="tx1"/>
                          </a:solidFill>
                          <a:latin typeface="Arial" panose="020B0604020202020204"/>
                          <a:ea typeface="微软雅黑" panose="020B0503020204020204" pitchFamily="34" charset="-122"/>
                        </a:defRPr>
                      </a:lvl3pPr>
                      <a:lvl4pPr marL="1828800" algn="l" defTabSz="609600" rtl="0" eaLnBrk="1" latinLnBrk="0" hangingPunct="1">
                        <a:defRPr sz="2400" kern="1200">
                          <a:solidFill>
                            <a:schemeClr val="tx1"/>
                          </a:solidFill>
                          <a:latin typeface="Arial" panose="020B0604020202020204"/>
                          <a:ea typeface="微软雅黑" panose="020B0503020204020204" pitchFamily="34" charset="-122"/>
                        </a:defRPr>
                      </a:lvl4pPr>
                      <a:lvl5pPr marL="2438400" algn="l" defTabSz="609600" rtl="0" eaLnBrk="1" latinLnBrk="0" hangingPunct="1">
                        <a:defRPr sz="2400" kern="1200">
                          <a:solidFill>
                            <a:schemeClr val="tx1"/>
                          </a:solidFill>
                          <a:latin typeface="Arial" panose="020B0604020202020204"/>
                          <a:ea typeface="微软雅黑" panose="020B0503020204020204" pitchFamily="34" charset="-122"/>
                        </a:defRPr>
                      </a:lvl5pPr>
                      <a:lvl6pPr marL="3048000" algn="l" defTabSz="609600" rtl="0" eaLnBrk="1" latinLnBrk="0" hangingPunct="1">
                        <a:defRPr sz="2400" kern="1200">
                          <a:solidFill>
                            <a:schemeClr val="tx1"/>
                          </a:solidFill>
                          <a:latin typeface="Arial" panose="020B0604020202020204"/>
                          <a:ea typeface="微软雅黑" panose="020B0503020204020204" pitchFamily="34" charset="-122"/>
                        </a:defRPr>
                      </a:lvl6pPr>
                      <a:lvl7pPr marL="3657600" algn="l" defTabSz="609600" rtl="0" eaLnBrk="1" latinLnBrk="0" hangingPunct="1">
                        <a:defRPr sz="2400" kern="1200">
                          <a:solidFill>
                            <a:schemeClr val="tx1"/>
                          </a:solidFill>
                          <a:latin typeface="Arial" panose="020B0604020202020204"/>
                          <a:ea typeface="微软雅黑" panose="020B0503020204020204" pitchFamily="34" charset="-122"/>
                        </a:defRPr>
                      </a:lvl7pPr>
                      <a:lvl8pPr marL="4267200" algn="l" defTabSz="609600" rtl="0" eaLnBrk="1" latinLnBrk="0" hangingPunct="1">
                        <a:defRPr sz="2400" kern="1200">
                          <a:solidFill>
                            <a:schemeClr val="tx1"/>
                          </a:solidFill>
                          <a:latin typeface="Arial" panose="020B0604020202020204"/>
                          <a:ea typeface="微软雅黑" panose="020B0503020204020204" pitchFamily="34" charset="-122"/>
                        </a:defRPr>
                      </a:lvl8pPr>
                      <a:lvl9pPr marL="4876800" algn="l" defTabSz="609600" rtl="0" eaLnBrk="1" latinLnBrk="0" hangingPunct="1">
                        <a:defRPr sz="2400" kern="1200">
                          <a:solidFill>
                            <a:schemeClr val="tx1"/>
                          </a:solidFill>
                          <a:latin typeface="Arial" panose="020B0604020202020204"/>
                          <a:ea typeface="微软雅黑" panose="020B0503020204020204" pitchFamily="34" charset="-122"/>
                        </a:defRPr>
                      </a:lvl9pPr>
                    </a:lstStyle>
                    <a:p>
                      <a:pPr marL="0" indent="0" algn="ctr">
                        <a:lnSpc>
                          <a:spcPct val="100000"/>
                        </a:lnSpc>
                        <a:spcBef>
                          <a:spcPts val="0"/>
                        </a:spcBef>
                      </a:pPr>
                      <a:endParaRPr sz="900" dirty="0">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a:solidFill>
                        <a:srgbClr val="9FA3A1"/>
                      </a:solidFill>
                      <a:prstDash val="solid"/>
                    </a:lnL>
                    <a:lnR w="12700">
                      <a:solidFill>
                        <a:srgbClr val="9FA3A1"/>
                      </a:solidFill>
                      <a:prstDash val="solid"/>
                    </a:lnR>
                    <a:lnT w="12700">
                      <a:solidFill>
                        <a:srgbClr val="9FA3A1"/>
                      </a:solidFill>
                      <a:prstDash val="solid"/>
                    </a:lnT>
                    <a:lnB w="12700">
                      <a:solidFill>
                        <a:srgbClr val="9FA3A1"/>
                      </a:solidFill>
                      <a:prstDash val="solid"/>
                    </a:lnB>
                    <a:lnTlToBr w="12700" cmpd="sng">
                      <a:noFill/>
                      <a:prstDash val="solid"/>
                    </a:lnTlToBr>
                    <a:lnBlToTr w="12700" cmpd="sng">
                      <a:noFill/>
                      <a:prstDash val="solid"/>
                    </a:lnBlToTr>
                    <a:solidFill>
                      <a:srgbClr val="E4EDEB"/>
                    </a:solidFill>
                  </a:tcPr>
                </a:tc>
                <a:tc>
                  <a:txBody>
                    <a:bodyPr/>
                    <a:lstStyle>
                      <a:lvl1pPr marL="0" algn="l" defTabSz="609600" rtl="0" eaLnBrk="1" latinLnBrk="0" hangingPunct="1">
                        <a:defRPr sz="2400" kern="1200">
                          <a:solidFill>
                            <a:schemeClr val="tx1"/>
                          </a:solidFill>
                          <a:latin typeface="Arial" panose="020B0604020202020204"/>
                          <a:ea typeface="微软雅黑" panose="020B0503020204020204" pitchFamily="34" charset="-122"/>
                        </a:defRPr>
                      </a:lvl1pPr>
                      <a:lvl2pPr marL="609600" algn="l" defTabSz="609600" rtl="0" eaLnBrk="1" latinLnBrk="0" hangingPunct="1">
                        <a:defRPr sz="2400" kern="1200">
                          <a:solidFill>
                            <a:schemeClr val="tx1"/>
                          </a:solidFill>
                          <a:latin typeface="Arial" panose="020B0604020202020204"/>
                          <a:ea typeface="微软雅黑" panose="020B0503020204020204" pitchFamily="34" charset="-122"/>
                        </a:defRPr>
                      </a:lvl2pPr>
                      <a:lvl3pPr marL="1219200" algn="l" defTabSz="609600" rtl="0" eaLnBrk="1" latinLnBrk="0" hangingPunct="1">
                        <a:defRPr sz="2400" kern="1200">
                          <a:solidFill>
                            <a:schemeClr val="tx1"/>
                          </a:solidFill>
                          <a:latin typeface="Arial" panose="020B0604020202020204"/>
                          <a:ea typeface="微软雅黑" panose="020B0503020204020204" pitchFamily="34" charset="-122"/>
                        </a:defRPr>
                      </a:lvl3pPr>
                      <a:lvl4pPr marL="1828800" algn="l" defTabSz="609600" rtl="0" eaLnBrk="1" latinLnBrk="0" hangingPunct="1">
                        <a:defRPr sz="2400" kern="1200">
                          <a:solidFill>
                            <a:schemeClr val="tx1"/>
                          </a:solidFill>
                          <a:latin typeface="Arial" panose="020B0604020202020204"/>
                          <a:ea typeface="微软雅黑" panose="020B0503020204020204" pitchFamily="34" charset="-122"/>
                        </a:defRPr>
                      </a:lvl4pPr>
                      <a:lvl5pPr marL="2438400" algn="l" defTabSz="609600" rtl="0" eaLnBrk="1" latinLnBrk="0" hangingPunct="1">
                        <a:defRPr sz="2400" kern="1200">
                          <a:solidFill>
                            <a:schemeClr val="tx1"/>
                          </a:solidFill>
                          <a:latin typeface="Arial" panose="020B0604020202020204"/>
                          <a:ea typeface="微软雅黑" panose="020B0503020204020204" pitchFamily="34" charset="-122"/>
                        </a:defRPr>
                      </a:lvl5pPr>
                      <a:lvl6pPr marL="3048000" algn="l" defTabSz="609600" rtl="0" eaLnBrk="1" latinLnBrk="0" hangingPunct="1">
                        <a:defRPr sz="2400" kern="1200">
                          <a:solidFill>
                            <a:schemeClr val="tx1"/>
                          </a:solidFill>
                          <a:latin typeface="Arial" panose="020B0604020202020204"/>
                          <a:ea typeface="微软雅黑" panose="020B0503020204020204" pitchFamily="34" charset="-122"/>
                        </a:defRPr>
                      </a:lvl6pPr>
                      <a:lvl7pPr marL="3657600" algn="l" defTabSz="609600" rtl="0" eaLnBrk="1" latinLnBrk="0" hangingPunct="1">
                        <a:defRPr sz="2400" kern="1200">
                          <a:solidFill>
                            <a:schemeClr val="tx1"/>
                          </a:solidFill>
                          <a:latin typeface="Arial" panose="020B0604020202020204"/>
                          <a:ea typeface="微软雅黑" panose="020B0503020204020204" pitchFamily="34" charset="-122"/>
                        </a:defRPr>
                      </a:lvl7pPr>
                      <a:lvl8pPr marL="4267200" algn="l" defTabSz="609600" rtl="0" eaLnBrk="1" latinLnBrk="0" hangingPunct="1">
                        <a:defRPr sz="2400" kern="1200">
                          <a:solidFill>
                            <a:schemeClr val="tx1"/>
                          </a:solidFill>
                          <a:latin typeface="Arial" panose="020B0604020202020204"/>
                          <a:ea typeface="微软雅黑" panose="020B0503020204020204" pitchFamily="34" charset="-122"/>
                        </a:defRPr>
                      </a:lvl8pPr>
                      <a:lvl9pPr marL="4876800" algn="l" defTabSz="609600" rtl="0" eaLnBrk="1" latinLnBrk="0" hangingPunct="1">
                        <a:defRPr sz="2400" kern="1200">
                          <a:solidFill>
                            <a:schemeClr val="tx1"/>
                          </a:solidFill>
                          <a:latin typeface="Arial" panose="020B0604020202020204"/>
                          <a:ea typeface="微软雅黑" panose="020B0503020204020204" pitchFamily="34" charset="-122"/>
                        </a:defRPr>
                      </a:lvl9pPr>
                    </a:lstStyle>
                    <a:p>
                      <a:pPr marL="0" indent="0" algn="ctr">
                        <a:lnSpc>
                          <a:spcPct val="100000"/>
                        </a:lnSpc>
                        <a:spcBef>
                          <a:spcPts val="0"/>
                        </a:spcBef>
                      </a:pPr>
                      <a:endParaRPr sz="900">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a:solidFill>
                        <a:srgbClr val="9FA3A1"/>
                      </a:solidFill>
                      <a:prstDash val="solid"/>
                    </a:lnL>
                    <a:lnR w="12700">
                      <a:solidFill>
                        <a:srgbClr val="9FA3A1"/>
                      </a:solidFill>
                      <a:prstDash val="solid"/>
                    </a:lnR>
                    <a:lnT w="12700">
                      <a:solidFill>
                        <a:srgbClr val="9FA3A1"/>
                      </a:solidFill>
                      <a:prstDash val="solid"/>
                    </a:lnT>
                    <a:lnB w="12700">
                      <a:solidFill>
                        <a:srgbClr val="9FA3A1"/>
                      </a:solidFill>
                      <a:prstDash val="solid"/>
                    </a:lnB>
                    <a:lnTlToBr w="12700" cmpd="sng">
                      <a:noFill/>
                      <a:prstDash val="solid"/>
                    </a:lnTlToBr>
                    <a:lnBlToTr w="12700" cmpd="sng">
                      <a:noFill/>
                      <a:prstDash val="solid"/>
                    </a:lnBlToTr>
                    <a:solidFill>
                      <a:srgbClr val="315B50"/>
                    </a:solidFill>
                  </a:tcPr>
                </a:tc>
                <a:tc>
                  <a:txBody>
                    <a:bodyPr/>
                    <a:lstStyle>
                      <a:lvl1pPr marL="0" algn="l" defTabSz="609600" rtl="0" eaLnBrk="1" latinLnBrk="0" hangingPunct="1">
                        <a:defRPr sz="2400" kern="1200">
                          <a:solidFill>
                            <a:schemeClr val="tx1"/>
                          </a:solidFill>
                          <a:latin typeface="Arial" panose="020B0604020202020204"/>
                          <a:ea typeface="微软雅黑" panose="020B0503020204020204" pitchFamily="34" charset="-122"/>
                        </a:defRPr>
                      </a:lvl1pPr>
                      <a:lvl2pPr marL="609600" algn="l" defTabSz="609600" rtl="0" eaLnBrk="1" latinLnBrk="0" hangingPunct="1">
                        <a:defRPr sz="2400" kern="1200">
                          <a:solidFill>
                            <a:schemeClr val="tx1"/>
                          </a:solidFill>
                          <a:latin typeface="Arial" panose="020B0604020202020204"/>
                          <a:ea typeface="微软雅黑" panose="020B0503020204020204" pitchFamily="34" charset="-122"/>
                        </a:defRPr>
                      </a:lvl2pPr>
                      <a:lvl3pPr marL="1219200" algn="l" defTabSz="609600" rtl="0" eaLnBrk="1" latinLnBrk="0" hangingPunct="1">
                        <a:defRPr sz="2400" kern="1200">
                          <a:solidFill>
                            <a:schemeClr val="tx1"/>
                          </a:solidFill>
                          <a:latin typeface="Arial" panose="020B0604020202020204"/>
                          <a:ea typeface="微软雅黑" panose="020B0503020204020204" pitchFamily="34" charset="-122"/>
                        </a:defRPr>
                      </a:lvl3pPr>
                      <a:lvl4pPr marL="1828800" algn="l" defTabSz="609600" rtl="0" eaLnBrk="1" latinLnBrk="0" hangingPunct="1">
                        <a:defRPr sz="2400" kern="1200">
                          <a:solidFill>
                            <a:schemeClr val="tx1"/>
                          </a:solidFill>
                          <a:latin typeface="Arial" panose="020B0604020202020204"/>
                          <a:ea typeface="微软雅黑" panose="020B0503020204020204" pitchFamily="34" charset="-122"/>
                        </a:defRPr>
                      </a:lvl4pPr>
                      <a:lvl5pPr marL="2438400" algn="l" defTabSz="609600" rtl="0" eaLnBrk="1" latinLnBrk="0" hangingPunct="1">
                        <a:defRPr sz="2400" kern="1200">
                          <a:solidFill>
                            <a:schemeClr val="tx1"/>
                          </a:solidFill>
                          <a:latin typeface="Arial" panose="020B0604020202020204"/>
                          <a:ea typeface="微软雅黑" panose="020B0503020204020204" pitchFamily="34" charset="-122"/>
                        </a:defRPr>
                      </a:lvl5pPr>
                      <a:lvl6pPr marL="3048000" algn="l" defTabSz="609600" rtl="0" eaLnBrk="1" latinLnBrk="0" hangingPunct="1">
                        <a:defRPr sz="2400" kern="1200">
                          <a:solidFill>
                            <a:schemeClr val="tx1"/>
                          </a:solidFill>
                          <a:latin typeface="Arial" panose="020B0604020202020204"/>
                          <a:ea typeface="微软雅黑" panose="020B0503020204020204" pitchFamily="34" charset="-122"/>
                        </a:defRPr>
                      </a:lvl6pPr>
                      <a:lvl7pPr marL="3657600" algn="l" defTabSz="609600" rtl="0" eaLnBrk="1" latinLnBrk="0" hangingPunct="1">
                        <a:defRPr sz="2400" kern="1200">
                          <a:solidFill>
                            <a:schemeClr val="tx1"/>
                          </a:solidFill>
                          <a:latin typeface="Arial" panose="020B0604020202020204"/>
                          <a:ea typeface="微软雅黑" panose="020B0503020204020204" pitchFamily="34" charset="-122"/>
                        </a:defRPr>
                      </a:lvl7pPr>
                      <a:lvl8pPr marL="4267200" algn="l" defTabSz="609600" rtl="0" eaLnBrk="1" latinLnBrk="0" hangingPunct="1">
                        <a:defRPr sz="2400" kern="1200">
                          <a:solidFill>
                            <a:schemeClr val="tx1"/>
                          </a:solidFill>
                          <a:latin typeface="Arial" panose="020B0604020202020204"/>
                          <a:ea typeface="微软雅黑" panose="020B0503020204020204" pitchFamily="34" charset="-122"/>
                        </a:defRPr>
                      </a:lvl8pPr>
                      <a:lvl9pPr marL="4876800" algn="l" defTabSz="609600" rtl="0" eaLnBrk="1" latinLnBrk="0" hangingPunct="1">
                        <a:defRPr sz="2400" kern="1200">
                          <a:solidFill>
                            <a:schemeClr val="tx1"/>
                          </a:solidFill>
                          <a:latin typeface="Arial" panose="020B0604020202020204"/>
                          <a:ea typeface="微软雅黑" panose="020B0503020204020204" pitchFamily="34" charset="-122"/>
                        </a:defRPr>
                      </a:lvl9pPr>
                    </a:lstStyle>
                    <a:p>
                      <a:pPr marL="0" indent="0" algn="ctr">
                        <a:lnSpc>
                          <a:spcPct val="100000"/>
                        </a:lnSpc>
                        <a:spcBef>
                          <a:spcPts val="0"/>
                        </a:spcBef>
                      </a:pPr>
                      <a:endParaRPr sz="900">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9FA3A1"/>
                      </a:solidFill>
                      <a:prstDash val="solid"/>
                      <a:round/>
                      <a:headEnd type="none" w="med" len="med"/>
                      <a:tailEnd type="none" w="med" len="med"/>
                    </a:lnL>
                    <a:lnR w="12700">
                      <a:solidFill>
                        <a:srgbClr val="9FA3A1"/>
                      </a:solidFill>
                      <a:prstDash val="solid"/>
                    </a:lnR>
                    <a:lnT w="12700" cap="flat" cmpd="sng" algn="ctr">
                      <a:solidFill>
                        <a:srgbClr val="9FA3A1"/>
                      </a:solidFill>
                      <a:prstDash val="solid"/>
                      <a:round/>
                      <a:headEnd type="none" w="med" len="med"/>
                      <a:tailEnd type="none" w="med" len="med"/>
                    </a:lnT>
                    <a:lnB w="12700" cap="flat" cmpd="sng" algn="ctr">
                      <a:solidFill>
                        <a:srgbClr val="9FA3A1"/>
                      </a:solidFill>
                      <a:prstDash val="solid"/>
                      <a:round/>
                      <a:headEnd type="none" w="med" len="med"/>
                      <a:tailEnd type="none" w="med" len="med"/>
                    </a:lnB>
                    <a:lnTlToBr w="12700" cmpd="sng">
                      <a:noFill/>
                      <a:prstDash val="solid"/>
                    </a:lnTlToBr>
                    <a:lnBlToTr w="12700" cmpd="sng">
                      <a:noFill/>
                      <a:prstDash val="solid"/>
                    </a:lnBlToTr>
                    <a:solidFill>
                      <a:srgbClr val="E4EDEB"/>
                    </a:solidFill>
                  </a:tcPr>
                </a:tc>
                <a:tc>
                  <a:txBody>
                    <a:bodyPr/>
                    <a:lstStyle>
                      <a:lvl1pPr marL="0" algn="l" defTabSz="609600" rtl="0" eaLnBrk="1" latinLnBrk="0" hangingPunct="1">
                        <a:defRPr sz="2400" kern="1200">
                          <a:solidFill>
                            <a:schemeClr val="tx1"/>
                          </a:solidFill>
                          <a:latin typeface="Arial" panose="020B0604020202020204"/>
                          <a:ea typeface="微软雅黑" panose="020B0503020204020204" pitchFamily="34" charset="-122"/>
                        </a:defRPr>
                      </a:lvl1pPr>
                      <a:lvl2pPr marL="609600" algn="l" defTabSz="609600" rtl="0" eaLnBrk="1" latinLnBrk="0" hangingPunct="1">
                        <a:defRPr sz="2400" kern="1200">
                          <a:solidFill>
                            <a:schemeClr val="tx1"/>
                          </a:solidFill>
                          <a:latin typeface="Arial" panose="020B0604020202020204"/>
                          <a:ea typeface="微软雅黑" panose="020B0503020204020204" pitchFamily="34" charset="-122"/>
                        </a:defRPr>
                      </a:lvl2pPr>
                      <a:lvl3pPr marL="1219200" algn="l" defTabSz="609600" rtl="0" eaLnBrk="1" latinLnBrk="0" hangingPunct="1">
                        <a:defRPr sz="2400" kern="1200">
                          <a:solidFill>
                            <a:schemeClr val="tx1"/>
                          </a:solidFill>
                          <a:latin typeface="Arial" panose="020B0604020202020204"/>
                          <a:ea typeface="微软雅黑" panose="020B0503020204020204" pitchFamily="34" charset="-122"/>
                        </a:defRPr>
                      </a:lvl3pPr>
                      <a:lvl4pPr marL="1828800" algn="l" defTabSz="609600" rtl="0" eaLnBrk="1" latinLnBrk="0" hangingPunct="1">
                        <a:defRPr sz="2400" kern="1200">
                          <a:solidFill>
                            <a:schemeClr val="tx1"/>
                          </a:solidFill>
                          <a:latin typeface="Arial" panose="020B0604020202020204"/>
                          <a:ea typeface="微软雅黑" panose="020B0503020204020204" pitchFamily="34" charset="-122"/>
                        </a:defRPr>
                      </a:lvl4pPr>
                      <a:lvl5pPr marL="2438400" algn="l" defTabSz="609600" rtl="0" eaLnBrk="1" latinLnBrk="0" hangingPunct="1">
                        <a:defRPr sz="2400" kern="1200">
                          <a:solidFill>
                            <a:schemeClr val="tx1"/>
                          </a:solidFill>
                          <a:latin typeface="Arial" panose="020B0604020202020204"/>
                          <a:ea typeface="微软雅黑" panose="020B0503020204020204" pitchFamily="34" charset="-122"/>
                        </a:defRPr>
                      </a:lvl5pPr>
                      <a:lvl6pPr marL="3048000" algn="l" defTabSz="609600" rtl="0" eaLnBrk="1" latinLnBrk="0" hangingPunct="1">
                        <a:defRPr sz="2400" kern="1200">
                          <a:solidFill>
                            <a:schemeClr val="tx1"/>
                          </a:solidFill>
                          <a:latin typeface="Arial" panose="020B0604020202020204"/>
                          <a:ea typeface="微软雅黑" panose="020B0503020204020204" pitchFamily="34" charset="-122"/>
                        </a:defRPr>
                      </a:lvl6pPr>
                      <a:lvl7pPr marL="3657600" algn="l" defTabSz="609600" rtl="0" eaLnBrk="1" latinLnBrk="0" hangingPunct="1">
                        <a:defRPr sz="2400" kern="1200">
                          <a:solidFill>
                            <a:schemeClr val="tx1"/>
                          </a:solidFill>
                          <a:latin typeface="Arial" panose="020B0604020202020204"/>
                          <a:ea typeface="微软雅黑" panose="020B0503020204020204" pitchFamily="34" charset="-122"/>
                        </a:defRPr>
                      </a:lvl7pPr>
                      <a:lvl8pPr marL="4267200" algn="l" defTabSz="609600" rtl="0" eaLnBrk="1" latinLnBrk="0" hangingPunct="1">
                        <a:defRPr sz="2400" kern="1200">
                          <a:solidFill>
                            <a:schemeClr val="tx1"/>
                          </a:solidFill>
                          <a:latin typeface="Arial" panose="020B0604020202020204"/>
                          <a:ea typeface="微软雅黑" panose="020B0503020204020204" pitchFamily="34" charset="-122"/>
                        </a:defRPr>
                      </a:lvl8pPr>
                      <a:lvl9pPr marL="4876800" algn="l" defTabSz="609600" rtl="0" eaLnBrk="1" latinLnBrk="0" hangingPunct="1">
                        <a:defRPr sz="2400" kern="1200">
                          <a:solidFill>
                            <a:schemeClr val="tx1"/>
                          </a:solidFill>
                          <a:latin typeface="Arial" panose="020B0604020202020204"/>
                          <a:ea typeface="微软雅黑" panose="020B0503020204020204" pitchFamily="34" charset="-122"/>
                        </a:defRPr>
                      </a:lvl9pPr>
                    </a:lstStyle>
                    <a:p>
                      <a:pPr marL="0" indent="0" algn="ctr">
                        <a:lnSpc>
                          <a:spcPct val="100000"/>
                        </a:lnSpc>
                        <a:spcBef>
                          <a:spcPts val="0"/>
                        </a:spcBef>
                      </a:pPr>
                      <a:endParaRPr sz="900" dirty="0">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a:solidFill>
                        <a:srgbClr val="9FA3A1"/>
                      </a:solidFill>
                      <a:prstDash val="solid"/>
                    </a:lnL>
                    <a:lnR w="12700">
                      <a:solidFill>
                        <a:srgbClr val="000000"/>
                      </a:solidFill>
                      <a:prstDash val="solid"/>
                    </a:lnR>
                    <a:lnT w="12700">
                      <a:solidFill>
                        <a:srgbClr val="9FA3A1"/>
                      </a:solidFill>
                      <a:prstDash val="solid"/>
                    </a:lnT>
                    <a:lnB w="12700">
                      <a:solidFill>
                        <a:srgbClr val="9FA3A1"/>
                      </a:solidFill>
                      <a:prstDash val="solid"/>
                    </a:lnB>
                    <a:lnTlToBr w="12700" cmpd="sng">
                      <a:noFill/>
                      <a:prstDash val="solid"/>
                    </a:lnTlToBr>
                    <a:lnBlToTr w="12700" cmpd="sng">
                      <a:noFill/>
                      <a:prstDash val="solid"/>
                    </a:lnBlToTr>
                    <a:solidFill>
                      <a:srgbClr val="315B50"/>
                    </a:solidFill>
                  </a:tcPr>
                </a:tc>
              </a:tr>
              <a:tr h="330751">
                <a:tc>
                  <a:txBody>
                    <a:bodyPr/>
                    <a:lstStyle>
                      <a:lvl1pPr marL="0" algn="l" defTabSz="609600" rtl="0" eaLnBrk="1" latinLnBrk="0" hangingPunct="1">
                        <a:defRPr sz="2400" kern="1200">
                          <a:solidFill>
                            <a:schemeClr val="tx1"/>
                          </a:solidFill>
                          <a:latin typeface="Arial" panose="020B0604020202020204"/>
                          <a:ea typeface="微软雅黑" panose="020B0503020204020204" pitchFamily="34" charset="-122"/>
                        </a:defRPr>
                      </a:lvl1pPr>
                      <a:lvl2pPr marL="609600" algn="l" defTabSz="609600" rtl="0" eaLnBrk="1" latinLnBrk="0" hangingPunct="1">
                        <a:defRPr sz="2400" kern="1200">
                          <a:solidFill>
                            <a:schemeClr val="tx1"/>
                          </a:solidFill>
                          <a:latin typeface="Arial" panose="020B0604020202020204"/>
                          <a:ea typeface="微软雅黑" panose="020B0503020204020204" pitchFamily="34" charset="-122"/>
                        </a:defRPr>
                      </a:lvl2pPr>
                      <a:lvl3pPr marL="1219200" algn="l" defTabSz="609600" rtl="0" eaLnBrk="1" latinLnBrk="0" hangingPunct="1">
                        <a:defRPr sz="2400" kern="1200">
                          <a:solidFill>
                            <a:schemeClr val="tx1"/>
                          </a:solidFill>
                          <a:latin typeface="Arial" panose="020B0604020202020204"/>
                          <a:ea typeface="微软雅黑" panose="020B0503020204020204" pitchFamily="34" charset="-122"/>
                        </a:defRPr>
                      </a:lvl3pPr>
                      <a:lvl4pPr marL="1828800" algn="l" defTabSz="609600" rtl="0" eaLnBrk="1" latinLnBrk="0" hangingPunct="1">
                        <a:defRPr sz="2400" kern="1200">
                          <a:solidFill>
                            <a:schemeClr val="tx1"/>
                          </a:solidFill>
                          <a:latin typeface="Arial" panose="020B0604020202020204"/>
                          <a:ea typeface="微软雅黑" panose="020B0503020204020204" pitchFamily="34" charset="-122"/>
                        </a:defRPr>
                      </a:lvl4pPr>
                      <a:lvl5pPr marL="2438400" algn="l" defTabSz="609600" rtl="0" eaLnBrk="1" latinLnBrk="0" hangingPunct="1">
                        <a:defRPr sz="2400" kern="1200">
                          <a:solidFill>
                            <a:schemeClr val="tx1"/>
                          </a:solidFill>
                          <a:latin typeface="Arial" panose="020B0604020202020204"/>
                          <a:ea typeface="微软雅黑" panose="020B0503020204020204" pitchFamily="34" charset="-122"/>
                        </a:defRPr>
                      </a:lvl5pPr>
                      <a:lvl6pPr marL="3048000" algn="l" defTabSz="609600" rtl="0" eaLnBrk="1" latinLnBrk="0" hangingPunct="1">
                        <a:defRPr sz="2400" kern="1200">
                          <a:solidFill>
                            <a:schemeClr val="tx1"/>
                          </a:solidFill>
                          <a:latin typeface="Arial" panose="020B0604020202020204"/>
                          <a:ea typeface="微软雅黑" panose="020B0503020204020204" pitchFamily="34" charset="-122"/>
                        </a:defRPr>
                      </a:lvl6pPr>
                      <a:lvl7pPr marL="3657600" algn="l" defTabSz="609600" rtl="0" eaLnBrk="1" latinLnBrk="0" hangingPunct="1">
                        <a:defRPr sz="2400" kern="1200">
                          <a:solidFill>
                            <a:schemeClr val="tx1"/>
                          </a:solidFill>
                          <a:latin typeface="Arial" panose="020B0604020202020204"/>
                          <a:ea typeface="微软雅黑" panose="020B0503020204020204" pitchFamily="34" charset="-122"/>
                        </a:defRPr>
                      </a:lvl7pPr>
                      <a:lvl8pPr marL="4267200" algn="l" defTabSz="609600" rtl="0" eaLnBrk="1" latinLnBrk="0" hangingPunct="1">
                        <a:defRPr sz="2400" kern="1200">
                          <a:solidFill>
                            <a:schemeClr val="tx1"/>
                          </a:solidFill>
                          <a:latin typeface="Arial" panose="020B0604020202020204"/>
                          <a:ea typeface="微软雅黑" panose="020B0503020204020204" pitchFamily="34" charset="-122"/>
                        </a:defRPr>
                      </a:lvl8pPr>
                      <a:lvl9pPr marL="4876800" algn="l" defTabSz="609600" rtl="0" eaLnBrk="1" latinLnBrk="0" hangingPunct="1">
                        <a:defRPr sz="2400" kern="1200">
                          <a:solidFill>
                            <a:schemeClr val="tx1"/>
                          </a:solidFill>
                          <a:latin typeface="Arial" panose="020B0604020202020204"/>
                          <a:ea typeface="微软雅黑" panose="020B0503020204020204" pitchFamily="34" charset="-122"/>
                        </a:defRPr>
                      </a:lvl9pPr>
                    </a:lstStyle>
                    <a:p>
                      <a:pPr marL="0" marR="422910" indent="0" algn="ctr" defTabSz="609600" rtl="0" eaLnBrk="1" latinLnBrk="0" hangingPunct="1">
                        <a:lnSpc>
                          <a:spcPct val="100000"/>
                        </a:lnSpc>
                        <a:spcBef>
                          <a:spcPts val="0"/>
                        </a:spcBef>
                      </a:pPr>
                      <a:r>
                        <a:rPr lang="zh-CN" altLang="en-US" sz="900" kern="1200" spc="0" dirty="0">
                          <a:solidFill>
                            <a:srgbClr val="1F2E2A"/>
                          </a:solidFill>
                          <a:latin typeface="微软雅黑" panose="020B0503020204020204" pitchFamily="34" charset="-122"/>
                          <a:ea typeface="微软雅黑" panose="020B0503020204020204" pitchFamily="34" charset="-122"/>
                          <a:cs typeface="Lucida Sans Unicode" panose="020B0602030504020204"/>
                        </a:rPr>
                        <a:t>瑞派替尼</a:t>
                      </a:r>
                      <a:endParaRPr sz="900" kern="1200" spc="0" dirty="0">
                        <a:solidFill>
                          <a:srgbClr val="1F2E2A"/>
                        </a:solidFill>
                        <a:latin typeface="微软雅黑" panose="020B0503020204020204" pitchFamily="34" charset="-122"/>
                        <a:ea typeface="微软雅黑" panose="020B0503020204020204" pitchFamily="34" charset="-122"/>
                        <a:cs typeface="Lucida Sans Unicode" panose="020B0602030504020204"/>
                      </a:endParaRPr>
                    </a:p>
                  </a:txBody>
                  <a:tcPr marL="0" marR="0" marT="148590" marB="0" anchor="ctr">
                    <a:lnL w="12700">
                      <a:solidFill>
                        <a:srgbClr val="000000"/>
                      </a:solidFill>
                      <a:prstDash val="solid"/>
                    </a:lnL>
                    <a:lnR w="12700">
                      <a:solidFill>
                        <a:srgbClr val="9FA3A1"/>
                      </a:solidFill>
                      <a:prstDash val="solid"/>
                    </a:lnR>
                    <a:lnT w="12700">
                      <a:solidFill>
                        <a:srgbClr val="9FA3A1"/>
                      </a:solidFill>
                      <a:prstDash val="solid"/>
                    </a:lnT>
                    <a:lnB w="12700">
                      <a:solidFill>
                        <a:srgbClr val="9FA3A1"/>
                      </a:solidFill>
                      <a:prstDash val="solid"/>
                    </a:lnB>
                    <a:lnTlToBr w="12700" cmpd="sng">
                      <a:noFill/>
                      <a:prstDash val="solid"/>
                    </a:lnTlToBr>
                    <a:lnBlToTr w="12700" cmpd="sng">
                      <a:noFill/>
                      <a:prstDash val="solid"/>
                    </a:lnBlToTr>
                    <a:noFill/>
                  </a:tcPr>
                </a:tc>
                <a:tc>
                  <a:txBody>
                    <a:bodyPr/>
                    <a:lstStyle>
                      <a:lvl1pPr marL="0" algn="l" defTabSz="609600" rtl="0" eaLnBrk="1" latinLnBrk="0" hangingPunct="1">
                        <a:defRPr sz="2400" kern="1200">
                          <a:solidFill>
                            <a:schemeClr val="tx1"/>
                          </a:solidFill>
                          <a:latin typeface="Arial" panose="020B0604020202020204"/>
                          <a:ea typeface="微软雅黑" panose="020B0503020204020204" pitchFamily="34" charset="-122"/>
                        </a:defRPr>
                      </a:lvl1pPr>
                      <a:lvl2pPr marL="609600" algn="l" defTabSz="609600" rtl="0" eaLnBrk="1" latinLnBrk="0" hangingPunct="1">
                        <a:defRPr sz="2400" kern="1200">
                          <a:solidFill>
                            <a:schemeClr val="tx1"/>
                          </a:solidFill>
                          <a:latin typeface="Arial" panose="020B0604020202020204"/>
                          <a:ea typeface="微软雅黑" panose="020B0503020204020204" pitchFamily="34" charset="-122"/>
                        </a:defRPr>
                      </a:lvl2pPr>
                      <a:lvl3pPr marL="1219200" algn="l" defTabSz="609600" rtl="0" eaLnBrk="1" latinLnBrk="0" hangingPunct="1">
                        <a:defRPr sz="2400" kern="1200">
                          <a:solidFill>
                            <a:schemeClr val="tx1"/>
                          </a:solidFill>
                          <a:latin typeface="Arial" panose="020B0604020202020204"/>
                          <a:ea typeface="微软雅黑" panose="020B0503020204020204" pitchFamily="34" charset="-122"/>
                        </a:defRPr>
                      </a:lvl3pPr>
                      <a:lvl4pPr marL="1828800" algn="l" defTabSz="609600" rtl="0" eaLnBrk="1" latinLnBrk="0" hangingPunct="1">
                        <a:defRPr sz="2400" kern="1200">
                          <a:solidFill>
                            <a:schemeClr val="tx1"/>
                          </a:solidFill>
                          <a:latin typeface="Arial" panose="020B0604020202020204"/>
                          <a:ea typeface="微软雅黑" panose="020B0503020204020204" pitchFamily="34" charset="-122"/>
                        </a:defRPr>
                      </a:lvl4pPr>
                      <a:lvl5pPr marL="2438400" algn="l" defTabSz="609600" rtl="0" eaLnBrk="1" latinLnBrk="0" hangingPunct="1">
                        <a:defRPr sz="2400" kern="1200">
                          <a:solidFill>
                            <a:schemeClr val="tx1"/>
                          </a:solidFill>
                          <a:latin typeface="Arial" panose="020B0604020202020204"/>
                          <a:ea typeface="微软雅黑" panose="020B0503020204020204" pitchFamily="34" charset="-122"/>
                        </a:defRPr>
                      </a:lvl5pPr>
                      <a:lvl6pPr marL="3048000" algn="l" defTabSz="609600" rtl="0" eaLnBrk="1" latinLnBrk="0" hangingPunct="1">
                        <a:defRPr sz="2400" kern="1200">
                          <a:solidFill>
                            <a:schemeClr val="tx1"/>
                          </a:solidFill>
                          <a:latin typeface="Arial" panose="020B0604020202020204"/>
                          <a:ea typeface="微软雅黑" panose="020B0503020204020204" pitchFamily="34" charset="-122"/>
                        </a:defRPr>
                      </a:lvl6pPr>
                      <a:lvl7pPr marL="3657600" algn="l" defTabSz="609600" rtl="0" eaLnBrk="1" latinLnBrk="0" hangingPunct="1">
                        <a:defRPr sz="2400" kern="1200">
                          <a:solidFill>
                            <a:schemeClr val="tx1"/>
                          </a:solidFill>
                          <a:latin typeface="Arial" panose="020B0604020202020204"/>
                          <a:ea typeface="微软雅黑" panose="020B0503020204020204" pitchFamily="34" charset="-122"/>
                        </a:defRPr>
                      </a:lvl7pPr>
                      <a:lvl8pPr marL="4267200" algn="l" defTabSz="609600" rtl="0" eaLnBrk="1" latinLnBrk="0" hangingPunct="1">
                        <a:defRPr sz="2400" kern="1200">
                          <a:solidFill>
                            <a:schemeClr val="tx1"/>
                          </a:solidFill>
                          <a:latin typeface="Arial" panose="020B0604020202020204"/>
                          <a:ea typeface="微软雅黑" panose="020B0503020204020204" pitchFamily="34" charset="-122"/>
                        </a:defRPr>
                      </a:lvl8pPr>
                      <a:lvl9pPr marL="4876800" algn="l" defTabSz="609600" rtl="0" eaLnBrk="1" latinLnBrk="0" hangingPunct="1">
                        <a:defRPr sz="2400" kern="1200">
                          <a:solidFill>
                            <a:schemeClr val="tx1"/>
                          </a:solidFill>
                          <a:latin typeface="Arial" panose="020B0604020202020204"/>
                          <a:ea typeface="微软雅黑" panose="020B0503020204020204" pitchFamily="34" charset="-122"/>
                        </a:defRPr>
                      </a:lvl9pPr>
                    </a:lstStyle>
                    <a:p>
                      <a:pPr marL="0" indent="0" algn="ctr">
                        <a:lnSpc>
                          <a:spcPct val="100000"/>
                        </a:lnSpc>
                        <a:spcBef>
                          <a:spcPts val="0"/>
                        </a:spcBef>
                      </a:pPr>
                      <a:endParaRPr sz="900">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9FA3A1"/>
                      </a:solidFill>
                      <a:prstDash val="solid"/>
                      <a:round/>
                      <a:headEnd type="none" w="med" len="med"/>
                      <a:tailEnd type="none" w="med" len="med"/>
                    </a:lnL>
                    <a:lnR w="12700">
                      <a:solidFill>
                        <a:srgbClr val="9FA3A1"/>
                      </a:solidFill>
                      <a:prstDash val="solid"/>
                    </a:lnR>
                    <a:lnT w="12700">
                      <a:solidFill>
                        <a:srgbClr val="9FA3A1"/>
                      </a:solidFill>
                      <a:prstDash val="solid"/>
                    </a:lnT>
                    <a:lnB w="12700">
                      <a:solidFill>
                        <a:srgbClr val="9FA3A1"/>
                      </a:solidFill>
                      <a:prstDash val="solid"/>
                    </a:lnB>
                    <a:lnTlToBr w="12700" cmpd="sng">
                      <a:noFill/>
                      <a:prstDash val="solid"/>
                    </a:lnTlToBr>
                    <a:lnBlToTr w="12700" cmpd="sng">
                      <a:noFill/>
                      <a:prstDash val="solid"/>
                    </a:lnBlToTr>
                    <a:solidFill>
                      <a:srgbClr val="6FAF9F"/>
                    </a:solidFill>
                  </a:tcPr>
                </a:tc>
                <a:tc>
                  <a:txBody>
                    <a:bodyPr/>
                    <a:lstStyle>
                      <a:lvl1pPr marL="0" algn="l" defTabSz="609600" rtl="0" eaLnBrk="1" latinLnBrk="0" hangingPunct="1">
                        <a:defRPr sz="2400" kern="1200">
                          <a:solidFill>
                            <a:schemeClr val="tx1"/>
                          </a:solidFill>
                          <a:latin typeface="Arial" panose="020B0604020202020204"/>
                          <a:ea typeface="微软雅黑" panose="020B0503020204020204" pitchFamily="34" charset="-122"/>
                        </a:defRPr>
                      </a:lvl1pPr>
                      <a:lvl2pPr marL="609600" algn="l" defTabSz="609600" rtl="0" eaLnBrk="1" latinLnBrk="0" hangingPunct="1">
                        <a:defRPr sz="2400" kern="1200">
                          <a:solidFill>
                            <a:schemeClr val="tx1"/>
                          </a:solidFill>
                          <a:latin typeface="Arial" panose="020B0604020202020204"/>
                          <a:ea typeface="微软雅黑" panose="020B0503020204020204" pitchFamily="34" charset="-122"/>
                        </a:defRPr>
                      </a:lvl2pPr>
                      <a:lvl3pPr marL="1219200" algn="l" defTabSz="609600" rtl="0" eaLnBrk="1" latinLnBrk="0" hangingPunct="1">
                        <a:defRPr sz="2400" kern="1200">
                          <a:solidFill>
                            <a:schemeClr val="tx1"/>
                          </a:solidFill>
                          <a:latin typeface="Arial" panose="020B0604020202020204"/>
                          <a:ea typeface="微软雅黑" panose="020B0503020204020204" pitchFamily="34" charset="-122"/>
                        </a:defRPr>
                      </a:lvl3pPr>
                      <a:lvl4pPr marL="1828800" algn="l" defTabSz="609600" rtl="0" eaLnBrk="1" latinLnBrk="0" hangingPunct="1">
                        <a:defRPr sz="2400" kern="1200">
                          <a:solidFill>
                            <a:schemeClr val="tx1"/>
                          </a:solidFill>
                          <a:latin typeface="Arial" panose="020B0604020202020204"/>
                          <a:ea typeface="微软雅黑" panose="020B0503020204020204" pitchFamily="34" charset="-122"/>
                        </a:defRPr>
                      </a:lvl4pPr>
                      <a:lvl5pPr marL="2438400" algn="l" defTabSz="609600" rtl="0" eaLnBrk="1" latinLnBrk="0" hangingPunct="1">
                        <a:defRPr sz="2400" kern="1200">
                          <a:solidFill>
                            <a:schemeClr val="tx1"/>
                          </a:solidFill>
                          <a:latin typeface="Arial" panose="020B0604020202020204"/>
                          <a:ea typeface="微软雅黑" panose="020B0503020204020204" pitchFamily="34" charset="-122"/>
                        </a:defRPr>
                      </a:lvl5pPr>
                      <a:lvl6pPr marL="3048000" algn="l" defTabSz="609600" rtl="0" eaLnBrk="1" latinLnBrk="0" hangingPunct="1">
                        <a:defRPr sz="2400" kern="1200">
                          <a:solidFill>
                            <a:schemeClr val="tx1"/>
                          </a:solidFill>
                          <a:latin typeface="Arial" panose="020B0604020202020204"/>
                          <a:ea typeface="微软雅黑" panose="020B0503020204020204" pitchFamily="34" charset="-122"/>
                        </a:defRPr>
                      </a:lvl6pPr>
                      <a:lvl7pPr marL="3657600" algn="l" defTabSz="609600" rtl="0" eaLnBrk="1" latinLnBrk="0" hangingPunct="1">
                        <a:defRPr sz="2400" kern="1200">
                          <a:solidFill>
                            <a:schemeClr val="tx1"/>
                          </a:solidFill>
                          <a:latin typeface="Arial" panose="020B0604020202020204"/>
                          <a:ea typeface="微软雅黑" panose="020B0503020204020204" pitchFamily="34" charset="-122"/>
                        </a:defRPr>
                      </a:lvl7pPr>
                      <a:lvl8pPr marL="4267200" algn="l" defTabSz="609600" rtl="0" eaLnBrk="1" latinLnBrk="0" hangingPunct="1">
                        <a:defRPr sz="2400" kern="1200">
                          <a:solidFill>
                            <a:schemeClr val="tx1"/>
                          </a:solidFill>
                          <a:latin typeface="Arial" panose="020B0604020202020204"/>
                          <a:ea typeface="微软雅黑" panose="020B0503020204020204" pitchFamily="34" charset="-122"/>
                        </a:defRPr>
                      </a:lvl8pPr>
                      <a:lvl9pPr marL="4876800" algn="l" defTabSz="609600" rtl="0" eaLnBrk="1" latinLnBrk="0" hangingPunct="1">
                        <a:defRPr sz="2400" kern="1200">
                          <a:solidFill>
                            <a:schemeClr val="tx1"/>
                          </a:solidFill>
                          <a:latin typeface="Arial" panose="020B0604020202020204"/>
                          <a:ea typeface="微软雅黑" panose="020B0503020204020204" pitchFamily="34" charset="-122"/>
                        </a:defRPr>
                      </a:lvl9pPr>
                    </a:lstStyle>
                    <a:p>
                      <a:pPr marL="0" indent="0" algn="ctr">
                        <a:lnSpc>
                          <a:spcPct val="100000"/>
                        </a:lnSpc>
                        <a:spcBef>
                          <a:spcPts val="0"/>
                        </a:spcBef>
                      </a:pPr>
                      <a:endParaRPr sz="900">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a:solidFill>
                        <a:srgbClr val="9FA3A1"/>
                      </a:solidFill>
                      <a:prstDash val="solid"/>
                    </a:lnL>
                    <a:lnR w="12700">
                      <a:solidFill>
                        <a:srgbClr val="9FA3A1"/>
                      </a:solidFill>
                      <a:prstDash val="solid"/>
                    </a:lnR>
                    <a:lnT w="12700">
                      <a:solidFill>
                        <a:srgbClr val="9FA3A1"/>
                      </a:solidFill>
                      <a:prstDash val="solid"/>
                    </a:lnT>
                    <a:lnB w="12700">
                      <a:solidFill>
                        <a:srgbClr val="9FA3A1"/>
                      </a:solidFill>
                      <a:prstDash val="solid"/>
                    </a:lnB>
                    <a:lnTlToBr w="12700" cmpd="sng">
                      <a:noFill/>
                      <a:prstDash val="solid"/>
                    </a:lnTlToBr>
                    <a:lnBlToTr w="12700" cmpd="sng">
                      <a:noFill/>
                      <a:prstDash val="solid"/>
                    </a:lnBlToTr>
                    <a:solidFill>
                      <a:srgbClr val="315B50"/>
                    </a:solidFill>
                  </a:tcPr>
                </a:tc>
                <a:tc>
                  <a:txBody>
                    <a:bodyPr/>
                    <a:lstStyle>
                      <a:lvl1pPr marL="0" algn="l" defTabSz="609600" rtl="0" eaLnBrk="1" latinLnBrk="0" hangingPunct="1">
                        <a:defRPr sz="2400" kern="1200">
                          <a:solidFill>
                            <a:schemeClr val="tx1"/>
                          </a:solidFill>
                          <a:latin typeface="Arial" panose="020B0604020202020204"/>
                          <a:ea typeface="微软雅黑" panose="020B0503020204020204" pitchFamily="34" charset="-122"/>
                        </a:defRPr>
                      </a:lvl1pPr>
                      <a:lvl2pPr marL="609600" algn="l" defTabSz="609600" rtl="0" eaLnBrk="1" latinLnBrk="0" hangingPunct="1">
                        <a:defRPr sz="2400" kern="1200">
                          <a:solidFill>
                            <a:schemeClr val="tx1"/>
                          </a:solidFill>
                          <a:latin typeface="Arial" panose="020B0604020202020204"/>
                          <a:ea typeface="微软雅黑" panose="020B0503020204020204" pitchFamily="34" charset="-122"/>
                        </a:defRPr>
                      </a:lvl2pPr>
                      <a:lvl3pPr marL="1219200" algn="l" defTabSz="609600" rtl="0" eaLnBrk="1" latinLnBrk="0" hangingPunct="1">
                        <a:defRPr sz="2400" kern="1200">
                          <a:solidFill>
                            <a:schemeClr val="tx1"/>
                          </a:solidFill>
                          <a:latin typeface="Arial" panose="020B0604020202020204"/>
                          <a:ea typeface="微软雅黑" panose="020B0503020204020204" pitchFamily="34" charset="-122"/>
                        </a:defRPr>
                      </a:lvl3pPr>
                      <a:lvl4pPr marL="1828800" algn="l" defTabSz="609600" rtl="0" eaLnBrk="1" latinLnBrk="0" hangingPunct="1">
                        <a:defRPr sz="2400" kern="1200">
                          <a:solidFill>
                            <a:schemeClr val="tx1"/>
                          </a:solidFill>
                          <a:latin typeface="Arial" panose="020B0604020202020204"/>
                          <a:ea typeface="微软雅黑" panose="020B0503020204020204" pitchFamily="34" charset="-122"/>
                        </a:defRPr>
                      </a:lvl4pPr>
                      <a:lvl5pPr marL="2438400" algn="l" defTabSz="609600" rtl="0" eaLnBrk="1" latinLnBrk="0" hangingPunct="1">
                        <a:defRPr sz="2400" kern="1200">
                          <a:solidFill>
                            <a:schemeClr val="tx1"/>
                          </a:solidFill>
                          <a:latin typeface="Arial" panose="020B0604020202020204"/>
                          <a:ea typeface="微软雅黑" panose="020B0503020204020204" pitchFamily="34" charset="-122"/>
                        </a:defRPr>
                      </a:lvl5pPr>
                      <a:lvl6pPr marL="3048000" algn="l" defTabSz="609600" rtl="0" eaLnBrk="1" latinLnBrk="0" hangingPunct="1">
                        <a:defRPr sz="2400" kern="1200">
                          <a:solidFill>
                            <a:schemeClr val="tx1"/>
                          </a:solidFill>
                          <a:latin typeface="Arial" panose="020B0604020202020204"/>
                          <a:ea typeface="微软雅黑" panose="020B0503020204020204" pitchFamily="34" charset="-122"/>
                        </a:defRPr>
                      </a:lvl6pPr>
                      <a:lvl7pPr marL="3657600" algn="l" defTabSz="609600" rtl="0" eaLnBrk="1" latinLnBrk="0" hangingPunct="1">
                        <a:defRPr sz="2400" kern="1200">
                          <a:solidFill>
                            <a:schemeClr val="tx1"/>
                          </a:solidFill>
                          <a:latin typeface="Arial" panose="020B0604020202020204"/>
                          <a:ea typeface="微软雅黑" panose="020B0503020204020204" pitchFamily="34" charset="-122"/>
                        </a:defRPr>
                      </a:lvl7pPr>
                      <a:lvl8pPr marL="4267200" algn="l" defTabSz="609600" rtl="0" eaLnBrk="1" latinLnBrk="0" hangingPunct="1">
                        <a:defRPr sz="2400" kern="1200">
                          <a:solidFill>
                            <a:schemeClr val="tx1"/>
                          </a:solidFill>
                          <a:latin typeface="Arial" panose="020B0604020202020204"/>
                          <a:ea typeface="微软雅黑" panose="020B0503020204020204" pitchFamily="34" charset="-122"/>
                        </a:defRPr>
                      </a:lvl8pPr>
                      <a:lvl9pPr marL="4876800" algn="l" defTabSz="609600" rtl="0" eaLnBrk="1" latinLnBrk="0" hangingPunct="1">
                        <a:defRPr sz="2400" kern="1200">
                          <a:solidFill>
                            <a:schemeClr val="tx1"/>
                          </a:solidFill>
                          <a:latin typeface="Arial" panose="020B0604020202020204"/>
                          <a:ea typeface="微软雅黑" panose="020B0503020204020204" pitchFamily="34" charset="-122"/>
                        </a:defRPr>
                      </a:lvl9pPr>
                    </a:lstStyle>
                    <a:p>
                      <a:pPr marL="0" indent="0" algn="ctr">
                        <a:lnSpc>
                          <a:spcPct val="100000"/>
                        </a:lnSpc>
                        <a:spcBef>
                          <a:spcPts val="0"/>
                        </a:spcBef>
                      </a:pPr>
                      <a:endParaRPr sz="900" dirty="0">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a:solidFill>
                        <a:srgbClr val="9FA3A1"/>
                      </a:solidFill>
                      <a:prstDash val="solid"/>
                    </a:lnL>
                    <a:lnR w="12700">
                      <a:solidFill>
                        <a:srgbClr val="9FA3A1"/>
                      </a:solidFill>
                      <a:prstDash val="solid"/>
                    </a:lnR>
                    <a:lnT w="12700">
                      <a:solidFill>
                        <a:srgbClr val="9FA3A1"/>
                      </a:solidFill>
                      <a:prstDash val="solid"/>
                    </a:lnT>
                    <a:lnB w="12700">
                      <a:solidFill>
                        <a:srgbClr val="9FA3A1"/>
                      </a:solidFill>
                      <a:prstDash val="solid"/>
                    </a:lnB>
                    <a:lnTlToBr w="12700" cmpd="sng">
                      <a:noFill/>
                      <a:prstDash val="solid"/>
                    </a:lnTlToBr>
                    <a:lnBlToTr w="12700" cmpd="sng">
                      <a:noFill/>
                      <a:prstDash val="solid"/>
                    </a:lnBlToTr>
                    <a:solidFill>
                      <a:srgbClr val="6FAF9F"/>
                    </a:solidFill>
                  </a:tcPr>
                </a:tc>
                <a:tc>
                  <a:txBody>
                    <a:bodyPr/>
                    <a:lstStyle>
                      <a:lvl1pPr marL="0" algn="l" defTabSz="609600" rtl="0" eaLnBrk="1" latinLnBrk="0" hangingPunct="1">
                        <a:defRPr sz="2400" kern="1200">
                          <a:solidFill>
                            <a:schemeClr val="tx1"/>
                          </a:solidFill>
                          <a:latin typeface="Arial" panose="020B0604020202020204"/>
                          <a:ea typeface="微软雅黑" panose="020B0503020204020204" pitchFamily="34" charset="-122"/>
                        </a:defRPr>
                      </a:lvl1pPr>
                      <a:lvl2pPr marL="609600" algn="l" defTabSz="609600" rtl="0" eaLnBrk="1" latinLnBrk="0" hangingPunct="1">
                        <a:defRPr sz="2400" kern="1200">
                          <a:solidFill>
                            <a:schemeClr val="tx1"/>
                          </a:solidFill>
                          <a:latin typeface="Arial" panose="020B0604020202020204"/>
                          <a:ea typeface="微软雅黑" panose="020B0503020204020204" pitchFamily="34" charset="-122"/>
                        </a:defRPr>
                      </a:lvl2pPr>
                      <a:lvl3pPr marL="1219200" algn="l" defTabSz="609600" rtl="0" eaLnBrk="1" latinLnBrk="0" hangingPunct="1">
                        <a:defRPr sz="2400" kern="1200">
                          <a:solidFill>
                            <a:schemeClr val="tx1"/>
                          </a:solidFill>
                          <a:latin typeface="Arial" panose="020B0604020202020204"/>
                          <a:ea typeface="微软雅黑" panose="020B0503020204020204" pitchFamily="34" charset="-122"/>
                        </a:defRPr>
                      </a:lvl3pPr>
                      <a:lvl4pPr marL="1828800" algn="l" defTabSz="609600" rtl="0" eaLnBrk="1" latinLnBrk="0" hangingPunct="1">
                        <a:defRPr sz="2400" kern="1200">
                          <a:solidFill>
                            <a:schemeClr val="tx1"/>
                          </a:solidFill>
                          <a:latin typeface="Arial" panose="020B0604020202020204"/>
                          <a:ea typeface="微软雅黑" panose="020B0503020204020204" pitchFamily="34" charset="-122"/>
                        </a:defRPr>
                      </a:lvl4pPr>
                      <a:lvl5pPr marL="2438400" algn="l" defTabSz="609600" rtl="0" eaLnBrk="1" latinLnBrk="0" hangingPunct="1">
                        <a:defRPr sz="2400" kern="1200">
                          <a:solidFill>
                            <a:schemeClr val="tx1"/>
                          </a:solidFill>
                          <a:latin typeface="Arial" panose="020B0604020202020204"/>
                          <a:ea typeface="微软雅黑" panose="020B0503020204020204" pitchFamily="34" charset="-122"/>
                        </a:defRPr>
                      </a:lvl5pPr>
                      <a:lvl6pPr marL="3048000" algn="l" defTabSz="609600" rtl="0" eaLnBrk="1" latinLnBrk="0" hangingPunct="1">
                        <a:defRPr sz="2400" kern="1200">
                          <a:solidFill>
                            <a:schemeClr val="tx1"/>
                          </a:solidFill>
                          <a:latin typeface="Arial" panose="020B0604020202020204"/>
                          <a:ea typeface="微软雅黑" panose="020B0503020204020204" pitchFamily="34" charset="-122"/>
                        </a:defRPr>
                      </a:lvl6pPr>
                      <a:lvl7pPr marL="3657600" algn="l" defTabSz="609600" rtl="0" eaLnBrk="1" latinLnBrk="0" hangingPunct="1">
                        <a:defRPr sz="2400" kern="1200">
                          <a:solidFill>
                            <a:schemeClr val="tx1"/>
                          </a:solidFill>
                          <a:latin typeface="Arial" panose="020B0604020202020204"/>
                          <a:ea typeface="微软雅黑" panose="020B0503020204020204" pitchFamily="34" charset="-122"/>
                        </a:defRPr>
                      </a:lvl7pPr>
                      <a:lvl8pPr marL="4267200" algn="l" defTabSz="609600" rtl="0" eaLnBrk="1" latinLnBrk="0" hangingPunct="1">
                        <a:defRPr sz="2400" kern="1200">
                          <a:solidFill>
                            <a:schemeClr val="tx1"/>
                          </a:solidFill>
                          <a:latin typeface="Arial" panose="020B0604020202020204"/>
                          <a:ea typeface="微软雅黑" panose="020B0503020204020204" pitchFamily="34" charset="-122"/>
                        </a:defRPr>
                      </a:lvl8pPr>
                      <a:lvl9pPr marL="4876800" algn="l" defTabSz="609600" rtl="0" eaLnBrk="1" latinLnBrk="0" hangingPunct="1">
                        <a:defRPr sz="2400" kern="1200">
                          <a:solidFill>
                            <a:schemeClr val="tx1"/>
                          </a:solidFill>
                          <a:latin typeface="Arial" panose="020B0604020202020204"/>
                          <a:ea typeface="微软雅黑" panose="020B0503020204020204" pitchFamily="34" charset="-122"/>
                        </a:defRPr>
                      </a:lvl9pPr>
                    </a:lstStyle>
                    <a:p>
                      <a:pPr marL="0" indent="0" algn="ctr">
                        <a:lnSpc>
                          <a:spcPct val="100000"/>
                        </a:lnSpc>
                        <a:spcBef>
                          <a:spcPts val="0"/>
                        </a:spcBef>
                      </a:pPr>
                      <a:endParaRPr sz="900" dirty="0">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a:solidFill>
                        <a:srgbClr val="9FA3A1"/>
                      </a:solidFill>
                      <a:prstDash val="solid"/>
                    </a:lnL>
                    <a:lnR w="12700">
                      <a:solidFill>
                        <a:srgbClr val="9FA3A1"/>
                      </a:solidFill>
                      <a:prstDash val="solid"/>
                    </a:lnR>
                    <a:lnT w="12700">
                      <a:solidFill>
                        <a:srgbClr val="9FA3A1"/>
                      </a:solidFill>
                      <a:prstDash val="solid"/>
                    </a:lnT>
                    <a:lnB w="12700">
                      <a:solidFill>
                        <a:srgbClr val="9FA3A1"/>
                      </a:solidFill>
                      <a:prstDash val="solid"/>
                    </a:lnB>
                    <a:lnTlToBr w="12700" cmpd="sng">
                      <a:noFill/>
                      <a:prstDash val="solid"/>
                    </a:lnTlToBr>
                    <a:lnBlToTr w="12700" cmpd="sng">
                      <a:noFill/>
                      <a:prstDash val="solid"/>
                    </a:lnBlToTr>
                    <a:solidFill>
                      <a:srgbClr val="E4EDEB"/>
                    </a:solidFill>
                  </a:tcPr>
                </a:tc>
                <a:tc>
                  <a:txBody>
                    <a:bodyPr/>
                    <a:lstStyle>
                      <a:lvl1pPr marL="0" algn="l" defTabSz="609600" rtl="0" eaLnBrk="1" latinLnBrk="0" hangingPunct="1">
                        <a:defRPr sz="2400" kern="1200">
                          <a:solidFill>
                            <a:schemeClr val="tx1"/>
                          </a:solidFill>
                          <a:latin typeface="Arial" panose="020B0604020202020204"/>
                          <a:ea typeface="微软雅黑" panose="020B0503020204020204" pitchFamily="34" charset="-122"/>
                        </a:defRPr>
                      </a:lvl1pPr>
                      <a:lvl2pPr marL="609600" algn="l" defTabSz="609600" rtl="0" eaLnBrk="1" latinLnBrk="0" hangingPunct="1">
                        <a:defRPr sz="2400" kern="1200">
                          <a:solidFill>
                            <a:schemeClr val="tx1"/>
                          </a:solidFill>
                          <a:latin typeface="Arial" panose="020B0604020202020204"/>
                          <a:ea typeface="微软雅黑" panose="020B0503020204020204" pitchFamily="34" charset="-122"/>
                        </a:defRPr>
                      </a:lvl2pPr>
                      <a:lvl3pPr marL="1219200" algn="l" defTabSz="609600" rtl="0" eaLnBrk="1" latinLnBrk="0" hangingPunct="1">
                        <a:defRPr sz="2400" kern="1200">
                          <a:solidFill>
                            <a:schemeClr val="tx1"/>
                          </a:solidFill>
                          <a:latin typeface="Arial" panose="020B0604020202020204"/>
                          <a:ea typeface="微软雅黑" panose="020B0503020204020204" pitchFamily="34" charset="-122"/>
                        </a:defRPr>
                      </a:lvl3pPr>
                      <a:lvl4pPr marL="1828800" algn="l" defTabSz="609600" rtl="0" eaLnBrk="1" latinLnBrk="0" hangingPunct="1">
                        <a:defRPr sz="2400" kern="1200">
                          <a:solidFill>
                            <a:schemeClr val="tx1"/>
                          </a:solidFill>
                          <a:latin typeface="Arial" panose="020B0604020202020204"/>
                          <a:ea typeface="微软雅黑" panose="020B0503020204020204" pitchFamily="34" charset="-122"/>
                        </a:defRPr>
                      </a:lvl4pPr>
                      <a:lvl5pPr marL="2438400" algn="l" defTabSz="609600" rtl="0" eaLnBrk="1" latinLnBrk="0" hangingPunct="1">
                        <a:defRPr sz="2400" kern="1200">
                          <a:solidFill>
                            <a:schemeClr val="tx1"/>
                          </a:solidFill>
                          <a:latin typeface="Arial" panose="020B0604020202020204"/>
                          <a:ea typeface="微软雅黑" panose="020B0503020204020204" pitchFamily="34" charset="-122"/>
                        </a:defRPr>
                      </a:lvl5pPr>
                      <a:lvl6pPr marL="3048000" algn="l" defTabSz="609600" rtl="0" eaLnBrk="1" latinLnBrk="0" hangingPunct="1">
                        <a:defRPr sz="2400" kern="1200">
                          <a:solidFill>
                            <a:schemeClr val="tx1"/>
                          </a:solidFill>
                          <a:latin typeface="Arial" panose="020B0604020202020204"/>
                          <a:ea typeface="微软雅黑" panose="020B0503020204020204" pitchFamily="34" charset="-122"/>
                        </a:defRPr>
                      </a:lvl6pPr>
                      <a:lvl7pPr marL="3657600" algn="l" defTabSz="609600" rtl="0" eaLnBrk="1" latinLnBrk="0" hangingPunct="1">
                        <a:defRPr sz="2400" kern="1200">
                          <a:solidFill>
                            <a:schemeClr val="tx1"/>
                          </a:solidFill>
                          <a:latin typeface="Arial" panose="020B0604020202020204"/>
                          <a:ea typeface="微软雅黑" panose="020B0503020204020204" pitchFamily="34" charset="-122"/>
                        </a:defRPr>
                      </a:lvl7pPr>
                      <a:lvl8pPr marL="4267200" algn="l" defTabSz="609600" rtl="0" eaLnBrk="1" latinLnBrk="0" hangingPunct="1">
                        <a:defRPr sz="2400" kern="1200">
                          <a:solidFill>
                            <a:schemeClr val="tx1"/>
                          </a:solidFill>
                          <a:latin typeface="Arial" panose="020B0604020202020204"/>
                          <a:ea typeface="微软雅黑" panose="020B0503020204020204" pitchFamily="34" charset="-122"/>
                        </a:defRPr>
                      </a:lvl8pPr>
                      <a:lvl9pPr marL="4876800" algn="l" defTabSz="609600" rtl="0" eaLnBrk="1" latinLnBrk="0" hangingPunct="1">
                        <a:defRPr sz="2400" kern="1200">
                          <a:solidFill>
                            <a:schemeClr val="tx1"/>
                          </a:solidFill>
                          <a:latin typeface="Arial" panose="020B0604020202020204"/>
                          <a:ea typeface="微软雅黑" panose="020B0503020204020204" pitchFamily="34" charset="-122"/>
                        </a:defRPr>
                      </a:lvl9pPr>
                    </a:lstStyle>
                    <a:p>
                      <a:pPr marL="0" indent="0" algn="ctr">
                        <a:lnSpc>
                          <a:spcPct val="100000"/>
                        </a:lnSpc>
                        <a:spcBef>
                          <a:spcPts val="0"/>
                        </a:spcBef>
                      </a:pPr>
                      <a:endParaRPr sz="900" dirty="0">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a:solidFill>
                        <a:srgbClr val="9FA3A1"/>
                      </a:solidFill>
                      <a:prstDash val="solid"/>
                    </a:lnL>
                    <a:lnR w="12700">
                      <a:solidFill>
                        <a:srgbClr val="9FA3A1"/>
                      </a:solidFill>
                      <a:prstDash val="solid"/>
                    </a:lnR>
                    <a:lnT w="12700">
                      <a:solidFill>
                        <a:srgbClr val="9FA3A1"/>
                      </a:solidFill>
                      <a:prstDash val="solid"/>
                    </a:lnT>
                    <a:lnB w="12700">
                      <a:solidFill>
                        <a:srgbClr val="9FA3A1"/>
                      </a:solidFill>
                      <a:prstDash val="solid"/>
                    </a:lnB>
                    <a:lnTlToBr w="12700" cmpd="sng">
                      <a:noFill/>
                      <a:prstDash val="solid"/>
                    </a:lnTlToBr>
                    <a:lnBlToTr w="12700" cmpd="sng">
                      <a:noFill/>
                      <a:prstDash val="solid"/>
                    </a:lnBlToTr>
                    <a:solidFill>
                      <a:srgbClr val="315B50"/>
                    </a:solidFill>
                  </a:tcPr>
                </a:tc>
                <a:tc>
                  <a:txBody>
                    <a:bodyPr/>
                    <a:lstStyle>
                      <a:lvl1pPr marL="0" algn="l" defTabSz="609600" rtl="0" eaLnBrk="1" latinLnBrk="0" hangingPunct="1">
                        <a:defRPr sz="2400" kern="1200">
                          <a:solidFill>
                            <a:schemeClr val="tx1"/>
                          </a:solidFill>
                          <a:latin typeface="Arial" panose="020B0604020202020204"/>
                          <a:ea typeface="微软雅黑" panose="020B0503020204020204" pitchFamily="34" charset="-122"/>
                        </a:defRPr>
                      </a:lvl1pPr>
                      <a:lvl2pPr marL="609600" algn="l" defTabSz="609600" rtl="0" eaLnBrk="1" latinLnBrk="0" hangingPunct="1">
                        <a:defRPr sz="2400" kern="1200">
                          <a:solidFill>
                            <a:schemeClr val="tx1"/>
                          </a:solidFill>
                          <a:latin typeface="Arial" panose="020B0604020202020204"/>
                          <a:ea typeface="微软雅黑" panose="020B0503020204020204" pitchFamily="34" charset="-122"/>
                        </a:defRPr>
                      </a:lvl2pPr>
                      <a:lvl3pPr marL="1219200" algn="l" defTabSz="609600" rtl="0" eaLnBrk="1" latinLnBrk="0" hangingPunct="1">
                        <a:defRPr sz="2400" kern="1200">
                          <a:solidFill>
                            <a:schemeClr val="tx1"/>
                          </a:solidFill>
                          <a:latin typeface="Arial" panose="020B0604020202020204"/>
                          <a:ea typeface="微软雅黑" panose="020B0503020204020204" pitchFamily="34" charset="-122"/>
                        </a:defRPr>
                      </a:lvl3pPr>
                      <a:lvl4pPr marL="1828800" algn="l" defTabSz="609600" rtl="0" eaLnBrk="1" latinLnBrk="0" hangingPunct="1">
                        <a:defRPr sz="2400" kern="1200">
                          <a:solidFill>
                            <a:schemeClr val="tx1"/>
                          </a:solidFill>
                          <a:latin typeface="Arial" panose="020B0604020202020204"/>
                          <a:ea typeface="微软雅黑" panose="020B0503020204020204" pitchFamily="34" charset="-122"/>
                        </a:defRPr>
                      </a:lvl4pPr>
                      <a:lvl5pPr marL="2438400" algn="l" defTabSz="609600" rtl="0" eaLnBrk="1" latinLnBrk="0" hangingPunct="1">
                        <a:defRPr sz="2400" kern="1200">
                          <a:solidFill>
                            <a:schemeClr val="tx1"/>
                          </a:solidFill>
                          <a:latin typeface="Arial" panose="020B0604020202020204"/>
                          <a:ea typeface="微软雅黑" panose="020B0503020204020204" pitchFamily="34" charset="-122"/>
                        </a:defRPr>
                      </a:lvl5pPr>
                      <a:lvl6pPr marL="3048000" algn="l" defTabSz="609600" rtl="0" eaLnBrk="1" latinLnBrk="0" hangingPunct="1">
                        <a:defRPr sz="2400" kern="1200">
                          <a:solidFill>
                            <a:schemeClr val="tx1"/>
                          </a:solidFill>
                          <a:latin typeface="Arial" panose="020B0604020202020204"/>
                          <a:ea typeface="微软雅黑" panose="020B0503020204020204" pitchFamily="34" charset="-122"/>
                        </a:defRPr>
                      </a:lvl6pPr>
                      <a:lvl7pPr marL="3657600" algn="l" defTabSz="609600" rtl="0" eaLnBrk="1" latinLnBrk="0" hangingPunct="1">
                        <a:defRPr sz="2400" kern="1200">
                          <a:solidFill>
                            <a:schemeClr val="tx1"/>
                          </a:solidFill>
                          <a:latin typeface="Arial" panose="020B0604020202020204"/>
                          <a:ea typeface="微软雅黑" panose="020B0503020204020204" pitchFamily="34" charset="-122"/>
                        </a:defRPr>
                      </a:lvl7pPr>
                      <a:lvl8pPr marL="4267200" algn="l" defTabSz="609600" rtl="0" eaLnBrk="1" latinLnBrk="0" hangingPunct="1">
                        <a:defRPr sz="2400" kern="1200">
                          <a:solidFill>
                            <a:schemeClr val="tx1"/>
                          </a:solidFill>
                          <a:latin typeface="Arial" panose="020B0604020202020204"/>
                          <a:ea typeface="微软雅黑" panose="020B0503020204020204" pitchFamily="34" charset="-122"/>
                        </a:defRPr>
                      </a:lvl8pPr>
                      <a:lvl9pPr marL="4876800" algn="l" defTabSz="609600" rtl="0" eaLnBrk="1" latinLnBrk="0" hangingPunct="1">
                        <a:defRPr sz="2400" kern="1200">
                          <a:solidFill>
                            <a:schemeClr val="tx1"/>
                          </a:solidFill>
                          <a:latin typeface="Arial" panose="020B0604020202020204"/>
                          <a:ea typeface="微软雅黑" panose="020B0503020204020204" pitchFamily="34" charset="-122"/>
                        </a:defRPr>
                      </a:lvl9pPr>
                    </a:lstStyle>
                    <a:p>
                      <a:pPr marL="0" indent="0" algn="ctr">
                        <a:lnSpc>
                          <a:spcPct val="100000"/>
                        </a:lnSpc>
                        <a:spcBef>
                          <a:spcPts val="0"/>
                        </a:spcBef>
                      </a:pPr>
                      <a:endParaRPr sz="900" dirty="0">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9FA3A1"/>
                      </a:solidFill>
                      <a:prstDash val="solid"/>
                      <a:round/>
                      <a:headEnd type="none" w="med" len="med"/>
                      <a:tailEnd type="none" w="med" len="med"/>
                    </a:lnL>
                    <a:lnR w="12700">
                      <a:solidFill>
                        <a:srgbClr val="9FA3A1"/>
                      </a:solidFill>
                      <a:prstDash val="solid"/>
                    </a:lnR>
                    <a:lnT w="12700" cap="flat" cmpd="sng" algn="ctr">
                      <a:solidFill>
                        <a:srgbClr val="9FA3A1"/>
                      </a:solidFill>
                      <a:prstDash val="solid"/>
                      <a:round/>
                      <a:headEnd type="none" w="med" len="med"/>
                      <a:tailEnd type="none" w="med" len="med"/>
                    </a:lnT>
                    <a:lnB w="12700" cap="flat" cmpd="sng" algn="ctr">
                      <a:solidFill>
                        <a:srgbClr val="9FA3A1"/>
                      </a:solidFill>
                      <a:prstDash val="solid"/>
                      <a:round/>
                      <a:headEnd type="none" w="med" len="med"/>
                      <a:tailEnd type="none" w="med" len="med"/>
                    </a:lnB>
                    <a:lnTlToBr w="12700" cmpd="sng">
                      <a:noFill/>
                      <a:prstDash val="solid"/>
                    </a:lnTlToBr>
                    <a:lnBlToTr w="12700" cmpd="sng">
                      <a:noFill/>
                      <a:prstDash val="solid"/>
                    </a:lnBlToTr>
                    <a:solidFill>
                      <a:srgbClr val="315B50"/>
                    </a:solidFill>
                  </a:tcPr>
                </a:tc>
                <a:tc>
                  <a:txBody>
                    <a:bodyPr/>
                    <a:lstStyle>
                      <a:lvl1pPr marL="0" algn="l" defTabSz="609600" rtl="0" eaLnBrk="1" latinLnBrk="0" hangingPunct="1">
                        <a:defRPr sz="2400" kern="1200">
                          <a:solidFill>
                            <a:schemeClr val="tx1"/>
                          </a:solidFill>
                          <a:latin typeface="Arial" panose="020B0604020202020204"/>
                          <a:ea typeface="微软雅黑" panose="020B0503020204020204" pitchFamily="34" charset="-122"/>
                        </a:defRPr>
                      </a:lvl1pPr>
                      <a:lvl2pPr marL="609600" algn="l" defTabSz="609600" rtl="0" eaLnBrk="1" latinLnBrk="0" hangingPunct="1">
                        <a:defRPr sz="2400" kern="1200">
                          <a:solidFill>
                            <a:schemeClr val="tx1"/>
                          </a:solidFill>
                          <a:latin typeface="Arial" panose="020B0604020202020204"/>
                          <a:ea typeface="微软雅黑" panose="020B0503020204020204" pitchFamily="34" charset="-122"/>
                        </a:defRPr>
                      </a:lvl2pPr>
                      <a:lvl3pPr marL="1219200" algn="l" defTabSz="609600" rtl="0" eaLnBrk="1" latinLnBrk="0" hangingPunct="1">
                        <a:defRPr sz="2400" kern="1200">
                          <a:solidFill>
                            <a:schemeClr val="tx1"/>
                          </a:solidFill>
                          <a:latin typeface="Arial" panose="020B0604020202020204"/>
                          <a:ea typeface="微软雅黑" panose="020B0503020204020204" pitchFamily="34" charset="-122"/>
                        </a:defRPr>
                      </a:lvl3pPr>
                      <a:lvl4pPr marL="1828800" algn="l" defTabSz="609600" rtl="0" eaLnBrk="1" latinLnBrk="0" hangingPunct="1">
                        <a:defRPr sz="2400" kern="1200">
                          <a:solidFill>
                            <a:schemeClr val="tx1"/>
                          </a:solidFill>
                          <a:latin typeface="Arial" panose="020B0604020202020204"/>
                          <a:ea typeface="微软雅黑" panose="020B0503020204020204" pitchFamily="34" charset="-122"/>
                        </a:defRPr>
                      </a:lvl4pPr>
                      <a:lvl5pPr marL="2438400" algn="l" defTabSz="609600" rtl="0" eaLnBrk="1" latinLnBrk="0" hangingPunct="1">
                        <a:defRPr sz="2400" kern="1200">
                          <a:solidFill>
                            <a:schemeClr val="tx1"/>
                          </a:solidFill>
                          <a:latin typeface="Arial" panose="020B0604020202020204"/>
                          <a:ea typeface="微软雅黑" panose="020B0503020204020204" pitchFamily="34" charset="-122"/>
                        </a:defRPr>
                      </a:lvl5pPr>
                      <a:lvl6pPr marL="3048000" algn="l" defTabSz="609600" rtl="0" eaLnBrk="1" latinLnBrk="0" hangingPunct="1">
                        <a:defRPr sz="2400" kern="1200">
                          <a:solidFill>
                            <a:schemeClr val="tx1"/>
                          </a:solidFill>
                          <a:latin typeface="Arial" panose="020B0604020202020204"/>
                          <a:ea typeface="微软雅黑" panose="020B0503020204020204" pitchFamily="34" charset="-122"/>
                        </a:defRPr>
                      </a:lvl6pPr>
                      <a:lvl7pPr marL="3657600" algn="l" defTabSz="609600" rtl="0" eaLnBrk="1" latinLnBrk="0" hangingPunct="1">
                        <a:defRPr sz="2400" kern="1200">
                          <a:solidFill>
                            <a:schemeClr val="tx1"/>
                          </a:solidFill>
                          <a:latin typeface="Arial" panose="020B0604020202020204"/>
                          <a:ea typeface="微软雅黑" panose="020B0503020204020204" pitchFamily="34" charset="-122"/>
                        </a:defRPr>
                      </a:lvl7pPr>
                      <a:lvl8pPr marL="4267200" algn="l" defTabSz="609600" rtl="0" eaLnBrk="1" latinLnBrk="0" hangingPunct="1">
                        <a:defRPr sz="2400" kern="1200">
                          <a:solidFill>
                            <a:schemeClr val="tx1"/>
                          </a:solidFill>
                          <a:latin typeface="Arial" panose="020B0604020202020204"/>
                          <a:ea typeface="微软雅黑" panose="020B0503020204020204" pitchFamily="34" charset="-122"/>
                        </a:defRPr>
                      </a:lvl8pPr>
                      <a:lvl9pPr marL="4876800" algn="l" defTabSz="609600" rtl="0" eaLnBrk="1" latinLnBrk="0" hangingPunct="1">
                        <a:defRPr sz="2400" kern="1200">
                          <a:solidFill>
                            <a:schemeClr val="tx1"/>
                          </a:solidFill>
                          <a:latin typeface="Arial" panose="020B0604020202020204"/>
                          <a:ea typeface="微软雅黑" panose="020B0503020204020204" pitchFamily="34" charset="-122"/>
                        </a:defRPr>
                      </a:lvl9pPr>
                    </a:lstStyle>
                    <a:p>
                      <a:pPr marL="0" indent="0" algn="ctr">
                        <a:lnSpc>
                          <a:spcPct val="100000"/>
                        </a:lnSpc>
                        <a:spcBef>
                          <a:spcPts val="0"/>
                        </a:spcBef>
                      </a:pPr>
                      <a:endParaRPr sz="900" dirty="0">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a:solidFill>
                        <a:srgbClr val="9FA3A1"/>
                      </a:solidFill>
                      <a:prstDash val="solid"/>
                    </a:lnL>
                    <a:lnR w="12700">
                      <a:solidFill>
                        <a:srgbClr val="000000"/>
                      </a:solidFill>
                      <a:prstDash val="solid"/>
                    </a:lnR>
                    <a:lnT w="12700">
                      <a:solidFill>
                        <a:srgbClr val="9FA3A1"/>
                      </a:solidFill>
                      <a:prstDash val="solid"/>
                    </a:lnT>
                    <a:lnB w="12700">
                      <a:solidFill>
                        <a:srgbClr val="9FA3A1"/>
                      </a:solidFill>
                      <a:prstDash val="solid"/>
                    </a:lnB>
                    <a:lnTlToBr w="12700" cmpd="sng">
                      <a:noFill/>
                      <a:prstDash val="solid"/>
                    </a:lnTlToBr>
                    <a:lnBlToTr w="12700" cmpd="sng">
                      <a:noFill/>
                      <a:prstDash val="solid"/>
                    </a:lnBlToTr>
                    <a:solidFill>
                      <a:srgbClr val="315B50"/>
                    </a:solidFill>
                  </a:tcPr>
                </a:tc>
              </a:tr>
              <a:tr h="331486">
                <a:tc>
                  <a:txBody>
                    <a:bodyPr/>
                    <a:lstStyle>
                      <a:lvl1pPr marL="0" algn="l" defTabSz="609600" rtl="0" eaLnBrk="1" latinLnBrk="0" hangingPunct="1">
                        <a:defRPr sz="2400" kern="1200">
                          <a:solidFill>
                            <a:schemeClr val="tx1"/>
                          </a:solidFill>
                          <a:latin typeface="Arial" panose="020B0604020202020204"/>
                          <a:ea typeface="微软雅黑" panose="020B0503020204020204" pitchFamily="34" charset="-122"/>
                        </a:defRPr>
                      </a:lvl1pPr>
                      <a:lvl2pPr marL="609600" algn="l" defTabSz="609600" rtl="0" eaLnBrk="1" latinLnBrk="0" hangingPunct="1">
                        <a:defRPr sz="2400" kern="1200">
                          <a:solidFill>
                            <a:schemeClr val="tx1"/>
                          </a:solidFill>
                          <a:latin typeface="Arial" panose="020B0604020202020204"/>
                          <a:ea typeface="微软雅黑" panose="020B0503020204020204" pitchFamily="34" charset="-122"/>
                        </a:defRPr>
                      </a:lvl2pPr>
                      <a:lvl3pPr marL="1219200" algn="l" defTabSz="609600" rtl="0" eaLnBrk="1" latinLnBrk="0" hangingPunct="1">
                        <a:defRPr sz="2400" kern="1200">
                          <a:solidFill>
                            <a:schemeClr val="tx1"/>
                          </a:solidFill>
                          <a:latin typeface="Arial" panose="020B0604020202020204"/>
                          <a:ea typeface="微软雅黑" panose="020B0503020204020204" pitchFamily="34" charset="-122"/>
                        </a:defRPr>
                      </a:lvl3pPr>
                      <a:lvl4pPr marL="1828800" algn="l" defTabSz="609600" rtl="0" eaLnBrk="1" latinLnBrk="0" hangingPunct="1">
                        <a:defRPr sz="2400" kern="1200">
                          <a:solidFill>
                            <a:schemeClr val="tx1"/>
                          </a:solidFill>
                          <a:latin typeface="Arial" panose="020B0604020202020204"/>
                          <a:ea typeface="微软雅黑" panose="020B0503020204020204" pitchFamily="34" charset="-122"/>
                        </a:defRPr>
                      </a:lvl4pPr>
                      <a:lvl5pPr marL="2438400" algn="l" defTabSz="609600" rtl="0" eaLnBrk="1" latinLnBrk="0" hangingPunct="1">
                        <a:defRPr sz="2400" kern="1200">
                          <a:solidFill>
                            <a:schemeClr val="tx1"/>
                          </a:solidFill>
                          <a:latin typeface="Arial" panose="020B0604020202020204"/>
                          <a:ea typeface="微软雅黑" panose="020B0503020204020204" pitchFamily="34" charset="-122"/>
                        </a:defRPr>
                      </a:lvl5pPr>
                      <a:lvl6pPr marL="3048000" algn="l" defTabSz="609600" rtl="0" eaLnBrk="1" latinLnBrk="0" hangingPunct="1">
                        <a:defRPr sz="2400" kern="1200">
                          <a:solidFill>
                            <a:schemeClr val="tx1"/>
                          </a:solidFill>
                          <a:latin typeface="Arial" panose="020B0604020202020204"/>
                          <a:ea typeface="微软雅黑" panose="020B0503020204020204" pitchFamily="34" charset="-122"/>
                        </a:defRPr>
                      </a:lvl6pPr>
                      <a:lvl7pPr marL="3657600" algn="l" defTabSz="609600" rtl="0" eaLnBrk="1" latinLnBrk="0" hangingPunct="1">
                        <a:defRPr sz="2400" kern="1200">
                          <a:solidFill>
                            <a:schemeClr val="tx1"/>
                          </a:solidFill>
                          <a:latin typeface="Arial" panose="020B0604020202020204"/>
                          <a:ea typeface="微软雅黑" panose="020B0503020204020204" pitchFamily="34" charset="-122"/>
                        </a:defRPr>
                      </a:lvl7pPr>
                      <a:lvl8pPr marL="4267200" algn="l" defTabSz="609600" rtl="0" eaLnBrk="1" latinLnBrk="0" hangingPunct="1">
                        <a:defRPr sz="2400" kern="1200">
                          <a:solidFill>
                            <a:schemeClr val="tx1"/>
                          </a:solidFill>
                          <a:latin typeface="Arial" panose="020B0604020202020204"/>
                          <a:ea typeface="微软雅黑" panose="020B0503020204020204" pitchFamily="34" charset="-122"/>
                        </a:defRPr>
                      </a:lvl8pPr>
                      <a:lvl9pPr marL="4876800" algn="l" defTabSz="609600" rtl="0" eaLnBrk="1" latinLnBrk="0" hangingPunct="1">
                        <a:defRPr sz="2400" kern="1200">
                          <a:solidFill>
                            <a:schemeClr val="tx1"/>
                          </a:solidFill>
                          <a:latin typeface="Arial" panose="020B0604020202020204"/>
                          <a:ea typeface="微软雅黑" panose="020B0503020204020204" pitchFamily="34" charset="-122"/>
                        </a:defRPr>
                      </a:lvl9pPr>
                    </a:lstStyle>
                    <a:p>
                      <a:pPr marL="0" marR="422910" indent="0" algn="ctr" defTabSz="609600" rtl="0" eaLnBrk="1" latinLnBrk="0" hangingPunct="1">
                        <a:lnSpc>
                          <a:spcPct val="100000"/>
                        </a:lnSpc>
                        <a:spcBef>
                          <a:spcPts val="0"/>
                        </a:spcBef>
                      </a:pPr>
                      <a:r>
                        <a:rPr lang="zh-CN" altLang="en-US" sz="900" kern="1200" spc="0" dirty="0">
                          <a:solidFill>
                            <a:srgbClr val="1F2E2A"/>
                          </a:solidFill>
                          <a:latin typeface="微软雅黑" panose="020B0503020204020204" pitchFamily="34" charset="-122"/>
                          <a:ea typeface="微软雅黑" panose="020B0503020204020204" pitchFamily="34" charset="-122"/>
                          <a:cs typeface="Lucida Sans Unicode" panose="020B0602030504020204"/>
                        </a:rPr>
                        <a:t>舒尼替尼</a:t>
                      </a:r>
                      <a:endParaRPr sz="900" kern="1200" spc="0" dirty="0">
                        <a:solidFill>
                          <a:srgbClr val="1F2E2A"/>
                        </a:solidFill>
                        <a:latin typeface="微软雅黑" panose="020B0503020204020204" pitchFamily="34" charset="-122"/>
                        <a:ea typeface="微软雅黑" panose="020B0503020204020204" pitchFamily="34" charset="-122"/>
                        <a:cs typeface="Lucida Sans Unicode" panose="020B0602030504020204"/>
                      </a:endParaRPr>
                    </a:p>
                  </a:txBody>
                  <a:tcPr marL="0" marR="0" marT="149225" marB="0" anchor="ctr">
                    <a:lnL w="12700">
                      <a:solidFill>
                        <a:srgbClr val="000000"/>
                      </a:solidFill>
                      <a:prstDash val="solid"/>
                    </a:lnL>
                    <a:lnR w="12700">
                      <a:solidFill>
                        <a:srgbClr val="9FA3A1"/>
                      </a:solidFill>
                      <a:prstDash val="solid"/>
                    </a:lnR>
                    <a:lnT w="12700">
                      <a:solidFill>
                        <a:srgbClr val="9FA3A1"/>
                      </a:solidFill>
                      <a:prstDash val="solid"/>
                    </a:lnT>
                    <a:lnB w="12700">
                      <a:solidFill>
                        <a:srgbClr val="9FA3A1"/>
                      </a:solidFill>
                      <a:prstDash val="solid"/>
                    </a:lnB>
                    <a:lnTlToBr w="12700" cmpd="sng">
                      <a:noFill/>
                      <a:prstDash val="solid"/>
                    </a:lnTlToBr>
                    <a:lnBlToTr w="12700" cmpd="sng">
                      <a:noFill/>
                      <a:prstDash val="solid"/>
                    </a:lnBlToTr>
                    <a:noFill/>
                  </a:tcPr>
                </a:tc>
                <a:tc>
                  <a:txBody>
                    <a:bodyPr/>
                    <a:lstStyle>
                      <a:lvl1pPr marL="0" algn="l" defTabSz="609600" rtl="0" eaLnBrk="1" latinLnBrk="0" hangingPunct="1">
                        <a:defRPr sz="2400" kern="1200">
                          <a:solidFill>
                            <a:schemeClr val="tx1"/>
                          </a:solidFill>
                          <a:latin typeface="Arial" panose="020B0604020202020204"/>
                          <a:ea typeface="微软雅黑" panose="020B0503020204020204" pitchFamily="34" charset="-122"/>
                        </a:defRPr>
                      </a:lvl1pPr>
                      <a:lvl2pPr marL="609600" algn="l" defTabSz="609600" rtl="0" eaLnBrk="1" latinLnBrk="0" hangingPunct="1">
                        <a:defRPr sz="2400" kern="1200">
                          <a:solidFill>
                            <a:schemeClr val="tx1"/>
                          </a:solidFill>
                          <a:latin typeface="Arial" panose="020B0604020202020204"/>
                          <a:ea typeface="微软雅黑" panose="020B0503020204020204" pitchFamily="34" charset="-122"/>
                        </a:defRPr>
                      </a:lvl2pPr>
                      <a:lvl3pPr marL="1219200" algn="l" defTabSz="609600" rtl="0" eaLnBrk="1" latinLnBrk="0" hangingPunct="1">
                        <a:defRPr sz="2400" kern="1200">
                          <a:solidFill>
                            <a:schemeClr val="tx1"/>
                          </a:solidFill>
                          <a:latin typeface="Arial" panose="020B0604020202020204"/>
                          <a:ea typeface="微软雅黑" panose="020B0503020204020204" pitchFamily="34" charset="-122"/>
                        </a:defRPr>
                      </a:lvl3pPr>
                      <a:lvl4pPr marL="1828800" algn="l" defTabSz="609600" rtl="0" eaLnBrk="1" latinLnBrk="0" hangingPunct="1">
                        <a:defRPr sz="2400" kern="1200">
                          <a:solidFill>
                            <a:schemeClr val="tx1"/>
                          </a:solidFill>
                          <a:latin typeface="Arial" panose="020B0604020202020204"/>
                          <a:ea typeface="微软雅黑" panose="020B0503020204020204" pitchFamily="34" charset="-122"/>
                        </a:defRPr>
                      </a:lvl4pPr>
                      <a:lvl5pPr marL="2438400" algn="l" defTabSz="609600" rtl="0" eaLnBrk="1" latinLnBrk="0" hangingPunct="1">
                        <a:defRPr sz="2400" kern="1200">
                          <a:solidFill>
                            <a:schemeClr val="tx1"/>
                          </a:solidFill>
                          <a:latin typeface="Arial" panose="020B0604020202020204"/>
                          <a:ea typeface="微软雅黑" panose="020B0503020204020204" pitchFamily="34" charset="-122"/>
                        </a:defRPr>
                      </a:lvl5pPr>
                      <a:lvl6pPr marL="3048000" algn="l" defTabSz="609600" rtl="0" eaLnBrk="1" latinLnBrk="0" hangingPunct="1">
                        <a:defRPr sz="2400" kern="1200">
                          <a:solidFill>
                            <a:schemeClr val="tx1"/>
                          </a:solidFill>
                          <a:latin typeface="Arial" panose="020B0604020202020204"/>
                          <a:ea typeface="微软雅黑" panose="020B0503020204020204" pitchFamily="34" charset="-122"/>
                        </a:defRPr>
                      </a:lvl6pPr>
                      <a:lvl7pPr marL="3657600" algn="l" defTabSz="609600" rtl="0" eaLnBrk="1" latinLnBrk="0" hangingPunct="1">
                        <a:defRPr sz="2400" kern="1200">
                          <a:solidFill>
                            <a:schemeClr val="tx1"/>
                          </a:solidFill>
                          <a:latin typeface="Arial" panose="020B0604020202020204"/>
                          <a:ea typeface="微软雅黑" panose="020B0503020204020204" pitchFamily="34" charset="-122"/>
                        </a:defRPr>
                      </a:lvl7pPr>
                      <a:lvl8pPr marL="4267200" algn="l" defTabSz="609600" rtl="0" eaLnBrk="1" latinLnBrk="0" hangingPunct="1">
                        <a:defRPr sz="2400" kern="1200">
                          <a:solidFill>
                            <a:schemeClr val="tx1"/>
                          </a:solidFill>
                          <a:latin typeface="Arial" panose="020B0604020202020204"/>
                          <a:ea typeface="微软雅黑" panose="020B0503020204020204" pitchFamily="34" charset="-122"/>
                        </a:defRPr>
                      </a:lvl8pPr>
                      <a:lvl9pPr marL="4876800" algn="l" defTabSz="609600" rtl="0" eaLnBrk="1" latinLnBrk="0" hangingPunct="1">
                        <a:defRPr sz="2400" kern="1200">
                          <a:solidFill>
                            <a:schemeClr val="tx1"/>
                          </a:solidFill>
                          <a:latin typeface="Arial" panose="020B0604020202020204"/>
                          <a:ea typeface="微软雅黑" panose="020B0503020204020204" pitchFamily="34" charset="-122"/>
                        </a:defRPr>
                      </a:lvl9pPr>
                    </a:lstStyle>
                    <a:p>
                      <a:pPr marL="0" indent="0" algn="ctr">
                        <a:lnSpc>
                          <a:spcPct val="100000"/>
                        </a:lnSpc>
                        <a:spcBef>
                          <a:spcPts val="0"/>
                        </a:spcBef>
                      </a:pPr>
                      <a:endParaRPr sz="900">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9FA3A1"/>
                      </a:solidFill>
                      <a:prstDash val="solid"/>
                      <a:round/>
                      <a:headEnd type="none" w="med" len="med"/>
                      <a:tailEnd type="none" w="med" len="med"/>
                    </a:lnL>
                    <a:lnR w="12700">
                      <a:solidFill>
                        <a:srgbClr val="9FA3A1"/>
                      </a:solidFill>
                      <a:prstDash val="solid"/>
                    </a:lnR>
                    <a:lnT w="12700">
                      <a:solidFill>
                        <a:srgbClr val="9FA3A1"/>
                      </a:solidFill>
                      <a:prstDash val="solid"/>
                    </a:lnT>
                    <a:lnB w="12700">
                      <a:solidFill>
                        <a:srgbClr val="9FA3A1"/>
                      </a:solidFill>
                      <a:prstDash val="solid"/>
                    </a:lnB>
                    <a:lnTlToBr w="12700" cmpd="sng">
                      <a:noFill/>
                      <a:prstDash val="solid"/>
                    </a:lnTlToBr>
                    <a:lnBlToTr w="12700" cmpd="sng">
                      <a:noFill/>
                      <a:prstDash val="solid"/>
                    </a:lnBlToTr>
                    <a:solidFill>
                      <a:srgbClr val="315B50"/>
                    </a:solidFill>
                  </a:tcPr>
                </a:tc>
                <a:tc>
                  <a:txBody>
                    <a:bodyPr/>
                    <a:lstStyle>
                      <a:lvl1pPr marL="0" algn="l" defTabSz="609600" rtl="0" eaLnBrk="1" latinLnBrk="0" hangingPunct="1">
                        <a:defRPr sz="2400" kern="1200">
                          <a:solidFill>
                            <a:schemeClr val="tx1"/>
                          </a:solidFill>
                          <a:latin typeface="Arial" panose="020B0604020202020204"/>
                          <a:ea typeface="微软雅黑" panose="020B0503020204020204" pitchFamily="34" charset="-122"/>
                        </a:defRPr>
                      </a:lvl1pPr>
                      <a:lvl2pPr marL="609600" algn="l" defTabSz="609600" rtl="0" eaLnBrk="1" latinLnBrk="0" hangingPunct="1">
                        <a:defRPr sz="2400" kern="1200">
                          <a:solidFill>
                            <a:schemeClr val="tx1"/>
                          </a:solidFill>
                          <a:latin typeface="Arial" panose="020B0604020202020204"/>
                          <a:ea typeface="微软雅黑" panose="020B0503020204020204" pitchFamily="34" charset="-122"/>
                        </a:defRPr>
                      </a:lvl2pPr>
                      <a:lvl3pPr marL="1219200" algn="l" defTabSz="609600" rtl="0" eaLnBrk="1" latinLnBrk="0" hangingPunct="1">
                        <a:defRPr sz="2400" kern="1200">
                          <a:solidFill>
                            <a:schemeClr val="tx1"/>
                          </a:solidFill>
                          <a:latin typeface="Arial" panose="020B0604020202020204"/>
                          <a:ea typeface="微软雅黑" panose="020B0503020204020204" pitchFamily="34" charset="-122"/>
                        </a:defRPr>
                      </a:lvl3pPr>
                      <a:lvl4pPr marL="1828800" algn="l" defTabSz="609600" rtl="0" eaLnBrk="1" latinLnBrk="0" hangingPunct="1">
                        <a:defRPr sz="2400" kern="1200">
                          <a:solidFill>
                            <a:schemeClr val="tx1"/>
                          </a:solidFill>
                          <a:latin typeface="Arial" panose="020B0604020202020204"/>
                          <a:ea typeface="微软雅黑" panose="020B0503020204020204" pitchFamily="34" charset="-122"/>
                        </a:defRPr>
                      </a:lvl4pPr>
                      <a:lvl5pPr marL="2438400" algn="l" defTabSz="609600" rtl="0" eaLnBrk="1" latinLnBrk="0" hangingPunct="1">
                        <a:defRPr sz="2400" kern="1200">
                          <a:solidFill>
                            <a:schemeClr val="tx1"/>
                          </a:solidFill>
                          <a:latin typeface="Arial" panose="020B0604020202020204"/>
                          <a:ea typeface="微软雅黑" panose="020B0503020204020204" pitchFamily="34" charset="-122"/>
                        </a:defRPr>
                      </a:lvl5pPr>
                      <a:lvl6pPr marL="3048000" algn="l" defTabSz="609600" rtl="0" eaLnBrk="1" latinLnBrk="0" hangingPunct="1">
                        <a:defRPr sz="2400" kern="1200">
                          <a:solidFill>
                            <a:schemeClr val="tx1"/>
                          </a:solidFill>
                          <a:latin typeface="Arial" panose="020B0604020202020204"/>
                          <a:ea typeface="微软雅黑" panose="020B0503020204020204" pitchFamily="34" charset="-122"/>
                        </a:defRPr>
                      </a:lvl6pPr>
                      <a:lvl7pPr marL="3657600" algn="l" defTabSz="609600" rtl="0" eaLnBrk="1" latinLnBrk="0" hangingPunct="1">
                        <a:defRPr sz="2400" kern="1200">
                          <a:solidFill>
                            <a:schemeClr val="tx1"/>
                          </a:solidFill>
                          <a:latin typeface="Arial" panose="020B0604020202020204"/>
                          <a:ea typeface="微软雅黑" panose="020B0503020204020204" pitchFamily="34" charset="-122"/>
                        </a:defRPr>
                      </a:lvl7pPr>
                      <a:lvl8pPr marL="4267200" algn="l" defTabSz="609600" rtl="0" eaLnBrk="1" latinLnBrk="0" hangingPunct="1">
                        <a:defRPr sz="2400" kern="1200">
                          <a:solidFill>
                            <a:schemeClr val="tx1"/>
                          </a:solidFill>
                          <a:latin typeface="Arial" panose="020B0604020202020204"/>
                          <a:ea typeface="微软雅黑" panose="020B0503020204020204" pitchFamily="34" charset="-122"/>
                        </a:defRPr>
                      </a:lvl8pPr>
                      <a:lvl9pPr marL="4876800" algn="l" defTabSz="609600" rtl="0" eaLnBrk="1" latinLnBrk="0" hangingPunct="1">
                        <a:defRPr sz="2400" kern="1200">
                          <a:solidFill>
                            <a:schemeClr val="tx1"/>
                          </a:solidFill>
                          <a:latin typeface="Arial" panose="020B0604020202020204"/>
                          <a:ea typeface="微软雅黑" panose="020B0503020204020204" pitchFamily="34" charset="-122"/>
                        </a:defRPr>
                      </a:lvl9pPr>
                    </a:lstStyle>
                    <a:p>
                      <a:pPr marL="0" indent="0" algn="ctr">
                        <a:lnSpc>
                          <a:spcPct val="100000"/>
                        </a:lnSpc>
                        <a:spcBef>
                          <a:spcPts val="0"/>
                        </a:spcBef>
                      </a:pPr>
                      <a:endParaRPr sz="900">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a:solidFill>
                        <a:srgbClr val="9FA3A1"/>
                      </a:solidFill>
                      <a:prstDash val="solid"/>
                    </a:lnL>
                    <a:lnR w="12700">
                      <a:solidFill>
                        <a:srgbClr val="9FA3A1"/>
                      </a:solidFill>
                      <a:prstDash val="solid"/>
                    </a:lnR>
                    <a:lnT w="12700">
                      <a:solidFill>
                        <a:srgbClr val="9FA3A1"/>
                      </a:solidFill>
                      <a:prstDash val="solid"/>
                    </a:lnT>
                    <a:lnB w="12700">
                      <a:solidFill>
                        <a:srgbClr val="9FA3A1"/>
                      </a:solidFill>
                      <a:prstDash val="solid"/>
                    </a:lnB>
                    <a:lnTlToBr w="12700" cmpd="sng">
                      <a:noFill/>
                      <a:prstDash val="solid"/>
                    </a:lnTlToBr>
                    <a:lnBlToTr w="12700" cmpd="sng">
                      <a:noFill/>
                      <a:prstDash val="solid"/>
                    </a:lnBlToTr>
                    <a:solidFill>
                      <a:srgbClr val="315B50"/>
                    </a:solidFill>
                  </a:tcPr>
                </a:tc>
                <a:tc>
                  <a:txBody>
                    <a:bodyPr/>
                    <a:lstStyle>
                      <a:lvl1pPr marL="0" algn="l" defTabSz="609600" rtl="0" eaLnBrk="1" latinLnBrk="0" hangingPunct="1">
                        <a:defRPr sz="2400" kern="1200">
                          <a:solidFill>
                            <a:schemeClr val="tx1"/>
                          </a:solidFill>
                          <a:latin typeface="Arial" panose="020B0604020202020204"/>
                          <a:ea typeface="微软雅黑" panose="020B0503020204020204" pitchFamily="34" charset="-122"/>
                        </a:defRPr>
                      </a:lvl1pPr>
                      <a:lvl2pPr marL="609600" algn="l" defTabSz="609600" rtl="0" eaLnBrk="1" latinLnBrk="0" hangingPunct="1">
                        <a:defRPr sz="2400" kern="1200">
                          <a:solidFill>
                            <a:schemeClr val="tx1"/>
                          </a:solidFill>
                          <a:latin typeface="Arial" panose="020B0604020202020204"/>
                          <a:ea typeface="微软雅黑" panose="020B0503020204020204" pitchFamily="34" charset="-122"/>
                        </a:defRPr>
                      </a:lvl2pPr>
                      <a:lvl3pPr marL="1219200" algn="l" defTabSz="609600" rtl="0" eaLnBrk="1" latinLnBrk="0" hangingPunct="1">
                        <a:defRPr sz="2400" kern="1200">
                          <a:solidFill>
                            <a:schemeClr val="tx1"/>
                          </a:solidFill>
                          <a:latin typeface="Arial" panose="020B0604020202020204"/>
                          <a:ea typeface="微软雅黑" panose="020B0503020204020204" pitchFamily="34" charset="-122"/>
                        </a:defRPr>
                      </a:lvl3pPr>
                      <a:lvl4pPr marL="1828800" algn="l" defTabSz="609600" rtl="0" eaLnBrk="1" latinLnBrk="0" hangingPunct="1">
                        <a:defRPr sz="2400" kern="1200">
                          <a:solidFill>
                            <a:schemeClr val="tx1"/>
                          </a:solidFill>
                          <a:latin typeface="Arial" panose="020B0604020202020204"/>
                          <a:ea typeface="微软雅黑" panose="020B0503020204020204" pitchFamily="34" charset="-122"/>
                        </a:defRPr>
                      </a:lvl4pPr>
                      <a:lvl5pPr marL="2438400" algn="l" defTabSz="609600" rtl="0" eaLnBrk="1" latinLnBrk="0" hangingPunct="1">
                        <a:defRPr sz="2400" kern="1200">
                          <a:solidFill>
                            <a:schemeClr val="tx1"/>
                          </a:solidFill>
                          <a:latin typeface="Arial" panose="020B0604020202020204"/>
                          <a:ea typeface="微软雅黑" panose="020B0503020204020204" pitchFamily="34" charset="-122"/>
                        </a:defRPr>
                      </a:lvl5pPr>
                      <a:lvl6pPr marL="3048000" algn="l" defTabSz="609600" rtl="0" eaLnBrk="1" latinLnBrk="0" hangingPunct="1">
                        <a:defRPr sz="2400" kern="1200">
                          <a:solidFill>
                            <a:schemeClr val="tx1"/>
                          </a:solidFill>
                          <a:latin typeface="Arial" panose="020B0604020202020204"/>
                          <a:ea typeface="微软雅黑" panose="020B0503020204020204" pitchFamily="34" charset="-122"/>
                        </a:defRPr>
                      </a:lvl6pPr>
                      <a:lvl7pPr marL="3657600" algn="l" defTabSz="609600" rtl="0" eaLnBrk="1" latinLnBrk="0" hangingPunct="1">
                        <a:defRPr sz="2400" kern="1200">
                          <a:solidFill>
                            <a:schemeClr val="tx1"/>
                          </a:solidFill>
                          <a:latin typeface="Arial" panose="020B0604020202020204"/>
                          <a:ea typeface="微软雅黑" panose="020B0503020204020204" pitchFamily="34" charset="-122"/>
                        </a:defRPr>
                      </a:lvl7pPr>
                      <a:lvl8pPr marL="4267200" algn="l" defTabSz="609600" rtl="0" eaLnBrk="1" latinLnBrk="0" hangingPunct="1">
                        <a:defRPr sz="2400" kern="1200">
                          <a:solidFill>
                            <a:schemeClr val="tx1"/>
                          </a:solidFill>
                          <a:latin typeface="Arial" panose="020B0604020202020204"/>
                          <a:ea typeface="微软雅黑" panose="020B0503020204020204" pitchFamily="34" charset="-122"/>
                        </a:defRPr>
                      </a:lvl8pPr>
                      <a:lvl9pPr marL="4876800" algn="l" defTabSz="609600" rtl="0" eaLnBrk="1" latinLnBrk="0" hangingPunct="1">
                        <a:defRPr sz="2400" kern="1200">
                          <a:solidFill>
                            <a:schemeClr val="tx1"/>
                          </a:solidFill>
                          <a:latin typeface="Arial" panose="020B0604020202020204"/>
                          <a:ea typeface="微软雅黑" panose="020B0503020204020204" pitchFamily="34" charset="-122"/>
                        </a:defRPr>
                      </a:lvl9pPr>
                    </a:lstStyle>
                    <a:p>
                      <a:pPr marL="0" indent="0" algn="ctr">
                        <a:lnSpc>
                          <a:spcPct val="100000"/>
                        </a:lnSpc>
                        <a:spcBef>
                          <a:spcPts val="0"/>
                        </a:spcBef>
                      </a:pPr>
                      <a:endParaRPr sz="900" dirty="0">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a:solidFill>
                        <a:srgbClr val="9FA3A1"/>
                      </a:solidFill>
                      <a:prstDash val="solid"/>
                    </a:lnL>
                    <a:lnR w="12700">
                      <a:solidFill>
                        <a:srgbClr val="9FA3A1"/>
                      </a:solidFill>
                      <a:prstDash val="solid"/>
                    </a:lnR>
                    <a:lnT w="12700">
                      <a:solidFill>
                        <a:srgbClr val="9FA3A1"/>
                      </a:solidFill>
                      <a:prstDash val="solid"/>
                    </a:lnT>
                    <a:lnB w="12700">
                      <a:solidFill>
                        <a:srgbClr val="9FA3A1"/>
                      </a:solidFill>
                      <a:prstDash val="solid"/>
                    </a:lnB>
                    <a:lnTlToBr w="12700" cmpd="sng">
                      <a:noFill/>
                      <a:prstDash val="solid"/>
                    </a:lnTlToBr>
                    <a:lnBlToTr w="12700" cmpd="sng">
                      <a:noFill/>
                      <a:prstDash val="solid"/>
                    </a:lnBlToTr>
                    <a:solidFill>
                      <a:srgbClr val="315B50"/>
                    </a:solidFill>
                  </a:tcPr>
                </a:tc>
                <a:tc>
                  <a:txBody>
                    <a:bodyPr/>
                    <a:lstStyle>
                      <a:lvl1pPr marL="0" algn="l" defTabSz="609600" rtl="0" eaLnBrk="1" latinLnBrk="0" hangingPunct="1">
                        <a:defRPr sz="2400" kern="1200">
                          <a:solidFill>
                            <a:schemeClr val="tx1"/>
                          </a:solidFill>
                          <a:latin typeface="Arial" panose="020B0604020202020204"/>
                          <a:ea typeface="微软雅黑" panose="020B0503020204020204" pitchFamily="34" charset="-122"/>
                        </a:defRPr>
                      </a:lvl1pPr>
                      <a:lvl2pPr marL="609600" algn="l" defTabSz="609600" rtl="0" eaLnBrk="1" latinLnBrk="0" hangingPunct="1">
                        <a:defRPr sz="2400" kern="1200">
                          <a:solidFill>
                            <a:schemeClr val="tx1"/>
                          </a:solidFill>
                          <a:latin typeface="Arial" panose="020B0604020202020204"/>
                          <a:ea typeface="微软雅黑" panose="020B0503020204020204" pitchFamily="34" charset="-122"/>
                        </a:defRPr>
                      </a:lvl2pPr>
                      <a:lvl3pPr marL="1219200" algn="l" defTabSz="609600" rtl="0" eaLnBrk="1" latinLnBrk="0" hangingPunct="1">
                        <a:defRPr sz="2400" kern="1200">
                          <a:solidFill>
                            <a:schemeClr val="tx1"/>
                          </a:solidFill>
                          <a:latin typeface="Arial" panose="020B0604020202020204"/>
                          <a:ea typeface="微软雅黑" panose="020B0503020204020204" pitchFamily="34" charset="-122"/>
                        </a:defRPr>
                      </a:lvl3pPr>
                      <a:lvl4pPr marL="1828800" algn="l" defTabSz="609600" rtl="0" eaLnBrk="1" latinLnBrk="0" hangingPunct="1">
                        <a:defRPr sz="2400" kern="1200">
                          <a:solidFill>
                            <a:schemeClr val="tx1"/>
                          </a:solidFill>
                          <a:latin typeface="Arial" panose="020B0604020202020204"/>
                          <a:ea typeface="微软雅黑" panose="020B0503020204020204" pitchFamily="34" charset="-122"/>
                        </a:defRPr>
                      </a:lvl4pPr>
                      <a:lvl5pPr marL="2438400" algn="l" defTabSz="609600" rtl="0" eaLnBrk="1" latinLnBrk="0" hangingPunct="1">
                        <a:defRPr sz="2400" kern="1200">
                          <a:solidFill>
                            <a:schemeClr val="tx1"/>
                          </a:solidFill>
                          <a:latin typeface="Arial" panose="020B0604020202020204"/>
                          <a:ea typeface="微软雅黑" panose="020B0503020204020204" pitchFamily="34" charset="-122"/>
                        </a:defRPr>
                      </a:lvl5pPr>
                      <a:lvl6pPr marL="3048000" algn="l" defTabSz="609600" rtl="0" eaLnBrk="1" latinLnBrk="0" hangingPunct="1">
                        <a:defRPr sz="2400" kern="1200">
                          <a:solidFill>
                            <a:schemeClr val="tx1"/>
                          </a:solidFill>
                          <a:latin typeface="Arial" panose="020B0604020202020204"/>
                          <a:ea typeface="微软雅黑" panose="020B0503020204020204" pitchFamily="34" charset="-122"/>
                        </a:defRPr>
                      </a:lvl6pPr>
                      <a:lvl7pPr marL="3657600" algn="l" defTabSz="609600" rtl="0" eaLnBrk="1" latinLnBrk="0" hangingPunct="1">
                        <a:defRPr sz="2400" kern="1200">
                          <a:solidFill>
                            <a:schemeClr val="tx1"/>
                          </a:solidFill>
                          <a:latin typeface="Arial" panose="020B0604020202020204"/>
                          <a:ea typeface="微软雅黑" panose="020B0503020204020204" pitchFamily="34" charset="-122"/>
                        </a:defRPr>
                      </a:lvl7pPr>
                      <a:lvl8pPr marL="4267200" algn="l" defTabSz="609600" rtl="0" eaLnBrk="1" latinLnBrk="0" hangingPunct="1">
                        <a:defRPr sz="2400" kern="1200">
                          <a:solidFill>
                            <a:schemeClr val="tx1"/>
                          </a:solidFill>
                          <a:latin typeface="Arial" panose="020B0604020202020204"/>
                          <a:ea typeface="微软雅黑" panose="020B0503020204020204" pitchFamily="34" charset="-122"/>
                        </a:defRPr>
                      </a:lvl8pPr>
                      <a:lvl9pPr marL="4876800" algn="l" defTabSz="609600" rtl="0" eaLnBrk="1" latinLnBrk="0" hangingPunct="1">
                        <a:defRPr sz="2400" kern="1200">
                          <a:solidFill>
                            <a:schemeClr val="tx1"/>
                          </a:solidFill>
                          <a:latin typeface="Arial" panose="020B0604020202020204"/>
                          <a:ea typeface="微软雅黑" panose="020B0503020204020204" pitchFamily="34" charset="-122"/>
                        </a:defRPr>
                      </a:lvl9pPr>
                    </a:lstStyle>
                    <a:p>
                      <a:pPr marL="0" indent="0" algn="ctr">
                        <a:lnSpc>
                          <a:spcPct val="100000"/>
                        </a:lnSpc>
                        <a:spcBef>
                          <a:spcPts val="0"/>
                        </a:spcBef>
                      </a:pPr>
                      <a:endParaRPr sz="900" dirty="0">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a:solidFill>
                        <a:srgbClr val="9FA3A1"/>
                      </a:solidFill>
                      <a:prstDash val="solid"/>
                    </a:lnL>
                    <a:lnR w="12700">
                      <a:solidFill>
                        <a:srgbClr val="9FA3A1"/>
                      </a:solidFill>
                      <a:prstDash val="solid"/>
                    </a:lnR>
                    <a:lnT w="12700">
                      <a:solidFill>
                        <a:srgbClr val="9FA3A1"/>
                      </a:solidFill>
                      <a:prstDash val="solid"/>
                    </a:lnT>
                    <a:lnB w="12700">
                      <a:solidFill>
                        <a:srgbClr val="9FA3A1"/>
                      </a:solidFill>
                      <a:prstDash val="solid"/>
                    </a:lnB>
                    <a:lnTlToBr w="12700" cmpd="sng">
                      <a:noFill/>
                      <a:prstDash val="solid"/>
                    </a:lnTlToBr>
                    <a:lnBlToTr w="12700" cmpd="sng">
                      <a:noFill/>
                      <a:prstDash val="solid"/>
                    </a:lnBlToTr>
                    <a:solidFill>
                      <a:srgbClr val="315B50"/>
                    </a:solidFill>
                  </a:tcPr>
                </a:tc>
                <a:tc>
                  <a:txBody>
                    <a:bodyPr/>
                    <a:lstStyle>
                      <a:lvl1pPr marL="0" algn="l" defTabSz="609600" rtl="0" eaLnBrk="1" latinLnBrk="0" hangingPunct="1">
                        <a:defRPr sz="2400" kern="1200">
                          <a:solidFill>
                            <a:schemeClr val="tx1"/>
                          </a:solidFill>
                          <a:latin typeface="Arial" panose="020B0604020202020204"/>
                          <a:ea typeface="微软雅黑" panose="020B0503020204020204" pitchFamily="34" charset="-122"/>
                        </a:defRPr>
                      </a:lvl1pPr>
                      <a:lvl2pPr marL="609600" algn="l" defTabSz="609600" rtl="0" eaLnBrk="1" latinLnBrk="0" hangingPunct="1">
                        <a:defRPr sz="2400" kern="1200">
                          <a:solidFill>
                            <a:schemeClr val="tx1"/>
                          </a:solidFill>
                          <a:latin typeface="Arial" panose="020B0604020202020204"/>
                          <a:ea typeface="微软雅黑" panose="020B0503020204020204" pitchFamily="34" charset="-122"/>
                        </a:defRPr>
                      </a:lvl2pPr>
                      <a:lvl3pPr marL="1219200" algn="l" defTabSz="609600" rtl="0" eaLnBrk="1" latinLnBrk="0" hangingPunct="1">
                        <a:defRPr sz="2400" kern="1200">
                          <a:solidFill>
                            <a:schemeClr val="tx1"/>
                          </a:solidFill>
                          <a:latin typeface="Arial" panose="020B0604020202020204"/>
                          <a:ea typeface="微软雅黑" panose="020B0503020204020204" pitchFamily="34" charset="-122"/>
                        </a:defRPr>
                      </a:lvl3pPr>
                      <a:lvl4pPr marL="1828800" algn="l" defTabSz="609600" rtl="0" eaLnBrk="1" latinLnBrk="0" hangingPunct="1">
                        <a:defRPr sz="2400" kern="1200">
                          <a:solidFill>
                            <a:schemeClr val="tx1"/>
                          </a:solidFill>
                          <a:latin typeface="Arial" panose="020B0604020202020204"/>
                          <a:ea typeface="微软雅黑" panose="020B0503020204020204" pitchFamily="34" charset="-122"/>
                        </a:defRPr>
                      </a:lvl4pPr>
                      <a:lvl5pPr marL="2438400" algn="l" defTabSz="609600" rtl="0" eaLnBrk="1" latinLnBrk="0" hangingPunct="1">
                        <a:defRPr sz="2400" kern="1200">
                          <a:solidFill>
                            <a:schemeClr val="tx1"/>
                          </a:solidFill>
                          <a:latin typeface="Arial" panose="020B0604020202020204"/>
                          <a:ea typeface="微软雅黑" panose="020B0503020204020204" pitchFamily="34" charset="-122"/>
                        </a:defRPr>
                      </a:lvl5pPr>
                      <a:lvl6pPr marL="3048000" algn="l" defTabSz="609600" rtl="0" eaLnBrk="1" latinLnBrk="0" hangingPunct="1">
                        <a:defRPr sz="2400" kern="1200">
                          <a:solidFill>
                            <a:schemeClr val="tx1"/>
                          </a:solidFill>
                          <a:latin typeface="Arial" panose="020B0604020202020204"/>
                          <a:ea typeface="微软雅黑" panose="020B0503020204020204" pitchFamily="34" charset="-122"/>
                        </a:defRPr>
                      </a:lvl6pPr>
                      <a:lvl7pPr marL="3657600" algn="l" defTabSz="609600" rtl="0" eaLnBrk="1" latinLnBrk="0" hangingPunct="1">
                        <a:defRPr sz="2400" kern="1200">
                          <a:solidFill>
                            <a:schemeClr val="tx1"/>
                          </a:solidFill>
                          <a:latin typeface="Arial" panose="020B0604020202020204"/>
                          <a:ea typeface="微软雅黑" panose="020B0503020204020204" pitchFamily="34" charset="-122"/>
                        </a:defRPr>
                      </a:lvl7pPr>
                      <a:lvl8pPr marL="4267200" algn="l" defTabSz="609600" rtl="0" eaLnBrk="1" latinLnBrk="0" hangingPunct="1">
                        <a:defRPr sz="2400" kern="1200">
                          <a:solidFill>
                            <a:schemeClr val="tx1"/>
                          </a:solidFill>
                          <a:latin typeface="Arial" panose="020B0604020202020204"/>
                          <a:ea typeface="微软雅黑" panose="020B0503020204020204" pitchFamily="34" charset="-122"/>
                        </a:defRPr>
                      </a:lvl8pPr>
                      <a:lvl9pPr marL="4876800" algn="l" defTabSz="609600" rtl="0" eaLnBrk="1" latinLnBrk="0" hangingPunct="1">
                        <a:defRPr sz="2400" kern="1200">
                          <a:solidFill>
                            <a:schemeClr val="tx1"/>
                          </a:solidFill>
                          <a:latin typeface="Arial" panose="020B0604020202020204"/>
                          <a:ea typeface="微软雅黑" panose="020B0503020204020204" pitchFamily="34" charset="-122"/>
                        </a:defRPr>
                      </a:lvl9pPr>
                    </a:lstStyle>
                    <a:p>
                      <a:pPr marL="0" indent="0" algn="ctr">
                        <a:lnSpc>
                          <a:spcPct val="100000"/>
                        </a:lnSpc>
                        <a:spcBef>
                          <a:spcPts val="0"/>
                        </a:spcBef>
                      </a:pPr>
                      <a:endParaRPr sz="900" dirty="0">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a:solidFill>
                        <a:srgbClr val="9FA3A1"/>
                      </a:solidFill>
                      <a:prstDash val="solid"/>
                    </a:lnL>
                    <a:lnR w="12700">
                      <a:solidFill>
                        <a:srgbClr val="9FA3A1"/>
                      </a:solidFill>
                      <a:prstDash val="solid"/>
                    </a:lnR>
                    <a:lnT w="12700">
                      <a:solidFill>
                        <a:srgbClr val="9FA3A1"/>
                      </a:solidFill>
                      <a:prstDash val="solid"/>
                    </a:lnT>
                    <a:lnB w="12700">
                      <a:solidFill>
                        <a:srgbClr val="9FA3A1"/>
                      </a:solidFill>
                      <a:prstDash val="solid"/>
                    </a:lnB>
                    <a:lnTlToBr w="12700" cmpd="sng">
                      <a:noFill/>
                      <a:prstDash val="solid"/>
                    </a:lnTlToBr>
                    <a:lnBlToTr w="12700" cmpd="sng">
                      <a:noFill/>
                      <a:prstDash val="solid"/>
                    </a:lnBlToTr>
                    <a:solidFill>
                      <a:srgbClr val="E6EEEB"/>
                    </a:solidFill>
                  </a:tcPr>
                </a:tc>
                <a:tc>
                  <a:txBody>
                    <a:bodyPr/>
                    <a:lstStyle>
                      <a:lvl1pPr marL="0" algn="l" defTabSz="609600" rtl="0" eaLnBrk="1" latinLnBrk="0" hangingPunct="1">
                        <a:defRPr sz="2400" kern="1200">
                          <a:solidFill>
                            <a:schemeClr val="tx1"/>
                          </a:solidFill>
                          <a:latin typeface="Arial" panose="020B0604020202020204"/>
                          <a:ea typeface="微软雅黑" panose="020B0503020204020204" pitchFamily="34" charset="-122"/>
                        </a:defRPr>
                      </a:lvl1pPr>
                      <a:lvl2pPr marL="609600" algn="l" defTabSz="609600" rtl="0" eaLnBrk="1" latinLnBrk="0" hangingPunct="1">
                        <a:defRPr sz="2400" kern="1200">
                          <a:solidFill>
                            <a:schemeClr val="tx1"/>
                          </a:solidFill>
                          <a:latin typeface="Arial" panose="020B0604020202020204"/>
                          <a:ea typeface="微软雅黑" panose="020B0503020204020204" pitchFamily="34" charset="-122"/>
                        </a:defRPr>
                      </a:lvl2pPr>
                      <a:lvl3pPr marL="1219200" algn="l" defTabSz="609600" rtl="0" eaLnBrk="1" latinLnBrk="0" hangingPunct="1">
                        <a:defRPr sz="2400" kern="1200">
                          <a:solidFill>
                            <a:schemeClr val="tx1"/>
                          </a:solidFill>
                          <a:latin typeface="Arial" panose="020B0604020202020204"/>
                          <a:ea typeface="微软雅黑" panose="020B0503020204020204" pitchFamily="34" charset="-122"/>
                        </a:defRPr>
                      </a:lvl3pPr>
                      <a:lvl4pPr marL="1828800" algn="l" defTabSz="609600" rtl="0" eaLnBrk="1" latinLnBrk="0" hangingPunct="1">
                        <a:defRPr sz="2400" kern="1200">
                          <a:solidFill>
                            <a:schemeClr val="tx1"/>
                          </a:solidFill>
                          <a:latin typeface="Arial" panose="020B0604020202020204"/>
                          <a:ea typeface="微软雅黑" panose="020B0503020204020204" pitchFamily="34" charset="-122"/>
                        </a:defRPr>
                      </a:lvl4pPr>
                      <a:lvl5pPr marL="2438400" algn="l" defTabSz="609600" rtl="0" eaLnBrk="1" latinLnBrk="0" hangingPunct="1">
                        <a:defRPr sz="2400" kern="1200">
                          <a:solidFill>
                            <a:schemeClr val="tx1"/>
                          </a:solidFill>
                          <a:latin typeface="Arial" panose="020B0604020202020204"/>
                          <a:ea typeface="微软雅黑" panose="020B0503020204020204" pitchFamily="34" charset="-122"/>
                        </a:defRPr>
                      </a:lvl5pPr>
                      <a:lvl6pPr marL="3048000" algn="l" defTabSz="609600" rtl="0" eaLnBrk="1" latinLnBrk="0" hangingPunct="1">
                        <a:defRPr sz="2400" kern="1200">
                          <a:solidFill>
                            <a:schemeClr val="tx1"/>
                          </a:solidFill>
                          <a:latin typeface="Arial" panose="020B0604020202020204"/>
                          <a:ea typeface="微软雅黑" panose="020B0503020204020204" pitchFamily="34" charset="-122"/>
                        </a:defRPr>
                      </a:lvl6pPr>
                      <a:lvl7pPr marL="3657600" algn="l" defTabSz="609600" rtl="0" eaLnBrk="1" latinLnBrk="0" hangingPunct="1">
                        <a:defRPr sz="2400" kern="1200">
                          <a:solidFill>
                            <a:schemeClr val="tx1"/>
                          </a:solidFill>
                          <a:latin typeface="Arial" panose="020B0604020202020204"/>
                          <a:ea typeface="微软雅黑" panose="020B0503020204020204" pitchFamily="34" charset="-122"/>
                        </a:defRPr>
                      </a:lvl7pPr>
                      <a:lvl8pPr marL="4267200" algn="l" defTabSz="609600" rtl="0" eaLnBrk="1" latinLnBrk="0" hangingPunct="1">
                        <a:defRPr sz="2400" kern="1200">
                          <a:solidFill>
                            <a:schemeClr val="tx1"/>
                          </a:solidFill>
                          <a:latin typeface="Arial" panose="020B0604020202020204"/>
                          <a:ea typeface="微软雅黑" panose="020B0503020204020204" pitchFamily="34" charset="-122"/>
                        </a:defRPr>
                      </a:lvl8pPr>
                      <a:lvl9pPr marL="4876800" algn="l" defTabSz="609600" rtl="0" eaLnBrk="1" latinLnBrk="0" hangingPunct="1">
                        <a:defRPr sz="2400" kern="1200">
                          <a:solidFill>
                            <a:schemeClr val="tx1"/>
                          </a:solidFill>
                          <a:latin typeface="Arial" panose="020B0604020202020204"/>
                          <a:ea typeface="微软雅黑" panose="020B0503020204020204" pitchFamily="34" charset="-122"/>
                        </a:defRPr>
                      </a:lvl9pPr>
                    </a:lstStyle>
                    <a:p>
                      <a:pPr marL="0" indent="0" algn="ctr">
                        <a:lnSpc>
                          <a:spcPct val="100000"/>
                        </a:lnSpc>
                        <a:spcBef>
                          <a:spcPts val="0"/>
                        </a:spcBef>
                      </a:pPr>
                      <a:endParaRPr sz="900" dirty="0">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9FA3A1"/>
                      </a:solidFill>
                      <a:prstDash val="solid"/>
                      <a:round/>
                      <a:headEnd type="none" w="med" len="med"/>
                      <a:tailEnd type="none" w="med" len="med"/>
                    </a:lnL>
                    <a:lnR w="12700">
                      <a:solidFill>
                        <a:srgbClr val="9FA3A1"/>
                      </a:solidFill>
                      <a:prstDash val="solid"/>
                    </a:lnR>
                    <a:lnT w="12700" cap="flat" cmpd="sng" algn="ctr">
                      <a:solidFill>
                        <a:srgbClr val="9FA3A1"/>
                      </a:solidFill>
                      <a:prstDash val="solid"/>
                      <a:round/>
                      <a:headEnd type="none" w="med" len="med"/>
                      <a:tailEnd type="none" w="med" len="med"/>
                    </a:lnT>
                    <a:lnB w="12700" cap="flat" cmpd="sng" algn="ctr">
                      <a:solidFill>
                        <a:srgbClr val="9FA3A1"/>
                      </a:solidFill>
                      <a:prstDash val="solid"/>
                      <a:round/>
                      <a:headEnd type="none" w="med" len="med"/>
                      <a:tailEnd type="none" w="med" len="med"/>
                    </a:lnB>
                    <a:lnTlToBr w="12700" cmpd="sng">
                      <a:noFill/>
                      <a:prstDash val="solid"/>
                    </a:lnTlToBr>
                    <a:lnBlToTr w="12700" cmpd="sng">
                      <a:noFill/>
                      <a:prstDash val="solid"/>
                    </a:lnBlToTr>
                    <a:solidFill>
                      <a:srgbClr val="E6EEEB"/>
                    </a:solidFill>
                  </a:tcPr>
                </a:tc>
                <a:tc>
                  <a:txBody>
                    <a:bodyPr/>
                    <a:lstStyle>
                      <a:lvl1pPr marL="0" algn="l" defTabSz="609600" rtl="0" eaLnBrk="1" latinLnBrk="0" hangingPunct="1">
                        <a:defRPr sz="2400" kern="1200">
                          <a:solidFill>
                            <a:schemeClr val="tx1"/>
                          </a:solidFill>
                          <a:latin typeface="Arial" panose="020B0604020202020204"/>
                          <a:ea typeface="微软雅黑" panose="020B0503020204020204" pitchFamily="34" charset="-122"/>
                        </a:defRPr>
                      </a:lvl1pPr>
                      <a:lvl2pPr marL="609600" algn="l" defTabSz="609600" rtl="0" eaLnBrk="1" latinLnBrk="0" hangingPunct="1">
                        <a:defRPr sz="2400" kern="1200">
                          <a:solidFill>
                            <a:schemeClr val="tx1"/>
                          </a:solidFill>
                          <a:latin typeface="Arial" panose="020B0604020202020204"/>
                          <a:ea typeface="微软雅黑" panose="020B0503020204020204" pitchFamily="34" charset="-122"/>
                        </a:defRPr>
                      </a:lvl2pPr>
                      <a:lvl3pPr marL="1219200" algn="l" defTabSz="609600" rtl="0" eaLnBrk="1" latinLnBrk="0" hangingPunct="1">
                        <a:defRPr sz="2400" kern="1200">
                          <a:solidFill>
                            <a:schemeClr val="tx1"/>
                          </a:solidFill>
                          <a:latin typeface="Arial" panose="020B0604020202020204"/>
                          <a:ea typeface="微软雅黑" panose="020B0503020204020204" pitchFamily="34" charset="-122"/>
                        </a:defRPr>
                      </a:lvl3pPr>
                      <a:lvl4pPr marL="1828800" algn="l" defTabSz="609600" rtl="0" eaLnBrk="1" latinLnBrk="0" hangingPunct="1">
                        <a:defRPr sz="2400" kern="1200">
                          <a:solidFill>
                            <a:schemeClr val="tx1"/>
                          </a:solidFill>
                          <a:latin typeface="Arial" panose="020B0604020202020204"/>
                          <a:ea typeface="微软雅黑" panose="020B0503020204020204" pitchFamily="34" charset="-122"/>
                        </a:defRPr>
                      </a:lvl4pPr>
                      <a:lvl5pPr marL="2438400" algn="l" defTabSz="609600" rtl="0" eaLnBrk="1" latinLnBrk="0" hangingPunct="1">
                        <a:defRPr sz="2400" kern="1200">
                          <a:solidFill>
                            <a:schemeClr val="tx1"/>
                          </a:solidFill>
                          <a:latin typeface="Arial" panose="020B0604020202020204"/>
                          <a:ea typeface="微软雅黑" panose="020B0503020204020204" pitchFamily="34" charset="-122"/>
                        </a:defRPr>
                      </a:lvl5pPr>
                      <a:lvl6pPr marL="3048000" algn="l" defTabSz="609600" rtl="0" eaLnBrk="1" latinLnBrk="0" hangingPunct="1">
                        <a:defRPr sz="2400" kern="1200">
                          <a:solidFill>
                            <a:schemeClr val="tx1"/>
                          </a:solidFill>
                          <a:latin typeface="Arial" panose="020B0604020202020204"/>
                          <a:ea typeface="微软雅黑" panose="020B0503020204020204" pitchFamily="34" charset="-122"/>
                        </a:defRPr>
                      </a:lvl6pPr>
                      <a:lvl7pPr marL="3657600" algn="l" defTabSz="609600" rtl="0" eaLnBrk="1" latinLnBrk="0" hangingPunct="1">
                        <a:defRPr sz="2400" kern="1200">
                          <a:solidFill>
                            <a:schemeClr val="tx1"/>
                          </a:solidFill>
                          <a:latin typeface="Arial" panose="020B0604020202020204"/>
                          <a:ea typeface="微软雅黑" panose="020B0503020204020204" pitchFamily="34" charset="-122"/>
                        </a:defRPr>
                      </a:lvl7pPr>
                      <a:lvl8pPr marL="4267200" algn="l" defTabSz="609600" rtl="0" eaLnBrk="1" latinLnBrk="0" hangingPunct="1">
                        <a:defRPr sz="2400" kern="1200">
                          <a:solidFill>
                            <a:schemeClr val="tx1"/>
                          </a:solidFill>
                          <a:latin typeface="Arial" panose="020B0604020202020204"/>
                          <a:ea typeface="微软雅黑" panose="020B0503020204020204" pitchFamily="34" charset="-122"/>
                        </a:defRPr>
                      </a:lvl8pPr>
                      <a:lvl9pPr marL="4876800" algn="l" defTabSz="609600" rtl="0" eaLnBrk="1" latinLnBrk="0" hangingPunct="1">
                        <a:defRPr sz="2400" kern="1200">
                          <a:solidFill>
                            <a:schemeClr val="tx1"/>
                          </a:solidFill>
                          <a:latin typeface="Arial" panose="020B0604020202020204"/>
                          <a:ea typeface="微软雅黑" panose="020B0503020204020204" pitchFamily="34" charset="-122"/>
                        </a:defRPr>
                      </a:lvl9pPr>
                    </a:lstStyle>
                    <a:p>
                      <a:pPr marL="0" indent="0" algn="ctr">
                        <a:lnSpc>
                          <a:spcPct val="100000"/>
                        </a:lnSpc>
                        <a:spcBef>
                          <a:spcPts val="0"/>
                        </a:spcBef>
                      </a:pPr>
                      <a:endParaRPr sz="900" dirty="0">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a:solidFill>
                        <a:srgbClr val="9FA3A1"/>
                      </a:solidFill>
                      <a:prstDash val="solid"/>
                    </a:lnL>
                    <a:lnR w="12700">
                      <a:solidFill>
                        <a:srgbClr val="000000"/>
                      </a:solidFill>
                      <a:prstDash val="solid"/>
                    </a:lnR>
                    <a:lnT w="12700">
                      <a:solidFill>
                        <a:srgbClr val="9FA3A1"/>
                      </a:solidFill>
                      <a:prstDash val="solid"/>
                    </a:lnT>
                    <a:lnB w="12700">
                      <a:solidFill>
                        <a:srgbClr val="9FA3A1"/>
                      </a:solidFill>
                      <a:prstDash val="solid"/>
                    </a:lnB>
                    <a:lnTlToBr w="12700" cmpd="sng">
                      <a:noFill/>
                      <a:prstDash val="solid"/>
                    </a:lnTlToBr>
                    <a:lnBlToTr w="12700" cmpd="sng">
                      <a:noFill/>
                      <a:prstDash val="solid"/>
                    </a:lnBlToTr>
                    <a:solidFill>
                      <a:srgbClr val="E6EEEB"/>
                    </a:solidFill>
                  </a:tcPr>
                </a:tc>
              </a:tr>
              <a:tr h="465991">
                <a:tc>
                  <a:txBody>
                    <a:bodyPr/>
                    <a:lstStyle>
                      <a:lvl1pPr marL="0" algn="l" defTabSz="609600" rtl="0" eaLnBrk="1" latinLnBrk="0" hangingPunct="1">
                        <a:defRPr sz="2400" kern="1200">
                          <a:solidFill>
                            <a:schemeClr val="tx1"/>
                          </a:solidFill>
                          <a:latin typeface="Arial" panose="020B0604020202020204"/>
                          <a:ea typeface="微软雅黑" panose="020B0503020204020204" pitchFamily="34" charset="-122"/>
                        </a:defRPr>
                      </a:lvl1pPr>
                      <a:lvl2pPr marL="609600" algn="l" defTabSz="609600" rtl="0" eaLnBrk="1" latinLnBrk="0" hangingPunct="1">
                        <a:defRPr sz="2400" kern="1200">
                          <a:solidFill>
                            <a:schemeClr val="tx1"/>
                          </a:solidFill>
                          <a:latin typeface="Arial" panose="020B0604020202020204"/>
                          <a:ea typeface="微软雅黑" panose="020B0503020204020204" pitchFamily="34" charset="-122"/>
                        </a:defRPr>
                      </a:lvl2pPr>
                      <a:lvl3pPr marL="1219200" algn="l" defTabSz="609600" rtl="0" eaLnBrk="1" latinLnBrk="0" hangingPunct="1">
                        <a:defRPr sz="2400" kern="1200">
                          <a:solidFill>
                            <a:schemeClr val="tx1"/>
                          </a:solidFill>
                          <a:latin typeface="Arial" panose="020B0604020202020204"/>
                          <a:ea typeface="微软雅黑" panose="020B0503020204020204" pitchFamily="34" charset="-122"/>
                        </a:defRPr>
                      </a:lvl3pPr>
                      <a:lvl4pPr marL="1828800" algn="l" defTabSz="609600" rtl="0" eaLnBrk="1" latinLnBrk="0" hangingPunct="1">
                        <a:defRPr sz="2400" kern="1200">
                          <a:solidFill>
                            <a:schemeClr val="tx1"/>
                          </a:solidFill>
                          <a:latin typeface="Arial" panose="020B0604020202020204"/>
                          <a:ea typeface="微软雅黑" panose="020B0503020204020204" pitchFamily="34" charset="-122"/>
                        </a:defRPr>
                      </a:lvl4pPr>
                      <a:lvl5pPr marL="2438400" algn="l" defTabSz="609600" rtl="0" eaLnBrk="1" latinLnBrk="0" hangingPunct="1">
                        <a:defRPr sz="2400" kern="1200">
                          <a:solidFill>
                            <a:schemeClr val="tx1"/>
                          </a:solidFill>
                          <a:latin typeface="Arial" panose="020B0604020202020204"/>
                          <a:ea typeface="微软雅黑" panose="020B0503020204020204" pitchFamily="34" charset="-122"/>
                        </a:defRPr>
                      </a:lvl5pPr>
                      <a:lvl6pPr marL="3048000" algn="l" defTabSz="609600" rtl="0" eaLnBrk="1" latinLnBrk="0" hangingPunct="1">
                        <a:defRPr sz="2400" kern="1200">
                          <a:solidFill>
                            <a:schemeClr val="tx1"/>
                          </a:solidFill>
                          <a:latin typeface="Arial" panose="020B0604020202020204"/>
                          <a:ea typeface="微软雅黑" panose="020B0503020204020204" pitchFamily="34" charset="-122"/>
                        </a:defRPr>
                      </a:lvl6pPr>
                      <a:lvl7pPr marL="3657600" algn="l" defTabSz="609600" rtl="0" eaLnBrk="1" latinLnBrk="0" hangingPunct="1">
                        <a:defRPr sz="2400" kern="1200">
                          <a:solidFill>
                            <a:schemeClr val="tx1"/>
                          </a:solidFill>
                          <a:latin typeface="Arial" panose="020B0604020202020204"/>
                          <a:ea typeface="微软雅黑" panose="020B0503020204020204" pitchFamily="34" charset="-122"/>
                        </a:defRPr>
                      </a:lvl7pPr>
                      <a:lvl8pPr marL="4267200" algn="l" defTabSz="609600" rtl="0" eaLnBrk="1" latinLnBrk="0" hangingPunct="1">
                        <a:defRPr sz="2400" kern="1200">
                          <a:solidFill>
                            <a:schemeClr val="tx1"/>
                          </a:solidFill>
                          <a:latin typeface="Arial" panose="020B0604020202020204"/>
                          <a:ea typeface="微软雅黑" panose="020B0503020204020204" pitchFamily="34" charset="-122"/>
                        </a:defRPr>
                      </a:lvl8pPr>
                      <a:lvl9pPr marL="4876800" algn="l" defTabSz="609600" rtl="0" eaLnBrk="1" latinLnBrk="0" hangingPunct="1">
                        <a:defRPr sz="2400" kern="1200">
                          <a:solidFill>
                            <a:schemeClr val="tx1"/>
                          </a:solidFill>
                          <a:latin typeface="Arial" panose="020B0604020202020204"/>
                          <a:ea typeface="微软雅黑" panose="020B0503020204020204" pitchFamily="34" charset="-122"/>
                        </a:defRPr>
                      </a:lvl9pPr>
                    </a:lstStyle>
                    <a:p>
                      <a:pPr marL="0" marR="422910" indent="0" algn="ctr" defTabSz="609600" rtl="0" eaLnBrk="1" latinLnBrk="0" hangingPunct="1">
                        <a:lnSpc>
                          <a:spcPct val="100000"/>
                        </a:lnSpc>
                        <a:spcBef>
                          <a:spcPts val="0"/>
                        </a:spcBef>
                      </a:pPr>
                      <a:r>
                        <a:rPr sz="900" kern="1200" spc="0" dirty="0">
                          <a:solidFill>
                            <a:srgbClr val="1F2E2A"/>
                          </a:solidFill>
                          <a:latin typeface="微软雅黑" panose="020B0503020204020204" pitchFamily="34" charset="-122"/>
                          <a:ea typeface="微软雅黑" panose="020B0503020204020204" pitchFamily="34" charset="-122"/>
                          <a:cs typeface="Lucida Sans Unicode" panose="020B0602030504020204"/>
                        </a:rPr>
                        <a:t>Bezuclastinib</a:t>
                      </a:r>
                      <a:r>
                        <a:rPr lang="en-US" sz="900" kern="1200" spc="0" dirty="0">
                          <a:solidFill>
                            <a:srgbClr val="1F2E2A"/>
                          </a:solidFill>
                          <a:latin typeface="微软雅黑" panose="020B0503020204020204" pitchFamily="34" charset="-122"/>
                          <a:ea typeface="微软雅黑" panose="020B0503020204020204" pitchFamily="34" charset="-122"/>
                          <a:cs typeface="Lucida Sans Unicode" panose="020B0602030504020204"/>
                        </a:rPr>
                        <a:t>+</a:t>
                      </a:r>
                      <a:r>
                        <a:rPr lang="zh-CN" altLang="en-US" sz="900" kern="1200" spc="0" dirty="0">
                          <a:solidFill>
                            <a:srgbClr val="1F2E2A"/>
                          </a:solidFill>
                          <a:latin typeface="微软雅黑" panose="020B0503020204020204" pitchFamily="34" charset="-122"/>
                          <a:ea typeface="微软雅黑" panose="020B0503020204020204" pitchFamily="34" charset="-122"/>
                          <a:cs typeface="Lucida Sans Unicode" panose="020B0602030504020204"/>
                        </a:rPr>
                        <a:t>舒尼替尼</a:t>
                      </a:r>
                      <a:endParaRPr sz="900" kern="1200" spc="0" dirty="0">
                        <a:solidFill>
                          <a:srgbClr val="1F2E2A"/>
                        </a:solidFill>
                        <a:latin typeface="微软雅黑" panose="020B0503020204020204" pitchFamily="34" charset="-122"/>
                        <a:ea typeface="微软雅黑" panose="020B0503020204020204" pitchFamily="34" charset="-122"/>
                        <a:cs typeface="Lucida Sans Unicode" panose="020B0602030504020204"/>
                      </a:endParaRPr>
                    </a:p>
                  </a:txBody>
                  <a:tcPr marL="0" marR="0" marT="128270" marB="0" anchor="ctr">
                    <a:lnL w="12700">
                      <a:solidFill>
                        <a:srgbClr val="000000"/>
                      </a:solidFill>
                      <a:prstDash val="solid"/>
                    </a:lnL>
                    <a:lnR w="12700">
                      <a:solidFill>
                        <a:srgbClr val="9FA3A1"/>
                      </a:solidFill>
                      <a:prstDash val="solid"/>
                    </a:lnR>
                    <a:lnT w="12700">
                      <a:solidFill>
                        <a:srgbClr val="9FA3A1"/>
                      </a:solidFill>
                      <a:prstDash val="solid"/>
                    </a:lnT>
                    <a:lnB w="12700">
                      <a:solidFill>
                        <a:srgbClr val="000000"/>
                      </a:solidFill>
                      <a:prstDash val="solid"/>
                    </a:lnB>
                    <a:lnTlToBr w="12700" cmpd="sng">
                      <a:noFill/>
                      <a:prstDash val="solid"/>
                    </a:lnTlToBr>
                    <a:lnBlToTr w="12700" cmpd="sng">
                      <a:noFill/>
                      <a:prstDash val="solid"/>
                    </a:lnBlToTr>
                    <a:noFill/>
                  </a:tcPr>
                </a:tc>
                <a:tc>
                  <a:txBody>
                    <a:bodyPr/>
                    <a:lstStyle>
                      <a:lvl1pPr marL="0" algn="l" defTabSz="609600" rtl="0" eaLnBrk="1" latinLnBrk="0" hangingPunct="1">
                        <a:defRPr sz="2400" kern="1200">
                          <a:solidFill>
                            <a:schemeClr val="tx1"/>
                          </a:solidFill>
                          <a:latin typeface="Arial" panose="020B0604020202020204"/>
                          <a:ea typeface="微软雅黑" panose="020B0503020204020204" pitchFamily="34" charset="-122"/>
                        </a:defRPr>
                      </a:lvl1pPr>
                      <a:lvl2pPr marL="609600" algn="l" defTabSz="609600" rtl="0" eaLnBrk="1" latinLnBrk="0" hangingPunct="1">
                        <a:defRPr sz="2400" kern="1200">
                          <a:solidFill>
                            <a:schemeClr val="tx1"/>
                          </a:solidFill>
                          <a:latin typeface="Arial" panose="020B0604020202020204"/>
                          <a:ea typeface="微软雅黑" panose="020B0503020204020204" pitchFamily="34" charset="-122"/>
                        </a:defRPr>
                      </a:lvl2pPr>
                      <a:lvl3pPr marL="1219200" algn="l" defTabSz="609600" rtl="0" eaLnBrk="1" latinLnBrk="0" hangingPunct="1">
                        <a:defRPr sz="2400" kern="1200">
                          <a:solidFill>
                            <a:schemeClr val="tx1"/>
                          </a:solidFill>
                          <a:latin typeface="Arial" panose="020B0604020202020204"/>
                          <a:ea typeface="微软雅黑" panose="020B0503020204020204" pitchFamily="34" charset="-122"/>
                        </a:defRPr>
                      </a:lvl3pPr>
                      <a:lvl4pPr marL="1828800" algn="l" defTabSz="609600" rtl="0" eaLnBrk="1" latinLnBrk="0" hangingPunct="1">
                        <a:defRPr sz="2400" kern="1200">
                          <a:solidFill>
                            <a:schemeClr val="tx1"/>
                          </a:solidFill>
                          <a:latin typeface="Arial" panose="020B0604020202020204"/>
                          <a:ea typeface="微软雅黑" panose="020B0503020204020204" pitchFamily="34" charset="-122"/>
                        </a:defRPr>
                      </a:lvl4pPr>
                      <a:lvl5pPr marL="2438400" algn="l" defTabSz="609600" rtl="0" eaLnBrk="1" latinLnBrk="0" hangingPunct="1">
                        <a:defRPr sz="2400" kern="1200">
                          <a:solidFill>
                            <a:schemeClr val="tx1"/>
                          </a:solidFill>
                          <a:latin typeface="Arial" panose="020B0604020202020204"/>
                          <a:ea typeface="微软雅黑" panose="020B0503020204020204" pitchFamily="34" charset="-122"/>
                        </a:defRPr>
                      </a:lvl5pPr>
                      <a:lvl6pPr marL="3048000" algn="l" defTabSz="609600" rtl="0" eaLnBrk="1" latinLnBrk="0" hangingPunct="1">
                        <a:defRPr sz="2400" kern="1200">
                          <a:solidFill>
                            <a:schemeClr val="tx1"/>
                          </a:solidFill>
                          <a:latin typeface="Arial" panose="020B0604020202020204"/>
                          <a:ea typeface="微软雅黑" panose="020B0503020204020204" pitchFamily="34" charset="-122"/>
                        </a:defRPr>
                      </a:lvl6pPr>
                      <a:lvl7pPr marL="3657600" algn="l" defTabSz="609600" rtl="0" eaLnBrk="1" latinLnBrk="0" hangingPunct="1">
                        <a:defRPr sz="2400" kern="1200">
                          <a:solidFill>
                            <a:schemeClr val="tx1"/>
                          </a:solidFill>
                          <a:latin typeface="Arial" panose="020B0604020202020204"/>
                          <a:ea typeface="微软雅黑" panose="020B0503020204020204" pitchFamily="34" charset="-122"/>
                        </a:defRPr>
                      </a:lvl7pPr>
                      <a:lvl8pPr marL="4267200" algn="l" defTabSz="609600" rtl="0" eaLnBrk="1" latinLnBrk="0" hangingPunct="1">
                        <a:defRPr sz="2400" kern="1200">
                          <a:solidFill>
                            <a:schemeClr val="tx1"/>
                          </a:solidFill>
                          <a:latin typeface="Arial" panose="020B0604020202020204"/>
                          <a:ea typeface="微软雅黑" panose="020B0503020204020204" pitchFamily="34" charset="-122"/>
                        </a:defRPr>
                      </a:lvl8pPr>
                      <a:lvl9pPr marL="4876800" algn="l" defTabSz="609600" rtl="0" eaLnBrk="1" latinLnBrk="0" hangingPunct="1">
                        <a:defRPr sz="2400" kern="1200">
                          <a:solidFill>
                            <a:schemeClr val="tx1"/>
                          </a:solidFill>
                          <a:latin typeface="Arial" panose="020B0604020202020204"/>
                          <a:ea typeface="微软雅黑" panose="020B0503020204020204" pitchFamily="34" charset="-122"/>
                        </a:defRPr>
                      </a:lvl9pPr>
                    </a:lstStyle>
                    <a:p>
                      <a:pPr marL="0" indent="0" algn="ctr">
                        <a:lnSpc>
                          <a:spcPct val="100000"/>
                        </a:lnSpc>
                        <a:spcBef>
                          <a:spcPts val="0"/>
                        </a:spcBef>
                      </a:pPr>
                      <a:endParaRPr sz="900" dirty="0">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9FA3A1"/>
                      </a:solidFill>
                      <a:prstDash val="solid"/>
                      <a:round/>
                      <a:headEnd type="none" w="med" len="med"/>
                      <a:tailEnd type="none" w="med" len="med"/>
                    </a:lnL>
                    <a:lnR w="12700">
                      <a:solidFill>
                        <a:srgbClr val="9FA3A1"/>
                      </a:solidFill>
                      <a:prstDash val="solid"/>
                    </a:lnR>
                    <a:lnT w="12700">
                      <a:solidFill>
                        <a:srgbClr val="9FA3A1"/>
                      </a:solidFill>
                      <a:prstDash val="solid"/>
                    </a:lnT>
                    <a:lnB w="12700">
                      <a:solidFill>
                        <a:srgbClr val="000000"/>
                      </a:solidFill>
                      <a:prstDash val="solid"/>
                    </a:lnB>
                    <a:lnTlToBr w="12700" cmpd="sng">
                      <a:noFill/>
                      <a:prstDash val="solid"/>
                    </a:lnTlToBr>
                    <a:lnBlToTr w="12700" cmpd="sng">
                      <a:noFill/>
                      <a:prstDash val="solid"/>
                    </a:lnBlToTr>
                    <a:solidFill>
                      <a:srgbClr val="315B50"/>
                    </a:solidFill>
                  </a:tcPr>
                </a:tc>
                <a:tc>
                  <a:txBody>
                    <a:bodyPr/>
                    <a:lstStyle>
                      <a:lvl1pPr marL="0" algn="l" defTabSz="609600" rtl="0" eaLnBrk="1" latinLnBrk="0" hangingPunct="1">
                        <a:defRPr sz="2400" kern="1200">
                          <a:solidFill>
                            <a:schemeClr val="tx1"/>
                          </a:solidFill>
                          <a:latin typeface="Arial" panose="020B0604020202020204"/>
                          <a:ea typeface="微软雅黑" panose="020B0503020204020204" pitchFamily="34" charset="-122"/>
                        </a:defRPr>
                      </a:lvl1pPr>
                      <a:lvl2pPr marL="609600" algn="l" defTabSz="609600" rtl="0" eaLnBrk="1" latinLnBrk="0" hangingPunct="1">
                        <a:defRPr sz="2400" kern="1200">
                          <a:solidFill>
                            <a:schemeClr val="tx1"/>
                          </a:solidFill>
                          <a:latin typeface="Arial" panose="020B0604020202020204"/>
                          <a:ea typeface="微软雅黑" panose="020B0503020204020204" pitchFamily="34" charset="-122"/>
                        </a:defRPr>
                      </a:lvl2pPr>
                      <a:lvl3pPr marL="1219200" algn="l" defTabSz="609600" rtl="0" eaLnBrk="1" latinLnBrk="0" hangingPunct="1">
                        <a:defRPr sz="2400" kern="1200">
                          <a:solidFill>
                            <a:schemeClr val="tx1"/>
                          </a:solidFill>
                          <a:latin typeface="Arial" panose="020B0604020202020204"/>
                          <a:ea typeface="微软雅黑" panose="020B0503020204020204" pitchFamily="34" charset="-122"/>
                        </a:defRPr>
                      </a:lvl3pPr>
                      <a:lvl4pPr marL="1828800" algn="l" defTabSz="609600" rtl="0" eaLnBrk="1" latinLnBrk="0" hangingPunct="1">
                        <a:defRPr sz="2400" kern="1200">
                          <a:solidFill>
                            <a:schemeClr val="tx1"/>
                          </a:solidFill>
                          <a:latin typeface="Arial" panose="020B0604020202020204"/>
                          <a:ea typeface="微软雅黑" panose="020B0503020204020204" pitchFamily="34" charset="-122"/>
                        </a:defRPr>
                      </a:lvl4pPr>
                      <a:lvl5pPr marL="2438400" algn="l" defTabSz="609600" rtl="0" eaLnBrk="1" latinLnBrk="0" hangingPunct="1">
                        <a:defRPr sz="2400" kern="1200">
                          <a:solidFill>
                            <a:schemeClr val="tx1"/>
                          </a:solidFill>
                          <a:latin typeface="Arial" panose="020B0604020202020204"/>
                          <a:ea typeface="微软雅黑" panose="020B0503020204020204" pitchFamily="34" charset="-122"/>
                        </a:defRPr>
                      </a:lvl5pPr>
                      <a:lvl6pPr marL="3048000" algn="l" defTabSz="609600" rtl="0" eaLnBrk="1" latinLnBrk="0" hangingPunct="1">
                        <a:defRPr sz="2400" kern="1200">
                          <a:solidFill>
                            <a:schemeClr val="tx1"/>
                          </a:solidFill>
                          <a:latin typeface="Arial" panose="020B0604020202020204"/>
                          <a:ea typeface="微软雅黑" panose="020B0503020204020204" pitchFamily="34" charset="-122"/>
                        </a:defRPr>
                      </a:lvl6pPr>
                      <a:lvl7pPr marL="3657600" algn="l" defTabSz="609600" rtl="0" eaLnBrk="1" latinLnBrk="0" hangingPunct="1">
                        <a:defRPr sz="2400" kern="1200">
                          <a:solidFill>
                            <a:schemeClr val="tx1"/>
                          </a:solidFill>
                          <a:latin typeface="Arial" panose="020B0604020202020204"/>
                          <a:ea typeface="微软雅黑" panose="020B0503020204020204" pitchFamily="34" charset="-122"/>
                        </a:defRPr>
                      </a:lvl7pPr>
                      <a:lvl8pPr marL="4267200" algn="l" defTabSz="609600" rtl="0" eaLnBrk="1" latinLnBrk="0" hangingPunct="1">
                        <a:defRPr sz="2400" kern="1200">
                          <a:solidFill>
                            <a:schemeClr val="tx1"/>
                          </a:solidFill>
                          <a:latin typeface="Arial" panose="020B0604020202020204"/>
                          <a:ea typeface="微软雅黑" panose="020B0503020204020204" pitchFamily="34" charset="-122"/>
                        </a:defRPr>
                      </a:lvl8pPr>
                      <a:lvl9pPr marL="4876800" algn="l" defTabSz="609600" rtl="0" eaLnBrk="1" latinLnBrk="0" hangingPunct="1">
                        <a:defRPr sz="2400" kern="1200">
                          <a:solidFill>
                            <a:schemeClr val="tx1"/>
                          </a:solidFill>
                          <a:latin typeface="Arial" panose="020B0604020202020204"/>
                          <a:ea typeface="微软雅黑" panose="020B0503020204020204" pitchFamily="34" charset="-122"/>
                        </a:defRPr>
                      </a:lvl9pPr>
                    </a:lstStyle>
                    <a:p>
                      <a:pPr marL="0" indent="0" algn="ctr">
                        <a:lnSpc>
                          <a:spcPct val="100000"/>
                        </a:lnSpc>
                        <a:spcBef>
                          <a:spcPts val="0"/>
                        </a:spcBef>
                      </a:pPr>
                      <a:endParaRPr sz="900">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a:solidFill>
                        <a:srgbClr val="9FA3A1"/>
                      </a:solidFill>
                      <a:prstDash val="solid"/>
                    </a:lnL>
                    <a:lnR w="12700">
                      <a:solidFill>
                        <a:srgbClr val="9FA3A1"/>
                      </a:solidFill>
                      <a:prstDash val="solid"/>
                    </a:lnR>
                    <a:lnT w="12700">
                      <a:solidFill>
                        <a:srgbClr val="9FA3A1"/>
                      </a:solidFill>
                      <a:prstDash val="solid"/>
                    </a:lnT>
                    <a:lnB w="12700">
                      <a:solidFill>
                        <a:srgbClr val="000000"/>
                      </a:solidFill>
                      <a:prstDash val="solid"/>
                    </a:lnB>
                    <a:lnTlToBr w="12700" cmpd="sng">
                      <a:noFill/>
                      <a:prstDash val="solid"/>
                    </a:lnTlToBr>
                    <a:lnBlToTr w="12700" cmpd="sng">
                      <a:noFill/>
                      <a:prstDash val="solid"/>
                    </a:lnBlToTr>
                    <a:solidFill>
                      <a:srgbClr val="315B50"/>
                    </a:solidFill>
                  </a:tcPr>
                </a:tc>
                <a:tc>
                  <a:txBody>
                    <a:bodyPr/>
                    <a:lstStyle>
                      <a:lvl1pPr marL="0" algn="l" defTabSz="609600" rtl="0" eaLnBrk="1" latinLnBrk="0" hangingPunct="1">
                        <a:defRPr sz="2400" kern="1200">
                          <a:solidFill>
                            <a:schemeClr val="tx1"/>
                          </a:solidFill>
                          <a:latin typeface="Arial" panose="020B0604020202020204"/>
                          <a:ea typeface="微软雅黑" panose="020B0503020204020204" pitchFamily="34" charset="-122"/>
                        </a:defRPr>
                      </a:lvl1pPr>
                      <a:lvl2pPr marL="609600" algn="l" defTabSz="609600" rtl="0" eaLnBrk="1" latinLnBrk="0" hangingPunct="1">
                        <a:defRPr sz="2400" kern="1200">
                          <a:solidFill>
                            <a:schemeClr val="tx1"/>
                          </a:solidFill>
                          <a:latin typeface="Arial" panose="020B0604020202020204"/>
                          <a:ea typeface="微软雅黑" panose="020B0503020204020204" pitchFamily="34" charset="-122"/>
                        </a:defRPr>
                      </a:lvl2pPr>
                      <a:lvl3pPr marL="1219200" algn="l" defTabSz="609600" rtl="0" eaLnBrk="1" latinLnBrk="0" hangingPunct="1">
                        <a:defRPr sz="2400" kern="1200">
                          <a:solidFill>
                            <a:schemeClr val="tx1"/>
                          </a:solidFill>
                          <a:latin typeface="Arial" panose="020B0604020202020204"/>
                          <a:ea typeface="微软雅黑" panose="020B0503020204020204" pitchFamily="34" charset="-122"/>
                        </a:defRPr>
                      </a:lvl3pPr>
                      <a:lvl4pPr marL="1828800" algn="l" defTabSz="609600" rtl="0" eaLnBrk="1" latinLnBrk="0" hangingPunct="1">
                        <a:defRPr sz="2400" kern="1200">
                          <a:solidFill>
                            <a:schemeClr val="tx1"/>
                          </a:solidFill>
                          <a:latin typeface="Arial" panose="020B0604020202020204"/>
                          <a:ea typeface="微软雅黑" panose="020B0503020204020204" pitchFamily="34" charset="-122"/>
                        </a:defRPr>
                      </a:lvl4pPr>
                      <a:lvl5pPr marL="2438400" algn="l" defTabSz="609600" rtl="0" eaLnBrk="1" latinLnBrk="0" hangingPunct="1">
                        <a:defRPr sz="2400" kern="1200">
                          <a:solidFill>
                            <a:schemeClr val="tx1"/>
                          </a:solidFill>
                          <a:latin typeface="Arial" panose="020B0604020202020204"/>
                          <a:ea typeface="微软雅黑" panose="020B0503020204020204" pitchFamily="34" charset="-122"/>
                        </a:defRPr>
                      </a:lvl5pPr>
                      <a:lvl6pPr marL="3048000" algn="l" defTabSz="609600" rtl="0" eaLnBrk="1" latinLnBrk="0" hangingPunct="1">
                        <a:defRPr sz="2400" kern="1200">
                          <a:solidFill>
                            <a:schemeClr val="tx1"/>
                          </a:solidFill>
                          <a:latin typeface="Arial" panose="020B0604020202020204"/>
                          <a:ea typeface="微软雅黑" panose="020B0503020204020204" pitchFamily="34" charset="-122"/>
                        </a:defRPr>
                      </a:lvl6pPr>
                      <a:lvl7pPr marL="3657600" algn="l" defTabSz="609600" rtl="0" eaLnBrk="1" latinLnBrk="0" hangingPunct="1">
                        <a:defRPr sz="2400" kern="1200">
                          <a:solidFill>
                            <a:schemeClr val="tx1"/>
                          </a:solidFill>
                          <a:latin typeface="Arial" panose="020B0604020202020204"/>
                          <a:ea typeface="微软雅黑" panose="020B0503020204020204" pitchFamily="34" charset="-122"/>
                        </a:defRPr>
                      </a:lvl7pPr>
                      <a:lvl8pPr marL="4267200" algn="l" defTabSz="609600" rtl="0" eaLnBrk="1" latinLnBrk="0" hangingPunct="1">
                        <a:defRPr sz="2400" kern="1200">
                          <a:solidFill>
                            <a:schemeClr val="tx1"/>
                          </a:solidFill>
                          <a:latin typeface="Arial" panose="020B0604020202020204"/>
                          <a:ea typeface="微软雅黑" panose="020B0503020204020204" pitchFamily="34" charset="-122"/>
                        </a:defRPr>
                      </a:lvl8pPr>
                      <a:lvl9pPr marL="4876800" algn="l" defTabSz="609600" rtl="0" eaLnBrk="1" latinLnBrk="0" hangingPunct="1">
                        <a:defRPr sz="2400" kern="1200">
                          <a:solidFill>
                            <a:schemeClr val="tx1"/>
                          </a:solidFill>
                          <a:latin typeface="Arial" panose="020B0604020202020204"/>
                          <a:ea typeface="微软雅黑" panose="020B0503020204020204" pitchFamily="34" charset="-122"/>
                        </a:defRPr>
                      </a:lvl9pPr>
                    </a:lstStyle>
                    <a:p>
                      <a:pPr marL="0" indent="0" algn="ctr">
                        <a:lnSpc>
                          <a:spcPct val="100000"/>
                        </a:lnSpc>
                        <a:spcBef>
                          <a:spcPts val="0"/>
                        </a:spcBef>
                      </a:pPr>
                      <a:endParaRPr sz="900" dirty="0">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a:solidFill>
                        <a:srgbClr val="9FA3A1"/>
                      </a:solidFill>
                      <a:prstDash val="solid"/>
                    </a:lnL>
                    <a:lnR w="12700">
                      <a:solidFill>
                        <a:srgbClr val="9FA3A1"/>
                      </a:solidFill>
                      <a:prstDash val="solid"/>
                    </a:lnR>
                    <a:lnT w="12700">
                      <a:solidFill>
                        <a:srgbClr val="9FA3A1"/>
                      </a:solidFill>
                      <a:prstDash val="solid"/>
                    </a:lnT>
                    <a:lnB w="12700">
                      <a:solidFill>
                        <a:srgbClr val="000000"/>
                      </a:solidFill>
                      <a:prstDash val="solid"/>
                    </a:lnB>
                    <a:lnTlToBr w="12700" cmpd="sng">
                      <a:noFill/>
                      <a:prstDash val="solid"/>
                    </a:lnTlToBr>
                    <a:lnBlToTr w="12700" cmpd="sng">
                      <a:noFill/>
                      <a:prstDash val="solid"/>
                    </a:lnBlToTr>
                    <a:solidFill>
                      <a:srgbClr val="315B50"/>
                    </a:solidFill>
                  </a:tcPr>
                </a:tc>
                <a:tc>
                  <a:txBody>
                    <a:bodyPr/>
                    <a:lstStyle>
                      <a:lvl1pPr marL="0" algn="l" defTabSz="609600" rtl="0" eaLnBrk="1" latinLnBrk="0" hangingPunct="1">
                        <a:defRPr sz="2400" kern="1200">
                          <a:solidFill>
                            <a:schemeClr val="tx1"/>
                          </a:solidFill>
                          <a:latin typeface="Arial" panose="020B0604020202020204"/>
                          <a:ea typeface="微软雅黑" panose="020B0503020204020204" pitchFamily="34" charset="-122"/>
                        </a:defRPr>
                      </a:lvl1pPr>
                      <a:lvl2pPr marL="609600" algn="l" defTabSz="609600" rtl="0" eaLnBrk="1" latinLnBrk="0" hangingPunct="1">
                        <a:defRPr sz="2400" kern="1200">
                          <a:solidFill>
                            <a:schemeClr val="tx1"/>
                          </a:solidFill>
                          <a:latin typeface="Arial" panose="020B0604020202020204"/>
                          <a:ea typeface="微软雅黑" panose="020B0503020204020204" pitchFamily="34" charset="-122"/>
                        </a:defRPr>
                      </a:lvl2pPr>
                      <a:lvl3pPr marL="1219200" algn="l" defTabSz="609600" rtl="0" eaLnBrk="1" latinLnBrk="0" hangingPunct="1">
                        <a:defRPr sz="2400" kern="1200">
                          <a:solidFill>
                            <a:schemeClr val="tx1"/>
                          </a:solidFill>
                          <a:latin typeface="Arial" panose="020B0604020202020204"/>
                          <a:ea typeface="微软雅黑" panose="020B0503020204020204" pitchFamily="34" charset="-122"/>
                        </a:defRPr>
                      </a:lvl3pPr>
                      <a:lvl4pPr marL="1828800" algn="l" defTabSz="609600" rtl="0" eaLnBrk="1" latinLnBrk="0" hangingPunct="1">
                        <a:defRPr sz="2400" kern="1200">
                          <a:solidFill>
                            <a:schemeClr val="tx1"/>
                          </a:solidFill>
                          <a:latin typeface="Arial" panose="020B0604020202020204"/>
                          <a:ea typeface="微软雅黑" panose="020B0503020204020204" pitchFamily="34" charset="-122"/>
                        </a:defRPr>
                      </a:lvl4pPr>
                      <a:lvl5pPr marL="2438400" algn="l" defTabSz="609600" rtl="0" eaLnBrk="1" latinLnBrk="0" hangingPunct="1">
                        <a:defRPr sz="2400" kern="1200">
                          <a:solidFill>
                            <a:schemeClr val="tx1"/>
                          </a:solidFill>
                          <a:latin typeface="Arial" panose="020B0604020202020204"/>
                          <a:ea typeface="微软雅黑" panose="020B0503020204020204" pitchFamily="34" charset="-122"/>
                        </a:defRPr>
                      </a:lvl5pPr>
                      <a:lvl6pPr marL="3048000" algn="l" defTabSz="609600" rtl="0" eaLnBrk="1" latinLnBrk="0" hangingPunct="1">
                        <a:defRPr sz="2400" kern="1200">
                          <a:solidFill>
                            <a:schemeClr val="tx1"/>
                          </a:solidFill>
                          <a:latin typeface="Arial" panose="020B0604020202020204"/>
                          <a:ea typeface="微软雅黑" panose="020B0503020204020204" pitchFamily="34" charset="-122"/>
                        </a:defRPr>
                      </a:lvl6pPr>
                      <a:lvl7pPr marL="3657600" algn="l" defTabSz="609600" rtl="0" eaLnBrk="1" latinLnBrk="0" hangingPunct="1">
                        <a:defRPr sz="2400" kern="1200">
                          <a:solidFill>
                            <a:schemeClr val="tx1"/>
                          </a:solidFill>
                          <a:latin typeface="Arial" panose="020B0604020202020204"/>
                          <a:ea typeface="微软雅黑" panose="020B0503020204020204" pitchFamily="34" charset="-122"/>
                        </a:defRPr>
                      </a:lvl7pPr>
                      <a:lvl8pPr marL="4267200" algn="l" defTabSz="609600" rtl="0" eaLnBrk="1" latinLnBrk="0" hangingPunct="1">
                        <a:defRPr sz="2400" kern="1200">
                          <a:solidFill>
                            <a:schemeClr val="tx1"/>
                          </a:solidFill>
                          <a:latin typeface="Arial" panose="020B0604020202020204"/>
                          <a:ea typeface="微软雅黑" panose="020B0503020204020204" pitchFamily="34" charset="-122"/>
                        </a:defRPr>
                      </a:lvl8pPr>
                      <a:lvl9pPr marL="4876800" algn="l" defTabSz="609600" rtl="0" eaLnBrk="1" latinLnBrk="0" hangingPunct="1">
                        <a:defRPr sz="2400" kern="1200">
                          <a:solidFill>
                            <a:schemeClr val="tx1"/>
                          </a:solidFill>
                          <a:latin typeface="Arial" panose="020B0604020202020204"/>
                          <a:ea typeface="微软雅黑" panose="020B0503020204020204" pitchFamily="34" charset="-122"/>
                        </a:defRPr>
                      </a:lvl9pPr>
                    </a:lstStyle>
                    <a:p>
                      <a:pPr marL="0" indent="0" algn="ctr">
                        <a:lnSpc>
                          <a:spcPct val="100000"/>
                        </a:lnSpc>
                        <a:spcBef>
                          <a:spcPts val="0"/>
                        </a:spcBef>
                      </a:pPr>
                      <a:endParaRPr sz="900">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a:solidFill>
                        <a:srgbClr val="9FA3A1"/>
                      </a:solidFill>
                      <a:prstDash val="solid"/>
                    </a:lnL>
                    <a:lnR w="12700">
                      <a:solidFill>
                        <a:srgbClr val="9FA3A1"/>
                      </a:solidFill>
                      <a:prstDash val="solid"/>
                    </a:lnR>
                    <a:lnT w="12700">
                      <a:solidFill>
                        <a:srgbClr val="9FA3A1"/>
                      </a:solidFill>
                      <a:prstDash val="solid"/>
                    </a:lnT>
                    <a:lnB w="12700">
                      <a:solidFill>
                        <a:srgbClr val="000000"/>
                      </a:solidFill>
                      <a:prstDash val="solid"/>
                    </a:lnB>
                    <a:lnTlToBr w="12700" cmpd="sng">
                      <a:noFill/>
                      <a:prstDash val="solid"/>
                    </a:lnTlToBr>
                    <a:lnBlToTr w="12700" cmpd="sng">
                      <a:noFill/>
                      <a:prstDash val="solid"/>
                    </a:lnBlToTr>
                    <a:solidFill>
                      <a:srgbClr val="315B50"/>
                    </a:solidFill>
                  </a:tcPr>
                </a:tc>
                <a:tc>
                  <a:txBody>
                    <a:bodyPr/>
                    <a:lstStyle>
                      <a:lvl1pPr marL="0" algn="l" defTabSz="609600" rtl="0" eaLnBrk="1" latinLnBrk="0" hangingPunct="1">
                        <a:defRPr sz="2400" kern="1200">
                          <a:solidFill>
                            <a:schemeClr val="tx1"/>
                          </a:solidFill>
                          <a:latin typeface="Arial" panose="020B0604020202020204"/>
                          <a:ea typeface="微软雅黑" panose="020B0503020204020204" pitchFamily="34" charset="-122"/>
                        </a:defRPr>
                      </a:lvl1pPr>
                      <a:lvl2pPr marL="609600" algn="l" defTabSz="609600" rtl="0" eaLnBrk="1" latinLnBrk="0" hangingPunct="1">
                        <a:defRPr sz="2400" kern="1200">
                          <a:solidFill>
                            <a:schemeClr val="tx1"/>
                          </a:solidFill>
                          <a:latin typeface="Arial" panose="020B0604020202020204"/>
                          <a:ea typeface="微软雅黑" panose="020B0503020204020204" pitchFamily="34" charset="-122"/>
                        </a:defRPr>
                      </a:lvl2pPr>
                      <a:lvl3pPr marL="1219200" algn="l" defTabSz="609600" rtl="0" eaLnBrk="1" latinLnBrk="0" hangingPunct="1">
                        <a:defRPr sz="2400" kern="1200">
                          <a:solidFill>
                            <a:schemeClr val="tx1"/>
                          </a:solidFill>
                          <a:latin typeface="Arial" panose="020B0604020202020204"/>
                          <a:ea typeface="微软雅黑" panose="020B0503020204020204" pitchFamily="34" charset="-122"/>
                        </a:defRPr>
                      </a:lvl3pPr>
                      <a:lvl4pPr marL="1828800" algn="l" defTabSz="609600" rtl="0" eaLnBrk="1" latinLnBrk="0" hangingPunct="1">
                        <a:defRPr sz="2400" kern="1200">
                          <a:solidFill>
                            <a:schemeClr val="tx1"/>
                          </a:solidFill>
                          <a:latin typeface="Arial" panose="020B0604020202020204"/>
                          <a:ea typeface="微软雅黑" panose="020B0503020204020204" pitchFamily="34" charset="-122"/>
                        </a:defRPr>
                      </a:lvl4pPr>
                      <a:lvl5pPr marL="2438400" algn="l" defTabSz="609600" rtl="0" eaLnBrk="1" latinLnBrk="0" hangingPunct="1">
                        <a:defRPr sz="2400" kern="1200">
                          <a:solidFill>
                            <a:schemeClr val="tx1"/>
                          </a:solidFill>
                          <a:latin typeface="Arial" panose="020B0604020202020204"/>
                          <a:ea typeface="微软雅黑" panose="020B0503020204020204" pitchFamily="34" charset="-122"/>
                        </a:defRPr>
                      </a:lvl5pPr>
                      <a:lvl6pPr marL="3048000" algn="l" defTabSz="609600" rtl="0" eaLnBrk="1" latinLnBrk="0" hangingPunct="1">
                        <a:defRPr sz="2400" kern="1200">
                          <a:solidFill>
                            <a:schemeClr val="tx1"/>
                          </a:solidFill>
                          <a:latin typeface="Arial" panose="020B0604020202020204"/>
                          <a:ea typeface="微软雅黑" panose="020B0503020204020204" pitchFamily="34" charset="-122"/>
                        </a:defRPr>
                      </a:lvl6pPr>
                      <a:lvl7pPr marL="3657600" algn="l" defTabSz="609600" rtl="0" eaLnBrk="1" latinLnBrk="0" hangingPunct="1">
                        <a:defRPr sz="2400" kern="1200">
                          <a:solidFill>
                            <a:schemeClr val="tx1"/>
                          </a:solidFill>
                          <a:latin typeface="Arial" panose="020B0604020202020204"/>
                          <a:ea typeface="微软雅黑" panose="020B0503020204020204" pitchFamily="34" charset="-122"/>
                        </a:defRPr>
                      </a:lvl7pPr>
                      <a:lvl8pPr marL="4267200" algn="l" defTabSz="609600" rtl="0" eaLnBrk="1" latinLnBrk="0" hangingPunct="1">
                        <a:defRPr sz="2400" kern="1200">
                          <a:solidFill>
                            <a:schemeClr val="tx1"/>
                          </a:solidFill>
                          <a:latin typeface="Arial" panose="020B0604020202020204"/>
                          <a:ea typeface="微软雅黑" panose="020B0503020204020204" pitchFamily="34" charset="-122"/>
                        </a:defRPr>
                      </a:lvl8pPr>
                      <a:lvl9pPr marL="4876800" algn="l" defTabSz="609600" rtl="0" eaLnBrk="1" latinLnBrk="0" hangingPunct="1">
                        <a:defRPr sz="2400" kern="1200">
                          <a:solidFill>
                            <a:schemeClr val="tx1"/>
                          </a:solidFill>
                          <a:latin typeface="Arial" panose="020B0604020202020204"/>
                          <a:ea typeface="微软雅黑" panose="020B0503020204020204" pitchFamily="34" charset="-122"/>
                        </a:defRPr>
                      </a:lvl9pPr>
                    </a:lstStyle>
                    <a:p>
                      <a:pPr marL="0" indent="0" algn="ctr">
                        <a:lnSpc>
                          <a:spcPct val="100000"/>
                        </a:lnSpc>
                        <a:spcBef>
                          <a:spcPts val="0"/>
                        </a:spcBef>
                      </a:pPr>
                      <a:endParaRPr sz="900" dirty="0">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a:solidFill>
                        <a:srgbClr val="9FA3A1"/>
                      </a:solidFill>
                      <a:prstDash val="solid"/>
                    </a:lnL>
                    <a:lnR w="12700">
                      <a:solidFill>
                        <a:srgbClr val="9FA3A1"/>
                      </a:solidFill>
                      <a:prstDash val="solid"/>
                    </a:lnR>
                    <a:lnT w="12700">
                      <a:solidFill>
                        <a:srgbClr val="9FA3A1"/>
                      </a:solidFill>
                      <a:prstDash val="solid"/>
                    </a:lnT>
                    <a:lnB w="12700">
                      <a:solidFill>
                        <a:srgbClr val="000000"/>
                      </a:solidFill>
                      <a:prstDash val="solid"/>
                    </a:lnB>
                    <a:lnTlToBr w="12700" cmpd="sng">
                      <a:noFill/>
                      <a:prstDash val="solid"/>
                    </a:lnTlToBr>
                    <a:lnBlToTr w="12700" cmpd="sng">
                      <a:noFill/>
                      <a:prstDash val="solid"/>
                    </a:lnBlToTr>
                    <a:solidFill>
                      <a:srgbClr val="315B50"/>
                    </a:solidFill>
                  </a:tcPr>
                </a:tc>
                <a:tc>
                  <a:txBody>
                    <a:bodyPr/>
                    <a:lstStyle>
                      <a:lvl1pPr marL="0" algn="l" defTabSz="609600" rtl="0" eaLnBrk="1" latinLnBrk="0" hangingPunct="1">
                        <a:defRPr sz="2400" kern="1200">
                          <a:solidFill>
                            <a:schemeClr val="tx1"/>
                          </a:solidFill>
                          <a:latin typeface="Arial" panose="020B0604020202020204"/>
                          <a:ea typeface="微软雅黑" panose="020B0503020204020204" pitchFamily="34" charset="-122"/>
                        </a:defRPr>
                      </a:lvl1pPr>
                      <a:lvl2pPr marL="609600" algn="l" defTabSz="609600" rtl="0" eaLnBrk="1" latinLnBrk="0" hangingPunct="1">
                        <a:defRPr sz="2400" kern="1200">
                          <a:solidFill>
                            <a:schemeClr val="tx1"/>
                          </a:solidFill>
                          <a:latin typeface="Arial" panose="020B0604020202020204"/>
                          <a:ea typeface="微软雅黑" panose="020B0503020204020204" pitchFamily="34" charset="-122"/>
                        </a:defRPr>
                      </a:lvl2pPr>
                      <a:lvl3pPr marL="1219200" algn="l" defTabSz="609600" rtl="0" eaLnBrk="1" latinLnBrk="0" hangingPunct="1">
                        <a:defRPr sz="2400" kern="1200">
                          <a:solidFill>
                            <a:schemeClr val="tx1"/>
                          </a:solidFill>
                          <a:latin typeface="Arial" panose="020B0604020202020204"/>
                          <a:ea typeface="微软雅黑" panose="020B0503020204020204" pitchFamily="34" charset="-122"/>
                        </a:defRPr>
                      </a:lvl3pPr>
                      <a:lvl4pPr marL="1828800" algn="l" defTabSz="609600" rtl="0" eaLnBrk="1" latinLnBrk="0" hangingPunct="1">
                        <a:defRPr sz="2400" kern="1200">
                          <a:solidFill>
                            <a:schemeClr val="tx1"/>
                          </a:solidFill>
                          <a:latin typeface="Arial" panose="020B0604020202020204"/>
                          <a:ea typeface="微软雅黑" panose="020B0503020204020204" pitchFamily="34" charset="-122"/>
                        </a:defRPr>
                      </a:lvl4pPr>
                      <a:lvl5pPr marL="2438400" algn="l" defTabSz="609600" rtl="0" eaLnBrk="1" latinLnBrk="0" hangingPunct="1">
                        <a:defRPr sz="2400" kern="1200">
                          <a:solidFill>
                            <a:schemeClr val="tx1"/>
                          </a:solidFill>
                          <a:latin typeface="Arial" panose="020B0604020202020204"/>
                          <a:ea typeface="微软雅黑" panose="020B0503020204020204" pitchFamily="34" charset="-122"/>
                        </a:defRPr>
                      </a:lvl5pPr>
                      <a:lvl6pPr marL="3048000" algn="l" defTabSz="609600" rtl="0" eaLnBrk="1" latinLnBrk="0" hangingPunct="1">
                        <a:defRPr sz="2400" kern="1200">
                          <a:solidFill>
                            <a:schemeClr val="tx1"/>
                          </a:solidFill>
                          <a:latin typeface="Arial" panose="020B0604020202020204"/>
                          <a:ea typeface="微软雅黑" panose="020B0503020204020204" pitchFamily="34" charset="-122"/>
                        </a:defRPr>
                      </a:lvl6pPr>
                      <a:lvl7pPr marL="3657600" algn="l" defTabSz="609600" rtl="0" eaLnBrk="1" latinLnBrk="0" hangingPunct="1">
                        <a:defRPr sz="2400" kern="1200">
                          <a:solidFill>
                            <a:schemeClr val="tx1"/>
                          </a:solidFill>
                          <a:latin typeface="Arial" panose="020B0604020202020204"/>
                          <a:ea typeface="微软雅黑" panose="020B0503020204020204" pitchFamily="34" charset="-122"/>
                        </a:defRPr>
                      </a:lvl7pPr>
                      <a:lvl8pPr marL="4267200" algn="l" defTabSz="609600" rtl="0" eaLnBrk="1" latinLnBrk="0" hangingPunct="1">
                        <a:defRPr sz="2400" kern="1200">
                          <a:solidFill>
                            <a:schemeClr val="tx1"/>
                          </a:solidFill>
                          <a:latin typeface="Arial" panose="020B0604020202020204"/>
                          <a:ea typeface="微软雅黑" panose="020B0503020204020204" pitchFamily="34" charset="-122"/>
                        </a:defRPr>
                      </a:lvl8pPr>
                      <a:lvl9pPr marL="4876800" algn="l" defTabSz="609600" rtl="0" eaLnBrk="1" latinLnBrk="0" hangingPunct="1">
                        <a:defRPr sz="2400" kern="1200">
                          <a:solidFill>
                            <a:schemeClr val="tx1"/>
                          </a:solidFill>
                          <a:latin typeface="Arial" panose="020B0604020202020204"/>
                          <a:ea typeface="微软雅黑" panose="020B0503020204020204" pitchFamily="34" charset="-122"/>
                        </a:defRPr>
                      </a:lvl9pPr>
                    </a:lstStyle>
                    <a:p>
                      <a:pPr marL="0" indent="0" algn="ctr">
                        <a:lnSpc>
                          <a:spcPct val="100000"/>
                        </a:lnSpc>
                        <a:spcBef>
                          <a:spcPts val="0"/>
                        </a:spcBef>
                      </a:pPr>
                      <a:endParaRPr sz="900" dirty="0">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9FA3A1"/>
                      </a:solidFill>
                      <a:prstDash val="solid"/>
                      <a:round/>
                      <a:headEnd type="none" w="med" len="med"/>
                      <a:tailEnd type="none" w="med" len="med"/>
                    </a:lnL>
                    <a:lnR w="12700">
                      <a:solidFill>
                        <a:srgbClr val="9FA3A1"/>
                      </a:solidFill>
                      <a:prstDash val="solid"/>
                    </a:lnR>
                    <a:lnT w="12700" cap="flat" cmpd="sng" algn="ctr">
                      <a:solidFill>
                        <a:srgbClr val="9FA3A1"/>
                      </a:solidFill>
                      <a:prstDash val="solid"/>
                      <a:round/>
                      <a:headEnd type="none" w="med" len="med"/>
                      <a:tailEnd type="none" w="med" len="med"/>
                    </a:lnT>
                    <a:lnB w="12700">
                      <a:solidFill>
                        <a:srgbClr val="000000"/>
                      </a:solidFill>
                      <a:prstDash val="solid"/>
                    </a:lnB>
                    <a:lnTlToBr w="12700" cmpd="sng">
                      <a:noFill/>
                      <a:prstDash val="solid"/>
                    </a:lnTlToBr>
                    <a:lnBlToTr w="12700" cmpd="sng">
                      <a:noFill/>
                      <a:prstDash val="solid"/>
                    </a:lnBlToTr>
                    <a:solidFill>
                      <a:srgbClr val="315B50"/>
                    </a:solidFill>
                  </a:tcPr>
                </a:tc>
                <a:tc>
                  <a:txBody>
                    <a:bodyPr/>
                    <a:lstStyle>
                      <a:lvl1pPr marL="0" algn="l" defTabSz="609600" rtl="0" eaLnBrk="1" latinLnBrk="0" hangingPunct="1">
                        <a:defRPr sz="2400" kern="1200">
                          <a:solidFill>
                            <a:schemeClr val="tx1"/>
                          </a:solidFill>
                          <a:latin typeface="Arial" panose="020B0604020202020204"/>
                          <a:ea typeface="微软雅黑" panose="020B0503020204020204" pitchFamily="34" charset="-122"/>
                        </a:defRPr>
                      </a:lvl1pPr>
                      <a:lvl2pPr marL="609600" algn="l" defTabSz="609600" rtl="0" eaLnBrk="1" latinLnBrk="0" hangingPunct="1">
                        <a:defRPr sz="2400" kern="1200">
                          <a:solidFill>
                            <a:schemeClr val="tx1"/>
                          </a:solidFill>
                          <a:latin typeface="Arial" panose="020B0604020202020204"/>
                          <a:ea typeface="微软雅黑" panose="020B0503020204020204" pitchFamily="34" charset="-122"/>
                        </a:defRPr>
                      </a:lvl2pPr>
                      <a:lvl3pPr marL="1219200" algn="l" defTabSz="609600" rtl="0" eaLnBrk="1" latinLnBrk="0" hangingPunct="1">
                        <a:defRPr sz="2400" kern="1200">
                          <a:solidFill>
                            <a:schemeClr val="tx1"/>
                          </a:solidFill>
                          <a:latin typeface="Arial" panose="020B0604020202020204"/>
                          <a:ea typeface="微软雅黑" panose="020B0503020204020204" pitchFamily="34" charset="-122"/>
                        </a:defRPr>
                      </a:lvl3pPr>
                      <a:lvl4pPr marL="1828800" algn="l" defTabSz="609600" rtl="0" eaLnBrk="1" latinLnBrk="0" hangingPunct="1">
                        <a:defRPr sz="2400" kern="1200">
                          <a:solidFill>
                            <a:schemeClr val="tx1"/>
                          </a:solidFill>
                          <a:latin typeface="Arial" panose="020B0604020202020204"/>
                          <a:ea typeface="微软雅黑" panose="020B0503020204020204" pitchFamily="34" charset="-122"/>
                        </a:defRPr>
                      </a:lvl4pPr>
                      <a:lvl5pPr marL="2438400" algn="l" defTabSz="609600" rtl="0" eaLnBrk="1" latinLnBrk="0" hangingPunct="1">
                        <a:defRPr sz="2400" kern="1200">
                          <a:solidFill>
                            <a:schemeClr val="tx1"/>
                          </a:solidFill>
                          <a:latin typeface="Arial" panose="020B0604020202020204"/>
                          <a:ea typeface="微软雅黑" panose="020B0503020204020204" pitchFamily="34" charset="-122"/>
                        </a:defRPr>
                      </a:lvl5pPr>
                      <a:lvl6pPr marL="3048000" algn="l" defTabSz="609600" rtl="0" eaLnBrk="1" latinLnBrk="0" hangingPunct="1">
                        <a:defRPr sz="2400" kern="1200">
                          <a:solidFill>
                            <a:schemeClr val="tx1"/>
                          </a:solidFill>
                          <a:latin typeface="Arial" panose="020B0604020202020204"/>
                          <a:ea typeface="微软雅黑" panose="020B0503020204020204" pitchFamily="34" charset="-122"/>
                        </a:defRPr>
                      </a:lvl6pPr>
                      <a:lvl7pPr marL="3657600" algn="l" defTabSz="609600" rtl="0" eaLnBrk="1" latinLnBrk="0" hangingPunct="1">
                        <a:defRPr sz="2400" kern="1200">
                          <a:solidFill>
                            <a:schemeClr val="tx1"/>
                          </a:solidFill>
                          <a:latin typeface="Arial" panose="020B0604020202020204"/>
                          <a:ea typeface="微软雅黑" panose="020B0503020204020204" pitchFamily="34" charset="-122"/>
                        </a:defRPr>
                      </a:lvl7pPr>
                      <a:lvl8pPr marL="4267200" algn="l" defTabSz="609600" rtl="0" eaLnBrk="1" latinLnBrk="0" hangingPunct="1">
                        <a:defRPr sz="2400" kern="1200">
                          <a:solidFill>
                            <a:schemeClr val="tx1"/>
                          </a:solidFill>
                          <a:latin typeface="Arial" panose="020B0604020202020204"/>
                          <a:ea typeface="微软雅黑" panose="020B0503020204020204" pitchFamily="34" charset="-122"/>
                        </a:defRPr>
                      </a:lvl8pPr>
                      <a:lvl9pPr marL="4876800" algn="l" defTabSz="609600" rtl="0" eaLnBrk="1" latinLnBrk="0" hangingPunct="1">
                        <a:defRPr sz="2400" kern="1200">
                          <a:solidFill>
                            <a:schemeClr val="tx1"/>
                          </a:solidFill>
                          <a:latin typeface="Arial" panose="020B0604020202020204"/>
                          <a:ea typeface="微软雅黑" panose="020B0503020204020204" pitchFamily="34" charset="-122"/>
                        </a:defRPr>
                      </a:lvl9pPr>
                    </a:lstStyle>
                    <a:p>
                      <a:pPr marL="0" indent="0" algn="ctr">
                        <a:lnSpc>
                          <a:spcPct val="100000"/>
                        </a:lnSpc>
                        <a:spcBef>
                          <a:spcPts val="0"/>
                        </a:spcBef>
                      </a:pPr>
                      <a:endParaRPr sz="900" dirty="0">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a:solidFill>
                        <a:srgbClr val="9FA3A1"/>
                      </a:solidFill>
                      <a:prstDash val="solid"/>
                    </a:lnL>
                    <a:lnR w="12700">
                      <a:solidFill>
                        <a:srgbClr val="000000"/>
                      </a:solidFill>
                      <a:prstDash val="solid"/>
                    </a:lnR>
                    <a:lnT w="12700">
                      <a:solidFill>
                        <a:srgbClr val="9FA3A1"/>
                      </a:solidFill>
                      <a:prstDash val="solid"/>
                    </a:lnT>
                    <a:lnB w="12700">
                      <a:solidFill>
                        <a:srgbClr val="000000"/>
                      </a:solidFill>
                      <a:prstDash val="solid"/>
                    </a:lnB>
                    <a:lnTlToBr w="12700" cmpd="sng">
                      <a:noFill/>
                      <a:prstDash val="solid"/>
                    </a:lnTlToBr>
                    <a:lnBlToTr w="12700" cmpd="sng">
                      <a:noFill/>
                      <a:prstDash val="solid"/>
                    </a:lnBlToTr>
                    <a:solidFill>
                      <a:srgbClr val="315B50"/>
                    </a:solidFill>
                  </a:tcPr>
                </a:tc>
              </a:tr>
            </a:tbl>
          </a:graphicData>
        </a:graphic>
      </p:graphicFrame>
      <p:sp>
        <p:nvSpPr>
          <p:cNvPr id="6" name="TextBox 5"/>
          <p:cNvSpPr txBox="1"/>
          <p:nvPr/>
        </p:nvSpPr>
        <p:spPr>
          <a:xfrm>
            <a:off x="6438364" y="4362654"/>
            <a:ext cx="5347909" cy="1354217"/>
          </a:xfrm>
          <a:prstGeom prst="rect">
            <a:avLst/>
          </a:prstGeom>
          <a:noFill/>
        </p:spPr>
        <p:txBody>
          <a:bodyPr rot="0" spcFirstLastPara="0" vertOverflow="overflow" horzOverflow="overflow" vert="horz" wrap="square" lIns="91440" tIns="45720" rIns="91440" bIns="45720" numCol="1" spcCol="0" rtlCol="0" fromWordArt="0" anchor="t" anchorCtr="0" forceAA="0" compatLnSpc="1">
            <a:spAutoFit/>
          </a:bodyPr>
          <a:lstStyle/>
          <a:p>
            <a:pPr marL="285750" marR="0" lvl="0" indent="-285750" algn="just" defTabSz="914400" rtl="0" eaLnBrk="1" fontAlgn="auto" latinLnBrk="0" hangingPunct="1">
              <a:lnSpc>
                <a:spcPct val="100000"/>
              </a:lnSpc>
              <a:spcBef>
                <a:spcPts val="0"/>
              </a:spcBef>
              <a:spcAft>
                <a:spcPts val="600"/>
              </a:spcAft>
              <a:buClr>
                <a:srgbClr val="B97379"/>
              </a:buClr>
              <a:buSzTx/>
              <a:buFont typeface="Wingdings" panose="05000000000000000000" pitchFamily="2" charset="2"/>
              <a:buChar char="u"/>
              <a:defRPr/>
            </a:pPr>
            <a:r>
              <a:rPr kumimoji="0" lang="en-US"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Cogent </a:t>
            </a:r>
            <a:r>
              <a:rPr kumimoji="0" lang="en-US" sz="1200" b="0" i="0" u="none" strike="noStrike" kern="1200" cap="none" spc="0" normalizeH="0" baseline="0" noProof="0" dirty="0" err="1">
                <a:ln>
                  <a:noFill/>
                </a:ln>
                <a:solidFill>
                  <a:prstClr val="black"/>
                </a:solidFill>
                <a:effectLst/>
                <a:uLnTx/>
                <a:uFillTx/>
                <a:latin typeface="微软雅黑" panose="020B0503020204020204" pitchFamily="34" charset="-122"/>
                <a:ea typeface="微软雅黑" panose="020B0503020204020204" pitchFamily="34" charset="-122"/>
                <a:cs typeface="+mn-cs"/>
              </a:rPr>
              <a:t>Biosciences,Inc.新闻稿公布，</a:t>
            </a:r>
            <a:r>
              <a:rPr kumimoji="0" lang="en-US" sz="1200" b="1" i="0" u="none" strike="noStrike" kern="1200" cap="none" spc="0" normalizeH="0" baseline="0" noProof="0" dirty="0" err="1">
                <a:ln>
                  <a:noFill/>
                </a:ln>
                <a:solidFill>
                  <a:prstClr val="black"/>
                </a:solidFill>
                <a:effectLst/>
                <a:uLnTx/>
                <a:uFillTx/>
                <a:latin typeface="微软雅黑" panose="020B0503020204020204" pitchFamily="34" charset="-122"/>
                <a:ea typeface="微软雅黑" panose="020B0503020204020204" pitchFamily="34" charset="-122"/>
                <a:cs typeface="+mn-cs"/>
              </a:rPr>
              <a:t>Peak研究达到阳性结果</a:t>
            </a:r>
            <a:r>
              <a:rPr kumimoji="0" lang="zh-CN" altLang="en-US"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a:t>
            </a:r>
            <a:r>
              <a:rPr kumimoji="0" lang="ja-JP" altLang="en-US"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数据截至</a:t>
            </a:r>
            <a:r>
              <a:rPr kumimoji="0" lang="en-US" altLang="zh-CN"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2025</a:t>
            </a:r>
            <a:r>
              <a:rPr kumimoji="0" lang="ja-JP" altLang="en-US"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年</a:t>
            </a:r>
            <a:r>
              <a:rPr kumimoji="0" lang="en-US" altLang="zh-CN"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9</a:t>
            </a:r>
            <a:r>
              <a:rPr kumimoji="0" lang="ja-JP" altLang="en-US"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月</a:t>
            </a:r>
            <a:r>
              <a:rPr kumimoji="0" lang="en-US" altLang="zh-CN"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30</a:t>
            </a:r>
            <a:r>
              <a:rPr kumimoji="0" lang="ja-JP" altLang="en-US"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日</a:t>
            </a:r>
            <a:r>
              <a:rPr kumimoji="0" lang="zh-CN" altLang="en-US"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a:t>
            </a:r>
            <a:endParaRPr kumimoji="0" lang="en-US"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a:p>
            <a:pPr marL="285750" marR="0" lvl="0" indent="-285750" algn="just" defTabSz="914400" rtl="0" eaLnBrk="1" fontAlgn="auto" latinLnBrk="0" hangingPunct="1">
              <a:lnSpc>
                <a:spcPct val="100000"/>
              </a:lnSpc>
              <a:spcBef>
                <a:spcPts val="0"/>
              </a:spcBef>
              <a:spcAft>
                <a:spcPts val="600"/>
              </a:spcAft>
              <a:buClr>
                <a:srgbClr val="B97379"/>
              </a:buClr>
              <a:buSzTx/>
              <a:buFont typeface="Wingdings" panose="05000000000000000000" pitchFamily="2" charset="2"/>
              <a:buChar char="u"/>
              <a:defRPr/>
            </a:pPr>
            <a:r>
              <a:rPr kumimoji="0" lang="zh-CN" altLang="en-US"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目前，</a:t>
            </a:r>
            <a:r>
              <a:rPr kumimoji="0" lang="en-US"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PEAK III期数据的完整分析仍在进行中，计划在2026</a:t>
            </a:r>
            <a:r>
              <a:rPr kumimoji="0" lang="ja-JP" altLang="en-US"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年上半年即将举行的科学会议上公布详细结果</a:t>
            </a:r>
            <a:r>
              <a:rPr kumimoji="0" lang="zh-CN" altLang="en-US"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a:t>
            </a:r>
            <a:endParaRPr kumimoji="0" lang="en-US"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a:p>
            <a:pPr marL="285750" marR="0" lvl="0" indent="-285750" algn="just" defTabSz="914400" rtl="0" eaLnBrk="1" fontAlgn="auto" latinLnBrk="0" hangingPunct="1">
              <a:lnSpc>
                <a:spcPct val="100000"/>
              </a:lnSpc>
              <a:spcBef>
                <a:spcPts val="0"/>
              </a:spcBef>
              <a:spcAft>
                <a:spcPts val="600"/>
              </a:spcAft>
              <a:buClr>
                <a:srgbClr val="B97379"/>
              </a:buClr>
              <a:buSzTx/>
              <a:buFont typeface="Wingdings" panose="05000000000000000000" pitchFamily="2" charset="2"/>
              <a:buChar char="u"/>
              <a:defRPr/>
            </a:pPr>
            <a:r>
              <a:rPr kumimoji="0" lang="en-US"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有望在2026年上半年向FDA提交新药申请，尚无中国注册研究和上市计划</a:t>
            </a:r>
            <a:r>
              <a:rPr kumimoji="0" lang="zh-CN" altLang="en-US"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信息</a:t>
            </a:r>
            <a:r>
              <a:rPr kumimoji="0" lang="ja-JP" altLang="en-US"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披露</a:t>
            </a:r>
            <a:r>
              <a:rPr kumimoji="0" lang="zh-CN" altLang="en-US"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a:t>
            </a:r>
            <a:endParaRPr kumimoji="0" lang="en-US"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Arial" panose="020B0604020202020204"/>
            </a:endParaRPr>
          </a:p>
        </p:txBody>
      </p:sp>
      <p:sp>
        <p:nvSpPr>
          <p:cNvPr id="8" name="TextBox 7"/>
          <p:cNvSpPr txBox="1"/>
          <p:nvPr/>
        </p:nvSpPr>
        <p:spPr>
          <a:xfrm>
            <a:off x="9290127" y="2214408"/>
            <a:ext cx="1185333" cy="215444"/>
          </a:xfrm>
          <a:prstGeom prst="rect">
            <a:avLst/>
          </a:prstGeom>
          <a:noFill/>
        </p:spPr>
        <p:txBody>
          <a:bodyPr wrap="square">
            <a:spAutoFit/>
          </a:bodyPr>
          <a:lstStyle/>
          <a:p>
            <a:pPr marL="36195" marR="482600" lvl="0" indent="-70612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5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Calibri" panose="020F0502020204030204"/>
              </a:rPr>
              <a:t>n=204</a:t>
            </a:r>
            <a:endParaRPr kumimoji="0" lang="en-US" altLang="zh-CN" sz="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Calibri" panose="020F0502020204030204"/>
            </a:endParaRPr>
          </a:p>
        </p:txBody>
      </p:sp>
      <p:sp>
        <p:nvSpPr>
          <p:cNvPr id="10" name="TextBox 9"/>
          <p:cNvSpPr txBox="1"/>
          <p:nvPr/>
        </p:nvSpPr>
        <p:spPr>
          <a:xfrm>
            <a:off x="9326805" y="3288531"/>
            <a:ext cx="1185333" cy="215444"/>
          </a:xfrm>
          <a:prstGeom prst="rect">
            <a:avLst/>
          </a:prstGeom>
          <a:noFill/>
        </p:spPr>
        <p:txBody>
          <a:bodyPr wrap="square">
            <a:spAutoFit/>
          </a:bodyPr>
          <a:lstStyle/>
          <a:p>
            <a:pPr marL="36195" marR="482600" lvl="0" indent="-70612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5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Calibri" panose="020F0502020204030204"/>
              </a:rPr>
              <a:t>n=209</a:t>
            </a:r>
            <a:endParaRPr kumimoji="0" lang="en-US" altLang="zh-CN" sz="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Calibri" panose="020F0502020204030204"/>
            </a:endParaRPr>
          </a:p>
        </p:txBody>
      </p:sp>
      <p:grpSp>
        <p:nvGrpSpPr>
          <p:cNvPr id="12" name="Group 11"/>
          <p:cNvGrpSpPr/>
          <p:nvPr/>
        </p:nvGrpSpPr>
        <p:grpSpPr>
          <a:xfrm>
            <a:off x="2793716" y="5927108"/>
            <a:ext cx="3422624" cy="179005"/>
            <a:chOff x="6688454" y="2929955"/>
            <a:chExt cx="4005758" cy="228600"/>
          </a:xfrm>
        </p:grpSpPr>
        <p:sp>
          <p:nvSpPr>
            <p:cNvPr id="13" name="object 13"/>
            <p:cNvSpPr/>
            <p:nvPr/>
          </p:nvSpPr>
          <p:spPr>
            <a:xfrm>
              <a:off x="6688454" y="2929955"/>
              <a:ext cx="228600" cy="228600"/>
            </a:xfrm>
            <a:custGeom>
              <a:avLst/>
              <a:gdLst/>
              <a:ahLst/>
              <a:cxnLst/>
              <a:rect l="l" t="t" r="r" b="b"/>
              <a:pathLst>
                <a:path w="228600" h="228600">
                  <a:moveTo>
                    <a:pt x="228600" y="0"/>
                  </a:moveTo>
                  <a:lnTo>
                    <a:pt x="0" y="0"/>
                  </a:lnTo>
                  <a:lnTo>
                    <a:pt x="0" y="228600"/>
                  </a:lnTo>
                  <a:lnTo>
                    <a:pt x="228600" y="228600"/>
                  </a:lnTo>
                  <a:lnTo>
                    <a:pt x="228600" y="0"/>
                  </a:lnTo>
                  <a:close/>
                </a:path>
              </a:pathLst>
            </a:custGeom>
            <a:solidFill>
              <a:srgbClr val="E4EDEB"/>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400" b="0" i="0" u="none" strike="noStrike" kern="1200" cap="none" spc="0" normalizeH="0" baseline="0" noProof="0">
                <a:ln>
                  <a:noFill/>
                </a:ln>
                <a:solidFill>
                  <a:prstClr val="black"/>
                </a:solidFill>
                <a:effectLst/>
                <a:uLnTx/>
                <a:uFillTx/>
                <a:latin typeface="+mn-lt"/>
                <a:ea typeface="+mn-ea"/>
                <a:cs typeface="+mn-cs"/>
              </a:endParaRPr>
            </a:p>
          </p:txBody>
        </p:sp>
        <p:sp>
          <p:nvSpPr>
            <p:cNvPr id="14" name="object 14"/>
            <p:cNvSpPr/>
            <p:nvPr/>
          </p:nvSpPr>
          <p:spPr>
            <a:xfrm>
              <a:off x="7989606" y="2929955"/>
              <a:ext cx="228600" cy="228600"/>
            </a:xfrm>
            <a:custGeom>
              <a:avLst/>
              <a:gdLst/>
              <a:ahLst/>
              <a:cxnLst/>
              <a:rect l="l" t="t" r="r" b="b"/>
              <a:pathLst>
                <a:path w="228600" h="228600">
                  <a:moveTo>
                    <a:pt x="228600" y="0"/>
                  </a:moveTo>
                  <a:lnTo>
                    <a:pt x="0" y="0"/>
                  </a:lnTo>
                  <a:lnTo>
                    <a:pt x="0" y="228600"/>
                  </a:lnTo>
                  <a:lnTo>
                    <a:pt x="228600" y="228600"/>
                  </a:lnTo>
                  <a:lnTo>
                    <a:pt x="228600" y="0"/>
                  </a:lnTo>
                  <a:close/>
                </a:path>
              </a:pathLst>
            </a:custGeom>
            <a:solidFill>
              <a:srgbClr val="6FAF9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400" b="0" i="0" u="none" strike="noStrike" kern="1200" cap="none" spc="0" normalizeH="0" baseline="0" noProof="0">
                <a:ln>
                  <a:noFill/>
                </a:ln>
                <a:solidFill>
                  <a:prstClr val="black"/>
                </a:solidFill>
                <a:effectLst/>
                <a:uLnTx/>
                <a:uFillTx/>
                <a:latin typeface="+mn-lt"/>
                <a:ea typeface="+mn-ea"/>
                <a:cs typeface="+mn-cs"/>
              </a:endParaRPr>
            </a:p>
          </p:txBody>
        </p:sp>
        <p:sp>
          <p:nvSpPr>
            <p:cNvPr id="15" name="object 15"/>
            <p:cNvSpPr/>
            <p:nvPr/>
          </p:nvSpPr>
          <p:spPr>
            <a:xfrm>
              <a:off x="9475597" y="2929955"/>
              <a:ext cx="228600" cy="228600"/>
            </a:xfrm>
            <a:custGeom>
              <a:avLst/>
              <a:gdLst/>
              <a:ahLst/>
              <a:cxnLst/>
              <a:rect l="l" t="t" r="r" b="b"/>
              <a:pathLst>
                <a:path w="228600" h="228600">
                  <a:moveTo>
                    <a:pt x="228600" y="0"/>
                  </a:moveTo>
                  <a:lnTo>
                    <a:pt x="0" y="0"/>
                  </a:lnTo>
                  <a:lnTo>
                    <a:pt x="0" y="228600"/>
                  </a:lnTo>
                  <a:lnTo>
                    <a:pt x="228600" y="228600"/>
                  </a:lnTo>
                  <a:lnTo>
                    <a:pt x="228600" y="0"/>
                  </a:lnTo>
                  <a:close/>
                </a:path>
              </a:pathLst>
            </a:custGeom>
            <a:solidFill>
              <a:srgbClr val="315B5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400" b="0" i="0" u="none" strike="noStrike" kern="1200" cap="none" spc="0" normalizeH="0" baseline="0" noProof="0">
                <a:ln>
                  <a:noFill/>
                </a:ln>
                <a:solidFill>
                  <a:prstClr val="black"/>
                </a:solidFill>
                <a:effectLst/>
                <a:uLnTx/>
                <a:uFillTx/>
                <a:latin typeface="+mn-lt"/>
                <a:ea typeface="+mn-ea"/>
                <a:cs typeface="+mn-cs"/>
              </a:endParaRPr>
            </a:p>
          </p:txBody>
        </p:sp>
        <p:sp>
          <p:nvSpPr>
            <p:cNvPr id="16" name="object 16"/>
            <p:cNvSpPr txBox="1"/>
            <p:nvPr/>
          </p:nvSpPr>
          <p:spPr>
            <a:xfrm>
              <a:off x="8294540" y="2953132"/>
              <a:ext cx="1067435" cy="153126"/>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defRPr/>
              </a:pPr>
              <a:r>
                <a:rPr kumimoji="0" lang="zh-CN" altLang="en-US" sz="700" b="0" i="0" u="none" strike="noStrike" kern="1200" cap="none" spc="0" normalizeH="0" baseline="0" noProof="0" dirty="0">
                  <a:ln>
                    <a:noFill/>
                  </a:ln>
                  <a:solidFill>
                    <a:srgbClr val="1F2E2A"/>
                  </a:solidFill>
                  <a:effectLst/>
                  <a:uLnTx/>
                  <a:uFillTx/>
                  <a:latin typeface="微软雅黑" panose="020B0503020204020204" pitchFamily="34" charset="-122"/>
                  <a:ea typeface="微软雅黑" panose="020B0503020204020204" pitchFamily="34" charset="-122"/>
                  <a:cs typeface="Lucida Sans Unicode" panose="020B0602030504020204"/>
                </a:rPr>
                <a:t>中等抑制</a:t>
              </a:r>
              <a:endParaRPr kumimoji="0" sz="700" b="0" i="0" u="none" strike="noStrike" kern="1200" cap="none" spc="0" normalizeH="0" baseline="0" noProof="0" dirty="0">
                <a:ln>
                  <a:noFill/>
                </a:ln>
                <a:solidFill>
                  <a:prstClr val="black"/>
                </a:solidFill>
                <a:effectLst/>
                <a:uLnTx/>
                <a:uFillTx/>
                <a:latin typeface="+mn-lt"/>
                <a:ea typeface="+mn-ea"/>
                <a:cs typeface="Lucida Sans Unicode" panose="020B0602030504020204"/>
              </a:endParaRPr>
            </a:p>
          </p:txBody>
        </p:sp>
        <p:sp>
          <p:nvSpPr>
            <p:cNvPr id="17" name="object 17"/>
            <p:cNvSpPr txBox="1"/>
            <p:nvPr/>
          </p:nvSpPr>
          <p:spPr>
            <a:xfrm>
              <a:off x="6958584" y="2950694"/>
              <a:ext cx="702310" cy="153126"/>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defRPr/>
              </a:pPr>
              <a:r>
                <a:rPr kumimoji="0" lang="zh-CN" altLang="en-US" sz="700" b="0" i="0" u="none" strike="noStrike" kern="1200" cap="none" spc="0" normalizeH="0" baseline="0" noProof="0" dirty="0">
                  <a:ln>
                    <a:noFill/>
                  </a:ln>
                  <a:solidFill>
                    <a:srgbClr val="1F2E2A"/>
                  </a:solidFill>
                  <a:effectLst/>
                  <a:uLnTx/>
                  <a:uFillTx/>
                  <a:latin typeface="微软雅黑" panose="020B0503020204020204" pitchFamily="34" charset="-122"/>
                  <a:ea typeface="微软雅黑" panose="020B0503020204020204" pitchFamily="34" charset="-122"/>
                  <a:cs typeface="Lucida Sans Unicode" panose="020B0602030504020204"/>
                </a:rPr>
                <a:t>无抑制</a:t>
              </a:r>
              <a:endParaRPr kumimoji="0" sz="700" b="0" i="0" u="none" strike="noStrike" kern="1200" cap="none" spc="0" normalizeH="0" baseline="0" noProof="0" dirty="0">
                <a:ln>
                  <a:noFill/>
                </a:ln>
                <a:solidFill>
                  <a:prstClr val="black"/>
                </a:solidFill>
                <a:effectLst/>
                <a:uLnTx/>
                <a:uFillTx/>
                <a:latin typeface="+mn-lt"/>
                <a:ea typeface="+mn-ea"/>
                <a:cs typeface="Lucida Sans Unicode" panose="020B0602030504020204"/>
              </a:endParaRPr>
            </a:p>
          </p:txBody>
        </p:sp>
        <p:sp>
          <p:nvSpPr>
            <p:cNvPr id="18" name="object 18"/>
            <p:cNvSpPr txBox="1"/>
            <p:nvPr/>
          </p:nvSpPr>
          <p:spPr>
            <a:xfrm>
              <a:off x="9787431" y="2967691"/>
              <a:ext cx="906781" cy="153126"/>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defRPr/>
              </a:pPr>
              <a:r>
                <a:rPr kumimoji="0" lang="zh-CN" altLang="en-US" sz="700" b="0" i="0" u="none" strike="noStrike" kern="1200" cap="none" spc="0" normalizeH="0" baseline="0" noProof="0" dirty="0">
                  <a:ln>
                    <a:noFill/>
                  </a:ln>
                  <a:solidFill>
                    <a:srgbClr val="1F2E2A"/>
                  </a:solidFill>
                  <a:effectLst/>
                  <a:uLnTx/>
                  <a:uFillTx/>
                  <a:latin typeface="微软雅黑" panose="020B0503020204020204" pitchFamily="34" charset="-122"/>
                  <a:ea typeface="微软雅黑" panose="020B0503020204020204" pitchFamily="34" charset="-122"/>
                  <a:cs typeface="Lucida Sans Unicode" panose="020B0602030504020204"/>
                </a:rPr>
                <a:t>强效抑制</a:t>
              </a:r>
              <a:endParaRPr kumimoji="0" sz="700" b="0" i="0" u="none" strike="noStrike" kern="1200" cap="none" spc="0" normalizeH="0" baseline="0" noProof="0" dirty="0">
                <a:ln>
                  <a:noFill/>
                </a:ln>
                <a:solidFill>
                  <a:prstClr val="black"/>
                </a:solidFill>
                <a:effectLst/>
                <a:uLnTx/>
                <a:uFillTx/>
                <a:latin typeface="+mn-lt"/>
                <a:ea typeface="+mn-ea"/>
                <a:cs typeface="Lucida Sans Unicode" panose="020B0602030504020204"/>
              </a:endParaRPr>
            </a:p>
          </p:txBody>
        </p:sp>
      </p:grpSp>
      <p:sp>
        <p:nvSpPr>
          <p:cNvPr id="21" name="Rectangle: Rounded Corners 20"/>
          <p:cNvSpPr/>
          <p:nvPr/>
        </p:nvSpPr>
        <p:spPr>
          <a:xfrm>
            <a:off x="1976527" y="875918"/>
            <a:ext cx="1952462" cy="280412"/>
          </a:xfrm>
          <a:prstGeom prst="roundRect">
            <a:avLst/>
          </a:prstGeom>
          <a:solidFill>
            <a:srgbClr val="AC283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研究背景</a:t>
            </a:r>
            <a:endParaRPr kumimoji="0" lang="en-US" sz="1200" b="1" i="0" u="none" strike="noStrike" kern="1200" cap="none" spc="0" normalizeH="0" baseline="0" noProof="0" dirty="0">
              <a:ln>
                <a:noFill/>
              </a:ln>
              <a:solidFill>
                <a:prstClr val="white"/>
              </a:solidFill>
              <a:effectLst/>
              <a:uLnTx/>
              <a:uFillTx/>
              <a:latin typeface="+mn-lt"/>
              <a:ea typeface="+mn-ea"/>
              <a:cs typeface="+mn-cs"/>
            </a:endParaRPr>
          </a:p>
        </p:txBody>
      </p:sp>
    </p:spTree>
    <p:custDataLst>
      <p:tags r:id="rId1"/>
    </p:custData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矩形: 圆角 88"/>
          <p:cNvSpPr/>
          <p:nvPr/>
        </p:nvSpPr>
        <p:spPr bwMode="auto">
          <a:xfrm>
            <a:off x="375438" y="1501255"/>
            <a:ext cx="6123409" cy="4527140"/>
          </a:xfrm>
          <a:prstGeom prst="roundRect">
            <a:avLst>
              <a:gd name="adj" fmla="val 1835"/>
            </a:avLst>
          </a:prstGeom>
          <a:solidFill>
            <a:sysClr val="window" lastClr="FFFFFF"/>
          </a:solidFill>
          <a:ln w="9525" cap="flat" cmpd="sng" algn="ctr">
            <a:gradFill>
              <a:gsLst>
                <a:gs pos="0">
                  <a:srgbClr val="AC283F"/>
                </a:gs>
                <a:gs pos="100000">
                  <a:schemeClr val="bg1"/>
                </a:gs>
              </a:gsLst>
              <a:lin ang="5400000" scaled="1"/>
            </a:gradFill>
            <a:prstDash val="solid"/>
            <a:round/>
            <a:headEnd type="none" w="med" len="med"/>
            <a:tailEnd type="none" w="med" len="med"/>
          </a:ln>
          <a:effectLst>
            <a:outerShdw blurRad="101600" dist="63500" dir="5400000" algn="t" rotWithShape="0">
              <a:schemeClr val="accent1">
                <a:alpha val="30000"/>
              </a:schemeClr>
            </a:outerShdw>
          </a:effectLst>
        </p:spPr>
        <p:txBody>
          <a:bodyPr vert="horz" wrap="none" lIns="37595" tIns="37595" rIns="37595" bIns="37595" numCol="1" rtlCol="0" anchor="ctr" anchorCtr="0" compatLnSpc="1"/>
          <a:lstStyle/>
          <a:p>
            <a:pPr algn="ctr" defTabSz="751840" eaLnBrk="0" fontAlgn="base" hangingPunct="0">
              <a:spcBef>
                <a:spcPct val="50000"/>
              </a:spcBef>
              <a:spcAft>
                <a:spcPct val="0"/>
              </a:spcAft>
            </a:pPr>
            <a:endParaRPr lang="zh-CN" altLang="en-US" sz="900" kern="0" dirty="0">
              <a:solidFill>
                <a:prstClr val="black"/>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3" name="内容占位符 4"/>
          <p:cNvSpPr txBox="1"/>
          <p:nvPr/>
        </p:nvSpPr>
        <p:spPr>
          <a:xfrm>
            <a:off x="340891" y="347305"/>
            <a:ext cx="11279824" cy="46166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1"/>
                </a:solidFill>
                <a:latin typeface="Arial" panose="020B0604020202020204" pitchFamily="34" charset="0"/>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Arial" panose="020B0604020202020204" pitchFamily="34" charset="0"/>
                <a:ea typeface="微软雅黑"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Arial" panose="020B0604020202020204" pitchFamily="34" charset="0"/>
                <a:ea typeface="微软雅黑" panose="020B0503020204020204"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Arial" panose="020B0604020202020204" pitchFamily="34" charset="0"/>
                <a:ea typeface="微软雅黑" panose="020B0503020204020204"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CN" altLang="en-US" sz="2000" b="1" dirty="0">
                <a:latin typeface="微软雅黑" panose="020B0503020204020204" pitchFamily="34" charset="-122"/>
                <a:cs typeface="+mn-ea"/>
                <a:sym typeface="微软雅黑" panose="020B0503020204020204" pitchFamily="34" charset="-122"/>
              </a:rPr>
              <a:t>新型</a:t>
            </a:r>
            <a:r>
              <a:rPr lang="en-US" altLang="zh-CN" sz="2000" b="1" dirty="0">
                <a:latin typeface="微软雅黑" panose="020B0503020204020204" pitchFamily="34" charset="-122"/>
                <a:cs typeface="+mn-ea"/>
                <a:sym typeface="微软雅黑" panose="020B0503020204020204" pitchFamily="34" charset="-122"/>
              </a:rPr>
              <a:t>TKI</a:t>
            </a:r>
            <a:r>
              <a:rPr lang="zh-CN" altLang="en-US" sz="2000" b="1" dirty="0">
                <a:latin typeface="微软雅黑" panose="020B0503020204020204" pitchFamily="34" charset="-122"/>
                <a:cs typeface="+mn-ea"/>
                <a:sym typeface="微软雅黑" panose="020B0503020204020204" pitchFamily="34" charset="-122"/>
              </a:rPr>
              <a:t>药物</a:t>
            </a:r>
            <a:r>
              <a:rPr lang="en-US" altLang="zh-CN" sz="2000" b="1" dirty="0">
                <a:latin typeface="微软雅黑" panose="020B0503020204020204" pitchFamily="34" charset="-122"/>
                <a:cs typeface="+mn-ea"/>
                <a:sym typeface="微软雅黑" panose="020B0503020204020204" pitchFamily="34" charset="-122"/>
              </a:rPr>
              <a:t>IDRX-42</a:t>
            </a:r>
            <a:r>
              <a:rPr lang="zh-CN" altLang="en-US" sz="2000" b="1" dirty="0">
                <a:latin typeface="微软雅黑" panose="020B0503020204020204" pitchFamily="34" charset="-122"/>
                <a:cs typeface="+mn-ea"/>
                <a:sym typeface="微软雅黑" panose="020B0503020204020204" pitchFamily="34" charset="-122"/>
              </a:rPr>
              <a:t>能否为晚期</a:t>
            </a:r>
            <a:r>
              <a:rPr lang="en-US" altLang="zh-CN" sz="2000" b="1" dirty="0">
                <a:latin typeface="微软雅黑" panose="020B0503020204020204" pitchFamily="34" charset="-122"/>
                <a:cs typeface="+mn-ea"/>
                <a:sym typeface="微软雅黑" panose="020B0503020204020204" pitchFamily="34" charset="-122"/>
              </a:rPr>
              <a:t>GIST</a:t>
            </a:r>
            <a:r>
              <a:rPr lang="zh-CN" altLang="en-US" sz="2000" b="1" dirty="0">
                <a:latin typeface="微软雅黑" panose="020B0503020204020204" pitchFamily="34" charset="-122"/>
                <a:cs typeface="+mn-ea"/>
                <a:sym typeface="微软雅黑" panose="020B0503020204020204" pitchFamily="34" charset="-122"/>
              </a:rPr>
              <a:t>患者带来新的希望？</a:t>
            </a:r>
            <a:endParaRPr lang="zh-CN" altLang="en-US" sz="2000" b="1" dirty="0">
              <a:latin typeface="微软雅黑" panose="020B0503020204020204" pitchFamily="34" charset="-122"/>
              <a:cs typeface="+mn-ea"/>
              <a:sym typeface="微软雅黑" panose="020B0503020204020204" pitchFamily="34" charset="-122"/>
            </a:endParaRPr>
          </a:p>
        </p:txBody>
      </p:sp>
      <p:grpSp>
        <p:nvGrpSpPr>
          <p:cNvPr id="4" name="组合 3"/>
          <p:cNvGrpSpPr/>
          <p:nvPr/>
        </p:nvGrpSpPr>
        <p:grpSpPr>
          <a:xfrm>
            <a:off x="340894" y="785331"/>
            <a:ext cx="11629231" cy="459476"/>
            <a:chOff x="396240" y="977901"/>
            <a:chExt cx="11629231" cy="1067293"/>
          </a:xfrm>
        </p:grpSpPr>
        <p:sp>
          <p:nvSpPr>
            <p:cNvPr id="5" name="矩形 4"/>
            <p:cNvSpPr/>
            <p:nvPr/>
          </p:nvSpPr>
          <p:spPr>
            <a:xfrm>
              <a:off x="396240" y="977901"/>
              <a:ext cx="11475667" cy="1067293"/>
            </a:xfrm>
            <a:prstGeom prst="rect">
              <a:avLst/>
            </a:prstGeom>
            <a:solidFill>
              <a:schemeClr val="bg1"/>
            </a:solidFill>
            <a:ln>
              <a:noFill/>
            </a:ln>
            <a:effectLst>
              <a:outerShdw blurRad="63500" algn="tl"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0">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7" name="文本框 6"/>
            <p:cNvSpPr txBox="1"/>
            <p:nvPr/>
          </p:nvSpPr>
          <p:spPr>
            <a:xfrm>
              <a:off x="430784" y="1080745"/>
              <a:ext cx="11594687" cy="782082"/>
            </a:xfrm>
            <a:prstGeom prst="rect">
              <a:avLst/>
            </a:prstGeom>
            <a:ln w="12700">
              <a:miter lim="400000"/>
            </a:ln>
          </p:spPr>
          <p:txBody>
            <a:bodyPr wrap="square" lIns="45718" tIns="45718" rIns="45718" bIns="45718">
              <a:sp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140335" indent="-140335">
                <a:lnSpc>
                  <a:spcPct val="120000"/>
                </a:lnSpc>
                <a:buSzPct val="100000"/>
                <a:buChar char="•"/>
                <a:defRPr sz="1400">
                  <a:latin typeface="微软雅黑" panose="020B0503020204020204" pitchFamily="34" charset="-122"/>
                  <a:ea typeface="微软雅黑" panose="020B0503020204020204" pitchFamily="34" charset="-122"/>
                  <a:cs typeface="微软雅黑" panose="020B0503020204020204" pitchFamily="34" charset="-122"/>
                </a:defRPr>
              </a:lvl1pPr>
            </a:lstStyle>
            <a:p>
              <a:pPr marL="0" marR="0" lvl="0" indent="0" algn="l" defTabSz="914400" rtl="0" eaLnBrk="1" fontAlgn="auto" latinLnBrk="0" hangingPunct="0">
                <a:lnSpc>
                  <a:spcPct val="150000"/>
                </a:lnSpc>
                <a:spcBef>
                  <a:spcPts val="0"/>
                </a:spcBef>
                <a:spcAft>
                  <a:spcPts val="0"/>
                </a:spcAft>
                <a:buClrTx/>
                <a:buSzPct val="100000"/>
                <a:buNone/>
                <a:defRPr/>
              </a:pPr>
              <a:r>
                <a:rPr kumimoji="0" lang="en-US" altLang="zh-CN" sz="1200" b="0" i="0" u="none" strike="noStrike" kern="0" cap="none" spc="0" normalizeH="0" baseline="0" noProof="0" dirty="0" err="1">
                  <a:ln>
                    <a:noFill/>
                  </a:ln>
                  <a:effectLst/>
                  <a:uLnTx/>
                  <a:uFillTx/>
                  <a:cs typeface="+mn-ea"/>
                  <a:sym typeface="微软雅黑" panose="020B0503020204020204" pitchFamily="34" charset="-122"/>
                </a:rPr>
                <a:t>StrateGIST</a:t>
              </a:r>
              <a:r>
                <a:rPr kumimoji="0" lang="en-US" altLang="zh-CN" sz="1200" b="0" i="0" u="none" strike="noStrike" kern="0" cap="none" spc="0" normalizeH="0" baseline="0" noProof="0" dirty="0">
                  <a:ln>
                    <a:noFill/>
                  </a:ln>
                  <a:effectLst/>
                  <a:uLnTx/>
                  <a:uFillTx/>
                  <a:cs typeface="+mn-ea"/>
                  <a:sym typeface="微软雅黑" panose="020B0503020204020204" pitchFamily="34" charset="-122"/>
                </a:rPr>
                <a:t> 1</a:t>
              </a:r>
              <a:r>
                <a:rPr kumimoji="0" lang="zh-CN" altLang="en-US" sz="1200" b="0" i="0" u="none" strike="noStrike" kern="0" cap="none" spc="0" normalizeH="0" baseline="0" noProof="0" dirty="0">
                  <a:ln>
                    <a:noFill/>
                  </a:ln>
                  <a:effectLst/>
                  <a:uLnTx/>
                  <a:uFillTx/>
                  <a:cs typeface="+mn-ea"/>
                  <a:sym typeface="微软雅黑" panose="020B0503020204020204" pitchFamily="34" charset="-122"/>
                </a:rPr>
                <a:t>是一项</a:t>
              </a:r>
              <a:r>
                <a:rPr kumimoji="0" lang="zh-CN" altLang="en-US" sz="1200" b="1" i="0" u="none" strike="noStrike" kern="0" cap="none" spc="0" normalizeH="0" baseline="0" noProof="0" dirty="0">
                  <a:ln>
                    <a:noFill/>
                  </a:ln>
                  <a:effectLst/>
                  <a:uLnTx/>
                  <a:uFillTx/>
                  <a:cs typeface="+mn-ea"/>
                  <a:sym typeface="微软雅黑" panose="020B0503020204020204" pitchFamily="34" charset="-122"/>
                </a:rPr>
                <a:t>首次人体</a:t>
              </a:r>
              <a:r>
                <a:rPr kumimoji="0" lang="zh-CN" altLang="en-US" sz="1200" b="0" i="0" u="none" strike="noStrike" kern="0" cap="none" spc="0" normalizeH="0" baseline="0" noProof="0" dirty="0">
                  <a:ln>
                    <a:noFill/>
                  </a:ln>
                  <a:effectLst/>
                  <a:uLnTx/>
                  <a:uFillTx/>
                  <a:cs typeface="+mn-ea"/>
                  <a:sym typeface="微软雅黑" panose="020B0503020204020204" pitchFamily="34" charset="-122"/>
                </a:rPr>
                <a:t>、开放标签的</a:t>
              </a:r>
              <a:r>
                <a:rPr kumimoji="0" lang="en-US" altLang="zh-CN" sz="1200" b="0" i="0" u="none" strike="noStrike" kern="0" cap="none" spc="0" normalizeH="0" baseline="0" noProof="0" dirty="0">
                  <a:ln>
                    <a:noFill/>
                  </a:ln>
                  <a:effectLst/>
                  <a:uLnTx/>
                  <a:uFillTx/>
                  <a:cs typeface="+mn-ea"/>
                  <a:sym typeface="微软雅黑" panose="020B0503020204020204" pitchFamily="34" charset="-122"/>
                </a:rPr>
                <a:t>1/1b</a:t>
              </a:r>
              <a:r>
                <a:rPr kumimoji="0" lang="zh-CN" altLang="en-US" sz="1200" b="0" i="0" u="none" strike="noStrike" kern="0" cap="none" spc="0" normalizeH="0" baseline="0" noProof="0" dirty="0">
                  <a:ln>
                    <a:noFill/>
                  </a:ln>
                  <a:effectLst/>
                  <a:uLnTx/>
                  <a:uFillTx/>
                  <a:cs typeface="+mn-ea"/>
                  <a:sym typeface="微软雅黑" panose="020B0503020204020204" pitchFamily="34" charset="-122"/>
                </a:rPr>
                <a:t>期研究，旨在评估</a:t>
              </a:r>
              <a:r>
                <a:rPr kumimoji="0" lang="en-US" altLang="zh-CN" sz="1200" b="0" i="0" u="none" strike="noStrike" kern="0" cap="none" spc="0" normalizeH="0" baseline="0" noProof="0" dirty="0">
                  <a:ln>
                    <a:noFill/>
                  </a:ln>
                  <a:effectLst/>
                  <a:uLnTx/>
                  <a:uFillTx/>
                  <a:cs typeface="+mn-ea"/>
                  <a:sym typeface="微软雅黑" panose="020B0503020204020204" pitchFamily="34" charset="-122"/>
                </a:rPr>
                <a:t>IDRX-42</a:t>
              </a:r>
              <a:r>
                <a:rPr kumimoji="0" lang="zh-CN" altLang="en-US" sz="1200" b="0" i="0" u="none" strike="noStrike" kern="0" cap="none" spc="0" normalizeH="0" baseline="0" noProof="0" dirty="0">
                  <a:ln>
                    <a:noFill/>
                  </a:ln>
                  <a:effectLst/>
                  <a:uLnTx/>
                  <a:uFillTx/>
                  <a:cs typeface="+mn-ea"/>
                  <a:sym typeface="微软雅黑" panose="020B0503020204020204" pitchFamily="34" charset="-122"/>
                </a:rPr>
                <a:t>用于转移性和</a:t>
              </a:r>
              <a:r>
                <a:rPr kumimoji="0" lang="en-US" altLang="zh-CN" sz="1200" b="0" i="0" u="none" strike="noStrike" kern="0" cap="none" spc="0" normalizeH="0" baseline="0" noProof="0" dirty="0">
                  <a:ln>
                    <a:noFill/>
                  </a:ln>
                  <a:effectLst/>
                  <a:uLnTx/>
                  <a:uFillTx/>
                  <a:cs typeface="+mn-ea"/>
                  <a:sym typeface="微软雅黑" panose="020B0503020204020204" pitchFamily="34" charset="-122"/>
                </a:rPr>
                <a:t>/</a:t>
              </a:r>
              <a:r>
                <a:rPr kumimoji="0" lang="zh-CN" altLang="en-US" sz="1200" b="0" i="0" u="none" strike="noStrike" kern="0" cap="none" spc="0" normalizeH="0" baseline="0" noProof="0" dirty="0">
                  <a:ln>
                    <a:noFill/>
                  </a:ln>
                  <a:effectLst/>
                  <a:uLnTx/>
                  <a:uFillTx/>
                  <a:cs typeface="+mn-ea"/>
                  <a:sym typeface="微软雅黑" panose="020B0503020204020204" pitchFamily="34" charset="-122"/>
                </a:rPr>
                <a:t>或不可切除</a:t>
              </a:r>
              <a:r>
                <a:rPr kumimoji="0" lang="en-US" altLang="zh-CN" sz="1200" b="0" i="0" u="none" strike="noStrike" kern="0" cap="none" spc="0" normalizeH="0" baseline="0" noProof="0" dirty="0">
                  <a:ln>
                    <a:noFill/>
                  </a:ln>
                  <a:effectLst/>
                  <a:uLnTx/>
                  <a:uFillTx/>
                  <a:cs typeface="+mn-ea"/>
                  <a:sym typeface="微软雅黑" panose="020B0503020204020204" pitchFamily="34" charset="-122"/>
                </a:rPr>
                <a:t>GIST</a:t>
              </a:r>
              <a:r>
                <a:rPr kumimoji="0" lang="zh-CN" altLang="en-US" sz="1200" b="0" i="0" u="none" strike="noStrike" kern="0" cap="none" spc="0" normalizeH="0" baseline="0" noProof="0" dirty="0">
                  <a:ln>
                    <a:noFill/>
                  </a:ln>
                  <a:effectLst/>
                  <a:uLnTx/>
                  <a:uFillTx/>
                  <a:cs typeface="+mn-ea"/>
                  <a:sym typeface="微软雅黑" panose="020B0503020204020204" pitchFamily="34" charset="-122"/>
                </a:rPr>
                <a:t>成人患者的安全性、耐受性和抗肿瘤活性（</a:t>
              </a:r>
              <a:r>
                <a:rPr kumimoji="0" lang="en-US" altLang="zh-CN" sz="1200" b="0" i="0" u="none" strike="noStrike" kern="0" cap="none" spc="0" normalizeH="0" baseline="0" noProof="0" dirty="0">
                  <a:ln>
                    <a:noFill/>
                  </a:ln>
                  <a:effectLst/>
                  <a:uLnTx/>
                  <a:uFillTx/>
                  <a:cs typeface="+mn-ea"/>
                  <a:sym typeface="微软雅黑" panose="020B0503020204020204" pitchFamily="34" charset="-122"/>
                </a:rPr>
                <a:t>NCT05489237</a:t>
              </a:r>
              <a:r>
                <a:rPr kumimoji="0" lang="zh-CN" altLang="en-US" sz="1200" b="0" i="0" u="none" strike="noStrike" kern="0" cap="none" spc="0" normalizeH="0" baseline="0" noProof="0" dirty="0">
                  <a:ln>
                    <a:noFill/>
                  </a:ln>
                  <a:effectLst/>
                  <a:uLnTx/>
                  <a:uFillTx/>
                  <a:cs typeface="+mn-ea"/>
                  <a:sym typeface="微软雅黑" panose="020B0503020204020204" pitchFamily="34" charset="-122"/>
                </a:rPr>
                <a:t>）</a:t>
              </a:r>
              <a:endParaRPr kumimoji="0" lang="zh-CN" altLang="en-US" sz="1200" b="0" i="0" u="none" strike="noStrike" kern="0" cap="none" spc="0" normalizeH="0" baseline="0" noProof="0" dirty="0">
                <a:ln>
                  <a:noFill/>
                </a:ln>
                <a:effectLst/>
                <a:uLnTx/>
                <a:uFillTx/>
                <a:cs typeface="+mn-ea"/>
                <a:sym typeface="微软雅黑" panose="020B0503020204020204" pitchFamily="34" charset="-122"/>
              </a:endParaRPr>
            </a:p>
          </p:txBody>
        </p:sp>
      </p:grpSp>
      <p:sp>
        <p:nvSpPr>
          <p:cNvPr id="9" name="矩形: 圆角 8"/>
          <p:cNvSpPr/>
          <p:nvPr/>
        </p:nvSpPr>
        <p:spPr>
          <a:xfrm>
            <a:off x="488881" y="2442128"/>
            <a:ext cx="3651874" cy="240017"/>
          </a:xfrm>
          <a:prstGeom prst="round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I</a:t>
            </a:r>
            <a:r>
              <a:rPr kumimoji="0" lang="zh-CN" altLang="en-US" sz="12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期：剂量递增（</a:t>
            </a:r>
            <a:r>
              <a:rPr kumimoji="0" lang="en-US" altLang="zh-CN" sz="12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3+3</a:t>
            </a:r>
            <a:r>
              <a:rPr kumimoji="0" lang="zh-CN" altLang="en-US" sz="12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）设计</a:t>
            </a:r>
            <a:r>
              <a:rPr kumimoji="0" lang="en-US" altLang="zh-CN" sz="1200" b="0" i="0" u="none" strike="noStrike" kern="1200" cap="none" spc="0" normalizeH="0" baseline="3000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a</a:t>
            </a:r>
            <a:endParaRPr kumimoji="0" lang="en-US" sz="1200" b="0" i="0" u="none" strike="noStrike" kern="1200" cap="none" spc="0" normalizeH="0" baseline="3000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grpSp>
        <p:nvGrpSpPr>
          <p:cNvPr id="28" name="组合 27"/>
          <p:cNvGrpSpPr/>
          <p:nvPr/>
        </p:nvGrpSpPr>
        <p:grpSpPr>
          <a:xfrm>
            <a:off x="488880" y="2728110"/>
            <a:ext cx="3098955" cy="1385728"/>
            <a:chOff x="776390" y="3339683"/>
            <a:chExt cx="3470088" cy="2034295"/>
          </a:xfrm>
        </p:grpSpPr>
        <p:sp>
          <p:nvSpPr>
            <p:cNvPr id="11" name="矩形: 圆角 10"/>
            <p:cNvSpPr/>
            <p:nvPr/>
          </p:nvSpPr>
          <p:spPr>
            <a:xfrm>
              <a:off x="1738784" y="3339683"/>
              <a:ext cx="2507694" cy="307172"/>
            </a:xfrm>
            <a:prstGeom prst="round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0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1200-mg (600 mg BID)</a:t>
              </a:r>
              <a:r>
                <a:rPr kumimoji="0" lang="zh-CN" altLang="en-US" sz="10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 胶囊</a:t>
              </a:r>
              <a:endParaRPr kumimoji="0" lang="en-US" sz="1000" b="0" i="0" u="none" strike="noStrike" kern="1200" cap="none" spc="0" normalizeH="0" baseline="3000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2" name="矩形: 圆角 11"/>
            <p:cNvSpPr/>
            <p:nvPr/>
          </p:nvSpPr>
          <p:spPr>
            <a:xfrm>
              <a:off x="1255743" y="4091574"/>
              <a:ext cx="2083648" cy="267487"/>
            </a:xfrm>
            <a:prstGeom prst="round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0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600-mg QD </a:t>
              </a:r>
              <a:r>
                <a:rPr kumimoji="0" lang="zh-CN" altLang="en-US" sz="10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胶囊</a:t>
              </a:r>
              <a:endParaRPr kumimoji="0" lang="en-US" sz="1000" b="0" i="0" u="none" strike="noStrike" kern="1200" cap="none" spc="0" normalizeH="0" baseline="3000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3" name="矩形: 圆角 12"/>
            <p:cNvSpPr/>
            <p:nvPr/>
          </p:nvSpPr>
          <p:spPr>
            <a:xfrm>
              <a:off x="1429649" y="3715629"/>
              <a:ext cx="2507694" cy="307171"/>
            </a:xfrm>
            <a:prstGeom prst="round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0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800-mg (400 mg BID)</a:t>
              </a:r>
              <a:r>
                <a:rPr kumimoji="0" lang="zh-CN" altLang="en-US" sz="10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 胶囊</a:t>
              </a:r>
              <a:endParaRPr kumimoji="0" lang="en-US" sz="1000" b="0" i="0" u="none" strike="noStrike" kern="1200" cap="none" spc="0" normalizeH="0" baseline="3000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4" name="矩形: 圆角 13"/>
            <p:cNvSpPr/>
            <p:nvPr/>
          </p:nvSpPr>
          <p:spPr>
            <a:xfrm>
              <a:off x="1072610" y="4427836"/>
              <a:ext cx="2083648" cy="267487"/>
            </a:xfrm>
            <a:prstGeom prst="round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0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400-mg QD </a:t>
              </a:r>
              <a:r>
                <a:rPr kumimoji="0" lang="zh-CN" altLang="en-US" sz="10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胶囊</a:t>
              </a:r>
              <a:endParaRPr kumimoji="0" lang="en-US" sz="1000" b="0" i="0" u="none" strike="noStrike" kern="1200" cap="none" spc="0" normalizeH="0" baseline="3000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5" name="矩形: 圆角 14"/>
            <p:cNvSpPr/>
            <p:nvPr/>
          </p:nvSpPr>
          <p:spPr>
            <a:xfrm>
              <a:off x="920274" y="4764098"/>
              <a:ext cx="2083648" cy="270551"/>
            </a:xfrm>
            <a:prstGeom prst="round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0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240-mg QD </a:t>
              </a:r>
              <a:r>
                <a:rPr kumimoji="0" lang="zh-CN" altLang="en-US" sz="10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胶囊</a:t>
              </a:r>
              <a:endParaRPr kumimoji="0" lang="en-US" sz="1000" b="0" i="0" u="none" strike="noStrike" kern="1200" cap="none" spc="0" normalizeH="0" baseline="3000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6" name="矩形: 圆角 15"/>
            <p:cNvSpPr/>
            <p:nvPr/>
          </p:nvSpPr>
          <p:spPr>
            <a:xfrm>
              <a:off x="776390" y="5103427"/>
              <a:ext cx="2083648" cy="270551"/>
            </a:xfrm>
            <a:prstGeom prst="round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0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120-mg QD </a:t>
              </a:r>
              <a:r>
                <a:rPr kumimoji="0" lang="zh-CN" altLang="en-US" sz="10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胶囊</a:t>
              </a:r>
              <a:endParaRPr kumimoji="0" lang="en-US" sz="1000" b="0" i="0" u="none" strike="noStrike" kern="1200" cap="none" spc="0" normalizeH="0" baseline="3000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grpSp>
      <p:grpSp>
        <p:nvGrpSpPr>
          <p:cNvPr id="27" name="组合 26"/>
          <p:cNvGrpSpPr/>
          <p:nvPr/>
        </p:nvGrpSpPr>
        <p:grpSpPr>
          <a:xfrm>
            <a:off x="2784116" y="3284248"/>
            <a:ext cx="1347903" cy="827111"/>
            <a:chOff x="4003268" y="3855040"/>
            <a:chExt cx="1593203" cy="1371475"/>
          </a:xfrm>
        </p:grpSpPr>
        <p:sp>
          <p:nvSpPr>
            <p:cNvPr id="18" name="矩形: 圆角 17"/>
            <p:cNvSpPr/>
            <p:nvPr/>
          </p:nvSpPr>
          <p:spPr>
            <a:xfrm>
              <a:off x="4003268" y="3855040"/>
              <a:ext cx="1593203" cy="307205"/>
            </a:xfrm>
            <a:prstGeom prst="roundRect">
              <a:avLst/>
            </a:prstGeom>
            <a:solidFill>
              <a:srgbClr val="B9737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0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600-mg QD </a:t>
              </a:r>
              <a:r>
                <a:rPr kumimoji="0" lang="zh-CN" altLang="en-US" sz="10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片剂</a:t>
              </a:r>
              <a:endParaRPr kumimoji="0" lang="en-US" sz="1000" b="0" i="0" u="none" strike="noStrike" kern="1200" cap="none" spc="0" normalizeH="0" baseline="3000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9" name="矩形: 圆角 18"/>
            <p:cNvSpPr/>
            <p:nvPr/>
          </p:nvSpPr>
          <p:spPr>
            <a:xfrm>
              <a:off x="4003268" y="4205380"/>
              <a:ext cx="1593203" cy="307205"/>
            </a:xfrm>
            <a:prstGeom prst="roundRect">
              <a:avLst/>
            </a:prstGeom>
            <a:solidFill>
              <a:srgbClr val="B9737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0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500-mg QD </a:t>
              </a:r>
              <a:r>
                <a:rPr kumimoji="0" lang="zh-CN" altLang="en-US" sz="10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片剂</a:t>
              </a:r>
              <a:endParaRPr kumimoji="0" lang="en-US" sz="1000" b="0" i="0" u="none" strike="noStrike" kern="1200" cap="none" spc="0" normalizeH="0" baseline="3000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20" name="矩形: 圆角 19"/>
            <p:cNvSpPr/>
            <p:nvPr/>
          </p:nvSpPr>
          <p:spPr>
            <a:xfrm>
              <a:off x="4003268" y="4571275"/>
              <a:ext cx="1593203" cy="307205"/>
            </a:xfrm>
            <a:prstGeom prst="roundRect">
              <a:avLst/>
            </a:prstGeom>
            <a:solidFill>
              <a:srgbClr val="AC283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0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300-mg QD </a:t>
              </a:r>
              <a:r>
                <a:rPr kumimoji="0" lang="zh-CN" altLang="en-US" sz="10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片剂</a:t>
              </a:r>
              <a:endParaRPr kumimoji="0" lang="en-US" sz="1000" b="0" i="0" u="none" strike="noStrike" kern="1200" cap="none" spc="0" normalizeH="0" baseline="3000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21" name="矩形: 圆角 20"/>
            <p:cNvSpPr/>
            <p:nvPr/>
          </p:nvSpPr>
          <p:spPr>
            <a:xfrm>
              <a:off x="4003268" y="4919310"/>
              <a:ext cx="1593203" cy="307205"/>
            </a:xfrm>
            <a:prstGeom prst="roundRect">
              <a:avLst/>
            </a:prstGeom>
            <a:solidFill>
              <a:srgbClr val="B9737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0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200-mg QD </a:t>
              </a:r>
              <a:r>
                <a:rPr kumimoji="0" lang="zh-CN" altLang="en-US" sz="10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片剂</a:t>
              </a:r>
              <a:endParaRPr kumimoji="0" lang="en-US" sz="1000" b="0" i="0" u="none" strike="noStrike" kern="1200" cap="none" spc="0" normalizeH="0" baseline="3000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grpSp>
      <p:sp>
        <p:nvSpPr>
          <p:cNvPr id="22" name="矩形: 圆角 21"/>
          <p:cNvSpPr/>
          <p:nvPr/>
        </p:nvSpPr>
        <p:spPr>
          <a:xfrm>
            <a:off x="4288525" y="2442912"/>
            <a:ext cx="2056774" cy="240017"/>
          </a:xfrm>
          <a:prstGeom prst="roundRect">
            <a:avLst/>
          </a:prstGeom>
          <a:solidFill>
            <a:srgbClr val="AC283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I</a:t>
            </a:r>
            <a:r>
              <a:rPr kumimoji="0" lang="en-US" altLang="zh-CN" sz="12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b</a:t>
            </a:r>
            <a:r>
              <a:rPr kumimoji="0" lang="zh-CN" altLang="en-US" sz="12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期队列，</a:t>
            </a:r>
            <a:r>
              <a:rPr kumimoji="0" lang="en-US" altLang="zh-CN" sz="12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 1b</a:t>
            </a:r>
            <a:r>
              <a:rPr kumimoji="0" lang="zh-CN" altLang="en-US" sz="12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期推荐剂量</a:t>
            </a:r>
            <a:r>
              <a:rPr kumimoji="0" lang="en-US" altLang="zh-CN" sz="1200" b="0" i="0" u="none" strike="noStrike" kern="1200" cap="none" spc="0" normalizeH="0" baseline="3000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b</a:t>
            </a:r>
            <a:r>
              <a:rPr kumimoji="0" lang="en-US" altLang="zh-CN" sz="12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 </a:t>
            </a:r>
            <a:endParaRPr kumimoji="0" lang="en-US" sz="1200" b="0" i="0" u="none" strike="noStrike" kern="1200" cap="none" spc="0" normalizeH="0" baseline="3000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23" name="矩形: 圆角 22"/>
          <p:cNvSpPr/>
          <p:nvPr/>
        </p:nvSpPr>
        <p:spPr>
          <a:xfrm>
            <a:off x="4288525" y="2769795"/>
            <a:ext cx="2056774" cy="240017"/>
          </a:xfrm>
          <a:prstGeom prst="round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1</a:t>
            </a:r>
            <a:r>
              <a:rPr kumimoji="0" lang="zh-CN" altLang="en-US"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线</a:t>
            </a:r>
            <a:endParaRPr kumimoji="0" lang="en-US" sz="1200" b="0" i="0" u="none" strike="noStrike" kern="1200" cap="none" spc="0" normalizeH="0" baseline="3000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24" name="矩形: 圆角 23"/>
          <p:cNvSpPr/>
          <p:nvPr/>
        </p:nvSpPr>
        <p:spPr>
          <a:xfrm>
            <a:off x="4297261" y="3137809"/>
            <a:ext cx="2056774" cy="240017"/>
          </a:xfrm>
          <a:prstGeom prst="round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2</a:t>
            </a:r>
            <a:r>
              <a:rPr kumimoji="0" lang="zh-CN" altLang="en-US"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线</a:t>
            </a:r>
            <a:endParaRPr kumimoji="0" lang="en-US" sz="1200" b="0" i="0" u="none" strike="noStrike" kern="1200" cap="none" spc="0" normalizeH="0" baseline="3000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25" name="矩形: 圆角 24"/>
          <p:cNvSpPr/>
          <p:nvPr/>
        </p:nvSpPr>
        <p:spPr>
          <a:xfrm>
            <a:off x="4288525" y="3505823"/>
            <a:ext cx="2056774" cy="240017"/>
          </a:xfrm>
          <a:prstGeom prst="round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获批的</a:t>
            </a:r>
            <a:r>
              <a:rPr kumimoji="0" lang="en-US" altLang="zh-CN"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TKI</a:t>
            </a:r>
            <a:r>
              <a:rPr kumimoji="0" lang="zh-CN" altLang="en-US"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a:t>
            </a:r>
            <a:r>
              <a:rPr kumimoji="0" lang="en-US" altLang="zh-CN"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3L</a:t>
            </a:r>
            <a:r>
              <a:rPr kumimoji="0" lang="zh-CN" altLang="en-US"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治疗</a:t>
            </a:r>
            <a:endParaRPr kumimoji="0" lang="en-US"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26" name="矩形: 圆角 25"/>
          <p:cNvSpPr/>
          <p:nvPr/>
        </p:nvSpPr>
        <p:spPr>
          <a:xfrm>
            <a:off x="4297261" y="3873836"/>
            <a:ext cx="2056774" cy="240017"/>
          </a:xfrm>
          <a:prstGeom prst="round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在研的</a:t>
            </a:r>
            <a:r>
              <a:rPr kumimoji="0" lang="en-US" altLang="zh-CN"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TKI</a:t>
            </a:r>
            <a:r>
              <a:rPr kumimoji="0" lang="zh-CN" altLang="en-US"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a:t>
            </a:r>
            <a:r>
              <a:rPr kumimoji="0" lang="en-US" altLang="zh-CN"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3L</a:t>
            </a:r>
            <a:r>
              <a:rPr kumimoji="0" lang="zh-CN" altLang="en-US"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治疗</a:t>
            </a:r>
            <a:endParaRPr kumimoji="0" lang="en-US"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graphicFrame>
        <p:nvGraphicFramePr>
          <p:cNvPr id="29" name="表格 28"/>
          <p:cNvGraphicFramePr>
            <a:graphicFrameLocks noGrp="1"/>
          </p:cNvGraphicFramePr>
          <p:nvPr/>
        </p:nvGraphicFramePr>
        <p:xfrm>
          <a:off x="6582681" y="1355321"/>
          <a:ext cx="5233880" cy="4690741"/>
        </p:xfrm>
        <a:graphic>
          <a:graphicData uri="http://schemas.openxmlformats.org/drawingml/2006/table">
            <a:tbl>
              <a:tblPr/>
              <a:tblGrid>
                <a:gridCol w="3620332"/>
                <a:gridCol w="1613548"/>
              </a:tblGrid>
              <a:tr h="425470">
                <a:tc>
                  <a:txBody>
                    <a:bodyPr/>
                    <a:lstStyle/>
                    <a:p>
                      <a:pPr algn="ctr" fontAlgn="base">
                        <a:lnSpc>
                          <a:spcPct val="100000"/>
                        </a:lnSpc>
                        <a:buNone/>
                      </a:pPr>
                      <a:r>
                        <a:rPr lang="zh-CN" altLang="en-US" sz="1200" b="1" kern="1200" dirty="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rPr>
                        <a:t>基线特征</a:t>
                      </a:r>
                      <a:endParaRPr lang="zh-CN" altLang="en-US" sz="1200" b="1" kern="1200" dirty="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34923" marR="34923" marT="34923" marB="3492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C283F"/>
                    </a:solidFill>
                  </a:tcPr>
                </a:tc>
                <a:tc>
                  <a:txBody>
                    <a:bodyPr/>
                    <a:lstStyle/>
                    <a:p>
                      <a:pPr algn="ctr" fontAlgn="base">
                        <a:lnSpc>
                          <a:spcPct val="100000"/>
                        </a:lnSpc>
                        <a:buNone/>
                      </a:pPr>
                      <a:r>
                        <a:rPr lang="en-US" altLang="zh-CN" sz="1200" b="1" kern="1200" dirty="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rPr>
                        <a:t>RP1bD</a:t>
                      </a:r>
                      <a:endParaRPr lang="en-US" altLang="zh-CN" sz="1200" b="1" kern="1200" dirty="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a:p>
                      <a:pPr algn="ctr" fontAlgn="base">
                        <a:lnSpc>
                          <a:spcPct val="100000"/>
                        </a:lnSpc>
                        <a:buNone/>
                      </a:pPr>
                      <a:r>
                        <a:rPr lang="en-US" altLang="zh-CN" sz="1200" b="1" kern="1200" dirty="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rPr>
                        <a:t>N=167</a:t>
                      </a:r>
                      <a:endParaRPr lang="zh-CN" altLang="en-US" sz="1200" b="1" kern="1200" dirty="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34923" marR="34923" marT="34923" marB="3492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C283F"/>
                    </a:solidFill>
                  </a:tcPr>
                </a:tc>
              </a:tr>
              <a:tr h="246845">
                <a:tc>
                  <a:txBody>
                    <a:bodyPr/>
                    <a:lstStyle/>
                    <a:p>
                      <a:pPr algn="l" fontAlgn="base">
                        <a:lnSpc>
                          <a:spcPct val="100000"/>
                        </a:lnSpc>
                        <a:buNone/>
                      </a:pPr>
                      <a:r>
                        <a:rPr lang="zh-CN" altLang="en-US" sz="12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中位年龄（最小，最大），岁</a:t>
                      </a:r>
                      <a:endParaRPr lang="zh-CN" altLang="en-US" sz="12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34923" marR="34923" marT="34923" marB="3492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ase">
                        <a:lnSpc>
                          <a:spcPct val="100000"/>
                        </a:lnSpc>
                        <a:buNone/>
                      </a:pPr>
                      <a:r>
                        <a:rPr lang="en-US" sz="12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58（21,91）</a:t>
                      </a:r>
                      <a:endParaRPr lang="en-US" sz="12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34923" marR="34923" marT="34923" marB="3492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6845">
                <a:tc>
                  <a:txBody>
                    <a:bodyPr/>
                    <a:lstStyle/>
                    <a:p>
                      <a:pPr algn="l" fontAlgn="base">
                        <a:lnSpc>
                          <a:spcPct val="100000"/>
                        </a:lnSpc>
                        <a:buNone/>
                      </a:pPr>
                      <a:r>
                        <a:rPr lang="zh-CN" altLang="en-US" sz="12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男性，</a:t>
                      </a:r>
                      <a:r>
                        <a:rPr lang="en-US" sz="12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n (%)</a:t>
                      </a:r>
                      <a:endParaRPr lang="en-US" sz="12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34923" marR="34923" marT="34923" marB="3492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ase">
                        <a:lnSpc>
                          <a:spcPct val="100000"/>
                        </a:lnSpc>
                        <a:buNone/>
                      </a:pPr>
                      <a:r>
                        <a:rPr lang="en-US" sz="1200" kern="120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100 (60)</a:t>
                      </a:r>
                      <a:endParaRPr lang="en-US" sz="1200" kern="120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34923" marR="34923" marT="34923" marB="3492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46845">
                <a:tc>
                  <a:txBody>
                    <a:bodyPr/>
                    <a:lstStyle/>
                    <a:p>
                      <a:pPr algn="l" fontAlgn="base">
                        <a:lnSpc>
                          <a:spcPct val="100000"/>
                        </a:lnSpc>
                        <a:buNone/>
                      </a:pPr>
                      <a:r>
                        <a:rPr lang="zh-CN" altLang="en-US" sz="12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种族，</a:t>
                      </a:r>
                      <a:r>
                        <a:rPr lang="en-US" sz="12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n (%)</a:t>
                      </a:r>
                      <a:endParaRPr lang="en-US" sz="12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34923" marR="34923" marT="34923" marB="3492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ase">
                        <a:lnSpc>
                          <a:spcPct val="100000"/>
                        </a:lnSpc>
                        <a:buNone/>
                      </a:pPr>
                      <a:endParaRPr lang="en-US" sz="1200" kern="120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34923" marR="34923" marT="34923" marB="3492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6845">
                <a:tc>
                  <a:txBody>
                    <a:bodyPr/>
                    <a:lstStyle/>
                    <a:p>
                      <a:pPr algn="l" fontAlgn="base">
                        <a:lnSpc>
                          <a:spcPct val="100000"/>
                        </a:lnSpc>
                        <a:buNone/>
                      </a:pPr>
                      <a:r>
                        <a:rPr lang="zh-CN" altLang="en-US" sz="12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 亚裔</a:t>
                      </a:r>
                      <a:endParaRPr lang="zh-CN" altLang="en-US" sz="12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34923" marR="34923" marT="34923" marB="3492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ase">
                        <a:lnSpc>
                          <a:spcPct val="100000"/>
                        </a:lnSpc>
                        <a:buNone/>
                      </a:pPr>
                      <a:r>
                        <a:rPr lang="en-US" sz="1200" kern="120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35 (21)</a:t>
                      </a:r>
                      <a:endParaRPr lang="en-US" sz="1200" kern="120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34923" marR="34923" marT="34923" marB="3492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6845">
                <a:tc>
                  <a:txBody>
                    <a:bodyPr/>
                    <a:lstStyle/>
                    <a:p>
                      <a:pPr algn="l" fontAlgn="base">
                        <a:lnSpc>
                          <a:spcPct val="100000"/>
                        </a:lnSpc>
                        <a:buNone/>
                      </a:pPr>
                      <a:r>
                        <a:rPr lang="zh-CN" altLang="en-US" sz="12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 黑人</a:t>
                      </a:r>
                      <a:r>
                        <a:rPr lang="en-US" altLang="zh-CN" sz="12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a:t>
                      </a:r>
                      <a:r>
                        <a:rPr lang="zh-CN" altLang="en-US" sz="12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非裔美国人</a:t>
                      </a:r>
                      <a:endParaRPr lang="zh-CN" altLang="en-US" sz="12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34923" marR="34923" marT="34923" marB="3492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ase">
                        <a:lnSpc>
                          <a:spcPct val="100000"/>
                        </a:lnSpc>
                        <a:buNone/>
                      </a:pPr>
                      <a:r>
                        <a:rPr lang="en-US" sz="1200" kern="120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2 (1)</a:t>
                      </a:r>
                      <a:endParaRPr lang="en-US" sz="1200" kern="120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34923" marR="34923" marT="34923" marB="3492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6845">
                <a:tc>
                  <a:txBody>
                    <a:bodyPr/>
                    <a:lstStyle/>
                    <a:p>
                      <a:pPr algn="l" fontAlgn="base">
                        <a:lnSpc>
                          <a:spcPct val="100000"/>
                        </a:lnSpc>
                        <a:buNone/>
                      </a:pPr>
                      <a:r>
                        <a:rPr lang="zh-CN" altLang="en-US" sz="12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 亚裔</a:t>
                      </a:r>
                      <a:r>
                        <a:rPr lang="en-US" altLang="zh-CN" sz="12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a:t>
                      </a:r>
                      <a:r>
                        <a:rPr lang="zh-CN" altLang="en-US" sz="12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夏威夷原住民或其他太平洋岛民</a:t>
                      </a:r>
                      <a:endParaRPr lang="zh-CN" altLang="en-US" sz="12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34923" marR="34923" marT="34923" marB="3492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ase">
                        <a:lnSpc>
                          <a:spcPct val="100000"/>
                        </a:lnSpc>
                        <a:buNone/>
                      </a:pPr>
                      <a:r>
                        <a:rPr lang="en-US" sz="1200" kern="120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1 (1)</a:t>
                      </a:r>
                      <a:endParaRPr lang="en-US" sz="1200" kern="120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34923" marR="34923" marT="34923" marB="3492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6845">
                <a:tc>
                  <a:txBody>
                    <a:bodyPr/>
                    <a:lstStyle/>
                    <a:p>
                      <a:pPr algn="l" fontAlgn="base">
                        <a:lnSpc>
                          <a:spcPct val="100000"/>
                        </a:lnSpc>
                        <a:buNone/>
                      </a:pPr>
                      <a:r>
                        <a:rPr lang="zh-CN" altLang="en-US" sz="12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 白人</a:t>
                      </a:r>
                      <a:endParaRPr lang="zh-CN" altLang="en-US" sz="12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34923" marR="34923" marT="34923" marB="3492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ase">
                        <a:lnSpc>
                          <a:spcPct val="100000"/>
                        </a:lnSpc>
                        <a:buNone/>
                      </a:pPr>
                      <a:r>
                        <a:rPr lang="en-US" sz="12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100 (60)</a:t>
                      </a:r>
                      <a:endParaRPr lang="en-US" sz="12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34923" marR="34923" marT="34923" marB="3492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6845">
                <a:tc>
                  <a:txBody>
                    <a:bodyPr/>
                    <a:lstStyle/>
                    <a:p>
                      <a:pPr algn="l" fontAlgn="base">
                        <a:lnSpc>
                          <a:spcPct val="100000"/>
                        </a:lnSpc>
                        <a:buNone/>
                      </a:pPr>
                      <a:r>
                        <a:rPr lang="zh-CN" altLang="en-US" sz="12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 未报告</a:t>
                      </a:r>
                      <a:r>
                        <a:rPr lang="en-US" altLang="zh-CN" sz="12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a:t>
                      </a:r>
                      <a:r>
                        <a:rPr lang="zh-CN" altLang="en-US" sz="12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未知</a:t>
                      </a:r>
                      <a:endParaRPr lang="zh-CN" altLang="en-US" sz="12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34923" marR="34923" marT="34923" marB="3492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ase">
                        <a:lnSpc>
                          <a:spcPct val="100000"/>
                        </a:lnSpc>
                        <a:buNone/>
                      </a:pPr>
                      <a:r>
                        <a:rPr lang="en-US" sz="12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29 (17)</a:t>
                      </a:r>
                      <a:endParaRPr lang="en-US" sz="12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34923" marR="34923" marT="34923" marB="3492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51211">
                <a:tc>
                  <a:txBody>
                    <a:bodyPr/>
                    <a:lstStyle/>
                    <a:p>
                      <a:pPr algn="l" fontAlgn="base">
                        <a:lnSpc>
                          <a:spcPct val="100000"/>
                        </a:lnSpc>
                        <a:buNone/>
                      </a:pPr>
                      <a:r>
                        <a:rPr lang="zh-CN" altLang="en-US" sz="12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自诊断为不可切除</a:t>
                      </a:r>
                      <a:r>
                        <a:rPr lang="en-US" altLang="zh-CN" sz="12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a:t>
                      </a:r>
                      <a:r>
                        <a:rPr lang="zh-CN" altLang="en-US" sz="12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转移性 </a:t>
                      </a:r>
                      <a:r>
                        <a:rPr lang="en-US" altLang="zh-CN" sz="12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GIST</a:t>
                      </a:r>
                      <a:r>
                        <a:rPr lang="zh-CN" altLang="en-US" sz="12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以来的中位时间，年</a:t>
                      </a:r>
                      <a:endParaRPr lang="zh-CN" altLang="en-US" sz="12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34923" marR="34923" marT="34923" marB="3492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ase">
                        <a:lnSpc>
                          <a:spcPct val="100000"/>
                        </a:lnSpc>
                        <a:buNone/>
                      </a:pPr>
                      <a:r>
                        <a:rPr lang="en-US" sz="12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4（0, 40）</a:t>
                      </a:r>
                      <a:endParaRPr lang="en-US" sz="12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34923" marR="34923" marT="34923" marB="3492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6845">
                <a:tc>
                  <a:txBody>
                    <a:bodyPr/>
                    <a:lstStyle/>
                    <a:p>
                      <a:pPr algn="l" fontAlgn="base">
                        <a:lnSpc>
                          <a:spcPct val="100000"/>
                        </a:lnSpc>
                        <a:buNone/>
                      </a:pPr>
                      <a:r>
                        <a:rPr lang="zh-CN" altLang="en-US" sz="12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既往系统治疗线数</a:t>
                      </a:r>
                      <a:r>
                        <a:rPr lang="en-US" altLang="zh-CN" sz="1200" kern="1200" baseline="300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a</a:t>
                      </a:r>
                      <a:r>
                        <a:rPr lang="zh-CN" altLang="en-US" sz="12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，中位（最少，最多）</a:t>
                      </a:r>
                      <a:endParaRPr lang="zh-CN" altLang="en-US" sz="12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34923" marR="34923" marT="34923" marB="3492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ase">
                        <a:lnSpc>
                          <a:spcPct val="100000"/>
                        </a:lnSpc>
                        <a:buNone/>
                      </a:pPr>
                      <a:r>
                        <a:rPr lang="en-US" sz="12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3（0, 10）</a:t>
                      </a:r>
                      <a:endParaRPr lang="en-US" sz="12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34923" marR="34923" marT="34923" marB="3492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604094">
                <a:tc>
                  <a:txBody>
                    <a:bodyPr/>
                    <a:lstStyle/>
                    <a:p>
                      <a:pPr algn="l" fontAlgn="base">
                        <a:lnSpc>
                          <a:spcPct val="100000"/>
                        </a:lnSpc>
                        <a:buNone/>
                      </a:pPr>
                      <a:r>
                        <a:rPr lang="zh-CN" altLang="en-US" sz="12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既往治疗线数，</a:t>
                      </a:r>
                      <a:r>
                        <a:rPr lang="en-US" altLang="zh-CN" sz="12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n (%)</a:t>
                      </a:r>
                      <a:endParaRPr lang="en-US" altLang="zh-CN" sz="12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a:p>
                      <a:pPr algn="l" fontAlgn="base">
                        <a:lnSpc>
                          <a:spcPct val="100000"/>
                        </a:lnSpc>
                        <a:buNone/>
                      </a:pPr>
                      <a:r>
                        <a:rPr lang="zh-CN" altLang="en-US" sz="12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 </a:t>
                      </a:r>
                      <a:r>
                        <a:rPr lang="en-US" altLang="zh-CN" sz="12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0/1/2/3/4/</a:t>
                      </a:r>
                      <a:r>
                        <a:rPr lang="zh-CN" altLang="en-US" sz="12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a:t>
                      </a:r>
                      <a:r>
                        <a:rPr lang="en-US" altLang="zh-CN" sz="12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4</a:t>
                      </a:r>
                      <a:endParaRPr lang="zh-CN" altLang="en-US" sz="12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34923" marR="34923" marT="34923" marB="3492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defRPr/>
                      </a:pPr>
                      <a:r>
                        <a:rPr lang="en-US" sz="12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9 (5)/44 (26)/19 (11)/19 (11)/32 (19)/44 (26)</a:t>
                      </a:r>
                      <a:endParaRPr lang="en-US" sz="12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34923" marR="34923" marT="34923" marB="3492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6845">
                <a:tc>
                  <a:txBody>
                    <a:bodyPr/>
                    <a:lstStyle/>
                    <a:p>
                      <a:pPr algn="l" fontAlgn="base">
                        <a:lnSpc>
                          <a:spcPct val="100000"/>
                        </a:lnSpc>
                        <a:buNone/>
                      </a:pPr>
                      <a:r>
                        <a:rPr lang="en-US" altLang="zh-CN" sz="12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IDRX-42 </a:t>
                      </a:r>
                      <a:r>
                        <a:rPr lang="zh-CN" altLang="en-US" sz="12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治疗持续时间，中位（最短，最长），月</a:t>
                      </a:r>
                      <a:endParaRPr lang="zh-CN" altLang="en-US" sz="12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34923" marR="34923" marT="34923" marB="3492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ase">
                        <a:lnSpc>
                          <a:spcPct val="100000"/>
                        </a:lnSpc>
                        <a:buNone/>
                      </a:pPr>
                      <a:r>
                        <a:rPr lang="en-US" sz="12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6（0, 24）</a:t>
                      </a:r>
                      <a:endParaRPr lang="en-US" sz="12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34923" marR="34923" marT="34923" marB="3492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6845">
                <a:tc>
                  <a:txBody>
                    <a:bodyPr/>
                    <a:lstStyle/>
                    <a:p>
                      <a:pPr algn="l" fontAlgn="base">
                        <a:lnSpc>
                          <a:spcPct val="100000"/>
                        </a:lnSpc>
                        <a:buNone/>
                      </a:pPr>
                      <a:r>
                        <a:rPr lang="zh-CN" altLang="en-US" sz="12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突变状态</a:t>
                      </a:r>
                      <a:r>
                        <a:rPr lang="en-US" altLang="zh-CN" sz="1200" kern="1200" baseline="300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b</a:t>
                      </a:r>
                      <a:r>
                        <a:rPr lang="zh-CN" altLang="en-US" sz="12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a:t>
                      </a:r>
                      <a:r>
                        <a:rPr lang="en-US" sz="12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n (%)</a:t>
                      </a:r>
                      <a:endParaRPr lang="en-US" sz="12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34923" marR="34923" marT="34923" marB="3492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ase">
                        <a:lnSpc>
                          <a:spcPct val="100000"/>
                        </a:lnSpc>
                        <a:buNone/>
                      </a:pPr>
                      <a:endParaRPr lang="en-US" sz="12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34923" marR="34923" marT="34923" marB="3492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6845">
                <a:tc>
                  <a:txBody>
                    <a:bodyPr/>
                    <a:lstStyle/>
                    <a:p>
                      <a:pPr algn="l" fontAlgn="base">
                        <a:lnSpc>
                          <a:spcPct val="100000"/>
                        </a:lnSpc>
                        <a:buNone/>
                      </a:pPr>
                      <a:r>
                        <a:rPr lang="zh-CN" altLang="en-US" sz="12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 任何 </a:t>
                      </a:r>
                      <a:r>
                        <a:rPr lang="en-US" sz="12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KIT </a:t>
                      </a:r>
                      <a:r>
                        <a:rPr lang="zh-CN" altLang="en-US" sz="12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突变</a:t>
                      </a:r>
                      <a:endParaRPr lang="zh-CN" altLang="en-US" sz="12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34923" marR="34923" marT="34923" marB="3492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ase">
                        <a:lnSpc>
                          <a:spcPct val="100000"/>
                        </a:lnSpc>
                        <a:buNone/>
                      </a:pPr>
                      <a:r>
                        <a:rPr lang="en-US" sz="12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166 (99)</a:t>
                      </a:r>
                      <a:endParaRPr lang="en-US" sz="12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34923" marR="34923" marT="34923" marB="3492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6845">
                <a:tc>
                  <a:txBody>
                    <a:bodyPr/>
                    <a:lstStyle/>
                    <a:p>
                      <a:pPr algn="l" fontAlgn="base">
                        <a:lnSpc>
                          <a:spcPct val="100000"/>
                        </a:lnSpc>
                        <a:buNone/>
                      </a:pPr>
                      <a:r>
                        <a:rPr lang="en-US" sz="12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 PDGFRA </a:t>
                      </a:r>
                      <a:r>
                        <a:rPr lang="zh-CN" altLang="en-US" sz="12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外显子 </a:t>
                      </a:r>
                      <a:r>
                        <a:rPr lang="en-US" altLang="zh-CN" sz="12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12 </a:t>
                      </a:r>
                      <a:r>
                        <a:rPr lang="zh-CN" altLang="en-US" sz="12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突变</a:t>
                      </a:r>
                      <a:endParaRPr lang="zh-CN" altLang="en-US" sz="12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34923" marR="34923" marT="34923" marB="3492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ase">
                        <a:lnSpc>
                          <a:spcPct val="100000"/>
                        </a:lnSpc>
                        <a:buNone/>
                      </a:pPr>
                      <a:r>
                        <a:rPr lang="en-US" sz="12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1 (1)</a:t>
                      </a:r>
                      <a:endParaRPr lang="en-US" sz="12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34923" marR="34923" marT="34923" marB="3492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30" name="文本框 29"/>
          <p:cNvSpPr txBox="1"/>
          <p:nvPr/>
        </p:nvSpPr>
        <p:spPr>
          <a:xfrm>
            <a:off x="409986" y="4217361"/>
            <a:ext cx="6047210" cy="461665"/>
          </a:xfrm>
          <a:prstGeom prst="rect">
            <a:avLst/>
          </a:prstGeom>
          <a:noFill/>
        </p:spPr>
        <p:txBody>
          <a:bodyPr wrap="square">
            <a:spAutoFit/>
          </a:bodyPr>
          <a:lstStyle/>
          <a:p>
            <a:pPr>
              <a:defRPr/>
            </a:pPr>
            <a:r>
              <a:rPr lang="en-US" altLang="zh-CN" sz="800" dirty="0">
                <a:solidFill>
                  <a:prstClr val="black"/>
                </a:solidFill>
                <a:latin typeface="微软雅黑" panose="020B0503020204020204" pitchFamily="34" charset="-122"/>
                <a:ea typeface="微软雅黑" panose="020B0503020204020204" pitchFamily="34" charset="-122"/>
                <a:cs typeface="+mn-ea"/>
                <a:sym typeface="微软雅黑" panose="020B0503020204020204" pitchFamily="34" charset="-122"/>
              </a:rPr>
              <a:t>a. </a:t>
            </a:r>
            <a:r>
              <a:rPr lang="zh-CN" altLang="en-US" sz="800" dirty="0">
                <a:solidFill>
                  <a:prstClr val="black"/>
                </a:solidFill>
                <a:latin typeface="微软雅黑" panose="020B0503020204020204" pitchFamily="34" charset="-122"/>
                <a:ea typeface="微软雅黑" panose="020B0503020204020204" pitchFamily="34" charset="-122"/>
                <a:cs typeface="+mn-ea"/>
                <a:sym typeface="微软雅黑" panose="020B0503020204020204" pitchFamily="34" charset="-122"/>
              </a:rPr>
              <a:t>剂量递增阶段使用</a:t>
            </a:r>
            <a:r>
              <a:rPr lang="en-US" altLang="zh-CN" sz="800" dirty="0">
                <a:solidFill>
                  <a:prstClr val="black"/>
                </a:solidFill>
                <a:latin typeface="微软雅黑" panose="020B0503020204020204" pitchFamily="34" charset="-122"/>
                <a:ea typeface="微软雅黑" panose="020B0503020204020204" pitchFamily="34" charset="-122"/>
                <a:cs typeface="+mn-ea"/>
                <a:sym typeface="微软雅黑" panose="020B0503020204020204" pitchFamily="34" charset="-122"/>
              </a:rPr>
              <a:t>IDRX-42</a:t>
            </a:r>
            <a:r>
              <a:rPr lang="zh-CN" altLang="en-US" sz="800" dirty="0">
                <a:solidFill>
                  <a:prstClr val="black"/>
                </a:solidFill>
                <a:latin typeface="微软雅黑" panose="020B0503020204020204" pitchFamily="34" charset="-122"/>
                <a:ea typeface="微软雅黑" panose="020B0503020204020204" pitchFamily="34" charset="-122"/>
                <a:cs typeface="+mn-ea"/>
                <a:sym typeface="微软雅黑" panose="020B0503020204020204" pitchFamily="34" charset="-122"/>
              </a:rPr>
              <a:t>胶囊，按</a:t>
            </a:r>
            <a:r>
              <a:rPr lang="en-US" altLang="zh-CN" sz="800" dirty="0">
                <a:solidFill>
                  <a:prstClr val="black"/>
                </a:solidFill>
                <a:latin typeface="微软雅黑" panose="020B0503020204020204" pitchFamily="34" charset="-122"/>
                <a:ea typeface="微软雅黑" panose="020B0503020204020204" pitchFamily="34" charset="-122"/>
                <a:cs typeface="+mn-ea"/>
                <a:sym typeface="微软雅黑" panose="020B0503020204020204" pitchFamily="34" charset="-122"/>
              </a:rPr>
              <a:t>28</a:t>
            </a:r>
            <a:r>
              <a:rPr lang="zh-CN" altLang="en-US" sz="800" dirty="0">
                <a:solidFill>
                  <a:prstClr val="black"/>
                </a:solidFill>
                <a:latin typeface="微软雅黑" panose="020B0503020204020204" pitchFamily="34" charset="-122"/>
                <a:ea typeface="微软雅黑" panose="020B0503020204020204" pitchFamily="34" charset="-122"/>
                <a:cs typeface="+mn-ea"/>
                <a:sym typeface="微软雅黑" panose="020B0503020204020204" pitchFamily="34" charset="-122"/>
              </a:rPr>
              <a:t>天为一个周期给药；后续还入组了服用</a:t>
            </a:r>
            <a:r>
              <a:rPr lang="en-US" altLang="zh-CN" sz="800" dirty="0">
                <a:solidFill>
                  <a:prstClr val="black"/>
                </a:solidFill>
                <a:latin typeface="微软雅黑" panose="020B0503020204020204" pitchFamily="34" charset="-122"/>
                <a:ea typeface="微软雅黑" panose="020B0503020204020204" pitchFamily="34" charset="-122"/>
                <a:cs typeface="+mn-ea"/>
                <a:sym typeface="微软雅黑" panose="020B0503020204020204" pitchFamily="34" charset="-122"/>
              </a:rPr>
              <a:t>200 mg</a:t>
            </a:r>
            <a:r>
              <a:rPr lang="zh-CN" altLang="en-US" sz="800" dirty="0">
                <a:solidFill>
                  <a:prstClr val="black"/>
                </a:solidFill>
                <a:latin typeface="微软雅黑" panose="020B0503020204020204" pitchFamily="34" charset="-122"/>
                <a:ea typeface="微软雅黑" panose="020B0503020204020204" pitchFamily="34" charset="-122"/>
                <a:cs typeface="+mn-ea"/>
                <a:sym typeface="微软雅黑" panose="020B0503020204020204" pitchFamily="34" charset="-122"/>
              </a:rPr>
              <a:t>、</a:t>
            </a:r>
            <a:r>
              <a:rPr lang="en-US" altLang="zh-CN" sz="800" dirty="0">
                <a:solidFill>
                  <a:prstClr val="black"/>
                </a:solidFill>
                <a:latin typeface="微软雅黑" panose="020B0503020204020204" pitchFamily="34" charset="-122"/>
                <a:ea typeface="微软雅黑" panose="020B0503020204020204" pitchFamily="34" charset="-122"/>
                <a:cs typeface="+mn-ea"/>
                <a:sym typeface="微软雅黑" panose="020B0503020204020204" pitchFamily="34" charset="-122"/>
              </a:rPr>
              <a:t>300 mg</a:t>
            </a:r>
            <a:r>
              <a:rPr lang="zh-CN" altLang="en-US" sz="800" dirty="0">
                <a:solidFill>
                  <a:prstClr val="black"/>
                </a:solidFill>
                <a:latin typeface="微软雅黑" panose="020B0503020204020204" pitchFamily="34" charset="-122"/>
                <a:ea typeface="微软雅黑" panose="020B0503020204020204" pitchFamily="34" charset="-122"/>
                <a:cs typeface="+mn-ea"/>
                <a:sym typeface="微软雅黑" panose="020B0503020204020204" pitchFamily="34" charset="-122"/>
              </a:rPr>
              <a:t>、</a:t>
            </a:r>
            <a:r>
              <a:rPr lang="en-US" altLang="zh-CN" sz="800" dirty="0">
                <a:solidFill>
                  <a:prstClr val="black"/>
                </a:solidFill>
                <a:latin typeface="微软雅黑" panose="020B0503020204020204" pitchFamily="34" charset="-122"/>
                <a:ea typeface="微软雅黑" panose="020B0503020204020204" pitchFamily="34" charset="-122"/>
                <a:cs typeface="+mn-ea"/>
                <a:sym typeface="微软雅黑" panose="020B0503020204020204" pitchFamily="34" charset="-122"/>
              </a:rPr>
              <a:t>500 mg</a:t>
            </a:r>
            <a:r>
              <a:rPr lang="zh-CN" altLang="en-US" sz="800" dirty="0">
                <a:solidFill>
                  <a:prstClr val="black"/>
                </a:solidFill>
                <a:latin typeface="微软雅黑" panose="020B0503020204020204" pitchFamily="34" charset="-122"/>
                <a:ea typeface="微软雅黑" panose="020B0503020204020204" pitchFamily="34" charset="-122"/>
                <a:cs typeface="+mn-ea"/>
                <a:sym typeface="微软雅黑" panose="020B0503020204020204" pitchFamily="34" charset="-122"/>
              </a:rPr>
              <a:t>和</a:t>
            </a:r>
            <a:r>
              <a:rPr lang="en-US" altLang="zh-CN" sz="800" dirty="0">
                <a:solidFill>
                  <a:prstClr val="black"/>
                </a:solidFill>
                <a:latin typeface="微软雅黑" panose="020B0503020204020204" pitchFamily="34" charset="-122"/>
                <a:ea typeface="微软雅黑" panose="020B0503020204020204" pitchFamily="34" charset="-122"/>
                <a:cs typeface="+mn-ea"/>
                <a:sym typeface="微软雅黑" panose="020B0503020204020204" pitchFamily="34" charset="-122"/>
              </a:rPr>
              <a:t>600 mg</a:t>
            </a:r>
            <a:r>
              <a:rPr lang="zh-CN" altLang="en-US" sz="800" dirty="0">
                <a:solidFill>
                  <a:prstClr val="black"/>
                </a:solidFill>
                <a:latin typeface="微软雅黑" panose="020B0503020204020204" pitchFamily="34" charset="-122"/>
                <a:ea typeface="微软雅黑" panose="020B0503020204020204" pitchFamily="34" charset="-122"/>
                <a:cs typeface="+mn-ea"/>
                <a:sym typeface="微软雅黑" panose="020B0503020204020204" pitchFamily="34" charset="-122"/>
              </a:rPr>
              <a:t>每日一次片剂的额外队列。除</a:t>
            </a:r>
            <a:r>
              <a:rPr lang="en-US" altLang="zh-CN" sz="800" dirty="0">
                <a:solidFill>
                  <a:prstClr val="black"/>
                </a:solidFill>
                <a:latin typeface="微软雅黑" panose="020B0503020204020204" pitchFamily="34" charset="-122"/>
                <a:ea typeface="微软雅黑" panose="020B0503020204020204" pitchFamily="34" charset="-122"/>
                <a:cs typeface="+mn-ea"/>
                <a:sym typeface="微软雅黑" panose="020B0503020204020204" pitchFamily="34" charset="-122"/>
              </a:rPr>
              <a:t>3+3</a:t>
            </a:r>
            <a:r>
              <a:rPr lang="zh-CN" altLang="en-US" sz="800" dirty="0">
                <a:solidFill>
                  <a:prstClr val="black"/>
                </a:solidFill>
                <a:latin typeface="微软雅黑" panose="020B0503020204020204" pitchFamily="34" charset="-122"/>
                <a:ea typeface="微软雅黑" panose="020B0503020204020204" pitchFamily="34" charset="-122"/>
                <a:cs typeface="+mn-ea"/>
                <a:sym typeface="微软雅黑" panose="020B0503020204020204" pitchFamily="34" charset="-122"/>
              </a:rPr>
              <a:t>设计外，还纳入了回填及剂量确认患者。</a:t>
            </a:r>
            <a:br>
              <a:rPr lang="zh-CN" altLang="en-US" sz="800" dirty="0">
                <a:solidFill>
                  <a:prstClr val="black"/>
                </a:solidFill>
                <a:latin typeface="微软雅黑" panose="020B0503020204020204" pitchFamily="34" charset="-122"/>
                <a:ea typeface="微软雅黑" panose="020B0503020204020204" pitchFamily="34" charset="-122"/>
                <a:cs typeface="+mn-ea"/>
                <a:sym typeface="微软雅黑" panose="020B0503020204020204" pitchFamily="34" charset="-122"/>
              </a:rPr>
            </a:br>
            <a:r>
              <a:rPr lang="en-US" altLang="zh-CN" sz="800" dirty="0">
                <a:solidFill>
                  <a:prstClr val="black"/>
                </a:solidFill>
                <a:latin typeface="微软雅黑" panose="020B0503020204020204" pitchFamily="34" charset="-122"/>
                <a:ea typeface="微软雅黑" panose="020B0503020204020204" pitchFamily="34" charset="-122"/>
                <a:cs typeface="+mn-ea"/>
                <a:sym typeface="微软雅黑" panose="020B0503020204020204" pitchFamily="34" charset="-122"/>
              </a:rPr>
              <a:t>b. 300 mg</a:t>
            </a:r>
            <a:r>
              <a:rPr lang="zh-CN" altLang="en-US" sz="800" dirty="0">
                <a:solidFill>
                  <a:prstClr val="black"/>
                </a:solidFill>
                <a:latin typeface="微软雅黑" panose="020B0503020204020204" pitchFamily="34" charset="-122"/>
                <a:ea typeface="微软雅黑" panose="020B0503020204020204" pitchFamily="34" charset="-122"/>
                <a:cs typeface="+mn-ea"/>
                <a:sym typeface="微软雅黑" panose="020B0503020204020204" pitchFamily="34" charset="-122"/>
              </a:rPr>
              <a:t>每日一次片剂与</a:t>
            </a:r>
            <a:r>
              <a:rPr lang="en-US" altLang="zh-CN" sz="800" dirty="0">
                <a:solidFill>
                  <a:prstClr val="black"/>
                </a:solidFill>
                <a:latin typeface="微软雅黑" panose="020B0503020204020204" pitchFamily="34" charset="-122"/>
                <a:ea typeface="微软雅黑" panose="020B0503020204020204" pitchFamily="34" charset="-122"/>
                <a:cs typeface="+mn-ea"/>
                <a:sym typeface="微软雅黑" panose="020B0503020204020204" pitchFamily="34" charset="-122"/>
              </a:rPr>
              <a:t>400 mg</a:t>
            </a:r>
            <a:r>
              <a:rPr lang="zh-CN" altLang="en-US" sz="800" dirty="0">
                <a:solidFill>
                  <a:prstClr val="black"/>
                </a:solidFill>
                <a:latin typeface="微软雅黑" panose="020B0503020204020204" pitchFamily="34" charset="-122"/>
                <a:ea typeface="微软雅黑" panose="020B0503020204020204" pitchFamily="34" charset="-122"/>
                <a:cs typeface="+mn-ea"/>
                <a:sym typeface="微软雅黑" panose="020B0503020204020204" pitchFamily="34" charset="-122"/>
              </a:rPr>
              <a:t>每日一次胶囊的暴露量相近，因此合并分析。</a:t>
            </a:r>
            <a:endParaRPr lang="en-US" sz="800" dirty="0">
              <a:solidFill>
                <a:prstClr val="black"/>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32" name="矩形: 圆角 31"/>
          <p:cNvSpPr/>
          <p:nvPr/>
        </p:nvSpPr>
        <p:spPr>
          <a:xfrm>
            <a:off x="1419279" y="1348315"/>
            <a:ext cx="3978840" cy="254338"/>
          </a:xfrm>
          <a:prstGeom prst="roundRect">
            <a:avLst/>
          </a:prstGeom>
          <a:solidFill>
            <a:srgbClr val="AC283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spcBef>
                <a:spcPts val="0"/>
              </a:spcBef>
              <a:spcAft>
                <a:spcPts val="0"/>
              </a:spcAft>
              <a:buClrTx/>
              <a:buSzTx/>
              <a:buFontTx/>
              <a:buNone/>
              <a:defRPr/>
            </a:pPr>
            <a:r>
              <a:rPr kumimoji="0" lang="zh-CN" altLang="en-US" sz="1400" b="1" i="0" u="non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研究设计</a:t>
            </a:r>
            <a:endParaRPr kumimoji="0" lang="zh-CN" altLang="en-US" sz="1400" b="1" i="0" u="non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34" name="文本框 33"/>
          <p:cNvSpPr txBox="1"/>
          <p:nvPr/>
        </p:nvSpPr>
        <p:spPr>
          <a:xfrm>
            <a:off x="409986" y="1825223"/>
            <a:ext cx="5930758" cy="461665"/>
          </a:xfrm>
          <a:prstGeom prst="rect">
            <a:avLst/>
          </a:prstGeom>
          <a:noFill/>
        </p:spPr>
        <p:txBody>
          <a:bodyPr wrap="square">
            <a:spAutoFit/>
          </a:bodyPr>
          <a:lstStyle/>
          <a:p>
            <a:pPr marL="171450" indent="-171450">
              <a:buFont typeface="Wingdings" panose="05000000000000000000" pitchFamily="2" charset="2"/>
              <a:buChar char="Ø"/>
            </a:pPr>
            <a:r>
              <a:rPr kumimoji="0" lang="en-US" altLang="zh-CN"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1/1b</a:t>
            </a:r>
            <a:r>
              <a:rPr kumimoji="0" lang="zh-CN" altLang="en-US"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期研究汇总了既往接受伊马替尼治疗后进展的转移性和</a:t>
            </a:r>
            <a:r>
              <a:rPr kumimoji="0" lang="en-US" altLang="zh-CN"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a:t>
            </a:r>
            <a:r>
              <a:rPr kumimoji="0" lang="zh-CN" altLang="en-US"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或不可切除</a:t>
            </a:r>
            <a:r>
              <a:rPr kumimoji="0" lang="en-US" altLang="zh-CN"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GIST</a:t>
            </a:r>
            <a:r>
              <a:rPr kumimoji="0" lang="zh-CN" altLang="en-US"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患者在</a:t>
            </a:r>
            <a:r>
              <a:rPr kumimoji="0" lang="zh-CN" altLang="en-US" sz="12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二线及后线</a:t>
            </a:r>
            <a:r>
              <a:rPr kumimoji="0" lang="zh-CN" altLang="en-US"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治疗中的数据</a:t>
            </a:r>
            <a:endParaRPr lang="zh-CN" altLang="en-US" sz="14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5" name="文本框 34"/>
          <p:cNvSpPr txBox="1"/>
          <p:nvPr/>
        </p:nvSpPr>
        <p:spPr>
          <a:xfrm>
            <a:off x="409986" y="4777390"/>
            <a:ext cx="6047210" cy="1167692"/>
          </a:xfrm>
          <a:prstGeom prst="rect">
            <a:avLst/>
          </a:prstGeom>
          <a:noFill/>
        </p:spPr>
        <p:txBody>
          <a:bodyPr wrap="square">
            <a:spAutoFit/>
          </a:bodyPr>
          <a:lstStyle/>
          <a:p>
            <a:pPr marL="179705" indent="-179705" eaLnBrk="0" fontAlgn="base" hangingPunct="0">
              <a:lnSpc>
                <a:spcPct val="150000"/>
              </a:lnSpc>
              <a:spcBef>
                <a:spcPct val="0"/>
              </a:spcBef>
              <a:spcAft>
                <a:spcPct val="0"/>
              </a:spcAft>
              <a:buFont typeface="Arial" panose="020B0604020202020204" pitchFamily="34" charset="0"/>
              <a:buChar char="•"/>
              <a:defRPr/>
            </a:pPr>
            <a:r>
              <a:rPr lang="en-US" altLang="zh-CN" sz="1200" dirty="0">
                <a:solidFill>
                  <a:prstClr val="black"/>
                </a:solidFill>
                <a:latin typeface="微软雅黑" panose="020B0503020204020204" pitchFamily="34" charset="-122"/>
                <a:ea typeface="微软雅黑" panose="020B0503020204020204" pitchFamily="34" charset="-122"/>
                <a:cs typeface="+mn-ea"/>
                <a:sym typeface="微软雅黑" panose="020B0503020204020204" pitchFamily="34" charset="-122"/>
              </a:rPr>
              <a:t>1</a:t>
            </a:r>
            <a:r>
              <a:rPr lang="zh-CN" altLang="en-US" sz="1200" dirty="0">
                <a:solidFill>
                  <a:prstClr val="black"/>
                </a:solidFill>
                <a:latin typeface="微软雅黑" panose="020B0503020204020204" pitchFamily="34" charset="-122"/>
                <a:ea typeface="微软雅黑" panose="020B0503020204020204" pitchFamily="34" charset="-122"/>
                <a:cs typeface="+mn-ea"/>
                <a:sym typeface="微软雅黑" panose="020B0503020204020204" pitchFamily="34" charset="-122"/>
              </a:rPr>
              <a:t>期研究中未达正式的最大耐受剂量（</a:t>
            </a:r>
            <a:r>
              <a:rPr lang="en-US" altLang="zh-CN" sz="1200" dirty="0">
                <a:solidFill>
                  <a:prstClr val="black"/>
                </a:solidFill>
                <a:latin typeface="微软雅黑" panose="020B0503020204020204" pitchFamily="34" charset="-122"/>
                <a:ea typeface="微软雅黑" panose="020B0503020204020204" pitchFamily="34" charset="-122"/>
                <a:cs typeface="+mn-ea"/>
                <a:sym typeface="微软雅黑" panose="020B0503020204020204" pitchFamily="34" charset="-122"/>
              </a:rPr>
              <a:t>MTD</a:t>
            </a:r>
            <a:r>
              <a:rPr lang="zh-CN" altLang="en-US" sz="1200" dirty="0">
                <a:solidFill>
                  <a:prstClr val="black"/>
                </a:solidFill>
                <a:latin typeface="微软雅黑" panose="020B0503020204020204" pitchFamily="34" charset="-122"/>
                <a:ea typeface="微软雅黑" panose="020B0503020204020204" pitchFamily="34" charset="-122"/>
                <a:cs typeface="+mn-ea"/>
                <a:sym typeface="微软雅黑" panose="020B0503020204020204" pitchFamily="34" charset="-122"/>
              </a:rPr>
              <a:t>），</a:t>
            </a:r>
            <a:r>
              <a:rPr lang="zh-CN" altLang="en-US" sz="1200" b="1" dirty="0">
                <a:solidFill>
                  <a:prstClr val="black"/>
                </a:solidFill>
                <a:latin typeface="微软雅黑" panose="020B0503020204020204" pitchFamily="34" charset="-122"/>
                <a:ea typeface="微软雅黑" panose="020B0503020204020204" pitchFamily="34" charset="-122"/>
                <a:cs typeface="+mn-ea"/>
                <a:sym typeface="微软雅黑" panose="020B0503020204020204" pitchFamily="34" charset="-122"/>
              </a:rPr>
              <a:t>确定的 </a:t>
            </a:r>
            <a:r>
              <a:rPr lang="en-US" altLang="zh-CN" sz="1200" b="1" dirty="0">
                <a:solidFill>
                  <a:prstClr val="black"/>
                </a:solidFill>
                <a:latin typeface="微软雅黑" panose="020B0503020204020204" pitchFamily="34" charset="-122"/>
                <a:ea typeface="微软雅黑" panose="020B0503020204020204" pitchFamily="34" charset="-122"/>
                <a:cs typeface="+mn-ea"/>
                <a:sym typeface="微软雅黑" panose="020B0503020204020204" pitchFamily="34" charset="-122"/>
              </a:rPr>
              <a:t>RP1bD</a:t>
            </a:r>
            <a:r>
              <a:rPr lang="zh-CN" altLang="en-US" sz="1200" b="1" dirty="0">
                <a:solidFill>
                  <a:prstClr val="black"/>
                </a:solidFill>
                <a:latin typeface="微软雅黑" panose="020B0503020204020204" pitchFamily="34" charset="-122"/>
                <a:ea typeface="微软雅黑" panose="020B0503020204020204" pitchFamily="34" charset="-122"/>
                <a:cs typeface="+mn-ea"/>
                <a:sym typeface="微软雅黑" panose="020B0503020204020204" pitchFamily="34" charset="-122"/>
              </a:rPr>
              <a:t>（用于进一步研发的</a:t>
            </a:r>
            <a:r>
              <a:rPr lang="en-US" altLang="zh-CN" sz="1200" b="1" dirty="0">
                <a:solidFill>
                  <a:prstClr val="black"/>
                </a:solidFill>
                <a:latin typeface="微软雅黑" panose="020B0503020204020204" pitchFamily="34" charset="-122"/>
                <a:ea typeface="微软雅黑" panose="020B0503020204020204" pitchFamily="34" charset="-122"/>
                <a:cs typeface="+mn-ea"/>
                <a:sym typeface="微软雅黑" panose="020B0503020204020204" pitchFamily="34" charset="-122"/>
              </a:rPr>
              <a:t>1b </a:t>
            </a:r>
            <a:r>
              <a:rPr lang="zh-CN" altLang="en-US" sz="1200" b="1" dirty="0">
                <a:solidFill>
                  <a:prstClr val="black"/>
                </a:solidFill>
                <a:latin typeface="微软雅黑" panose="020B0503020204020204" pitchFamily="34" charset="-122"/>
                <a:ea typeface="微软雅黑" panose="020B0503020204020204" pitchFamily="34" charset="-122"/>
                <a:cs typeface="+mn-ea"/>
                <a:sym typeface="微软雅黑" panose="020B0503020204020204" pitchFamily="34" charset="-122"/>
              </a:rPr>
              <a:t>期推荐剂量）为 </a:t>
            </a:r>
            <a:r>
              <a:rPr lang="en-US" altLang="zh-CN" sz="1200" b="1" dirty="0">
                <a:solidFill>
                  <a:prstClr val="black"/>
                </a:solidFill>
                <a:latin typeface="微软雅黑" panose="020B0503020204020204" pitchFamily="34" charset="-122"/>
                <a:ea typeface="微软雅黑" panose="020B0503020204020204" pitchFamily="34" charset="-122"/>
                <a:cs typeface="+mn-ea"/>
                <a:sym typeface="微软雅黑" panose="020B0503020204020204" pitchFamily="34" charset="-122"/>
              </a:rPr>
              <a:t>300 mg </a:t>
            </a:r>
            <a:r>
              <a:rPr lang="zh-CN" altLang="en-US" sz="1200" b="1" dirty="0">
                <a:solidFill>
                  <a:prstClr val="black"/>
                </a:solidFill>
                <a:latin typeface="微软雅黑" panose="020B0503020204020204" pitchFamily="34" charset="-122"/>
                <a:ea typeface="微软雅黑" panose="020B0503020204020204" pitchFamily="34" charset="-122"/>
                <a:cs typeface="+mn-ea"/>
                <a:sym typeface="微软雅黑" panose="020B0503020204020204" pitchFamily="34" charset="-122"/>
              </a:rPr>
              <a:t>每日一次</a:t>
            </a:r>
            <a:r>
              <a:rPr lang="zh-CN" altLang="en-US" sz="1200" dirty="0">
                <a:solidFill>
                  <a:prstClr val="black"/>
                </a:solidFill>
                <a:latin typeface="微软雅黑" panose="020B0503020204020204" pitchFamily="34" charset="-122"/>
                <a:ea typeface="微软雅黑" panose="020B0503020204020204" pitchFamily="34" charset="-122"/>
                <a:cs typeface="+mn-ea"/>
                <a:sym typeface="微软雅黑" panose="020B0503020204020204" pitchFamily="34" charset="-122"/>
              </a:rPr>
              <a:t>片剂。</a:t>
            </a:r>
            <a:endParaRPr lang="en-US" altLang="zh-CN" sz="1200" dirty="0">
              <a:solidFill>
                <a:prstClr val="black"/>
              </a:solidFill>
              <a:latin typeface="微软雅黑" panose="020B0503020204020204" pitchFamily="34" charset="-122"/>
              <a:ea typeface="微软雅黑" panose="020B0503020204020204" pitchFamily="34" charset="-122"/>
              <a:cs typeface="+mn-ea"/>
              <a:sym typeface="微软雅黑" panose="020B0503020204020204" pitchFamily="34" charset="-122"/>
            </a:endParaRPr>
          </a:p>
          <a:p>
            <a:pPr marL="179705" indent="-179705" eaLnBrk="0" fontAlgn="base" hangingPunct="0">
              <a:lnSpc>
                <a:spcPct val="150000"/>
              </a:lnSpc>
              <a:spcBef>
                <a:spcPct val="0"/>
              </a:spcBef>
              <a:spcAft>
                <a:spcPct val="0"/>
              </a:spcAft>
              <a:buFont typeface="Arial" panose="020B0604020202020204" pitchFamily="34" charset="0"/>
              <a:buChar char="•"/>
              <a:defRPr/>
            </a:pPr>
            <a:r>
              <a:rPr lang="zh-CN" altLang="en-US" sz="1200" dirty="0">
                <a:solidFill>
                  <a:prstClr val="black"/>
                </a:solidFill>
                <a:latin typeface="微软雅黑" panose="020B0503020204020204" pitchFamily="34" charset="-122"/>
                <a:ea typeface="微软雅黑" panose="020B0503020204020204" pitchFamily="34" charset="-122"/>
                <a:cs typeface="+mn-ea"/>
                <a:sym typeface="微软雅黑" panose="020B0503020204020204" pitchFamily="34" charset="-122"/>
              </a:rPr>
              <a:t>截至 </a:t>
            </a:r>
            <a:r>
              <a:rPr lang="en-US" altLang="zh-CN" sz="1200" dirty="0">
                <a:solidFill>
                  <a:prstClr val="black"/>
                </a:solidFill>
                <a:latin typeface="微软雅黑" panose="020B0503020204020204" pitchFamily="34" charset="-122"/>
                <a:ea typeface="微软雅黑" panose="020B0503020204020204" pitchFamily="34" charset="-122"/>
                <a:cs typeface="+mn-ea"/>
                <a:sym typeface="微软雅黑" panose="020B0503020204020204" pitchFamily="34" charset="-122"/>
              </a:rPr>
              <a:t>2025 </a:t>
            </a:r>
            <a:r>
              <a:rPr lang="zh-CN" altLang="en-US" sz="1200" dirty="0">
                <a:solidFill>
                  <a:prstClr val="black"/>
                </a:solidFill>
                <a:latin typeface="微软雅黑" panose="020B0503020204020204" pitchFamily="34" charset="-122"/>
                <a:ea typeface="微软雅黑" panose="020B0503020204020204" pitchFamily="34" charset="-122"/>
                <a:cs typeface="+mn-ea"/>
                <a:sym typeface="微软雅黑" panose="020B0503020204020204" pitchFamily="34" charset="-122"/>
              </a:rPr>
              <a:t>年 </a:t>
            </a:r>
            <a:r>
              <a:rPr lang="en-US" altLang="zh-CN" sz="1200" dirty="0">
                <a:solidFill>
                  <a:prstClr val="black"/>
                </a:solidFill>
                <a:latin typeface="微软雅黑" panose="020B0503020204020204" pitchFamily="34" charset="-122"/>
                <a:ea typeface="微软雅黑" panose="020B0503020204020204" pitchFamily="34" charset="-122"/>
                <a:cs typeface="+mn-ea"/>
                <a:sym typeface="微软雅黑" panose="020B0503020204020204" pitchFamily="34" charset="-122"/>
              </a:rPr>
              <a:t>4 </a:t>
            </a:r>
            <a:r>
              <a:rPr lang="zh-CN" altLang="en-US" sz="1200" dirty="0">
                <a:solidFill>
                  <a:prstClr val="black"/>
                </a:solidFill>
                <a:latin typeface="微软雅黑" panose="020B0503020204020204" pitchFamily="34" charset="-122"/>
                <a:ea typeface="微软雅黑" panose="020B0503020204020204" pitchFamily="34" charset="-122"/>
                <a:cs typeface="+mn-ea"/>
                <a:sym typeface="微软雅黑" panose="020B0503020204020204" pitchFamily="34" charset="-122"/>
              </a:rPr>
              <a:t>月 </a:t>
            </a:r>
            <a:r>
              <a:rPr lang="en-US" altLang="zh-CN" sz="1200" dirty="0">
                <a:solidFill>
                  <a:prstClr val="black"/>
                </a:solidFill>
                <a:latin typeface="微软雅黑" panose="020B0503020204020204" pitchFamily="34" charset="-122"/>
                <a:ea typeface="微软雅黑" panose="020B0503020204020204" pitchFamily="34" charset="-122"/>
                <a:cs typeface="+mn-ea"/>
                <a:sym typeface="微软雅黑" panose="020B0503020204020204" pitchFamily="34" charset="-122"/>
              </a:rPr>
              <a:t>28 </a:t>
            </a:r>
            <a:r>
              <a:rPr lang="zh-CN" altLang="en-US" sz="1200" dirty="0">
                <a:solidFill>
                  <a:prstClr val="black"/>
                </a:solidFill>
                <a:latin typeface="微软雅黑" panose="020B0503020204020204" pitchFamily="34" charset="-122"/>
                <a:ea typeface="微软雅黑" panose="020B0503020204020204" pitchFamily="34" charset="-122"/>
                <a:cs typeface="+mn-ea"/>
                <a:sym typeface="微软雅黑" panose="020B0503020204020204" pitchFamily="34" charset="-122"/>
              </a:rPr>
              <a:t>日，在各队列中共有</a:t>
            </a:r>
            <a:r>
              <a:rPr lang="zh-CN" altLang="en-US" sz="1200" b="1" dirty="0">
                <a:solidFill>
                  <a:prstClr val="black"/>
                </a:solidFill>
                <a:latin typeface="微软雅黑" panose="020B0503020204020204" pitchFamily="34" charset="-122"/>
                <a:ea typeface="微软雅黑" panose="020B0503020204020204" pitchFamily="34" charset="-122"/>
                <a:cs typeface="+mn-ea"/>
                <a:sym typeface="微软雅黑" panose="020B0503020204020204" pitchFamily="34" charset="-122"/>
              </a:rPr>
              <a:t> </a:t>
            </a:r>
            <a:r>
              <a:rPr lang="en-US" altLang="zh-CN" sz="1200" b="1" dirty="0">
                <a:solidFill>
                  <a:prstClr val="black"/>
                </a:solidFill>
                <a:latin typeface="微软雅黑" panose="020B0503020204020204" pitchFamily="34" charset="-122"/>
                <a:ea typeface="微软雅黑" panose="020B0503020204020204" pitchFamily="34" charset="-122"/>
                <a:cs typeface="+mn-ea"/>
                <a:sym typeface="微软雅黑" panose="020B0503020204020204" pitchFamily="34" charset="-122"/>
              </a:rPr>
              <a:t>167 </a:t>
            </a:r>
            <a:r>
              <a:rPr lang="zh-CN" altLang="en-US" sz="1200" b="1" dirty="0">
                <a:solidFill>
                  <a:prstClr val="black"/>
                </a:solidFill>
                <a:latin typeface="微软雅黑" panose="020B0503020204020204" pitchFamily="34" charset="-122"/>
                <a:ea typeface="微软雅黑" panose="020B0503020204020204" pitchFamily="34" charset="-122"/>
                <a:cs typeface="+mn-ea"/>
                <a:sym typeface="微软雅黑" panose="020B0503020204020204" pitchFamily="34" charset="-122"/>
              </a:rPr>
              <a:t>例患者接受了</a:t>
            </a:r>
            <a:r>
              <a:rPr lang="en-US" altLang="zh-CN" sz="1200" b="1" dirty="0">
                <a:solidFill>
                  <a:prstClr val="black"/>
                </a:solidFill>
                <a:latin typeface="微软雅黑" panose="020B0503020204020204" pitchFamily="34" charset="-122"/>
                <a:ea typeface="微软雅黑" panose="020B0503020204020204" pitchFamily="34" charset="-122"/>
                <a:cs typeface="+mn-ea"/>
                <a:sym typeface="微软雅黑" panose="020B0503020204020204" pitchFamily="34" charset="-122"/>
              </a:rPr>
              <a:t>RP1bD</a:t>
            </a:r>
            <a:r>
              <a:rPr lang="zh-CN" altLang="en-US" sz="1200" b="1" dirty="0">
                <a:solidFill>
                  <a:prstClr val="black"/>
                </a:solidFill>
                <a:latin typeface="微软雅黑" panose="020B0503020204020204" pitchFamily="34" charset="-122"/>
                <a:ea typeface="微软雅黑" panose="020B0503020204020204" pitchFamily="34" charset="-122"/>
                <a:cs typeface="+mn-ea"/>
                <a:sym typeface="微软雅黑" panose="020B0503020204020204" pitchFamily="34" charset="-122"/>
              </a:rPr>
              <a:t>剂量</a:t>
            </a:r>
            <a:r>
              <a:rPr lang="zh-CN" altLang="en-US" sz="1200" dirty="0">
                <a:solidFill>
                  <a:prstClr val="black"/>
                </a:solidFill>
                <a:latin typeface="微软雅黑" panose="020B0503020204020204" pitchFamily="34" charset="-122"/>
                <a:ea typeface="微软雅黑" panose="020B0503020204020204" pitchFamily="34" charset="-122"/>
                <a:cs typeface="+mn-ea"/>
                <a:sym typeface="微软雅黑" panose="020B0503020204020204" pitchFamily="34" charset="-122"/>
              </a:rPr>
              <a:t>（</a:t>
            </a:r>
            <a:r>
              <a:rPr lang="en-US" altLang="zh-CN" sz="1200" dirty="0">
                <a:solidFill>
                  <a:prstClr val="black"/>
                </a:solidFill>
                <a:latin typeface="微软雅黑" panose="020B0503020204020204" pitchFamily="34" charset="-122"/>
                <a:ea typeface="微软雅黑" panose="020B0503020204020204" pitchFamily="34" charset="-122"/>
                <a:cs typeface="+mn-ea"/>
                <a:sym typeface="微软雅黑" panose="020B0503020204020204" pitchFamily="34" charset="-122"/>
              </a:rPr>
              <a:t>300 mg QD </a:t>
            </a:r>
            <a:r>
              <a:rPr lang="zh-CN" altLang="en-US" sz="1200" dirty="0">
                <a:solidFill>
                  <a:prstClr val="black"/>
                </a:solidFill>
                <a:latin typeface="微软雅黑" panose="020B0503020204020204" pitchFamily="34" charset="-122"/>
                <a:ea typeface="微软雅黑" panose="020B0503020204020204" pitchFamily="34" charset="-122"/>
                <a:cs typeface="+mn-ea"/>
                <a:sym typeface="微软雅黑" panose="020B0503020204020204" pitchFamily="34" charset="-122"/>
              </a:rPr>
              <a:t>片剂或暴露量等效的 </a:t>
            </a:r>
            <a:r>
              <a:rPr lang="en-US" altLang="zh-CN" sz="1200" dirty="0">
                <a:solidFill>
                  <a:prstClr val="black"/>
                </a:solidFill>
                <a:latin typeface="微软雅黑" panose="020B0503020204020204" pitchFamily="34" charset="-122"/>
                <a:ea typeface="微软雅黑" panose="020B0503020204020204" pitchFamily="34" charset="-122"/>
                <a:cs typeface="+mn-ea"/>
                <a:sym typeface="微软雅黑" panose="020B0503020204020204" pitchFamily="34" charset="-122"/>
              </a:rPr>
              <a:t>400 mg QD </a:t>
            </a:r>
            <a:r>
              <a:rPr lang="zh-CN" altLang="en-US" sz="1200" dirty="0">
                <a:solidFill>
                  <a:prstClr val="black"/>
                </a:solidFill>
                <a:latin typeface="微软雅黑" panose="020B0503020204020204" pitchFamily="34" charset="-122"/>
                <a:ea typeface="微软雅黑" panose="020B0503020204020204" pitchFamily="34" charset="-122"/>
                <a:cs typeface="+mn-ea"/>
                <a:sym typeface="微软雅黑" panose="020B0503020204020204" pitchFamily="34" charset="-122"/>
              </a:rPr>
              <a:t>胶囊，简称 </a:t>
            </a:r>
            <a:r>
              <a:rPr lang="en-US" altLang="zh-CN" sz="1200" dirty="0">
                <a:solidFill>
                  <a:prstClr val="black"/>
                </a:solidFill>
                <a:latin typeface="微软雅黑" panose="020B0503020204020204" pitchFamily="34" charset="-122"/>
                <a:ea typeface="微软雅黑" panose="020B0503020204020204" pitchFamily="34" charset="-122"/>
                <a:cs typeface="+mn-ea"/>
                <a:sym typeface="微软雅黑" panose="020B0503020204020204" pitchFamily="34" charset="-122"/>
              </a:rPr>
              <a:t>T300/C400</a:t>
            </a:r>
            <a:r>
              <a:rPr lang="zh-CN" altLang="en-US" sz="1200" dirty="0">
                <a:solidFill>
                  <a:prstClr val="black"/>
                </a:solidFill>
                <a:latin typeface="微软雅黑" panose="020B0503020204020204" pitchFamily="34" charset="-122"/>
                <a:ea typeface="微软雅黑" panose="020B0503020204020204" pitchFamily="34" charset="-122"/>
                <a:cs typeface="+mn-ea"/>
                <a:sym typeface="微软雅黑" panose="020B0503020204020204" pitchFamily="34" charset="-122"/>
              </a:rPr>
              <a:t>）。</a:t>
            </a:r>
            <a:endParaRPr lang="en-US" altLang="zh-CN" sz="1200" dirty="0">
              <a:solidFill>
                <a:prstClr val="black"/>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36" name="Rectangle 1"/>
          <p:cNvSpPr>
            <a:spLocks noChangeArrowheads="1"/>
          </p:cNvSpPr>
          <p:nvPr/>
        </p:nvSpPr>
        <p:spPr bwMode="auto">
          <a:xfrm>
            <a:off x="9958680" y="6028394"/>
            <a:ext cx="1857881" cy="415498"/>
          </a:xfrm>
          <a:prstGeom prst="rect">
            <a:avLst/>
          </a:prstGeom>
          <a:noFill/>
          <a:ln>
            <a:noFill/>
          </a:ln>
          <a:effectLst/>
        </p:spPr>
        <p:txBody>
          <a:bodyPr vert="horz" wrap="none" lIns="0" tIns="0" rIns="0" bIns="0" numCol="1" anchor="ctr"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endParaRPr lang="en-US" altLang="en-US" sz="900" dirty="0">
              <a:solidFill>
                <a:prstClr val="black"/>
              </a:solidFill>
              <a:latin typeface="微软雅黑" panose="020B0503020204020204" pitchFamily="34" charset="-122"/>
              <a:ea typeface="微软雅黑" panose="020B0503020204020204" pitchFamily="34" charset="-122"/>
              <a:cs typeface="+mn-ea"/>
              <a:sym typeface="微软雅黑" panose="020B0503020204020204" pitchFamily="34" charset="-122"/>
            </a:endParaRPr>
          </a:p>
          <a:p>
            <a:pPr>
              <a:defRPr/>
            </a:pPr>
            <a:r>
              <a:rPr lang="en-US" altLang="en-US" sz="900" dirty="0">
                <a:solidFill>
                  <a:prstClr val="black"/>
                </a:solidFill>
                <a:latin typeface="微软雅黑" panose="020B0503020204020204" pitchFamily="34" charset="-122"/>
                <a:ea typeface="微软雅黑" panose="020B0503020204020204" pitchFamily="34" charset="-122"/>
                <a:cs typeface="+mn-ea"/>
                <a:sym typeface="微软雅黑" panose="020B0503020204020204" pitchFamily="34" charset="-122"/>
              </a:rPr>
              <a:t>a </a:t>
            </a:r>
            <a:r>
              <a:rPr lang="en-US" altLang="en-US" sz="900" dirty="0" err="1">
                <a:solidFill>
                  <a:prstClr val="black"/>
                </a:solidFill>
                <a:latin typeface="微软雅黑" panose="020B0503020204020204" pitchFamily="34" charset="-122"/>
                <a:ea typeface="微软雅黑" panose="020B0503020204020204" pitchFamily="34" charset="-122"/>
                <a:cs typeface="+mn-ea"/>
                <a:sym typeface="微软雅黑" panose="020B0503020204020204" pitchFamily="34" charset="-122"/>
              </a:rPr>
              <a:t>不包括（新）辅助治疗</a:t>
            </a:r>
            <a:r>
              <a:rPr lang="en-US" altLang="en-US" sz="900" dirty="0">
                <a:solidFill>
                  <a:prstClr val="black"/>
                </a:solidFill>
                <a:latin typeface="微软雅黑" panose="020B0503020204020204" pitchFamily="34" charset="-122"/>
                <a:ea typeface="微软雅黑" panose="020B0503020204020204" pitchFamily="34" charset="-122"/>
                <a:cs typeface="+mn-ea"/>
                <a:sym typeface="微软雅黑" panose="020B0503020204020204" pitchFamily="34" charset="-122"/>
              </a:rPr>
              <a:t>。</a:t>
            </a:r>
            <a:br>
              <a:rPr lang="en-US" altLang="en-US" sz="900" dirty="0">
                <a:solidFill>
                  <a:prstClr val="black"/>
                </a:solidFill>
                <a:latin typeface="微软雅黑" panose="020B0503020204020204" pitchFamily="34" charset="-122"/>
                <a:ea typeface="微软雅黑" panose="020B0503020204020204" pitchFamily="34" charset="-122"/>
                <a:cs typeface="+mn-ea"/>
                <a:sym typeface="微软雅黑" panose="020B0503020204020204" pitchFamily="34" charset="-122"/>
              </a:rPr>
            </a:br>
            <a:r>
              <a:rPr lang="en-US" altLang="en-US" sz="900" dirty="0">
                <a:solidFill>
                  <a:prstClr val="black"/>
                </a:solidFill>
                <a:latin typeface="微软雅黑" panose="020B0503020204020204" pitchFamily="34" charset="-122"/>
                <a:ea typeface="微软雅黑" panose="020B0503020204020204" pitchFamily="34" charset="-122"/>
                <a:cs typeface="+mn-ea"/>
                <a:sym typeface="微软雅黑" panose="020B0503020204020204" pitchFamily="34" charset="-122"/>
              </a:rPr>
              <a:t>b </a:t>
            </a:r>
            <a:r>
              <a:rPr lang="en-US" altLang="en-US" sz="900" dirty="0" err="1">
                <a:solidFill>
                  <a:prstClr val="black"/>
                </a:solidFill>
                <a:latin typeface="微软雅黑" panose="020B0503020204020204" pitchFamily="34" charset="-122"/>
                <a:ea typeface="微软雅黑" panose="020B0503020204020204" pitchFamily="34" charset="-122"/>
                <a:cs typeface="+mn-ea"/>
                <a:sym typeface="微软雅黑" panose="020B0503020204020204" pitchFamily="34" charset="-122"/>
              </a:rPr>
              <a:t>经本地评估或</a:t>
            </a:r>
            <a:r>
              <a:rPr lang="zh-CN" altLang="en-US" sz="900" dirty="0">
                <a:solidFill>
                  <a:prstClr val="black"/>
                </a:solidFill>
                <a:latin typeface="微软雅黑" panose="020B0503020204020204" pitchFamily="34" charset="-122"/>
                <a:ea typeface="微软雅黑" panose="020B0503020204020204" pitchFamily="34" charset="-122"/>
                <a:cs typeface="+mn-ea"/>
                <a:sym typeface="微软雅黑" panose="020B0503020204020204" pitchFamily="34" charset="-122"/>
              </a:rPr>
              <a:t>中央基线</a:t>
            </a:r>
            <a:r>
              <a:rPr lang="en-US" altLang="en-US" sz="900" dirty="0" err="1">
                <a:solidFill>
                  <a:prstClr val="black"/>
                </a:solidFill>
                <a:latin typeface="微软雅黑" panose="020B0503020204020204" pitchFamily="34" charset="-122"/>
                <a:ea typeface="微软雅黑" panose="020B0503020204020204" pitchFamily="34" charset="-122"/>
                <a:cs typeface="+mn-ea"/>
                <a:sym typeface="微软雅黑" panose="020B0503020204020204" pitchFamily="34" charset="-122"/>
              </a:rPr>
              <a:t>ctDNA检测</a:t>
            </a:r>
            <a:endParaRPr lang="en-US" altLang="en-US" sz="900" dirty="0">
              <a:solidFill>
                <a:prstClr val="black"/>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37" name="文本占位符 1"/>
          <p:cNvSpPr txBox="1"/>
          <p:nvPr/>
        </p:nvSpPr>
        <p:spPr>
          <a:xfrm>
            <a:off x="340889" y="6584804"/>
            <a:ext cx="6202117" cy="216982"/>
          </a:xfrm>
          <a:prstGeom prst="rect">
            <a:avLst/>
          </a:prstGeom>
        </p:spPr>
        <p:txBody>
          <a:bodyPr>
            <a:noAutofit/>
          </a:bodyPr>
          <a:lstStyle>
            <a:lvl1pPr marL="304800" indent="-304800" algn="l" defTabSz="1219200" rtl="0" eaLnBrk="1" latinLnBrk="0" hangingPunct="1">
              <a:lnSpc>
                <a:spcPct val="90000"/>
              </a:lnSpc>
              <a:spcBef>
                <a:spcPts val="1335"/>
              </a:spcBef>
              <a:buFont typeface="Arial" panose="020B0604020202020204" pitchFamily="34" charset="0"/>
              <a:buChar char="•"/>
              <a:defRPr sz="3735" kern="1200">
                <a:solidFill>
                  <a:schemeClr val="tx1"/>
                </a:solidFill>
                <a:latin typeface="微软雅黑" panose="020B0503020204020204" pitchFamily="34" charset="-122"/>
                <a:ea typeface="+mn-ea"/>
                <a:cs typeface="+mn-cs"/>
              </a:defRPr>
            </a:lvl1pPr>
            <a:lvl2pPr marL="914400" indent="-304800" algn="l" defTabSz="1219200" rtl="0" eaLnBrk="1" latinLnBrk="0" hangingPunct="1">
              <a:lnSpc>
                <a:spcPct val="90000"/>
              </a:lnSpc>
              <a:spcBef>
                <a:spcPts val="665"/>
              </a:spcBef>
              <a:buFont typeface="Arial" panose="020B0604020202020204" pitchFamily="34" charset="0"/>
              <a:buChar char="•"/>
              <a:defRPr sz="3200" kern="1200">
                <a:solidFill>
                  <a:schemeClr val="tx1"/>
                </a:solidFill>
                <a:latin typeface="微软雅黑" panose="020B0503020204020204" pitchFamily="34" charset="-122"/>
                <a:ea typeface="+mn-ea"/>
                <a:cs typeface="+mn-cs"/>
              </a:defRPr>
            </a:lvl2pPr>
            <a:lvl3pPr marL="1524000" indent="-304800" algn="l" defTabSz="1219200" rtl="0" eaLnBrk="1" latinLnBrk="0" hangingPunct="1">
              <a:lnSpc>
                <a:spcPct val="90000"/>
              </a:lnSpc>
              <a:spcBef>
                <a:spcPts val="665"/>
              </a:spcBef>
              <a:buFont typeface="Arial" panose="020B0604020202020204" pitchFamily="34" charset="0"/>
              <a:buChar char="•"/>
              <a:defRPr sz="2800" kern="1200">
                <a:solidFill>
                  <a:schemeClr val="tx1"/>
                </a:solidFill>
                <a:latin typeface="微软雅黑" panose="020B0503020204020204" pitchFamily="34" charset="-122"/>
                <a:ea typeface="+mn-ea"/>
                <a:cs typeface="+mn-cs"/>
              </a:defRPr>
            </a:lvl3pPr>
            <a:lvl4pPr marL="2133600" indent="-304800" algn="l" defTabSz="1219200" rtl="0" eaLnBrk="1" latinLnBrk="0" hangingPunct="1">
              <a:lnSpc>
                <a:spcPct val="90000"/>
              </a:lnSpc>
              <a:spcBef>
                <a:spcPts val="665"/>
              </a:spcBef>
              <a:buFont typeface="Arial" panose="020B0604020202020204" pitchFamily="34" charset="0"/>
              <a:buChar char="•"/>
              <a:defRPr sz="2535" kern="1200">
                <a:solidFill>
                  <a:schemeClr val="tx1"/>
                </a:solidFill>
                <a:latin typeface="微软雅黑" panose="020B0503020204020204" pitchFamily="34" charset="-122"/>
                <a:ea typeface="+mn-ea"/>
                <a:cs typeface="+mn-cs"/>
              </a:defRPr>
            </a:lvl4pPr>
            <a:lvl5pPr marL="2743200" indent="-304800" algn="l" defTabSz="1219200" rtl="0" eaLnBrk="1" latinLnBrk="0" hangingPunct="1">
              <a:lnSpc>
                <a:spcPct val="90000"/>
              </a:lnSpc>
              <a:spcBef>
                <a:spcPts val="665"/>
              </a:spcBef>
              <a:buFont typeface="Arial" panose="020B0604020202020204" pitchFamily="34" charset="0"/>
              <a:buChar char="•"/>
              <a:defRPr sz="2535" kern="1200">
                <a:solidFill>
                  <a:schemeClr val="tx1"/>
                </a:solidFill>
                <a:latin typeface="微软雅黑" panose="020B0503020204020204" pitchFamily="34" charset="-122"/>
                <a:ea typeface="+mn-ea"/>
                <a:cs typeface="+mn-cs"/>
              </a:defRPr>
            </a:lvl5pPr>
            <a:lvl6pPr marL="3352800" indent="-304800" algn="l" defTabSz="1219200" rtl="0" eaLnBrk="1" latinLnBrk="0" hangingPunct="1">
              <a:lnSpc>
                <a:spcPct val="90000"/>
              </a:lnSpc>
              <a:spcBef>
                <a:spcPts val="665"/>
              </a:spcBef>
              <a:buFont typeface="Arial" panose="020B0604020202020204" pitchFamily="34" charset="0"/>
              <a:buChar char="•"/>
              <a:defRPr sz="2535" kern="1200">
                <a:solidFill>
                  <a:schemeClr val="tx1"/>
                </a:solidFill>
                <a:latin typeface="+mn-lt"/>
                <a:ea typeface="+mn-ea"/>
                <a:cs typeface="+mn-cs"/>
              </a:defRPr>
            </a:lvl6pPr>
            <a:lvl7pPr marL="3961765" indent="-304800" algn="l" defTabSz="1219200" rtl="0" eaLnBrk="1" latinLnBrk="0" hangingPunct="1">
              <a:lnSpc>
                <a:spcPct val="90000"/>
              </a:lnSpc>
              <a:spcBef>
                <a:spcPts val="665"/>
              </a:spcBef>
              <a:buFont typeface="Arial" panose="020B0604020202020204" pitchFamily="34" charset="0"/>
              <a:buChar char="•"/>
              <a:defRPr sz="2535" kern="1200">
                <a:solidFill>
                  <a:schemeClr val="tx1"/>
                </a:solidFill>
                <a:latin typeface="+mn-lt"/>
                <a:ea typeface="+mn-ea"/>
                <a:cs typeface="+mn-cs"/>
              </a:defRPr>
            </a:lvl7pPr>
            <a:lvl8pPr marL="4571365" indent="-304800" algn="l" defTabSz="1219200" rtl="0" eaLnBrk="1" latinLnBrk="0" hangingPunct="1">
              <a:lnSpc>
                <a:spcPct val="90000"/>
              </a:lnSpc>
              <a:spcBef>
                <a:spcPts val="665"/>
              </a:spcBef>
              <a:buFont typeface="Arial" panose="020B0604020202020204" pitchFamily="34" charset="0"/>
              <a:buChar char="•"/>
              <a:defRPr sz="2535" kern="1200">
                <a:solidFill>
                  <a:schemeClr val="tx1"/>
                </a:solidFill>
                <a:latin typeface="+mn-lt"/>
                <a:ea typeface="+mn-ea"/>
                <a:cs typeface="+mn-cs"/>
              </a:defRPr>
            </a:lvl8pPr>
            <a:lvl9pPr marL="5180965" indent="-304800" algn="l" defTabSz="1219200" rtl="0" eaLnBrk="1" latinLnBrk="0" hangingPunct="1">
              <a:lnSpc>
                <a:spcPct val="90000"/>
              </a:lnSpc>
              <a:spcBef>
                <a:spcPts val="665"/>
              </a:spcBef>
              <a:buFont typeface="Arial" panose="020B0604020202020204" pitchFamily="34" charset="0"/>
              <a:buChar char="•"/>
              <a:defRPr sz="2535" kern="1200">
                <a:solidFill>
                  <a:schemeClr val="tx1"/>
                </a:solidFill>
                <a:latin typeface="+mn-lt"/>
                <a:ea typeface="+mn-ea"/>
                <a:cs typeface="+mn-cs"/>
              </a:defRPr>
            </a:lvl9pPr>
          </a:lstStyle>
          <a:p>
            <a:pPr marL="0" indent="0">
              <a:lnSpc>
                <a:spcPct val="120000"/>
              </a:lnSpc>
              <a:spcBef>
                <a:spcPts val="0"/>
              </a:spcBef>
              <a:buFont typeface="Arial" panose="020B0604020202020204" pitchFamily="34" charset="0"/>
              <a:buNone/>
              <a:defRPr/>
            </a:pPr>
            <a:r>
              <a:rPr lang="en-US" altLang="zh-CN" sz="900" dirty="0">
                <a:solidFill>
                  <a:prstClr val="black"/>
                </a:solidFill>
                <a:ea typeface="微软雅黑" panose="020B0503020204020204" pitchFamily="34" charset="-122"/>
                <a:cs typeface="+mn-ea"/>
                <a:sym typeface="微软雅黑" panose="020B0503020204020204" pitchFamily="34" charset="-122"/>
              </a:rPr>
              <a:t>Suzanne George, et al. 2025 CTOS. P194. </a:t>
            </a:r>
            <a:endParaRPr lang="es-ES" altLang="zh-CN" sz="900" dirty="0">
              <a:solidFill>
                <a:prstClr val="black"/>
              </a:solidFill>
              <a:ea typeface="微软雅黑" panose="020B0503020204020204" pitchFamily="34" charset="-122"/>
              <a:cs typeface="+mn-ea"/>
              <a:sym typeface="微软雅黑" panose="020B0503020204020204" pitchFamily="34" charset="-122"/>
            </a:endParaRPr>
          </a:p>
        </p:txBody>
      </p:sp>
      <p:sp>
        <p:nvSpPr>
          <p:cNvPr id="2" name="文本框 6"/>
          <p:cNvSpPr txBox="1"/>
          <p:nvPr/>
        </p:nvSpPr>
        <p:spPr>
          <a:xfrm>
            <a:off x="1683818" y="6210383"/>
            <a:ext cx="7194278" cy="295911"/>
          </a:xfrm>
          <a:prstGeom prst="rect">
            <a:avLst/>
          </a:prstGeom>
          <a:ln w="12700">
            <a:miter lim="400000"/>
          </a:ln>
        </p:spPr>
        <p:txBody>
          <a:bodyPr wrap="square" lIns="45718" tIns="45718" rIns="45718" bIns="45718">
            <a:sp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140335" indent="-140335">
              <a:lnSpc>
                <a:spcPct val="120000"/>
              </a:lnSpc>
              <a:buSzPct val="100000"/>
              <a:buChar char="•"/>
              <a:defRPr sz="1400">
                <a:latin typeface="微软雅黑" panose="020B0503020204020204" pitchFamily="34" charset="-122"/>
                <a:ea typeface="微软雅黑" panose="020B0503020204020204" pitchFamily="34" charset="-122"/>
                <a:cs typeface="微软雅黑" panose="020B0503020204020204" pitchFamily="34" charset="-122"/>
              </a:defRPr>
            </a:lvl1pPr>
          </a:lstStyle>
          <a:p>
            <a:pPr marL="0" marR="0" lvl="0" indent="0" algn="l" defTabSz="914400" rtl="0" eaLnBrk="1" fontAlgn="auto" latinLnBrk="0" hangingPunct="0">
              <a:lnSpc>
                <a:spcPct val="150000"/>
              </a:lnSpc>
              <a:spcBef>
                <a:spcPts val="0"/>
              </a:spcBef>
              <a:spcAft>
                <a:spcPts val="0"/>
              </a:spcAft>
              <a:buClrTx/>
              <a:buSzPct val="100000"/>
              <a:buNone/>
              <a:defRPr/>
            </a:pPr>
            <a:r>
              <a:rPr kumimoji="0" lang="en-US" altLang="zh-CN" sz="1000" b="0" i="0" u="none" strike="noStrike" kern="0" cap="none" spc="0" normalizeH="0" baseline="0" noProof="0" dirty="0">
                <a:ln>
                  <a:noFill/>
                </a:ln>
                <a:effectLst/>
                <a:uLnTx/>
                <a:uFillTx/>
                <a:cs typeface="+mn-ea"/>
                <a:sym typeface="微软雅黑" panose="020B0503020204020204" pitchFamily="34" charset="-122"/>
              </a:rPr>
              <a:t>IDRX-42</a:t>
            </a:r>
            <a:r>
              <a:rPr kumimoji="0" lang="zh-CN" altLang="en-US" sz="1000" b="0" i="0" u="none" strike="noStrike" kern="0" cap="none" spc="0" normalizeH="0" baseline="0" noProof="0" dirty="0">
                <a:ln>
                  <a:noFill/>
                </a:ln>
                <a:effectLst/>
                <a:uLnTx/>
                <a:uFillTx/>
                <a:cs typeface="+mn-ea"/>
                <a:sym typeface="微软雅黑" panose="020B0503020204020204" pitchFamily="34" charset="-122"/>
              </a:rPr>
              <a:t>是一种新型、高选择性、口服</a:t>
            </a:r>
            <a:r>
              <a:rPr kumimoji="0" lang="en-US" altLang="zh-CN" sz="1000" b="0" i="0" u="none" strike="noStrike" kern="0" cap="none" spc="0" normalizeH="0" baseline="0" noProof="0" dirty="0">
                <a:ln>
                  <a:noFill/>
                </a:ln>
                <a:effectLst/>
                <a:uLnTx/>
                <a:uFillTx/>
                <a:cs typeface="+mn-ea"/>
                <a:sym typeface="微软雅黑" panose="020B0503020204020204" pitchFamily="34" charset="-122"/>
              </a:rPr>
              <a:t>KIT TKI</a:t>
            </a:r>
            <a:r>
              <a:rPr kumimoji="0" lang="zh-CN" altLang="en-US" sz="1000" b="0" i="0" u="none" strike="noStrike" kern="0" cap="none" spc="0" normalizeH="0" baseline="0" noProof="0" dirty="0">
                <a:ln>
                  <a:noFill/>
                </a:ln>
                <a:effectLst/>
                <a:uLnTx/>
                <a:uFillTx/>
                <a:cs typeface="+mn-ea"/>
                <a:sym typeface="微软雅黑" panose="020B0503020204020204" pitchFamily="34" charset="-122"/>
              </a:rPr>
              <a:t>，其在临床相关激活型和继发性耐药型 </a:t>
            </a:r>
            <a:r>
              <a:rPr kumimoji="0" lang="en-US" altLang="zh-CN" sz="1000" b="0" i="0" u="none" strike="noStrike" kern="0" cap="none" spc="0" normalizeH="0" baseline="0" noProof="0" dirty="0">
                <a:ln>
                  <a:noFill/>
                </a:ln>
                <a:effectLst/>
                <a:uLnTx/>
                <a:uFillTx/>
                <a:cs typeface="+mn-ea"/>
                <a:sym typeface="微软雅黑" panose="020B0503020204020204" pitchFamily="34" charset="-122"/>
              </a:rPr>
              <a:t>KIT </a:t>
            </a:r>
            <a:r>
              <a:rPr kumimoji="0" lang="zh-CN" altLang="en-US" sz="1000" b="0" i="0" u="none" strike="noStrike" kern="0" cap="none" spc="0" normalizeH="0" baseline="0" noProof="0" dirty="0">
                <a:ln>
                  <a:noFill/>
                </a:ln>
                <a:effectLst/>
                <a:uLnTx/>
                <a:uFillTx/>
                <a:cs typeface="+mn-ea"/>
                <a:sym typeface="微软雅黑" panose="020B0503020204020204" pitchFamily="34" charset="-122"/>
              </a:rPr>
              <a:t>突变方面具有广泛的临床前活性</a:t>
            </a:r>
            <a:endParaRPr kumimoji="0" lang="en-US" altLang="zh-CN" sz="1000" b="0" i="0" u="none" strike="noStrike" kern="0" cap="none" spc="0" normalizeH="0" baseline="30000" noProof="0" dirty="0">
              <a:ln>
                <a:noFill/>
              </a:ln>
              <a:effectLst/>
              <a:uLnTx/>
              <a:uFillTx/>
              <a:cs typeface="+mn-ea"/>
              <a:sym typeface="微软雅黑" panose="020B0503020204020204" pitchFamily="34"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文本框 27"/>
          <p:cNvSpPr txBox="1"/>
          <p:nvPr/>
        </p:nvSpPr>
        <p:spPr>
          <a:xfrm>
            <a:off x="2352693" y="5034357"/>
            <a:ext cx="10035251" cy="1023742"/>
          </a:xfrm>
          <a:prstGeom prst="rect">
            <a:avLst/>
          </a:prstGeom>
          <a:noFill/>
        </p:spPr>
        <p:txBody>
          <a:bodyPr wrap="square">
            <a:spAutoFit/>
          </a:bodyPr>
          <a:lstStyle/>
          <a:p>
            <a:pPr marL="465455" lvl="1" indent="-285750">
              <a:lnSpc>
                <a:spcPct val="150000"/>
              </a:lnSpc>
              <a:buClr>
                <a:srgbClr val="AC283F"/>
              </a:buClr>
              <a:buFont typeface="Arial" panose="020B0604020202020204" pitchFamily="34" charset="0"/>
              <a:buChar char="•"/>
              <a:defRPr/>
            </a:pPr>
            <a:r>
              <a:rPr lang="zh-CN" altLang="en-US" sz="1400" dirty="0">
                <a:latin typeface="微软雅黑" panose="020B0503020204020204" pitchFamily="34" charset="-122"/>
                <a:ea typeface="微软雅黑" panose="020B0503020204020204" pitchFamily="34" charset="-122"/>
                <a:cs typeface="+mn-ea"/>
                <a:sym typeface="微软雅黑" panose="020B0503020204020204" pitchFamily="34" charset="-122"/>
              </a:rPr>
              <a:t>中国晚期</a:t>
            </a:r>
            <a:r>
              <a:rPr lang="en-US" altLang="zh-CN" sz="1400" dirty="0">
                <a:latin typeface="微软雅黑" panose="020B0503020204020204" pitchFamily="34" charset="-122"/>
                <a:ea typeface="微软雅黑" panose="020B0503020204020204" pitchFamily="34" charset="-122"/>
                <a:cs typeface="+mn-ea"/>
                <a:sym typeface="微软雅黑" panose="020B0503020204020204" pitchFamily="34" charset="-122"/>
              </a:rPr>
              <a:t>GIST</a:t>
            </a:r>
            <a:r>
              <a:rPr lang="zh-CN" altLang="en-US" sz="1400" dirty="0">
                <a:latin typeface="微软雅黑" panose="020B0503020204020204" pitchFamily="34" charset="-122"/>
                <a:ea typeface="微软雅黑" panose="020B0503020204020204" pitchFamily="34" charset="-122"/>
                <a:cs typeface="+mn-ea"/>
                <a:sym typeface="微软雅黑" panose="020B0503020204020204" pitchFamily="34" charset="-122"/>
              </a:rPr>
              <a:t>患者中瑞派替尼 </a:t>
            </a:r>
            <a:r>
              <a:rPr lang="en-US" altLang="zh-CN" sz="1400" dirty="0">
                <a:latin typeface="微软雅黑" panose="020B0503020204020204" pitchFamily="34" charset="-122"/>
                <a:ea typeface="微软雅黑" panose="020B0503020204020204" pitchFamily="34" charset="-122"/>
                <a:cs typeface="+mn-ea"/>
                <a:sym typeface="微软雅黑" panose="020B0503020204020204" pitchFamily="34" charset="-122"/>
              </a:rPr>
              <a:t>vs </a:t>
            </a:r>
            <a:r>
              <a:rPr lang="zh-CN" altLang="en-US" sz="1400" dirty="0">
                <a:latin typeface="微软雅黑" panose="020B0503020204020204" pitchFamily="34" charset="-122"/>
                <a:ea typeface="微软雅黑" panose="020B0503020204020204" pitchFamily="34" charset="-122"/>
                <a:cs typeface="+mn-ea"/>
                <a:sym typeface="微软雅黑" panose="020B0503020204020204" pitchFamily="34" charset="-122"/>
              </a:rPr>
              <a:t>舒尼替尼的长期结局：一项</a:t>
            </a:r>
            <a:r>
              <a:rPr lang="en-US" altLang="zh-CN" sz="1400" dirty="0">
                <a:latin typeface="微软雅黑" panose="020B0503020204020204" pitchFamily="34" charset="-122"/>
                <a:ea typeface="微软雅黑" panose="020B0503020204020204" pitchFamily="34" charset="-122"/>
                <a:cs typeface="+mn-ea"/>
                <a:sym typeface="微软雅黑" panose="020B0503020204020204" pitchFamily="34" charset="-122"/>
              </a:rPr>
              <a:t>2</a:t>
            </a:r>
            <a:r>
              <a:rPr lang="zh-CN" altLang="en-US" sz="1400" dirty="0">
                <a:latin typeface="微软雅黑" panose="020B0503020204020204" pitchFamily="34" charset="-122"/>
                <a:ea typeface="微软雅黑" panose="020B0503020204020204" pitchFamily="34" charset="-122"/>
                <a:cs typeface="+mn-ea"/>
                <a:sym typeface="微软雅黑" panose="020B0503020204020204" pitchFamily="34" charset="-122"/>
              </a:rPr>
              <a:t>期随机临床试验的更新分析</a:t>
            </a:r>
            <a:endParaRPr lang="en-US" altLang="zh-CN" sz="1400" dirty="0">
              <a:latin typeface="微软雅黑" panose="020B0503020204020204" pitchFamily="34" charset="-122"/>
              <a:ea typeface="微软雅黑" panose="020B0503020204020204" pitchFamily="34" charset="-122"/>
              <a:cs typeface="+mn-ea"/>
              <a:sym typeface="微软雅黑" panose="020B0503020204020204" pitchFamily="34" charset="-122"/>
            </a:endParaRPr>
          </a:p>
          <a:p>
            <a:pPr marL="465455" lvl="1" indent="-285750">
              <a:lnSpc>
                <a:spcPct val="150000"/>
              </a:lnSpc>
              <a:buClr>
                <a:srgbClr val="AC283F"/>
              </a:buClr>
              <a:buFont typeface="Arial" panose="020B0604020202020204" pitchFamily="34" charset="0"/>
              <a:buChar char="•"/>
              <a:defRPr/>
            </a:pPr>
            <a:r>
              <a:rPr lang="zh-CN" altLang="en-US" sz="1400" dirty="0">
                <a:latin typeface="微软雅黑" panose="020B0503020204020204" pitchFamily="34" charset="-122"/>
                <a:ea typeface="微软雅黑" panose="020B0503020204020204" pitchFamily="34" charset="-122"/>
                <a:cs typeface="+mn-ea"/>
                <a:sym typeface="微软雅黑" panose="020B0503020204020204" pitchFamily="34" charset="-122"/>
              </a:rPr>
              <a:t>胃肠间质瘤二线治疗模式与结局的中国真实世界研究</a:t>
            </a:r>
            <a:endParaRPr lang="en-US" altLang="zh-CN" sz="1400" dirty="0">
              <a:latin typeface="微软雅黑" panose="020B0503020204020204" pitchFamily="34" charset="-122"/>
              <a:ea typeface="微软雅黑" panose="020B0503020204020204" pitchFamily="34" charset="-122"/>
              <a:cs typeface="+mn-ea"/>
              <a:sym typeface="微软雅黑" panose="020B0503020204020204" pitchFamily="34" charset="-122"/>
            </a:endParaRPr>
          </a:p>
          <a:p>
            <a:pPr marL="465455" lvl="1" indent="-285750">
              <a:lnSpc>
                <a:spcPct val="150000"/>
              </a:lnSpc>
              <a:buClr>
                <a:srgbClr val="AC283F"/>
              </a:buClr>
              <a:buFont typeface="Arial" panose="020B0604020202020204" pitchFamily="34" charset="0"/>
              <a:buChar char="•"/>
              <a:defRPr/>
            </a:pPr>
            <a:r>
              <a:rPr lang="zh-CN" altLang="en-US" sz="1400" dirty="0">
                <a:latin typeface="微软雅黑" panose="020B0503020204020204" pitchFamily="34" charset="-122"/>
                <a:ea typeface="微软雅黑" panose="020B0503020204020204" pitchFamily="34" charset="-122"/>
                <a:cs typeface="+mn-ea"/>
                <a:sym typeface="微软雅黑" panose="020B0503020204020204" pitchFamily="34" charset="-122"/>
              </a:rPr>
              <a:t>中国</a:t>
            </a:r>
            <a:r>
              <a:rPr lang="en-US" altLang="zh-CN" sz="1400" dirty="0">
                <a:latin typeface="微软雅黑" panose="020B0503020204020204" pitchFamily="34" charset="-122"/>
                <a:ea typeface="微软雅黑" panose="020B0503020204020204" pitchFamily="34" charset="-122"/>
                <a:cs typeface="+mn-ea"/>
                <a:sym typeface="微软雅黑" panose="020B0503020204020204" pitchFamily="34" charset="-122"/>
              </a:rPr>
              <a:t>GIST</a:t>
            </a:r>
            <a:r>
              <a:rPr lang="zh-CN" altLang="en-US" sz="1400" dirty="0">
                <a:latin typeface="微软雅黑" panose="020B0503020204020204" pitchFamily="34" charset="-122"/>
                <a:ea typeface="微软雅黑" panose="020B0503020204020204" pitchFamily="34" charset="-122"/>
                <a:cs typeface="+mn-ea"/>
                <a:sym typeface="微软雅黑" panose="020B0503020204020204" pitchFamily="34" charset="-122"/>
              </a:rPr>
              <a:t>患者中瑞派替尼血药浓度监测研究进展</a:t>
            </a:r>
            <a:endParaRPr lang="en-US" altLang="zh-CN" sz="1400" dirty="0">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2" name="TextBox 11"/>
          <p:cNvSpPr txBox="1"/>
          <p:nvPr/>
        </p:nvSpPr>
        <p:spPr>
          <a:xfrm>
            <a:off x="2352693" y="3006514"/>
            <a:ext cx="9839307" cy="1346907"/>
          </a:xfrm>
          <a:prstGeom prst="rect">
            <a:avLst/>
          </a:prstGeom>
          <a:noFill/>
        </p:spPr>
        <p:txBody>
          <a:bodyPr wrap="square">
            <a:spAutoFit/>
          </a:bodyPr>
          <a:lstStyle/>
          <a:p>
            <a:pPr marL="465455" lvl="1" indent="-285750">
              <a:lnSpc>
                <a:spcPct val="150000"/>
              </a:lnSpc>
              <a:buClr>
                <a:srgbClr val="AC283F"/>
              </a:buClr>
              <a:buFont typeface="Arial" panose="020B0604020202020204" pitchFamily="34" charset="0"/>
              <a:buChar char="•"/>
              <a:defRPr/>
            </a:pPr>
            <a:r>
              <a:rPr lang="zh-CN" altLang="en-US" sz="1400" dirty="0">
                <a:latin typeface="微软雅黑" panose="020B0503020204020204" pitchFamily="34" charset="-122"/>
                <a:ea typeface="微软雅黑" panose="020B0503020204020204" pitchFamily="34" charset="-122"/>
                <a:cs typeface="+mn-ea"/>
                <a:sym typeface="微软雅黑" panose="020B0503020204020204" pitchFamily="34" charset="-122"/>
              </a:rPr>
              <a:t>伊马替尼辅助治疗高危胃肠间质瘤</a:t>
            </a:r>
            <a:r>
              <a:rPr lang="en-US" altLang="zh-CN" sz="1400" dirty="0">
                <a:latin typeface="微软雅黑" panose="020B0503020204020204" pitchFamily="34" charset="-122"/>
                <a:ea typeface="微软雅黑" panose="020B0503020204020204" pitchFamily="34" charset="-122"/>
                <a:cs typeface="+mn-ea"/>
                <a:sym typeface="微软雅黑" panose="020B0503020204020204" pitchFamily="34" charset="-122"/>
              </a:rPr>
              <a:t>(GIST)</a:t>
            </a:r>
            <a:r>
              <a:rPr lang="zh-CN" altLang="en-US" sz="1400" dirty="0">
                <a:latin typeface="微软雅黑" panose="020B0503020204020204" pitchFamily="34" charset="-122"/>
                <a:ea typeface="微软雅黑" panose="020B0503020204020204" pitchFamily="34" charset="-122"/>
                <a:cs typeface="+mn-ea"/>
                <a:sym typeface="微软雅黑" panose="020B0503020204020204" pitchFamily="34" charset="-122"/>
              </a:rPr>
              <a:t>的疗效：来自临床实践的真实世界数据</a:t>
            </a:r>
            <a:endParaRPr lang="en-US" altLang="zh-CN" sz="1400" dirty="0">
              <a:latin typeface="微软雅黑" panose="020B0503020204020204" pitchFamily="34" charset="-122"/>
              <a:ea typeface="微软雅黑" panose="020B0503020204020204" pitchFamily="34" charset="-122"/>
              <a:cs typeface="+mn-ea"/>
              <a:sym typeface="微软雅黑" panose="020B0503020204020204" pitchFamily="34" charset="-122"/>
            </a:endParaRPr>
          </a:p>
          <a:p>
            <a:pPr marL="465455" lvl="1" indent="-285750">
              <a:lnSpc>
                <a:spcPct val="150000"/>
              </a:lnSpc>
              <a:buClr>
                <a:srgbClr val="AC283F"/>
              </a:buClr>
              <a:buFont typeface="Arial" panose="020B0604020202020204" pitchFamily="34" charset="0"/>
              <a:buChar char="•"/>
              <a:defRPr/>
            </a:pPr>
            <a:r>
              <a:rPr lang="en-US" altLang="zh-CN" sz="1400" dirty="0">
                <a:latin typeface="微软雅黑" panose="020B0503020204020204" pitchFamily="34" charset="-122"/>
                <a:ea typeface="微软雅黑" panose="020B0503020204020204" pitchFamily="34" charset="-122"/>
                <a:cs typeface="+mn-ea"/>
                <a:sym typeface="微软雅黑" panose="020B0503020204020204" pitchFamily="34" charset="-122"/>
              </a:rPr>
              <a:t>BFR14</a:t>
            </a:r>
            <a:r>
              <a:rPr lang="zh-CN" altLang="en-US" sz="1400" dirty="0">
                <a:latin typeface="微软雅黑" panose="020B0503020204020204" pitchFamily="34" charset="-122"/>
                <a:ea typeface="微软雅黑" panose="020B0503020204020204" pitchFamily="34" charset="-122"/>
                <a:cs typeface="+mn-ea"/>
                <a:sym typeface="微软雅黑" panose="020B0503020204020204" pitchFamily="34" charset="-122"/>
              </a:rPr>
              <a:t>试验的探索性长期随访：伊马替尼治疗晚期胃肠间质瘤的</a:t>
            </a:r>
            <a:r>
              <a:rPr lang="en-US" altLang="zh-CN" sz="1400" dirty="0">
                <a:latin typeface="微软雅黑" panose="020B0503020204020204" pitchFamily="34" charset="-122"/>
                <a:ea typeface="微软雅黑" panose="020B0503020204020204" pitchFamily="34" charset="-122"/>
                <a:cs typeface="+mn-ea"/>
                <a:sym typeface="微软雅黑" panose="020B0503020204020204" pitchFamily="34" charset="-122"/>
              </a:rPr>
              <a:t>20</a:t>
            </a:r>
            <a:r>
              <a:rPr lang="zh-CN" altLang="en-US" sz="1400" dirty="0">
                <a:latin typeface="微软雅黑" panose="020B0503020204020204" pitchFamily="34" charset="-122"/>
                <a:ea typeface="微软雅黑" panose="020B0503020204020204" pitchFamily="34" charset="-122"/>
                <a:cs typeface="+mn-ea"/>
                <a:sym typeface="微软雅黑" panose="020B0503020204020204" pitchFamily="34" charset="-122"/>
              </a:rPr>
              <a:t>年生存率</a:t>
            </a:r>
            <a:endParaRPr lang="en-US" altLang="zh-CN" sz="1400" dirty="0">
              <a:latin typeface="微软雅黑" panose="020B0503020204020204" pitchFamily="34" charset="-122"/>
              <a:ea typeface="微软雅黑" panose="020B0503020204020204" pitchFamily="34" charset="-122"/>
              <a:cs typeface="+mn-ea"/>
              <a:sym typeface="微软雅黑" panose="020B0503020204020204" pitchFamily="34" charset="-122"/>
            </a:endParaRPr>
          </a:p>
          <a:p>
            <a:pPr marL="465455" lvl="1" indent="-285750">
              <a:lnSpc>
                <a:spcPct val="150000"/>
              </a:lnSpc>
              <a:buClr>
                <a:srgbClr val="AC283F"/>
              </a:buClr>
              <a:buFont typeface="Arial" panose="020B0604020202020204" pitchFamily="34" charset="0"/>
              <a:buChar char="•"/>
              <a:defRPr/>
            </a:pPr>
            <a:r>
              <a:rPr lang="en-US" altLang="zh-CN" sz="1400" dirty="0">
                <a:latin typeface="微软雅黑" panose="020B0503020204020204" pitchFamily="34" charset="-122"/>
                <a:ea typeface="微软雅黑" panose="020B0503020204020204" pitchFamily="34" charset="-122"/>
                <a:cs typeface="+mn-ea"/>
                <a:sym typeface="微软雅黑" panose="020B0503020204020204" pitchFamily="34" charset="-122"/>
              </a:rPr>
              <a:t>AGITG ALT-GIST</a:t>
            </a:r>
            <a:r>
              <a:rPr lang="zh-CN" altLang="en-US" sz="1400" dirty="0">
                <a:latin typeface="微软雅黑" panose="020B0503020204020204" pitchFamily="34" charset="-122"/>
                <a:ea typeface="微软雅黑" panose="020B0503020204020204" pitchFamily="34" charset="-122"/>
                <a:cs typeface="+mn-ea"/>
                <a:sym typeface="微软雅黑" panose="020B0503020204020204" pitchFamily="34" charset="-122"/>
              </a:rPr>
              <a:t>组间随机</a:t>
            </a:r>
            <a:r>
              <a:rPr lang="en-US" altLang="zh-CN" sz="1400" dirty="0">
                <a:latin typeface="微软雅黑" panose="020B0503020204020204" pitchFamily="34" charset="-122"/>
                <a:ea typeface="微软雅黑" panose="020B0503020204020204" pitchFamily="34" charset="-122"/>
                <a:cs typeface="+mn-ea"/>
                <a:sym typeface="微软雅黑" panose="020B0503020204020204" pitchFamily="34" charset="-122"/>
              </a:rPr>
              <a:t>II</a:t>
            </a:r>
            <a:r>
              <a:rPr lang="zh-CN" altLang="en-US" sz="1400" dirty="0">
                <a:latin typeface="微软雅黑" panose="020B0503020204020204" pitchFamily="34" charset="-122"/>
                <a:ea typeface="微软雅黑" panose="020B0503020204020204" pitchFamily="34" charset="-122"/>
                <a:cs typeface="+mn-ea"/>
                <a:sym typeface="微软雅黑" panose="020B0503020204020204" pitchFamily="34" charset="-122"/>
              </a:rPr>
              <a:t>期试验：伊马替尼与瑞戈非尼交替使用对比单独使用伊马替尼一线治疗晚期胃肠间质瘤</a:t>
            </a:r>
            <a:endParaRPr lang="en-US" altLang="zh-CN" sz="1400" dirty="0">
              <a:latin typeface="微软雅黑" panose="020B0503020204020204" pitchFamily="34" charset="-122"/>
              <a:ea typeface="微软雅黑" panose="020B0503020204020204" pitchFamily="34" charset="-122"/>
              <a:cs typeface="+mn-ea"/>
              <a:sym typeface="微软雅黑" panose="020B0503020204020204" pitchFamily="34" charset="-122"/>
            </a:endParaRPr>
          </a:p>
          <a:p>
            <a:pPr marL="465455" lvl="1" indent="-285750">
              <a:lnSpc>
                <a:spcPct val="150000"/>
              </a:lnSpc>
              <a:buClr>
                <a:srgbClr val="AC283F"/>
              </a:buClr>
              <a:buFont typeface="Arial" panose="020B0604020202020204" pitchFamily="34" charset="0"/>
              <a:buChar char="•"/>
              <a:defRPr/>
            </a:pPr>
            <a:r>
              <a:rPr lang="en-US" altLang="zh-CN" sz="1400" dirty="0">
                <a:latin typeface="微软雅黑" panose="020B0503020204020204" pitchFamily="34" charset="-122"/>
                <a:ea typeface="微软雅黑" panose="020B0503020204020204" pitchFamily="34" charset="-122"/>
                <a:cs typeface="+mn-ea"/>
                <a:sym typeface="微软雅黑" panose="020B0503020204020204" pitchFamily="34" charset="-122"/>
              </a:rPr>
              <a:t>GIST 13-162</a:t>
            </a:r>
            <a:r>
              <a:rPr lang="zh-CN" altLang="en-US" sz="1400" dirty="0">
                <a:latin typeface="微软雅黑" panose="020B0503020204020204" pitchFamily="34" charset="-122"/>
                <a:ea typeface="微软雅黑" panose="020B0503020204020204" pitchFamily="34" charset="-122"/>
                <a:cs typeface="+mn-ea"/>
                <a:sym typeface="微软雅黑" panose="020B0503020204020204" pitchFamily="34" charset="-122"/>
              </a:rPr>
              <a:t>试验</a:t>
            </a:r>
            <a:r>
              <a:rPr lang="en-US" altLang="zh-CN" sz="1400" dirty="0">
                <a:latin typeface="微软雅黑" panose="020B0503020204020204" pitchFamily="34" charset="-122"/>
                <a:ea typeface="微软雅黑" panose="020B0503020204020204" pitchFamily="34" charset="-122"/>
                <a:cs typeface="+mn-ea"/>
                <a:sym typeface="微软雅黑" panose="020B0503020204020204" pitchFamily="34" charset="-122"/>
              </a:rPr>
              <a:t>10</a:t>
            </a:r>
            <a:r>
              <a:rPr lang="zh-CN" altLang="en-US" sz="1400" dirty="0">
                <a:latin typeface="微软雅黑" panose="020B0503020204020204" pitchFamily="34" charset="-122"/>
                <a:ea typeface="微软雅黑" panose="020B0503020204020204" pitchFamily="34" charset="-122"/>
                <a:cs typeface="+mn-ea"/>
                <a:sym typeface="微软雅黑" panose="020B0503020204020204" pitchFamily="34" charset="-122"/>
              </a:rPr>
              <a:t>年随访：伊马替尼联合比美替尼治疗晚期胃肠间质瘤的</a:t>
            </a:r>
            <a:r>
              <a:rPr lang="en-US" altLang="zh-CN" sz="1400" dirty="0">
                <a:latin typeface="微软雅黑" panose="020B0503020204020204" pitchFamily="34" charset="-122"/>
                <a:ea typeface="微软雅黑" panose="020B0503020204020204" pitchFamily="34" charset="-122"/>
                <a:cs typeface="+mn-ea"/>
                <a:sym typeface="微软雅黑" panose="020B0503020204020204" pitchFamily="34" charset="-122"/>
              </a:rPr>
              <a:t>II</a:t>
            </a:r>
            <a:r>
              <a:rPr lang="zh-CN" altLang="en-US" sz="1400" dirty="0">
                <a:latin typeface="微软雅黑" panose="020B0503020204020204" pitchFamily="34" charset="-122"/>
                <a:ea typeface="微软雅黑" panose="020B0503020204020204" pitchFamily="34" charset="-122"/>
                <a:cs typeface="+mn-ea"/>
                <a:sym typeface="微软雅黑" panose="020B0503020204020204" pitchFamily="34" charset="-122"/>
              </a:rPr>
              <a:t>期临床试验</a:t>
            </a:r>
            <a:endParaRPr lang="en-US" altLang="zh-CN" sz="1400" dirty="0">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cxnSp>
        <p:nvCxnSpPr>
          <p:cNvPr id="14" name="Straight Connector 13"/>
          <p:cNvCxnSpPr/>
          <p:nvPr/>
        </p:nvCxnSpPr>
        <p:spPr>
          <a:xfrm>
            <a:off x="2159643" y="2911742"/>
            <a:ext cx="2771587" cy="0"/>
          </a:xfrm>
          <a:prstGeom prst="line">
            <a:avLst/>
          </a:prstGeom>
          <a:ln w="12700">
            <a:solidFill>
              <a:srgbClr val="AC283F"/>
            </a:solidFill>
            <a:prstDash val="sysDot"/>
          </a:ln>
          <a:effectLst>
            <a:outerShdw blurRad="50800" dist="38100" algn="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a:off x="2159643" y="2444196"/>
            <a:ext cx="6096000" cy="458908"/>
          </a:xfrm>
          <a:prstGeom prst="rect">
            <a:avLst/>
          </a:prstGeom>
          <a:noFill/>
        </p:spPr>
        <p:txBody>
          <a:bodyPr wrap="square">
            <a:spAutoFit/>
          </a:bodyPr>
          <a:lstStyle/>
          <a:p>
            <a:pPr marR="0" lvl="0" algn="l" defTabSz="914400" rtl="0" eaLnBrk="1" fontAlgn="auto" latinLnBrk="0" hangingPunct="1">
              <a:lnSpc>
                <a:spcPct val="150000"/>
              </a:lnSpc>
              <a:buClr>
                <a:prstClr val="black"/>
              </a:buClr>
              <a:buSzTx/>
              <a:defRPr/>
            </a:pPr>
            <a:r>
              <a:rPr kumimoji="0" lang="zh-CN" altLang="en-US" sz="1800" b="1" i="0" u="none" strike="noStrike" kern="1200" cap="none" spc="0" normalizeH="0" baseline="0" noProof="0" dirty="0">
                <a:ln>
                  <a:noFill/>
                </a:ln>
                <a:solidFill>
                  <a:srgbClr val="AC283F"/>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辅助及一线治疗研究进展</a:t>
            </a:r>
            <a:endParaRPr kumimoji="0" lang="en-US" altLang="zh-CN" sz="1800" b="1" i="0" u="none" strike="noStrike" kern="1200" cap="none" spc="0" normalizeH="0" baseline="0" noProof="0" dirty="0">
              <a:ln>
                <a:noFill/>
              </a:ln>
              <a:solidFill>
                <a:srgbClr val="AC283F"/>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24" name="TextBox 23"/>
          <p:cNvSpPr txBox="1"/>
          <p:nvPr/>
        </p:nvSpPr>
        <p:spPr>
          <a:xfrm>
            <a:off x="2159643" y="4464435"/>
            <a:ext cx="6096000" cy="458908"/>
          </a:xfrm>
          <a:prstGeom prst="rect">
            <a:avLst/>
          </a:prstGeom>
          <a:noFill/>
        </p:spPr>
        <p:txBody>
          <a:bodyPr wrap="square">
            <a:spAutoFit/>
          </a:bodyPr>
          <a:lstStyle/>
          <a:p>
            <a:pPr>
              <a:lnSpc>
                <a:spcPct val="150000"/>
              </a:lnSpc>
              <a:buClr>
                <a:prstClr val="black"/>
              </a:buClr>
              <a:defRPr/>
            </a:pPr>
            <a:r>
              <a:rPr lang="zh-CN" altLang="en-US" sz="1800" b="1" dirty="0">
                <a:solidFill>
                  <a:srgbClr val="AC283F"/>
                </a:solidFill>
                <a:latin typeface="微软雅黑" panose="020B0503020204020204" pitchFamily="34" charset="-122"/>
                <a:ea typeface="微软雅黑" panose="020B0503020204020204" pitchFamily="34" charset="-122"/>
                <a:cs typeface="+mn-ea"/>
                <a:sym typeface="微软雅黑" panose="020B0503020204020204" pitchFamily="34" charset="-122"/>
              </a:rPr>
              <a:t>二线及以上治疗研究进展</a:t>
            </a:r>
            <a:endParaRPr lang="en-US" altLang="zh-CN" sz="1800" b="1" dirty="0">
              <a:solidFill>
                <a:srgbClr val="AC283F"/>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cxnSp>
        <p:nvCxnSpPr>
          <p:cNvPr id="25" name="Straight Connector 24"/>
          <p:cNvCxnSpPr/>
          <p:nvPr/>
        </p:nvCxnSpPr>
        <p:spPr>
          <a:xfrm>
            <a:off x="2159643" y="4960950"/>
            <a:ext cx="2771587" cy="0"/>
          </a:xfrm>
          <a:prstGeom prst="line">
            <a:avLst/>
          </a:prstGeom>
          <a:ln w="12700">
            <a:solidFill>
              <a:srgbClr val="AC283F"/>
            </a:solidFill>
            <a:prstDash val="sysDot"/>
          </a:ln>
          <a:effectLst>
            <a:outerShdw blurRad="50800" dist="38100" algn="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pic>
        <p:nvPicPr>
          <p:cNvPr id="27" name="Graphic 26" descr="Blueprint outline"/>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1553362" y="2400233"/>
            <a:ext cx="606281" cy="606281"/>
          </a:xfrm>
          <a:prstGeom prst="rect">
            <a:avLst/>
          </a:prstGeom>
        </p:spPr>
      </p:pic>
      <p:pic>
        <p:nvPicPr>
          <p:cNvPr id="29" name="Graphic 28" descr="Blueprint outline"/>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1553362" y="4404872"/>
            <a:ext cx="606281" cy="606281"/>
          </a:xfrm>
          <a:prstGeom prst="rect">
            <a:avLst/>
          </a:prstGeom>
        </p:spPr>
      </p:pic>
      <p:sp>
        <p:nvSpPr>
          <p:cNvPr id="31" name="TextBox 30"/>
          <p:cNvSpPr txBox="1"/>
          <p:nvPr/>
        </p:nvSpPr>
        <p:spPr>
          <a:xfrm>
            <a:off x="383342" y="375341"/>
            <a:ext cx="1086467" cy="584775"/>
          </a:xfrm>
          <a:prstGeom prst="rect">
            <a:avLst/>
          </a:prstGeom>
          <a:noFill/>
          <a:ln>
            <a:noFill/>
          </a:ln>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3200" b="1" i="0" u="none" strike="noStrike" kern="0" cap="none" spc="0" normalizeH="0" baseline="0" noProof="0" dirty="0">
                <a:ln>
                  <a:noFill/>
                </a:ln>
                <a:solidFill>
                  <a:srgbClr val="AC283F"/>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目录</a:t>
            </a:r>
            <a:endParaRPr kumimoji="0" lang="en-US" altLang="zh-CN" sz="3200" b="1" i="0" u="none" strike="noStrike" kern="0" cap="none" spc="0" normalizeH="0" baseline="0" noProof="0" dirty="0">
              <a:ln>
                <a:noFill/>
              </a:ln>
              <a:solidFill>
                <a:srgbClr val="AC283F"/>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20" name="组合 12"/>
          <p:cNvGrpSpPr/>
          <p:nvPr/>
        </p:nvGrpSpPr>
        <p:grpSpPr>
          <a:xfrm>
            <a:off x="926576" y="1487250"/>
            <a:ext cx="8353902" cy="724218"/>
            <a:chOff x="3892206" y="983649"/>
            <a:chExt cx="8217424" cy="724218"/>
          </a:xfrm>
        </p:grpSpPr>
        <p:grpSp>
          <p:nvGrpSpPr>
            <p:cNvPr id="21" name="组合 14"/>
            <p:cNvGrpSpPr/>
            <p:nvPr/>
          </p:nvGrpSpPr>
          <p:grpSpPr>
            <a:xfrm>
              <a:off x="3892206" y="983649"/>
              <a:ext cx="822132" cy="724218"/>
              <a:chOff x="3640267" y="1236359"/>
              <a:chExt cx="1074069" cy="946150"/>
            </a:xfrm>
          </p:grpSpPr>
          <p:sp>
            <p:nvSpPr>
              <p:cNvPr id="32" name="Oval 13_1"/>
              <p:cNvSpPr/>
              <p:nvPr/>
            </p:nvSpPr>
            <p:spPr>
              <a:xfrm>
                <a:off x="3640267" y="1236359"/>
                <a:ext cx="998001" cy="946150"/>
              </a:xfrm>
              <a:prstGeom prst="ellipse">
                <a:avLst/>
              </a:prstGeom>
              <a:solidFill>
                <a:schemeClr val="bg1"/>
              </a:solidFill>
              <a:ln w="12700">
                <a:gradFill>
                  <a:gsLst>
                    <a:gs pos="0">
                      <a:schemeClr val="bg1"/>
                    </a:gs>
                    <a:gs pos="55000">
                      <a:srgbClr val="AC283F"/>
                    </a:gs>
                    <a:gs pos="75000">
                      <a:srgbClr val="AC283F"/>
                    </a:gs>
                    <a:gs pos="100000">
                      <a:schemeClr val="bg1"/>
                    </a:gs>
                  </a:gsLst>
                  <a:lin ang="10800000" scaled="0"/>
                </a:gra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81075" rtl="0" eaLnBrk="1" fontAlgn="auto" latinLnBrk="0" hangingPunct="0">
                  <a:lnSpc>
                    <a:spcPct val="114000"/>
                  </a:lnSpc>
                  <a:spcBef>
                    <a:spcPts val="0"/>
                  </a:spcBef>
                  <a:spcAft>
                    <a:spcPts val="0"/>
                  </a:spcAft>
                  <a:buClr>
                    <a:srgbClr val="00B7FF"/>
                  </a:buClr>
                  <a:buSzPct val="120000"/>
                  <a:buFontTx/>
                  <a:buNone/>
                  <a:defRPr/>
                </a:pPr>
                <a:endParaRPr kumimoji="0" lang="zh-CN" altLang="en-US" sz="14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33" name="椭圆 33"/>
              <p:cNvSpPr/>
              <p:nvPr/>
            </p:nvSpPr>
            <p:spPr>
              <a:xfrm>
                <a:off x="3640269" y="1248991"/>
                <a:ext cx="972990" cy="922439"/>
              </a:xfrm>
              <a:prstGeom prst="ellipse">
                <a:avLst/>
              </a:prstGeom>
              <a:gradFill>
                <a:gsLst>
                  <a:gs pos="0">
                    <a:schemeClr val="accent3">
                      <a:lumMod val="20000"/>
                      <a:lumOff val="80000"/>
                    </a:schemeClr>
                  </a:gs>
                  <a:gs pos="100000">
                    <a:schemeClr val="bg1">
                      <a:lumMod val="95000"/>
                    </a:schemeClr>
                  </a:gs>
                </a:gsLst>
                <a:lin ang="0" scaled="0"/>
              </a:gra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81075" hangingPunct="0">
                  <a:lnSpc>
                    <a:spcPct val="114000"/>
                  </a:lnSpc>
                  <a:buClr>
                    <a:srgbClr val="00B7FF"/>
                  </a:buClr>
                  <a:buSzPct val="120000"/>
                  <a:defRPr/>
                </a:pPr>
                <a:r>
                  <a:rPr lang="en-US" altLang="zh-CN" sz="2000" b="1" dirty="0">
                    <a:solidFill>
                      <a:srgbClr val="AC283F"/>
                    </a:solidFill>
                    <a:latin typeface="微软雅黑" panose="020B0503020204020204" pitchFamily="34" charset="-122"/>
                    <a:ea typeface="微软雅黑" panose="020B0503020204020204" pitchFamily="34" charset="-122"/>
                    <a:cs typeface="+mn-ea"/>
                    <a:sym typeface="微软雅黑" panose="020B0503020204020204" pitchFamily="34" charset="-122"/>
                  </a:rPr>
                  <a:t>01</a:t>
                </a:r>
                <a:endParaRPr lang="en-US" altLang="zh-CN" sz="2000" b="1" dirty="0">
                  <a:solidFill>
                    <a:srgbClr val="AC283F"/>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34" name="菱形 34"/>
              <p:cNvSpPr/>
              <p:nvPr/>
            </p:nvSpPr>
            <p:spPr>
              <a:xfrm>
                <a:off x="4523505" y="1619754"/>
                <a:ext cx="190831" cy="180917"/>
              </a:xfrm>
              <a:prstGeom prst="diamond">
                <a:avLst/>
              </a:prstGeom>
              <a:solidFill>
                <a:srgbClr val="AC283F"/>
              </a:solidFill>
              <a:ln w="190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81075" rtl="0" eaLnBrk="1" fontAlgn="auto" latinLnBrk="0" hangingPunct="0">
                  <a:lnSpc>
                    <a:spcPct val="114000"/>
                  </a:lnSpc>
                  <a:spcBef>
                    <a:spcPts val="0"/>
                  </a:spcBef>
                  <a:spcAft>
                    <a:spcPts val="0"/>
                  </a:spcAft>
                  <a:buClr>
                    <a:srgbClr val="00B7FF"/>
                  </a:buClr>
                  <a:buSzPct val="120000"/>
                  <a:buFontTx/>
                  <a:buNone/>
                  <a:defRPr/>
                </a:pPr>
                <a:endParaRPr kumimoji="0" lang="zh-CN" altLang="en-US" sz="1400" b="0"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grpSp>
        <p:grpSp>
          <p:nvGrpSpPr>
            <p:cNvPr id="23" name="组合 15"/>
            <p:cNvGrpSpPr/>
            <p:nvPr/>
          </p:nvGrpSpPr>
          <p:grpSpPr>
            <a:xfrm>
              <a:off x="4822132" y="1035402"/>
              <a:ext cx="7287498" cy="620712"/>
              <a:chOff x="4822132" y="1414514"/>
              <a:chExt cx="7287498" cy="620712"/>
            </a:xfrm>
          </p:grpSpPr>
          <p:sp>
            <p:nvSpPr>
              <p:cNvPr id="26" name="矩形: 圆角 27"/>
              <p:cNvSpPr/>
              <p:nvPr/>
            </p:nvSpPr>
            <p:spPr>
              <a:xfrm>
                <a:off x="4822132" y="1414514"/>
                <a:ext cx="7052564" cy="620712"/>
              </a:xfrm>
              <a:prstGeom prst="roundRect">
                <a:avLst>
                  <a:gd name="adj" fmla="val 50000"/>
                </a:avLst>
              </a:prstGeom>
              <a:solidFill>
                <a:srgbClr val="AC283F"/>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81075" rtl="0" eaLnBrk="1" fontAlgn="auto" latinLnBrk="0" hangingPunct="0">
                  <a:lnSpc>
                    <a:spcPct val="114000"/>
                  </a:lnSpc>
                  <a:spcBef>
                    <a:spcPts val="0"/>
                  </a:spcBef>
                  <a:spcAft>
                    <a:spcPts val="0"/>
                  </a:spcAft>
                  <a:buClr>
                    <a:srgbClr val="00B7FF"/>
                  </a:buClr>
                  <a:buSzPct val="120000"/>
                  <a:buFontTx/>
                  <a:buNone/>
                  <a:defRPr/>
                </a:pPr>
                <a:endParaRPr kumimoji="0" lang="zh-CN" altLang="en-US" sz="14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30" name="文本框 29"/>
              <p:cNvSpPr txBox="1"/>
              <p:nvPr/>
            </p:nvSpPr>
            <p:spPr>
              <a:xfrm>
                <a:off x="5125274" y="1553842"/>
                <a:ext cx="6984356" cy="369332"/>
              </a:xfrm>
              <a:prstGeom prst="rect">
                <a:avLst/>
              </a:prstGeom>
              <a:noFill/>
            </p:spPr>
            <p:txBody>
              <a:bodyPr wrap="square" lIns="0" tIns="0" rIns="0" bIns="0" rtlCol="0">
                <a:spAutoFit/>
              </a:bodyPr>
              <a:lstStyle/>
              <a:p>
                <a:pPr lvl="0">
                  <a:defRPr/>
                </a:pPr>
                <a:r>
                  <a:rPr lang="zh-CN" altLang="en-US" sz="2400" b="1" dirty="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rPr>
                  <a:t>稳固基石</a:t>
                </a:r>
                <a:r>
                  <a:rPr lang="en-US" altLang="zh-CN" sz="2400" b="1" dirty="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rPr>
                  <a:t>•</a:t>
                </a:r>
                <a:r>
                  <a:rPr lang="zh-CN" altLang="en-US" sz="2400" b="1" dirty="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rPr>
                  <a:t>创新前行：</a:t>
                </a:r>
                <a:r>
                  <a:rPr lang="en-US" altLang="zh-CN" sz="2400" b="1" dirty="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rPr>
                  <a:t>GIST</a:t>
                </a:r>
                <a:r>
                  <a:rPr lang="zh-CN" altLang="en-US" sz="2400" b="1" dirty="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rPr>
                  <a:t>标准治疗研究新进展</a:t>
                </a:r>
                <a:endParaRPr lang="zh-CN" altLang="en-US" sz="2400" b="1" dirty="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grpSp>
      </p:gr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nvGraphicFramePr>
        <p:xfrm>
          <a:off x="340889" y="850815"/>
          <a:ext cx="7404578" cy="5154204"/>
        </p:xfrm>
        <a:graphic>
          <a:graphicData uri="http://schemas.openxmlformats.org/drawingml/2006/table">
            <a:tbl>
              <a:tblPr/>
              <a:tblGrid>
                <a:gridCol w="1235688"/>
                <a:gridCol w="1233778"/>
                <a:gridCol w="1233778"/>
                <a:gridCol w="1233778"/>
                <a:gridCol w="1233778"/>
                <a:gridCol w="1233778"/>
              </a:tblGrid>
              <a:tr h="309537">
                <a:tc rowSpan="2">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marL="0" algn="l" defTabSz="914400" rtl="0" eaLnBrk="1" fontAlgn="base" latinLnBrk="0" hangingPunct="1">
                        <a:lnSpc>
                          <a:spcPct val="100000"/>
                        </a:lnSpc>
                        <a:buNone/>
                      </a:pPr>
                      <a:endParaRPr lang="zh-CN" altLang="en-US" sz="1000" b="1" kern="1200" dirty="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39458" marR="39458" marT="39458" marB="39458"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AC283F"/>
                    </a:solidFill>
                  </a:tcPr>
                </a:tc>
                <a:tc rowSpan="2">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marL="0" algn="ctr" defTabSz="914400" rtl="0" eaLnBrk="1" fontAlgn="base" latinLnBrk="0" hangingPunct="1">
                        <a:lnSpc>
                          <a:spcPct val="100000"/>
                        </a:lnSpc>
                        <a:buNone/>
                      </a:pPr>
                      <a:r>
                        <a:rPr lang="en-US" altLang="zh-CN" sz="1000" b="1" kern="1200" dirty="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rPr>
                        <a:t>2</a:t>
                      </a:r>
                      <a:r>
                        <a:rPr lang="zh-CN" altLang="en-US" sz="1000" b="1" kern="1200" dirty="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rPr>
                        <a:t>线 </a:t>
                      </a:r>
                      <a:endParaRPr lang="en-US" altLang="zh-CN" sz="1000" b="1" kern="1200" dirty="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a:p>
                      <a:pPr marL="0" algn="ctr" defTabSz="914400" rtl="0" eaLnBrk="1" fontAlgn="base" latinLnBrk="0" hangingPunct="1">
                        <a:lnSpc>
                          <a:spcPct val="100000"/>
                        </a:lnSpc>
                        <a:buNone/>
                      </a:pPr>
                      <a:r>
                        <a:rPr lang="en-US" altLang="zh-CN" sz="1000" b="1" kern="1200" dirty="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rPr>
                        <a:t>(</a:t>
                      </a:r>
                      <a:r>
                        <a:rPr lang="en-US" sz="1000" b="1" kern="1200" dirty="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rPr>
                        <a:t>N=45)</a:t>
                      </a:r>
                      <a:endParaRPr lang="en-US" sz="1000" b="1" kern="1200" dirty="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39458" marR="39458" marT="39458" marB="39458"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AC283F"/>
                    </a:solidFill>
                  </a:tcPr>
                </a:tc>
                <a:tc gridSpan="2">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marL="0" algn="ctr" defTabSz="914400" rtl="0" eaLnBrk="1" fontAlgn="base" latinLnBrk="0" hangingPunct="1">
                        <a:lnSpc>
                          <a:spcPts val="1650"/>
                        </a:lnSpc>
                        <a:buNone/>
                      </a:pPr>
                      <a:r>
                        <a:rPr lang="en-US" altLang="zh-CN" sz="1000" b="1" kern="1200" dirty="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rPr>
                        <a:t>3</a:t>
                      </a:r>
                      <a:r>
                        <a:rPr lang="zh-CN" altLang="en-US" sz="1000" b="1" kern="1200" dirty="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rPr>
                        <a:t>线</a:t>
                      </a:r>
                      <a:endParaRPr lang="en-US" altLang="zh-CN" sz="1000" b="1" kern="1200" dirty="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39458" marR="39458" marT="39458" marB="39458"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AC283F"/>
                    </a:solidFill>
                  </a:tcPr>
                </a:tc>
                <a:tc hMerge="1">
                  <a:tcPr marL="39458" marR="39458" marT="39458" marB="394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gridSpan="2">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marL="0" algn="ctr" defTabSz="914400" rtl="0" eaLnBrk="1" fontAlgn="base" latinLnBrk="0" hangingPunct="1">
                        <a:lnSpc>
                          <a:spcPts val="1650"/>
                        </a:lnSpc>
                        <a:buNone/>
                      </a:pPr>
                      <a:r>
                        <a:rPr lang="zh-CN" altLang="en-US" sz="1000" b="1" kern="1200" dirty="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rPr>
                        <a:t>≥</a:t>
                      </a:r>
                      <a:r>
                        <a:rPr lang="en-US" altLang="zh-CN" sz="1000" b="1" kern="1200" dirty="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rPr>
                        <a:t>4</a:t>
                      </a:r>
                      <a:r>
                        <a:rPr lang="zh-CN" altLang="en-US" sz="1000" b="1" kern="1200" dirty="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rPr>
                        <a:t>线 </a:t>
                      </a:r>
                      <a:endParaRPr lang="en-US" sz="1000" b="1" kern="1200" dirty="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39458" marR="39458" marT="39458" marB="39458"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AC283F"/>
                    </a:solidFill>
                  </a:tcPr>
                </a:tc>
                <a:tc hMerge="1">
                  <a:tcPr marL="39458" marR="39458" marT="39458" marB="394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r>
              <a:tr h="905721">
                <a:tc vMerge="1">
                  <a:tcPr marL="39458" marR="39458" marT="39458" marB="394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vMerge="1">
                  <a:tcPr marL="39458" marR="39458" marT="39458" marB="394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marL="0" algn="ctr" defTabSz="914400" rtl="0" eaLnBrk="1" fontAlgn="base" latinLnBrk="0" hangingPunct="1">
                        <a:lnSpc>
                          <a:spcPct val="100000"/>
                        </a:lnSpc>
                        <a:buNone/>
                      </a:pPr>
                      <a:r>
                        <a:rPr lang="zh-CN" altLang="en-US" sz="1000" b="1" kern="1200" dirty="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rPr>
                        <a:t>所有</a:t>
                      </a:r>
                      <a:endParaRPr lang="en-US" altLang="zh-CN" sz="1000" b="1" kern="1200" dirty="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a:p>
                      <a:pPr marL="0" algn="ctr" defTabSz="914400" rtl="0" eaLnBrk="1" fontAlgn="base" latinLnBrk="0" hangingPunct="1">
                        <a:lnSpc>
                          <a:spcPct val="100000"/>
                        </a:lnSpc>
                        <a:buNone/>
                      </a:pPr>
                      <a:r>
                        <a:rPr lang="zh-CN" altLang="en-US" sz="1000" b="1" kern="1200" dirty="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rPr>
                        <a:t>（</a:t>
                      </a:r>
                      <a:r>
                        <a:rPr lang="en-US" altLang="zh-CN" sz="1000" b="1" kern="1200" dirty="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rPr>
                        <a:t>N=19</a:t>
                      </a:r>
                      <a:r>
                        <a:rPr lang="zh-CN" altLang="en-US" sz="1000" b="1" kern="1200" dirty="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rPr>
                        <a:t>）</a:t>
                      </a:r>
                      <a:endParaRPr lang="en-US" sz="1000" b="1" kern="1200" dirty="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39458" marR="39458" marT="39458" marB="39458"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AC283F"/>
                    </a:solid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marL="0" marR="0" lvl="0" indent="0" algn="ctr" defTabSz="914400" rtl="0" eaLnBrk="1" fontAlgn="base" latinLnBrk="0" hangingPunct="1">
                        <a:lnSpc>
                          <a:spcPct val="100000"/>
                        </a:lnSpc>
                        <a:spcBef>
                          <a:spcPts val="0"/>
                        </a:spcBef>
                        <a:spcAft>
                          <a:spcPts val="0"/>
                        </a:spcAft>
                        <a:buClrTx/>
                        <a:buSzTx/>
                        <a:buFontTx/>
                        <a:buNone/>
                        <a:defRPr/>
                      </a:pPr>
                      <a:r>
                        <a:rPr lang="zh-CN" altLang="en-US" sz="1000" b="1" kern="1200" dirty="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rPr>
                        <a:t>未用过</a:t>
                      </a:r>
                      <a:r>
                        <a:rPr lang="en-US" altLang="zh-CN" sz="1000" b="1" kern="1200" dirty="0" err="1">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rPr>
                        <a:t>B</a:t>
                      </a:r>
                      <a:r>
                        <a:rPr lang="en-US" sz="1000" b="1" kern="1200" dirty="0" err="1">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rPr>
                        <a:t>ezuclastinib</a:t>
                      </a:r>
                      <a:endParaRPr lang="en-US" sz="1000" b="1" kern="1200" dirty="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a:p>
                      <a:pPr marL="0" marR="0" lvl="0" indent="0" algn="ctr" defTabSz="914400" rtl="0" eaLnBrk="1" fontAlgn="base" latinLnBrk="0" hangingPunct="1">
                        <a:lnSpc>
                          <a:spcPct val="100000"/>
                        </a:lnSpc>
                        <a:spcBef>
                          <a:spcPts val="0"/>
                        </a:spcBef>
                        <a:spcAft>
                          <a:spcPts val="0"/>
                        </a:spcAft>
                        <a:buClrTx/>
                        <a:buSzTx/>
                        <a:buFontTx/>
                        <a:buNone/>
                        <a:defRPr/>
                      </a:pPr>
                      <a:r>
                        <a:rPr lang="zh-CN" altLang="en-US" sz="1000" b="1" kern="1200" dirty="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rPr>
                        <a:t>（</a:t>
                      </a:r>
                      <a:r>
                        <a:rPr lang="en-US" altLang="zh-CN" sz="1000" b="1" kern="1200" dirty="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rPr>
                        <a:t>N=15</a:t>
                      </a:r>
                      <a:r>
                        <a:rPr lang="zh-CN" altLang="en-US" sz="1000" b="1" kern="1200" dirty="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rPr>
                        <a:t>）</a:t>
                      </a:r>
                      <a:endParaRPr lang="en-US" sz="1000" b="1" kern="1200" dirty="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39458" marR="39458" marT="39458" marB="39458"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AC283F"/>
                    </a:solid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marL="0" algn="ctr" defTabSz="914400" rtl="0" eaLnBrk="1" fontAlgn="base" latinLnBrk="0" hangingPunct="1">
                        <a:lnSpc>
                          <a:spcPct val="100000"/>
                        </a:lnSpc>
                        <a:buNone/>
                      </a:pPr>
                      <a:r>
                        <a:rPr lang="zh-CN" altLang="en-US" sz="1000" b="1" kern="1200" dirty="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rPr>
                        <a:t>所有</a:t>
                      </a:r>
                      <a:endParaRPr lang="en-US" altLang="zh-CN" sz="1000" b="1" kern="1200" dirty="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a:p>
                      <a:pPr marL="0" algn="ctr" defTabSz="914400" rtl="0" eaLnBrk="1" fontAlgn="base" latinLnBrk="0" hangingPunct="1">
                        <a:lnSpc>
                          <a:spcPct val="100000"/>
                        </a:lnSpc>
                        <a:buNone/>
                      </a:pPr>
                      <a:r>
                        <a:rPr lang="zh-CN" altLang="en-US" sz="1000" b="1" kern="1200" dirty="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rPr>
                        <a:t>（</a:t>
                      </a:r>
                      <a:r>
                        <a:rPr lang="en-US" altLang="zh-CN" sz="1000" b="1" kern="1200" dirty="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rPr>
                        <a:t>N=94</a:t>
                      </a:r>
                      <a:r>
                        <a:rPr lang="zh-CN" altLang="en-US" sz="1000" b="1" kern="1200" dirty="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rPr>
                        <a:t>）</a:t>
                      </a:r>
                      <a:endParaRPr lang="en-US" sz="1000" b="1" kern="1200" dirty="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39458" marR="39458" marT="39458" marB="39458"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AC283F"/>
                    </a:solid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marL="0" algn="ctr" defTabSz="914400" rtl="0" eaLnBrk="1" fontAlgn="base" latinLnBrk="0" hangingPunct="1">
                        <a:lnSpc>
                          <a:spcPct val="100000"/>
                        </a:lnSpc>
                        <a:buNone/>
                      </a:pPr>
                      <a:r>
                        <a:rPr lang="zh-CN" altLang="en-US" sz="1000" b="1" kern="1200" dirty="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rPr>
                        <a:t>未用过瑞派替尼</a:t>
                      </a:r>
                      <a:r>
                        <a:rPr lang="en-US" sz="1000" b="1" kern="1200" dirty="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rPr>
                        <a:t>、Bezuclastinib、NB003</a:t>
                      </a:r>
                      <a:r>
                        <a:rPr lang="zh-CN" altLang="en-US" sz="1000" b="1" kern="1200" dirty="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rPr>
                        <a:t>或</a:t>
                      </a:r>
                      <a:r>
                        <a:rPr lang="en-US" sz="1000" b="1" kern="1200" dirty="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rPr>
                        <a:t>THE-630</a:t>
                      </a:r>
                      <a:endParaRPr lang="en-US" sz="1000" b="1" kern="1200" dirty="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a:p>
                      <a:pPr marL="0" algn="ctr" defTabSz="914400" rtl="0" eaLnBrk="1" fontAlgn="base" latinLnBrk="0" hangingPunct="1">
                        <a:lnSpc>
                          <a:spcPct val="100000"/>
                        </a:lnSpc>
                        <a:buNone/>
                      </a:pPr>
                      <a:r>
                        <a:rPr lang="zh-CN" altLang="en-US" sz="1000" b="1" kern="1200" dirty="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rPr>
                        <a:t>（</a:t>
                      </a:r>
                      <a:r>
                        <a:rPr lang="en-US" altLang="zh-CN" sz="1000" b="1" kern="1200" dirty="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rPr>
                        <a:t>N=25</a:t>
                      </a:r>
                      <a:r>
                        <a:rPr lang="zh-CN" altLang="en-US" sz="1000" b="1" kern="1200" dirty="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rPr>
                        <a:t>）</a:t>
                      </a:r>
                      <a:endParaRPr lang="en-US" sz="1000" b="1" kern="1200" dirty="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39458" marR="39458" marT="39458" marB="39458"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AC283F"/>
                    </a:solidFill>
                  </a:tcPr>
                </a:tc>
              </a:tr>
              <a:tr h="306009">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marL="0" algn="l" defTabSz="914400" rtl="0" eaLnBrk="1" fontAlgn="base" latinLnBrk="0" hangingPunct="1">
                        <a:lnSpc>
                          <a:spcPct val="100000"/>
                        </a:lnSpc>
                        <a:buNone/>
                      </a:pPr>
                      <a:r>
                        <a:rPr lang="zh-CN" altLang="en-US" sz="10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中位随访时间，月</a:t>
                      </a:r>
                      <a:endParaRPr lang="zh-CN" altLang="en-US" sz="10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39458" marR="39458" marT="39458" marB="39458"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marL="0" algn="ctr" defTabSz="914400" rtl="0" eaLnBrk="1" fontAlgn="base" latinLnBrk="0" hangingPunct="1">
                        <a:lnSpc>
                          <a:spcPct val="100000"/>
                        </a:lnSpc>
                        <a:buNone/>
                      </a:pPr>
                      <a:r>
                        <a:rPr lang="en-US" sz="10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7</a:t>
                      </a:r>
                      <a:endParaRPr lang="en-US" sz="10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39458" marR="39458" marT="39458" marB="39458"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marL="0" algn="ctr" defTabSz="914400" rtl="0" eaLnBrk="1" fontAlgn="base" latinLnBrk="0" hangingPunct="1">
                        <a:lnSpc>
                          <a:spcPct val="100000"/>
                        </a:lnSpc>
                        <a:buNone/>
                      </a:pPr>
                      <a:r>
                        <a:rPr lang="en-US" sz="1000" kern="120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9</a:t>
                      </a:r>
                      <a:endParaRPr lang="en-US" sz="1000" kern="120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39458" marR="39458" marT="39458" marB="39458"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marL="0" algn="ctr" defTabSz="914400" rtl="0" eaLnBrk="1" fontAlgn="base" latinLnBrk="0" hangingPunct="1">
                        <a:lnSpc>
                          <a:spcPct val="100000"/>
                        </a:lnSpc>
                        <a:buNone/>
                      </a:pPr>
                      <a:r>
                        <a:rPr lang="en-US" sz="10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9</a:t>
                      </a:r>
                      <a:endParaRPr lang="en-US" sz="10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39458" marR="39458" marT="39458" marB="39458"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marL="0" algn="ctr" defTabSz="914400" rtl="0" eaLnBrk="1" fontAlgn="base" latinLnBrk="0" hangingPunct="1">
                        <a:lnSpc>
                          <a:spcPct val="100000"/>
                        </a:lnSpc>
                        <a:buNone/>
                      </a:pPr>
                      <a:r>
                        <a:rPr lang="en-US" sz="1000" kern="120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9</a:t>
                      </a:r>
                      <a:endParaRPr lang="en-US" sz="1000" kern="120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39458" marR="39458" marT="39458" marB="39458"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marL="0" algn="ctr" defTabSz="914400" rtl="0" eaLnBrk="1" fontAlgn="base" latinLnBrk="0" hangingPunct="1">
                        <a:lnSpc>
                          <a:spcPct val="100000"/>
                        </a:lnSpc>
                        <a:buNone/>
                      </a:pPr>
                      <a:r>
                        <a:rPr lang="en-US" sz="10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9</a:t>
                      </a:r>
                      <a:endParaRPr lang="en-US" sz="10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39458" marR="39458" marT="39458" marB="39458"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06009">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marL="0" algn="l" defTabSz="914400" rtl="0" eaLnBrk="1" fontAlgn="base" latinLnBrk="0" hangingPunct="1">
                        <a:lnSpc>
                          <a:spcPct val="100000"/>
                        </a:lnSpc>
                        <a:buNone/>
                      </a:pPr>
                      <a:r>
                        <a:rPr lang="zh-CN" altLang="en-US" sz="10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最佳总缓解，</a:t>
                      </a:r>
                      <a:r>
                        <a:rPr lang="en-US" altLang="zh-CN" sz="10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n (%)</a:t>
                      </a:r>
                      <a:endParaRPr lang="en-US" altLang="zh-CN" sz="10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39458" marR="39458" marT="39458" marB="39458"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marL="0" algn="ctr" defTabSz="914400" rtl="0" eaLnBrk="1" fontAlgn="base" latinLnBrk="0" hangingPunct="1">
                        <a:lnSpc>
                          <a:spcPct val="100000"/>
                        </a:lnSpc>
                        <a:buNone/>
                      </a:pPr>
                      <a:endParaRPr lang="en-US" sz="10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39458" marR="39458" marT="39458" marB="39458"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marL="0" algn="ctr" defTabSz="914400" rtl="0" eaLnBrk="1" fontAlgn="base" latinLnBrk="0" hangingPunct="1">
                        <a:lnSpc>
                          <a:spcPct val="100000"/>
                        </a:lnSpc>
                        <a:buNone/>
                      </a:pPr>
                      <a:endParaRPr lang="en-US" sz="10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39458" marR="39458" marT="39458" marB="39458"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marL="0" algn="ctr" defTabSz="914400" rtl="0" eaLnBrk="1" fontAlgn="base" latinLnBrk="0" hangingPunct="1">
                        <a:lnSpc>
                          <a:spcPct val="100000"/>
                        </a:lnSpc>
                        <a:buNone/>
                      </a:pPr>
                      <a:endParaRPr lang="en-US" sz="10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39458" marR="39458" marT="39458" marB="39458"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marL="0" algn="ctr" defTabSz="914400" rtl="0" eaLnBrk="1" fontAlgn="base" latinLnBrk="0" hangingPunct="1">
                        <a:lnSpc>
                          <a:spcPct val="100000"/>
                        </a:lnSpc>
                        <a:buNone/>
                      </a:pPr>
                      <a:endParaRPr lang="en-US" sz="10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39458" marR="39458" marT="39458" marB="39458"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marL="0" algn="ctr" defTabSz="914400" rtl="0" eaLnBrk="1" fontAlgn="base" latinLnBrk="0" hangingPunct="1">
                        <a:lnSpc>
                          <a:spcPct val="100000"/>
                        </a:lnSpc>
                        <a:buNone/>
                      </a:pPr>
                      <a:endParaRPr lang="en-US" sz="1000" kern="120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39458" marR="39458" marT="39458" marB="39458"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06009">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marL="107950" algn="l" defTabSz="914400" rtl="0" eaLnBrk="1" fontAlgn="base" latinLnBrk="0" hangingPunct="1">
                        <a:lnSpc>
                          <a:spcPct val="100000"/>
                        </a:lnSpc>
                        <a:buNone/>
                      </a:pPr>
                      <a:r>
                        <a:rPr lang="zh-CN" altLang="en-US" sz="10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完全缓解</a:t>
                      </a:r>
                      <a:endParaRPr lang="zh-CN" altLang="en-US" sz="10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39458" marR="39458" marT="39458" marB="39458"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marL="0" algn="ctr" defTabSz="914400" rtl="0" eaLnBrk="1" fontAlgn="base" latinLnBrk="0" hangingPunct="1">
                        <a:lnSpc>
                          <a:spcPct val="100000"/>
                        </a:lnSpc>
                        <a:buNone/>
                      </a:pPr>
                      <a:r>
                        <a:rPr lang="en-US" sz="10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1 (2)</a:t>
                      </a:r>
                      <a:endParaRPr lang="en-US" sz="10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39458" marR="39458" marT="39458" marB="39458"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marL="0" algn="ctr" defTabSz="914400" rtl="0" eaLnBrk="1" fontAlgn="base" latinLnBrk="0" hangingPunct="1">
                        <a:lnSpc>
                          <a:spcPct val="100000"/>
                        </a:lnSpc>
                        <a:buNone/>
                      </a:pPr>
                      <a:r>
                        <a:rPr lang="en-US" sz="10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0</a:t>
                      </a:r>
                      <a:endParaRPr lang="en-US" sz="10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39458" marR="39458" marT="39458" marB="39458"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marL="0" algn="ctr" defTabSz="914400" rtl="0" eaLnBrk="1" fontAlgn="base" latinLnBrk="0" hangingPunct="1">
                        <a:lnSpc>
                          <a:spcPct val="100000"/>
                        </a:lnSpc>
                        <a:buNone/>
                      </a:pPr>
                      <a:r>
                        <a:rPr lang="en-US" sz="10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0</a:t>
                      </a:r>
                      <a:endParaRPr lang="en-US" sz="10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39458" marR="39458" marT="39458" marB="39458"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marL="0" algn="ctr" defTabSz="914400" rtl="0" eaLnBrk="1" fontAlgn="base" latinLnBrk="0" hangingPunct="1">
                        <a:lnSpc>
                          <a:spcPct val="100000"/>
                        </a:lnSpc>
                        <a:buNone/>
                      </a:pPr>
                      <a:r>
                        <a:rPr lang="en-US" sz="10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0</a:t>
                      </a:r>
                      <a:endParaRPr lang="en-US" sz="10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39458" marR="39458" marT="39458" marB="39458"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marL="0" algn="ctr" defTabSz="914400" rtl="0" eaLnBrk="1" fontAlgn="base" latinLnBrk="0" hangingPunct="1">
                        <a:lnSpc>
                          <a:spcPct val="100000"/>
                        </a:lnSpc>
                        <a:buNone/>
                      </a:pPr>
                      <a:r>
                        <a:rPr lang="en-US" sz="1000" kern="120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0</a:t>
                      </a:r>
                      <a:endParaRPr lang="en-US" sz="1000" kern="120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39458" marR="39458" marT="39458" marB="39458"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06009">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marL="107950" algn="l" defTabSz="914400" rtl="0" eaLnBrk="1" fontAlgn="base" latinLnBrk="0" hangingPunct="1">
                        <a:lnSpc>
                          <a:spcPct val="100000"/>
                        </a:lnSpc>
                        <a:buNone/>
                      </a:pPr>
                      <a:r>
                        <a:rPr lang="zh-CN" altLang="en-US" sz="10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部分缓解</a:t>
                      </a:r>
                      <a:endParaRPr lang="zh-CN" altLang="en-US" sz="10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39458" marR="39458" marT="39458" marB="39458"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marL="0" algn="ctr" defTabSz="914400" rtl="0" eaLnBrk="1" fontAlgn="base" latinLnBrk="0" hangingPunct="1">
                        <a:lnSpc>
                          <a:spcPct val="100000"/>
                        </a:lnSpc>
                        <a:buNone/>
                      </a:pPr>
                      <a:r>
                        <a:rPr lang="en-US" sz="10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14 (31)</a:t>
                      </a:r>
                      <a:endParaRPr lang="en-US" sz="10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39458" marR="39458" marT="39458" marB="39458"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marL="0" algn="ctr" defTabSz="914400" rtl="0" eaLnBrk="1" fontAlgn="base" latinLnBrk="0" hangingPunct="1">
                        <a:lnSpc>
                          <a:spcPct val="100000"/>
                        </a:lnSpc>
                        <a:buNone/>
                      </a:pPr>
                      <a:r>
                        <a:rPr lang="en-US" sz="10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5 (26)</a:t>
                      </a:r>
                      <a:endParaRPr lang="en-US" sz="10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39458" marR="39458" marT="39458" marB="39458"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marL="0" algn="ctr" defTabSz="914400" rtl="0" eaLnBrk="1" fontAlgn="base" latinLnBrk="0" hangingPunct="1">
                        <a:lnSpc>
                          <a:spcPct val="100000"/>
                        </a:lnSpc>
                        <a:buNone/>
                      </a:pPr>
                      <a:r>
                        <a:rPr lang="en-US" sz="10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5 (33)</a:t>
                      </a:r>
                      <a:endParaRPr lang="en-US" sz="10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39458" marR="39458" marT="39458" marB="39458"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marL="0" algn="ctr" defTabSz="914400" rtl="0" eaLnBrk="1" fontAlgn="base" latinLnBrk="0" hangingPunct="1">
                        <a:lnSpc>
                          <a:spcPct val="100000"/>
                        </a:lnSpc>
                        <a:buNone/>
                      </a:pPr>
                      <a:r>
                        <a:rPr lang="en-US" sz="10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15 (16)</a:t>
                      </a:r>
                      <a:endParaRPr lang="en-US" sz="10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39458" marR="39458" marT="39458" marB="39458"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marL="0" algn="ctr" defTabSz="914400" rtl="0" eaLnBrk="1" fontAlgn="base" latinLnBrk="0" hangingPunct="1">
                        <a:lnSpc>
                          <a:spcPct val="100000"/>
                        </a:lnSpc>
                        <a:buNone/>
                      </a:pPr>
                      <a:r>
                        <a:rPr lang="en-US" sz="10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9 (36)</a:t>
                      </a:r>
                      <a:endParaRPr lang="en-US" sz="10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39458" marR="39458" marT="39458" marB="39458"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06009">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marL="107950" algn="l" defTabSz="914400" rtl="0" eaLnBrk="1" fontAlgn="base" latinLnBrk="0" hangingPunct="1">
                        <a:lnSpc>
                          <a:spcPct val="100000"/>
                        </a:lnSpc>
                        <a:buNone/>
                      </a:pPr>
                      <a:r>
                        <a:rPr lang="zh-CN" altLang="en-US" sz="10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疾病稳定</a:t>
                      </a:r>
                      <a:endParaRPr lang="zh-CN" altLang="en-US" sz="10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39458" marR="39458" marT="39458" marB="39458"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marL="0" algn="ctr" defTabSz="914400" rtl="0" eaLnBrk="1" fontAlgn="base" latinLnBrk="0" hangingPunct="1">
                        <a:lnSpc>
                          <a:spcPct val="100000"/>
                        </a:lnSpc>
                        <a:buNone/>
                      </a:pPr>
                      <a:r>
                        <a:rPr lang="en-US" sz="10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25 (56)</a:t>
                      </a:r>
                      <a:endParaRPr lang="en-US" sz="10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39458" marR="39458" marT="39458" marB="39458"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marL="0" algn="ctr" defTabSz="914400" rtl="0" eaLnBrk="1" fontAlgn="base" latinLnBrk="0" hangingPunct="1">
                        <a:lnSpc>
                          <a:spcPct val="100000"/>
                        </a:lnSpc>
                        <a:buNone/>
                      </a:pPr>
                      <a:r>
                        <a:rPr lang="en-US" sz="10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8 (42)</a:t>
                      </a:r>
                      <a:endParaRPr lang="en-US" sz="10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39458" marR="39458" marT="39458" marB="39458"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marL="0" algn="ctr" defTabSz="914400" rtl="0" eaLnBrk="1" fontAlgn="base" latinLnBrk="0" hangingPunct="1">
                        <a:lnSpc>
                          <a:spcPct val="100000"/>
                        </a:lnSpc>
                        <a:buNone/>
                      </a:pPr>
                      <a:r>
                        <a:rPr lang="en-US" sz="10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6 (40)</a:t>
                      </a:r>
                      <a:endParaRPr lang="en-US" sz="10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39458" marR="39458" marT="39458" marB="39458"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marL="0" algn="ctr" defTabSz="914400" rtl="0" eaLnBrk="1" fontAlgn="base" latinLnBrk="0" hangingPunct="1">
                        <a:lnSpc>
                          <a:spcPct val="100000"/>
                        </a:lnSpc>
                        <a:buNone/>
                      </a:pPr>
                      <a:r>
                        <a:rPr lang="en-US" sz="10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49 (52)</a:t>
                      </a:r>
                      <a:endParaRPr lang="en-US" sz="10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39458" marR="39458" marT="39458" marB="39458"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marL="0" algn="ctr" defTabSz="914400" rtl="0" eaLnBrk="1" fontAlgn="base" latinLnBrk="0" hangingPunct="1">
                        <a:lnSpc>
                          <a:spcPct val="100000"/>
                        </a:lnSpc>
                        <a:buNone/>
                      </a:pPr>
                      <a:r>
                        <a:rPr lang="en-US" sz="10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9 (36)</a:t>
                      </a:r>
                      <a:endParaRPr lang="en-US" sz="10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39458" marR="39458" marT="39458" marB="39458"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06009">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marL="107950" algn="l" defTabSz="914400" rtl="0" eaLnBrk="1" fontAlgn="base" latinLnBrk="0" hangingPunct="1">
                        <a:lnSpc>
                          <a:spcPct val="100000"/>
                        </a:lnSpc>
                        <a:buNone/>
                      </a:pPr>
                      <a:r>
                        <a:rPr lang="zh-CN" altLang="en-US" sz="10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疾病进展</a:t>
                      </a:r>
                      <a:endParaRPr lang="zh-CN" altLang="en-US" sz="10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39458" marR="39458" marT="39458" marB="39458"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marL="0" algn="ctr" defTabSz="914400" rtl="0" eaLnBrk="1" fontAlgn="base" latinLnBrk="0" hangingPunct="1">
                        <a:lnSpc>
                          <a:spcPct val="100000"/>
                        </a:lnSpc>
                        <a:buNone/>
                      </a:pPr>
                      <a:r>
                        <a:rPr lang="en-US" sz="10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5 (11)</a:t>
                      </a:r>
                      <a:endParaRPr lang="en-US" sz="10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39458" marR="39458" marT="39458" marB="39458"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marL="0" algn="ctr" defTabSz="914400" rtl="0" eaLnBrk="1" fontAlgn="base" latinLnBrk="0" hangingPunct="1">
                        <a:lnSpc>
                          <a:spcPct val="100000"/>
                        </a:lnSpc>
                        <a:buNone/>
                      </a:pPr>
                      <a:r>
                        <a:rPr lang="en-US" sz="10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5 (26)</a:t>
                      </a:r>
                      <a:endParaRPr lang="en-US" sz="10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39458" marR="39458" marT="39458" marB="39458"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marL="0" algn="ctr" defTabSz="914400" rtl="0" eaLnBrk="1" fontAlgn="base" latinLnBrk="0" hangingPunct="1">
                        <a:lnSpc>
                          <a:spcPct val="100000"/>
                        </a:lnSpc>
                        <a:buNone/>
                      </a:pPr>
                      <a:r>
                        <a:rPr lang="en-US" sz="10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3 (20)</a:t>
                      </a:r>
                      <a:endParaRPr lang="en-US" sz="10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39458" marR="39458" marT="39458" marB="39458"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marL="0" algn="ctr" defTabSz="914400" rtl="0" eaLnBrk="1" fontAlgn="base" latinLnBrk="0" hangingPunct="1">
                        <a:lnSpc>
                          <a:spcPct val="100000"/>
                        </a:lnSpc>
                        <a:buNone/>
                      </a:pPr>
                      <a:r>
                        <a:rPr lang="en-US" sz="10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24 (26)</a:t>
                      </a:r>
                      <a:endParaRPr lang="en-US" sz="10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39458" marR="39458" marT="39458" marB="39458"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marL="0" algn="ctr" defTabSz="914400" rtl="0" eaLnBrk="1" fontAlgn="base" latinLnBrk="0" hangingPunct="1">
                        <a:lnSpc>
                          <a:spcPct val="100000"/>
                        </a:lnSpc>
                        <a:buNone/>
                      </a:pPr>
                      <a:r>
                        <a:rPr lang="en-US" sz="10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6 (24)</a:t>
                      </a:r>
                      <a:endParaRPr lang="en-US" sz="10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39458" marR="39458" marT="39458" marB="39458"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06009">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marL="107950" algn="l" defTabSz="914400" rtl="0" eaLnBrk="1" fontAlgn="base" latinLnBrk="0" hangingPunct="1">
                        <a:lnSpc>
                          <a:spcPct val="100000"/>
                        </a:lnSpc>
                        <a:buNone/>
                      </a:pPr>
                      <a:r>
                        <a:rPr lang="zh-CN" altLang="en-US" sz="10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无法评估</a:t>
                      </a:r>
                      <a:endParaRPr lang="zh-CN" altLang="en-US" sz="10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39458" marR="39458" marT="39458" marB="39458"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marL="0" algn="ctr" defTabSz="914400" rtl="0" eaLnBrk="1" fontAlgn="base" latinLnBrk="0" hangingPunct="1">
                        <a:lnSpc>
                          <a:spcPct val="100000"/>
                        </a:lnSpc>
                        <a:buNone/>
                      </a:pPr>
                      <a:r>
                        <a:rPr lang="en-US" sz="1000" kern="120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0</a:t>
                      </a:r>
                      <a:endParaRPr lang="en-US" sz="1000" kern="120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39458" marR="39458" marT="39458" marB="39458"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marL="0" algn="ctr" defTabSz="914400" rtl="0" eaLnBrk="1" fontAlgn="base" latinLnBrk="0" hangingPunct="1">
                        <a:lnSpc>
                          <a:spcPct val="100000"/>
                        </a:lnSpc>
                        <a:buNone/>
                      </a:pPr>
                      <a:r>
                        <a:rPr lang="en-US" sz="10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1 (5)</a:t>
                      </a:r>
                      <a:endParaRPr lang="en-US" sz="10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39458" marR="39458" marT="39458" marB="39458"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marL="0" algn="ctr" defTabSz="914400" rtl="0" eaLnBrk="1" fontAlgn="base" latinLnBrk="0" hangingPunct="1">
                        <a:lnSpc>
                          <a:spcPct val="100000"/>
                        </a:lnSpc>
                        <a:buNone/>
                      </a:pPr>
                      <a:r>
                        <a:rPr lang="en-US" sz="10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1 (7)</a:t>
                      </a:r>
                      <a:endParaRPr lang="en-US" sz="10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39458" marR="39458" marT="39458" marB="39458"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marL="0" algn="ctr" defTabSz="914400" rtl="0" eaLnBrk="1" fontAlgn="base" latinLnBrk="0" hangingPunct="1">
                        <a:lnSpc>
                          <a:spcPct val="100000"/>
                        </a:lnSpc>
                        <a:buNone/>
                      </a:pPr>
                      <a:r>
                        <a:rPr lang="en-US" sz="10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6 (6)</a:t>
                      </a:r>
                      <a:endParaRPr lang="en-US" sz="10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39458" marR="39458" marT="39458" marB="39458"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marL="0" algn="ctr" defTabSz="914400" rtl="0" eaLnBrk="1" fontAlgn="base" latinLnBrk="0" hangingPunct="1">
                        <a:lnSpc>
                          <a:spcPct val="100000"/>
                        </a:lnSpc>
                        <a:buNone/>
                      </a:pPr>
                      <a:r>
                        <a:rPr lang="en-US" sz="10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1 (4)</a:t>
                      </a:r>
                      <a:endParaRPr lang="en-US" sz="10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39458" marR="39458" marT="39458" marB="39458"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06009">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marL="0" algn="l" defTabSz="914400" rtl="0" eaLnBrk="1" fontAlgn="base" latinLnBrk="0" hangingPunct="1">
                        <a:lnSpc>
                          <a:spcPct val="100000"/>
                        </a:lnSpc>
                        <a:buNone/>
                      </a:pPr>
                      <a:r>
                        <a:rPr lang="zh-CN" altLang="en-US" sz="1000" b="1" kern="1200" dirty="0">
                          <a:solidFill>
                            <a:srgbClr val="AC283F"/>
                          </a:solidFill>
                          <a:latin typeface="微软雅黑" panose="020B0503020204020204" pitchFamily="34" charset="-122"/>
                          <a:ea typeface="微软雅黑" panose="020B0503020204020204" pitchFamily="34" charset="-122"/>
                          <a:cs typeface="+mn-ea"/>
                          <a:sym typeface="微软雅黑" panose="020B0503020204020204" pitchFamily="34" charset="-122"/>
                        </a:rPr>
                        <a:t>客观缓解率</a:t>
                      </a:r>
                      <a:r>
                        <a:rPr lang="en-US" altLang="zh-CN" sz="1000" b="1" kern="1200" baseline="30000" dirty="0">
                          <a:solidFill>
                            <a:srgbClr val="AC283F"/>
                          </a:solidFill>
                          <a:latin typeface="微软雅黑" panose="020B0503020204020204" pitchFamily="34" charset="-122"/>
                          <a:ea typeface="微软雅黑" panose="020B0503020204020204" pitchFamily="34" charset="-122"/>
                          <a:cs typeface="+mn-ea"/>
                          <a:sym typeface="微软雅黑" panose="020B0503020204020204" pitchFamily="34" charset="-122"/>
                        </a:rPr>
                        <a:t>c</a:t>
                      </a:r>
                      <a:r>
                        <a:rPr lang="zh-CN" altLang="en-US" sz="1000" b="1" kern="1200" dirty="0">
                          <a:solidFill>
                            <a:srgbClr val="AC283F"/>
                          </a:solidFill>
                          <a:latin typeface="微软雅黑" panose="020B0503020204020204" pitchFamily="34" charset="-122"/>
                          <a:ea typeface="微软雅黑" panose="020B0503020204020204" pitchFamily="34" charset="-122"/>
                          <a:cs typeface="+mn-ea"/>
                          <a:sym typeface="微软雅黑" panose="020B0503020204020204" pitchFamily="34" charset="-122"/>
                        </a:rPr>
                        <a:t>，</a:t>
                      </a:r>
                      <a:r>
                        <a:rPr lang="en-US" altLang="zh-CN" sz="1000" b="1" kern="1200" dirty="0">
                          <a:solidFill>
                            <a:srgbClr val="AC283F"/>
                          </a:solidFill>
                          <a:latin typeface="微软雅黑" panose="020B0503020204020204" pitchFamily="34" charset="-122"/>
                          <a:ea typeface="微软雅黑" panose="020B0503020204020204" pitchFamily="34" charset="-122"/>
                          <a:cs typeface="+mn-ea"/>
                          <a:sym typeface="微软雅黑" panose="020B0503020204020204" pitchFamily="34" charset="-122"/>
                        </a:rPr>
                        <a:t>n (%)</a:t>
                      </a:r>
                      <a:endParaRPr lang="en-US" altLang="zh-CN" sz="1000" b="1" kern="1200" dirty="0">
                        <a:solidFill>
                          <a:srgbClr val="AC283F"/>
                        </a:solidFill>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39458" marR="39458" marT="39458" marB="39458"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marL="0" algn="ctr" defTabSz="914400" rtl="0" eaLnBrk="1" fontAlgn="base" latinLnBrk="0" hangingPunct="1">
                        <a:lnSpc>
                          <a:spcPct val="100000"/>
                        </a:lnSpc>
                        <a:buNone/>
                      </a:pPr>
                      <a:r>
                        <a:rPr lang="en-US" sz="1000" b="1" kern="1200" dirty="0">
                          <a:solidFill>
                            <a:srgbClr val="AC283F"/>
                          </a:solidFill>
                          <a:latin typeface="微软雅黑" panose="020B0503020204020204" pitchFamily="34" charset="-122"/>
                          <a:ea typeface="微软雅黑" panose="020B0503020204020204" pitchFamily="34" charset="-122"/>
                          <a:cs typeface="+mn-ea"/>
                          <a:sym typeface="微软雅黑" panose="020B0503020204020204" pitchFamily="34" charset="-122"/>
                        </a:rPr>
                        <a:t>16 (36)</a:t>
                      </a:r>
                      <a:endParaRPr lang="en-US" sz="1000" b="1" kern="1200" dirty="0">
                        <a:solidFill>
                          <a:srgbClr val="AC283F"/>
                        </a:solidFill>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39458" marR="39458" marT="39458" marB="39458"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marL="0" algn="ctr" defTabSz="914400" rtl="0" eaLnBrk="1" fontAlgn="base" latinLnBrk="0" hangingPunct="1">
                        <a:lnSpc>
                          <a:spcPct val="100000"/>
                        </a:lnSpc>
                        <a:buNone/>
                      </a:pPr>
                      <a:r>
                        <a:rPr lang="en-US" sz="1000" b="1" kern="1200" dirty="0">
                          <a:solidFill>
                            <a:srgbClr val="AC283F"/>
                          </a:solidFill>
                          <a:latin typeface="微软雅黑" panose="020B0503020204020204" pitchFamily="34" charset="-122"/>
                          <a:ea typeface="微软雅黑" panose="020B0503020204020204" pitchFamily="34" charset="-122"/>
                          <a:cs typeface="+mn-ea"/>
                          <a:sym typeface="微软雅黑" panose="020B0503020204020204" pitchFamily="34" charset="-122"/>
                        </a:rPr>
                        <a:t>5 (26)</a:t>
                      </a:r>
                      <a:endParaRPr lang="en-US" sz="1000" b="1" kern="1200" dirty="0">
                        <a:solidFill>
                          <a:srgbClr val="AC283F"/>
                        </a:solidFill>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39458" marR="39458" marT="39458" marB="39458"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marL="0" algn="ctr" defTabSz="914400" rtl="0" eaLnBrk="1" fontAlgn="base" latinLnBrk="0" hangingPunct="1">
                        <a:lnSpc>
                          <a:spcPct val="100000"/>
                        </a:lnSpc>
                        <a:buNone/>
                      </a:pPr>
                      <a:r>
                        <a:rPr lang="en-US" sz="1000" b="1" kern="1200" dirty="0">
                          <a:solidFill>
                            <a:srgbClr val="AC283F"/>
                          </a:solidFill>
                          <a:latin typeface="微软雅黑" panose="020B0503020204020204" pitchFamily="34" charset="-122"/>
                          <a:ea typeface="微软雅黑" panose="020B0503020204020204" pitchFamily="34" charset="-122"/>
                          <a:cs typeface="+mn-ea"/>
                          <a:sym typeface="微软雅黑" panose="020B0503020204020204" pitchFamily="34" charset="-122"/>
                        </a:rPr>
                        <a:t>5 (33)</a:t>
                      </a:r>
                      <a:endParaRPr lang="en-US" sz="1000" b="1" kern="1200" dirty="0">
                        <a:solidFill>
                          <a:srgbClr val="AC283F"/>
                        </a:solidFill>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39458" marR="39458" marT="39458" marB="39458"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marL="0" algn="ctr" defTabSz="914400" rtl="0" eaLnBrk="1" fontAlgn="base" latinLnBrk="0" hangingPunct="1">
                        <a:lnSpc>
                          <a:spcPct val="100000"/>
                        </a:lnSpc>
                        <a:buNone/>
                      </a:pPr>
                      <a:r>
                        <a:rPr lang="en-US" sz="1000" b="1" kern="1200" dirty="0">
                          <a:solidFill>
                            <a:srgbClr val="AC283F"/>
                          </a:solidFill>
                          <a:latin typeface="微软雅黑" panose="020B0503020204020204" pitchFamily="34" charset="-122"/>
                          <a:ea typeface="微软雅黑" panose="020B0503020204020204" pitchFamily="34" charset="-122"/>
                          <a:cs typeface="+mn-ea"/>
                          <a:sym typeface="微软雅黑" panose="020B0503020204020204" pitchFamily="34" charset="-122"/>
                        </a:rPr>
                        <a:t>16 (17)</a:t>
                      </a:r>
                      <a:endParaRPr lang="en-US" sz="1000" b="1" kern="1200" dirty="0">
                        <a:solidFill>
                          <a:srgbClr val="AC283F"/>
                        </a:solidFill>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39458" marR="39458" marT="39458" marB="39458"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marL="0" algn="ctr" defTabSz="914400" rtl="0" eaLnBrk="1" fontAlgn="base" latinLnBrk="0" hangingPunct="1">
                        <a:lnSpc>
                          <a:spcPct val="100000"/>
                        </a:lnSpc>
                        <a:buNone/>
                      </a:pPr>
                      <a:r>
                        <a:rPr lang="en-US" sz="1000" b="1" kern="1200" dirty="0">
                          <a:solidFill>
                            <a:srgbClr val="AC283F"/>
                          </a:solidFill>
                          <a:latin typeface="微软雅黑" panose="020B0503020204020204" pitchFamily="34" charset="-122"/>
                          <a:ea typeface="微软雅黑" panose="020B0503020204020204" pitchFamily="34" charset="-122"/>
                          <a:cs typeface="+mn-ea"/>
                          <a:sym typeface="微软雅黑" panose="020B0503020204020204" pitchFamily="34" charset="-122"/>
                        </a:rPr>
                        <a:t>9 (36)</a:t>
                      </a:r>
                      <a:endParaRPr lang="en-US" sz="1000" b="1" kern="1200" dirty="0">
                        <a:solidFill>
                          <a:srgbClr val="AC283F"/>
                        </a:solidFill>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39458" marR="39458" marT="39458" marB="39458"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496958">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marL="0" algn="l" defTabSz="914400" rtl="0" eaLnBrk="1" fontAlgn="base" latinLnBrk="0" hangingPunct="1">
                        <a:lnSpc>
                          <a:spcPct val="100000"/>
                        </a:lnSpc>
                        <a:buNone/>
                      </a:pPr>
                      <a:r>
                        <a:rPr lang="zh-CN" altLang="en-US" sz="1000" b="1" kern="1200" dirty="0">
                          <a:solidFill>
                            <a:srgbClr val="AC283F"/>
                          </a:solidFill>
                          <a:latin typeface="微软雅黑" panose="020B0503020204020204" pitchFamily="34" charset="-122"/>
                          <a:ea typeface="微软雅黑" panose="020B0503020204020204" pitchFamily="34" charset="-122"/>
                          <a:cs typeface="+mn-ea"/>
                          <a:sym typeface="微软雅黑" panose="020B0503020204020204" pitchFamily="34" charset="-122"/>
                        </a:rPr>
                        <a:t>中位无进展生存期</a:t>
                      </a:r>
                      <a:endParaRPr lang="en-US" altLang="zh-CN" sz="1000" b="1" kern="1200" dirty="0">
                        <a:solidFill>
                          <a:srgbClr val="AC283F"/>
                        </a:solidFill>
                        <a:latin typeface="微软雅黑" panose="020B0503020204020204" pitchFamily="34" charset="-122"/>
                        <a:ea typeface="微软雅黑" panose="020B0503020204020204" pitchFamily="34" charset="-122"/>
                        <a:cs typeface="+mn-ea"/>
                        <a:sym typeface="微软雅黑" panose="020B0503020204020204" pitchFamily="34" charset="-122"/>
                      </a:endParaRPr>
                    </a:p>
                    <a:p>
                      <a:pPr marL="0" algn="l" defTabSz="914400" rtl="0" eaLnBrk="1" fontAlgn="base" latinLnBrk="0" hangingPunct="1">
                        <a:lnSpc>
                          <a:spcPct val="100000"/>
                        </a:lnSpc>
                        <a:buNone/>
                      </a:pPr>
                      <a:r>
                        <a:rPr lang="zh-CN" altLang="en-US" sz="1000" b="1" kern="1200" dirty="0">
                          <a:solidFill>
                            <a:srgbClr val="AC283F"/>
                          </a:solidFill>
                          <a:latin typeface="微软雅黑" panose="020B0503020204020204" pitchFamily="34" charset="-122"/>
                          <a:ea typeface="微软雅黑" panose="020B0503020204020204" pitchFamily="34" charset="-122"/>
                          <a:cs typeface="+mn-ea"/>
                          <a:sym typeface="微软雅黑" panose="020B0503020204020204" pitchFamily="34" charset="-122"/>
                        </a:rPr>
                        <a:t>月，（</a:t>
                      </a:r>
                      <a:r>
                        <a:rPr lang="en-US" altLang="zh-CN" sz="1000" b="1" kern="1200" dirty="0">
                          <a:solidFill>
                            <a:srgbClr val="AC283F"/>
                          </a:solidFill>
                          <a:latin typeface="微软雅黑" panose="020B0503020204020204" pitchFamily="34" charset="-122"/>
                          <a:ea typeface="微软雅黑" panose="020B0503020204020204" pitchFamily="34" charset="-122"/>
                          <a:cs typeface="+mn-ea"/>
                          <a:sym typeface="微软雅黑" panose="020B0503020204020204" pitchFamily="34" charset="-122"/>
                        </a:rPr>
                        <a:t>95% CI</a:t>
                      </a:r>
                      <a:r>
                        <a:rPr lang="zh-CN" altLang="en-US" sz="1000" b="1" kern="1200" dirty="0">
                          <a:solidFill>
                            <a:srgbClr val="AC283F"/>
                          </a:solidFill>
                          <a:latin typeface="微软雅黑" panose="020B0503020204020204" pitchFamily="34" charset="-122"/>
                          <a:ea typeface="微软雅黑" panose="020B0503020204020204" pitchFamily="34" charset="-122"/>
                          <a:cs typeface="+mn-ea"/>
                          <a:sym typeface="微软雅黑" panose="020B0503020204020204" pitchFamily="34" charset="-122"/>
                        </a:rPr>
                        <a:t>）</a:t>
                      </a:r>
                      <a:endParaRPr lang="zh-CN" altLang="en-US" sz="1000" b="1" kern="1200" dirty="0">
                        <a:solidFill>
                          <a:srgbClr val="AC283F"/>
                        </a:solidFill>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39458" marR="39458" marT="39458" marB="39458"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marL="0" algn="ctr" defTabSz="914400" rtl="0" eaLnBrk="1" fontAlgn="base" latinLnBrk="0" hangingPunct="1">
                        <a:lnSpc>
                          <a:spcPct val="100000"/>
                        </a:lnSpc>
                        <a:buNone/>
                      </a:pPr>
                      <a:r>
                        <a:rPr lang="en-US" altLang="zh-CN" sz="1000" b="1" kern="1200" dirty="0">
                          <a:solidFill>
                            <a:srgbClr val="AC283F"/>
                          </a:solidFill>
                          <a:latin typeface="微软雅黑" panose="020B0503020204020204" pitchFamily="34" charset="-122"/>
                          <a:ea typeface="微软雅黑" panose="020B0503020204020204" pitchFamily="34" charset="-122"/>
                          <a:cs typeface="+mn-ea"/>
                          <a:sym typeface="微软雅黑" panose="020B0503020204020204" pitchFamily="34" charset="-122"/>
                        </a:rPr>
                        <a:t>15 </a:t>
                      </a:r>
                      <a:endParaRPr lang="en-US" altLang="zh-CN" sz="1000" b="1" kern="1200" dirty="0">
                        <a:solidFill>
                          <a:srgbClr val="AC283F"/>
                        </a:solidFill>
                        <a:latin typeface="微软雅黑" panose="020B0503020204020204" pitchFamily="34" charset="-122"/>
                        <a:ea typeface="微软雅黑" panose="020B0503020204020204" pitchFamily="34" charset="-122"/>
                        <a:cs typeface="+mn-ea"/>
                        <a:sym typeface="微软雅黑" panose="020B0503020204020204" pitchFamily="34" charset="-122"/>
                      </a:endParaRPr>
                    </a:p>
                    <a:p>
                      <a:pPr marL="0" algn="ctr" defTabSz="914400" rtl="0" eaLnBrk="1" fontAlgn="base" latinLnBrk="0" hangingPunct="1">
                        <a:lnSpc>
                          <a:spcPct val="100000"/>
                        </a:lnSpc>
                        <a:buNone/>
                      </a:pPr>
                      <a:r>
                        <a:rPr lang="zh-CN" altLang="en-US" sz="1000" b="1" kern="1200" dirty="0">
                          <a:solidFill>
                            <a:srgbClr val="AC283F"/>
                          </a:solidFill>
                          <a:latin typeface="微软雅黑" panose="020B0503020204020204" pitchFamily="34" charset="-122"/>
                          <a:ea typeface="微软雅黑" panose="020B0503020204020204" pitchFamily="34" charset="-122"/>
                          <a:cs typeface="+mn-ea"/>
                          <a:sym typeface="微软雅黑" panose="020B0503020204020204" pitchFamily="34" charset="-122"/>
                        </a:rPr>
                        <a:t> </a:t>
                      </a:r>
                      <a:r>
                        <a:rPr lang="en-US" altLang="zh-CN" sz="1000" b="1" kern="1200" dirty="0">
                          <a:solidFill>
                            <a:srgbClr val="AC283F"/>
                          </a:solidFill>
                          <a:latin typeface="微软雅黑" panose="020B0503020204020204" pitchFamily="34" charset="-122"/>
                          <a:ea typeface="微软雅黑" panose="020B0503020204020204" pitchFamily="34" charset="-122"/>
                          <a:cs typeface="+mn-ea"/>
                          <a:sym typeface="微软雅黑" panose="020B0503020204020204" pitchFamily="34" charset="-122"/>
                        </a:rPr>
                        <a:t>(9–</a:t>
                      </a:r>
                      <a:r>
                        <a:rPr lang="en-US" sz="1000" b="1" kern="1200" dirty="0">
                          <a:solidFill>
                            <a:srgbClr val="AC283F"/>
                          </a:solidFill>
                          <a:latin typeface="微软雅黑" panose="020B0503020204020204" pitchFamily="34" charset="-122"/>
                          <a:ea typeface="微软雅黑" panose="020B0503020204020204" pitchFamily="34" charset="-122"/>
                          <a:cs typeface="+mn-ea"/>
                          <a:sym typeface="微软雅黑" panose="020B0503020204020204" pitchFamily="34" charset="-122"/>
                        </a:rPr>
                        <a:t>NE)</a:t>
                      </a:r>
                      <a:endParaRPr lang="en-US" sz="1000" b="1" kern="1200" dirty="0">
                        <a:solidFill>
                          <a:srgbClr val="AC283F"/>
                        </a:solidFill>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39458" marR="39458" marT="39458" marB="39458"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marL="0" algn="ctr" defTabSz="914400" rtl="0" eaLnBrk="1" fontAlgn="base" latinLnBrk="0" hangingPunct="1">
                        <a:lnSpc>
                          <a:spcPct val="100000"/>
                        </a:lnSpc>
                        <a:buNone/>
                      </a:pPr>
                      <a:r>
                        <a:rPr lang="en-US" altLang="zh-CN" sz="1000" b="1" kern="1200" dirty="0">
                          <a:solidFill>
                            <a:srgbClr val="AC283F"/>
                          </a:solidFill>
                          <a:latin typeface="微软雅黑" panose="020B0503020204020204" pitchFamily="34" charset="-122"/>
                          <a:ea typeface="微软雅黑" panose="020B0503020204020204" pitchFamily="34" charset="-122"/>
                          <a:cs typeface="+mn-ea"/>
                          <a:sym typeface="微软雅黑" panose="020B0503020204020204" pitchFamily="34" charset="-122"/>
                        </a:rPr>
                        <a:t>9 </a:t>
                      </a:r>
                      <a:endParaRPr lang="en-US" altLang="zh-CN" sz="1000" b="1" kern="1200" dirty="0">
                        <a:solidFill>
                          <a:srgbClr val="AC283F"/>
                        </a:solidFill>
                        <a:latin typeface="微软雅黑" panose="020B0503020204020204" pitchFamily="34" charset="-122"/>
                        <a:ea typeface="微软雅黑" panose="020B0503020204020204" pitchFamily="34" charset="-122"/>
                        <a:cs typeface="+mn-ea"/>
                        <a:sym typeface="微软雅黑" panose="020B0503020204020204" pitchFamily="34" charset="-122"/>
                      </a:endParaRPr>
                    </a:p>
                    <a:p>
                      <a:pPr marL="0" algn="ctr" defTabSz="914400" rtl="0" eaLnBrk="1" fontAlgn="base" latinLnBrk="0" hangingPunct="1">
                        <a:lnSpc>
                          <a:spcPct val="100000"/>
                        </a:lnSpc>
                        <a:buNone/>
                      </a:pPr>
                      <a:r>
                        <a:rPr lang="zh-CN" altLang="en-US" sz="1000" b="1" kern="1200" dirty="0">
                          <a:solidFill>
                            <a:srgbClr val="AC283F"/>
                          </a:solidFill>
                          <a:latin typeface="微软雅黑" panose="020B0503020204020204" pitchFamily="34" charset="-122"/>
                          <a:ea typeface="微软雅黑" panose="020B0503020204020204" pitchFamily="34" charset="-122"/>
                          <a:cs typeface="+mn-ea"/>
                          <a:sym typeface="微软雅黑" panose="020B0503020204020204" pitchFamily="34" charset="-122"/>
                        </a:rPr>
                        <a:t> </a:t>
                      </a:r>
                      <a:r>
                        <a:rPr lang="en-US" altLang="zh-CN" sz="1000" b="1" kern="1200" dirty="0">
                          <a:solidFill>
                            <a:srgbClr val="AC283F"/>
                          </a:solidFill>
                          <a:latin typeface="微软雅黑" panose="020B0503020204020204" pitchFamily="34" charset="-122"/>
                          <a:ea typeface="微软雅黑" panose="020B0503020204020204" pitchFamily="34" charset="-122"/>
                          <a:cs typeface="+mn-ea"/>
                          <a:sym typeface="微软雅黑" panose="020B0503020204020204" pitchFamily="34" charset="-122"/>
                        </a:rPr>
                        <a:t>(2–</a:t>
                      </a:r>
                      <a:r>
                        <a:rPr lang="en-US" sz="1000" b="1" kern="1200" dirty="0">
                          <a:solidFill>
                            <a:srgbClr val="AC283F"/>
                          </a:solidFill>
                          <a:latin typeface="微软雅黑" panose="020B0503020204020204" pitchFamily="34" charset="-122"/>
                          <a:ea typeface="微软雅黑" panose="020B0503020204020204" pitchFamily="34" charset="-122"/>
                          <a:cs typeface="+mn-ea"/>
                          <a:sym typeface="微软雅黑" panose="020B0503020204020204" pitchFamily="34" charset="-122"/>
                        </a:rPr>
                        <a:t>NE)</a:t>
                      </a:r>
                      <a:endParaRPr lang="en-US" sz="1000" b="1" kern="1200" dirty="0">
                        <a:solidFill>
                          <a:srgbClr val="AC283F"/>
                        </a:solidFill>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39458" marR="39458" marT="39458" marB="39458"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marL="0" algn="ctr" defTabSz="914400" rtl="0" eaLnBrk="1" fontAlgn="base" latinLnBrk="0" hangingPunct="1">
                        <a:lnSpc>
                          <a:spcPct val="100000"/>
                        </a:lnSpc>
                        <a:buNone/>
                      </a:pPr>
                      <a:r>
                        <a:rPr lang="en-US" altLang="zh-CN" sz="1000" b="1" kern="1200" dirty="0">
                          <a:solidFill>
                            <a:srgbClr val="AC283F"/>
                          </a:solidFill>
                          <a:latin typeface="微软雅黑" panose="020B0503020204020204" pitchFamily="34" charset="-122"/>
                          <a:ea typeface="微软雅黑" panose="020B0503020204020204" pitchFamily="34" charset="-122"/>
                          <a:cs typeface="+mn-ea"/>
                          <a:sym typeface="微软雅黑" panose="020B0503020204020204" pitchFamily="34" charset="-122"/>
                        </a:rPr>
                        <a:t>17</a:t>
                      </a:r>
                      <a:endParaRPr lang="en-US" altLang="zh-CN" sz="1000" b="1" kern="1200" dirty="0">
                        <a:solidFill>
                          <a:srgbClr val="AC283F"/>
                        </a:solidFill>
                        <a:latin typeface="微软雅黑" panose="020B0503020204020204" pitchFamily="34" charset="-122"/>
                        <a:ea typeface="微软雅黑" panose="020B0503020204020204" pitchFamily="34" charset="-122"/>
                        <a:cs typeface="+mn-ea"/>
                        <a:sym typeface="微软雅黑" panose="020B0503020204020204" pitchFamily="34" charset="-122"/>
                      </a:endParaRPr>
                    </a:p>
                    <a:p>
                      <a:pPr marL="0" algn="ctr" defTabSz="914400" rtl="0" eaLnBrk="1" fontAlgn="base" latinLnBrk="0" hangingPunct="1">
                        <a:lnSpc>
                          <a:spcPct val="100000"/>
                        </a:lnSpc>
                        <a:buNone/>
                      </a:pPr>
                      <a:r>
                        <a:rPr lang="zh-CN" altLang="en-US" sz="1000" b="1" kern="1200" dirty="0">
                          <a:solidFill>
                            <a:srgbClr val="AC283F"/>
                          </a:solidFill>
                          <a:latin typeface="微软雅黑" panose="020B0503020204020204" pitchFamily="34" charset="-122"/>
                          <a:ea typeface="微软雅黑" panose="020B0503020204020204" pitchFamily="34" charset="-122"/>
                          <a:cs typeface="+mn-ea"/>
                          <a:sym typeface="微软雅黑" panose="020B0503020204020204" pitchFamily="34" charset="-122"/>
                        </a:rPr>
                        <a:t> </a:t>
                      </a:r>
                      <a:r>
                        <a:rPr lang="en-US" altLang="zh-CN" sz="1000" b="1" kern="1200" dirty="0">
                          <a:solidFill>
                            <a:srgbClr val="AC283F"/>
                          </a:solidFill>
                          <a:latin typeface="微软雅黑" panose="020B0503020204020204" pitchFamily="34" charset="-122"/>
                          <a:ea typeface="微软雅黑" panose="020B0503020204020204" pitchFamily="34" charset="-122"/>
                          <a:cs typeface="+mn-ea"/>
                          <a:sym typeface="微软雅黑" panose="020B0503020204020204" pitchFamily="34" charset="-122"/>
                        </a:rPr>
                        <a:t>(2–</a:t>
                      </a:r>
                      <a:r>
                        <a:rPr lang="en-US" sz="1000" b="1" kern="1200" dirty="0">
                          <a:solidFill>
                            <a:srgbClr val="AC283F"/>
                          </a:solidFill>
                          <a:latin typeface="微软雅黑" panose="020B0503020204020204" pitchFamily="34" charset="-122"/>
                          <a:ea typeface="微软雅黑" panose="020B0503020204020204" pitchFamily="34" charset="-122"/>
                          <a:cs typeface="+mn-ea"/>
                          <a:sym typeface="微软雅黑" panose="020B0503020204020204" pitchFamily="34" charset="-122"/>
                        </a:rPr>
                        <a:t>NE)</a:t>
                      </a:r>
                      <a:endParaRPr lang="en-US" sz="1000" b="1" kern="1200" dirty="0">
                        <a:solidFill>
                          <a:srgbClr val="AC283F"/>
                        </a:solidFill>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39458" marR="39458" marT="39458" marB="39458"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marL="0" algn="ctr" defTabSz="914400" rtl="0" eaLnBrk="1" fontAlgn="base" latinLnBrk="0" hangingPunct="1">
                        <a:lnSpc>
                          <a:spcPct val="100000"/>
                        </a:lnSpc>
                        <a:buNone/>
                      </a:pPr>
                      <a:r>
                        <a:rPr lang="en-US" altLang="zh-CN" sz="1000" b="1" kern="1200" dirty="0">
                          <a:solidFill>
                            <a:srgbClr val="AC283F"/>
                          </a:solidFill>
                          <a:latin typeface="微软雅黑" panose="020B0503020204020204" pitchFamily="34" charset="-122"/>
                          <a:ea typeface="微软雅黑" panose="020B0503020204020204" pitchFamily="34" charset="-122"/>
                          <a:cs typeface="+mn-ea"/>
                          <a:sym typeface="微软雅黑" panose="020B0503020204020204" pitchFamily="34" charset="-122"/>
                        </a:rPr>
                        <a:t>6 </a:t>
                      </a:r>
                      <a:endParaRPr lang="en-US" altLang="zh-CN" sz="1000" b="1" kern="1200" dirty="0">
                        <a:solidFill>
                          <a:srgbClr val="AC283F"/>
                        </a:solidFill>
                        <a:latin typeface="微软雅黑" panose="020B0503020204020204" pitchFamily="34" charset="-122"/>
                        <a:ea typeface="微软雅黑" panose="020B0503020204020204" pitchFamily="34" charset="-122"/>
                        <a:cs typeface="+mn-ea"/>
                        <a:sym typeface="微软雅黑" panose="020B0503020204020204" pitchFamily="34" charset="-122"/>
                      </a:endParaRPr>
                    </a:p>
                    <a:p>
                      <a:pPr marL="0" algn="ctr" defTabSz="914400" rtl="0" eaLnBrk="1" fontAlgn="base" latinLnBrk="0" hangingPunct="1">
                        <a:lnSpc>
                          <a:spcPct val="100000"/>
                        </a:lnSpc>
                        <a:buNone/>
                      </a:pPr>
                      <a:r>
                        <a:rPr lang="zh-CN" altLang="en-US" sz="1000" b="1" kern="1200" dirty="0">
                          <a:solidFill>
                            <a:srgbClr val="AC283F"/>
                          </a:solidFill>
                          <a:latin typeface="微软雅黑" panose="020B0503020204020204" pitchFamily="34" charset="-122"/>
                          <a:ea typeface="微软雅黑" panose="020B0503020204020204" pitchFamily="34" charset="-122"/>
                          <a:cs typeface="+mn-ea"/>
                          <a:sym typeface="微软雅黑" panose="020B0503020204020204" pitchFamily="34" charset="-122"/>
                        </a:rPr>
                        <a:t> </a:t>
                      </a:r>
                      <a:r>
                        <a:rPr lang="en-US" altLang="zh-CN" sz="1000" b="1" kern="1200" dirty="0">
                          <a:solidFill>
                            <a:srgbClr val="AC283F"/>
                          </a:solidFill>
                          <a:latin typeface="微软雅黑" panose="020B0503020204020204" pitchFamily="34" charset="-122"/>
                          <a:ea typeface="微软雅黑" panose="020B0503020204020204" pitchFamily="34" charset="-122"/>
                          <a:cs typeface="+mn-ea"/>
                          <a:sym typeface="微软雅黑" panose="020B0503020204020204" pitchFamily="34" charset="-122"/>
                        </a:rPr>
                        <a:t>(4–7)</a:t>
                      </a:r>
                      <a:endParaRPr lang="en-US" altLang="zh-CN" sz="1000" b="1" kern="1200" dirty="0">
                        <a:solidFill>
                          <a:srgbClr val="AC283F"/>
                        </a:solidFill>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39458" marR="39458" marT="39458" marB="39458"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marL="0" algn="ctr" defTabSz="914400" rtl="0" eaLnBrk="1" fontAlgn="base" latinLnBrk="0" hangingPunct="1">
                        <a:lnSpc>
                          <a:spcPct val="100000"/>
                        </a:lnSpc>
                        <a:buNone/>
                      </a:pPr>
                      <a:r>
                        <a:rPr lang="en-US" altLang="zh-CN" sz="1000" b="1" kern="1200" dirty="0">
                          <a:solidFill>
                            <a:srgbClr val="AC283F"/>
                          </a:solidFill>
                          <a:latin typeface="微软雅黑" panose="020B0503020204020204" pitchFamily="34" charset="-122"/>
                          <a:ea typeface="微软雅黑" panose="020B0503020204020204" pitchFamily="34" charset="-122"/>
                          <a:cs typeface="+mn-ea"/>
                          <a:sym typeface="微软雅黑" panose="020B0503020204020204" pitchFamily="34" charset="-122"/>
                        </a:rPr>
                        <a:t>11</a:t>
                      </a:r>
                      <a:endParaRPr lang="en-US" altLang="zh-CN" sz="1000" b="1" kern="1200" dirty="0">
                        <a:solidFill>
                          <a:srgbClr val="AC283F"/>
                        </a:solidFill>
                        <a:latin typeface="微软雅黑" panose="020B0503020204020204" pitchFamily="34" charset="-122"/>
                        <a:ea typeface="微软雅黑" panose="020B0503020204020204" pitchFamily="34" charset="-122"/>
                        <a:cs typeface="+mn-ea"/>
                        <a:sym typeface="微软雅黑" panose="020B0503020204020204" pitchFamily="34" charset="-122"/>
                      </a:endParaRPr>
                    </a:p>
                    <a:p>
                      <a:pPr marL="0" algn="ctr" defTabSz="914400" rtl="0" eaLnBrk="1" fontAlgn="base" latinLnBrk="0" hangingPunct="1">
                        <a:lnSpc>
                          <a:spcPct val="100000"/>
                        </a:lnSpc>
                        <a:buNone/>
                      </a:pPr>
                      <a:r>
                        <a:rPr lang="zh-CN" altLang="en-US" sz="1000" b="1" kern="1200" dirty="0">
                          <a:solidFill>
                            <a:srgbClr val="AC283F"/>
                          </a:solidFill>
                          <a:latin typeface="微软雅黑" panose="020B0503020204020204" pitchFamily="34" charset="-122"/>
                          <a:ea typeface="微软雅黑" panose="020B0503020204020204" pitchFamily="34" charset="-122"/>
                          <a:cs typeface="+mn-ea"/>
                          <a:sym typeface="微软雅黑" panose="020B0503020204020204" pitchFamily="34" charset="-122"/>
                        </a:rPr>
                        <a:t> </a:t>
                      </a:r>
                      <a:r>
                        <a:rPr lang="en-US" altLang="zh-CN" sz="1000" b="1" kern="1200" dirty="0">
                          <a:solidFill>
                            <a:srgbClr val="AC283F"/>
                          </a:solidFill>
                          <a:latin typeface="微软雅黑" panose="020B0503020204020204" pitchFamily="34" charset="-122"/>
                          <a:ea typeface="微软雅黑" panose="020B0503020204020204" pitchFamily="34" charset="-122"/>
                          <a:cs typeface="+mn-ea"/>
                          <a:sym typeface="微软雅黑" panose="020B0503020204020204" pitchFamily="34" charset="-122"/>
                        </a:rPr>
                        <a:t>(4–20)</a:t>
                      </a:r>
                      <a:endParaRPr lang="en-US" altLang="zh-CN" sz="1000" b="1" kern="1200" dirty="0">
                        <a:solidFill>
                          <a:srgbClr val="AC283F"/>
                        </a:solidFill>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39458" marR="39458" marT="39458" marB="39458"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496958">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marL="0" algn="l" defTabSz="914400" rtl="0" eaLnBrk="1" fontAlgn="base" latinLnBrk="0" hangingPunct="1">
                        <a:lnSpc>
                          <a:spcPct val="100000"/>
                        </a:lnSpc>
                        <a:buNone/>
                      </a:pPr>
                      <a:r>
                        <a:rPr lang="zh-CN" altLang="en-US" sz="10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中位至响应时间</a:t>
                      </a:r>
                      <a:endParaRPr lang="en-US" sz="10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a:p>
                      <a:pPr marL="0" algn="l" defTabSz="914400" rtl="0" eaLnBrk="1" fontAlgn="base" latinLnBrk="0" hangingPunct="1">
                        <a:lnSpc>
                          <a:spcPct val="100000"/>
                        </a:lnSpc>
                        <a:buNone/>
                      </a:pPr>
                      <a:r>
                        <a:rPr lang="zh-CN" altLang="en-US" sz="10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周（最短，最长）</a:t>
                      </a:r>
                      <a:endParaRPr lang="en-US" sz="10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39458" marR="39458" marT="39458" marB="39458"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marL="0" algn="ctr" defTabSz="914400" rtl="0" eaLnBrk="1" fontAlgn="base" latinLnBrk="0" hangingPunct="1">
                        <a:lnSpc>
                          <a:spcPct val="100000"/>
                        </a:lnSpc>
                        <a:buNone/>
                      </a:pPr>
                      <a:r>
                        <a:rPr lang="en-US" sz="10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n=15</a:t>
                      </a:r>
                      <a:br>
                        <a:rPr lang="en-US" sz="10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br>
                      <a:r>
                        <a:rPr lang="en-US" sz="10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15 (3,</a:t>
                      </a:r>
                      <a:r>
                        <a:rPr lang="zh-CN" altLang="en-US" sz="10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 </a:t>
                      </a:r>
                      <a:r>
                        <a:rPr lang="en-US" sz="10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48)</a:t>
                      </a:r>
                      <a:endParaRPr lang="en-US" sz="10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39458" marR="39458" marT="39458" marB="39458"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marL="0" algn="ctr" defTabSz="914400" rtl="0" eaLnBrk="1" fontAlgn="base" latinLnBrk="0" hangingPunct="1">
                        <a:lnSpc>
                          <a:spcPct val="100000"/>
                        </a:lnSpc>
                        <a:buNone/>
                      </a:pPr>
                      <a:r>
                        <a:rPr lang="en-US" sz="10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n=5</a:t>
                      </a:r>
                      <a:br>
                        <a:rPr lang="en-US" sz="10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br>
                      <a:r>
                        <a:rPr lang="en-US" sz="10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15 (4, 16)</a:t>
                      </a:r>
                      <a:endParaRPr lang="en-US" sz="10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39458" marR="39458" marT="39458" marB="39458"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marL="0" algn="ctr" defTabSz="914400" rtl="0" eaLnBrk="1" fontAlgn="base" latinLnBrk="0" hangingPunct="1">
                        <a:lnSpc>
                          <a:spcPct val="100000"/>
                        </a:lnSpc>
                        <a:buNone/>
                      </a:pPr>
                      <a:r>
                        <a:rPr lang="en-US" sz="10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n=5</a:t>
                      </a:r>
                      <a:br>
                        <a:rPr lang="en-US" sz="10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br>
                      <a:r>
                        <a:rPr lang="en-US" sz="10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15 (4, 16)</a:t>
                      </a:r>
                      <a:endParaRPr lang="en-US" sz="10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39458" marR="39458" marT="39458" marB="39458"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marL="0" algn="ctr" defTabSz="914400" rtl="0" eaLnBrk="1" fontAlgn="base" latinLnBrk="0" hangingPunct="1">
                        <a:lnSpc>
                          <a:spcPct val="100000"/>
                        </a:lnSpc>
                        <a:buNone/>
                      </a:pPr>
                      <a:r>
                        <a:rPr lang="en-US" sz="10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n=15</a:t>
                      </a:r>
                      <a:br>
                        <a:rPr lang="en-US" sz="10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br>
                      <a:r>
                        <a:rPr lang="en-US" sz="10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8 (3, 32)</a:t>
                      </a:r>
                      <a:endParaRPr lang="en-US" sz="10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39458" marR="39458" marT="39458" marB="39458"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marL="0" algn="ctr" defTabSz="914400" rtl="0" eaLnBrk="1" fontAlgn="base" latinLnBrk="0" hangingPunct="1">
                        <a:lnSpc>
                          <a:spcPct val="100000"/>
                        </a:lnSpc>
                        <a:buNone/>
                      </a:pPr>
                      <a:r>
                        <a:rPr lang="en-US" sz="10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n=9</a:t>
                      </a:r>
                      <a:br>
                        <a:rPr lang="en-US" sz="10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br>
                      <a:r>
                        <a:rPr lang="en-US" sz="10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16 (4, 32)</a:t>
                      </a:r>
                      <a:endParaRPr lang="en-US" sz="10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39458" marR="39458" marT="39458" marB="39458"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496958">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marL="0" algn="l" defTabSz="914400" rtl="0" eaLnBrk="1" fontAlgn="base" latinLnBrk="0" hangingPunct="1">
                        <a:lnSpc>
                          <a:spcPct val="100000"/>
                        </a:lnSpc>
                        <a:buNone/>
                      </a:pPr>
                      <a:r>
                        <a:rPr lang="zh-CN" altLang="en-US" sz="10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中位缓解持续时间</a:t>
                      </a:r>
                      <a:endParaRPr lang="en-US" altLang="zh-CN" sz="10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a:p>
                      <a:pPr marL="0" algn="l" defTabSz="914400" rtl="0" eaLnBrk="1" fontAlgn="base" latinLnBrk="0" hangingPunct="1">
                        <a:lnSpc>
                          <a:spcPct val="100000"/>
                        </a:lnSpc>
                        <a:buNone/>
                      </a:pPr>
                      <a:r>
                        <a:rPr lang="zh-CN" altLang="en-US" sz="10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月，（</a:t>
                      </a:r>
                      <a:r>
                        <a:rPr lang="en-US" altLang="zh-CN" sz="10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95% CI</a:t>
                      </a:r>
                      <a:r>
                        <a:rPr lang="zh-CN" altLang="en-US" sz="10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a:t>
                      </a:r>
                      <a:endParaRPr lang="zh-CN" altLang="en-US" sz="10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39458" marR="39458" marT="39458" marB="39458"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marL="0" algn="ctr" defTabSz="914400" rtl="0" eaLnBrk="1" fontAlgn="base" latinLnBrk="0" hangingPunct="1">
                        <a:lnSpc>
                          <a:spcPct val="100000"/>
                        </a:lnSpc>
                        <a:buNone/>
                      </a:pPr>
                      <a:r>
                        <a:rPr lang="en-US" sz="10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n=15</a:t>
                      </a:r>
                      <a:br>
                        <a:rPr lang="en-US" sz="10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br>
                      <a:r>
                        <a:rPr lang="en-US" sz="10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11</a:t>
                      </a:r>
                      <a:r>
                        <a:rPr lang="zh-CN" altLang="en-US" sz="10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 </a:t>
                      </a:r>
                      <a:r>
                        <a:rPr lang="en-US" altLang="zh-CN" sz="10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(6–</a:t>
                      </a:r>
                      <a:r>
                        <a:rPr lang="en-US" sz="10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NE)</a:t>
                      </a:r>
                      <a:endParaRPr lang="en-US" sz="10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39458" marR="39458" marT="39458" marB="39458"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marL="0" algn="ctr" defTabSz="914400" rtl="0" eaLnBrk="1" fontAlgn="base" latinLnBrk="0" hangingPunct="1">
                        <a:lnSpc>
                          <a:spcPct val="100000"/>
                        </a:lnSpc>
                        <a:buNone/>
                      </a:pPr>
                      <a:r>
                        <a:rPr lang="en-US" sz="10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n=5</a:t>
                      </a:r>
                      <a:br>
                        <a:rPr lang="en-US" sz="10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br>
                      <a:r>
                        <a:rPr lang="en-US" sz="10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NE (5–NE)</a:t>
                      </a:r>
                      <a:endParaRPr lang="en-US" sz="10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39458" marR="39458" marT="39458" marB="39458"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marL="0" algn="ctr" defTabSz="914400" rtl="0" eaLnBrk="1" fontAlgn="base" latinLnBrk="0" hangingPunct="1">
                        <a:lnSpc>
                          <a:spcPct val="100000"/>
                        </a:lnSpc>
                        <a:buNone/>
                      </a:pPr>
                      <a:r>
                        <a:rPr lang="en-US" sz="10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n=5</a:t>
                      </a:r>
                      <a:br>
                        <a:rPr lang="en-US" sz="10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br>
                      <a:r>
                        <a:rPr lang="en-US" sz="10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NE (5–NE)</a:t>
                      </a:r>
                      <a:endParaRPr lang="en-US" sz="10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39458" marR="39458" marT="39458" marB="39458"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marL="0" algn="ctr" defTabSz="914400" rtl="0" eaLnBrk="1" fontAlgn="base" latinLnBrk="0" hangingPunct="1">
                        <a:lnSpc>
                          <a:spcPct val="100000"/>
                        </a:lnSpc>
                        <a:buNone/>
                      </a:pPr>
                      <a:r>
                        <a:rPr lang="en-US" sz="10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n=15</a:t>
                      </a:r>
                      <a:br>
                        <a:rPr lang="en-US" sz="10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br>
                      <a:r>
                        <a:rPr lang="en-US" sz="10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10 </a:t>
                      </a:r>
                      <a:r>
                        <a:rPr lang="en-US" altLang="zh-CN" sz="10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(4–</a:t>
                      </a:r>
                      <a:r>
                        <a:rPr lang="en-US" sz="10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NE)</a:t>
                      </a:r>
                      <a:endParaRPr lang="en-US" sz="10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39458" marR="39458" marT="39458" marB="39458"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marL="0" algn="ctr" defTabSz="914400" rtl="0" eaLnBrk="1" fontAlgn="base" latinLnBrk="0" hangingPunct="1">
                        <a:lnSpc>
                          <a:spcPct val="100000"/>
                        </a:lnSpc>
                        <a:buNone/>
                      </a:pPr>
                      <a:r>
                        <a:rPr lang="en-US" sz="10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n=9</a:t>
                      </a:r>
                      <a:br>
                        <a:rPr lang="en-US" sz="10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br>
                      <a:r>
                        <a:rPr lang="en-US" sz="10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10 </a:t>
                      </a:r>
                      <a:r>
                        <a:rPr lang="zh-CN" altLang="en-US" sz="10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 </a:t>
                      </a:r>
                      <a:r>
                        <a:rPr lang="en-US" altLang="zh-CN" sz="10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(4–</a:t>
                      </a:r>
                      <a:r>
                        <a:rPr lang="en-US" sz="10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NE)</a:t>
                      </a:r>
                      <a:endParaRPr lang="en-US" sz="10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39458" marR="39458" marT="39458" marB="39458"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bl>
          </a:graphicData>
        </a:graphic>
      </p:graphicFrame>
      <p:sp>
        <p:nvSpPr>
          <p:cNvPr id="3" name="内容占位符 4"/>
          <p:cNvSpPr txBox="1"/>
          <p:nvPr/>
        </p:nvSpPr>
        <p:spPr>
          <a:xfrm>
            <a:off x="340891" y="347305"/>
            <a:ext cx="11525670" cy="46166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1"/>
                </a:solidFill>
                <a:latin typeface="Arial" panose="020B0604020202020204" pitchFamily="34" charset="0"/>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Arial" panose="020B0604020202020204" pitchFamily="34" charset="0"/>
                <a:ea typeface="微软雅黑"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Arial" panose="020B0604020202020204" pitchFamily="34" charset="0"/>
                <a:ea typeface="微软雅黑" panose="020B0503020204020204"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Arial" panose="020B0604020202020204" pitchFamily="34" charset="0"/>
                <a:ea typeface="微软雅黑" panose="020B0503020204020204"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CN" sz="2000" b="1" dirty="0">
                <a:latin typeface="微软雅黑" panose="020B0503020204020204" pitchFamily="34" charset="-122"/>
                <a:cs typeface="+mn-ea"/>
                <a:sym typeface="微软雅黑" panose="020B0503020204020204" pitchFamily="34" charset="-122"/>
              </a:rPr>
              <a:t>IDRX-42</a:t>
            </a:r>
            <a:r>
              <a:rPr lang="zh-CN" altLang="en-US" sz="2000" b="1" dirty="0">
                <a:latin typeface="微软雅黑" panose="020B0503020204020204" pitchFamily="34" charset="-122"/>
                <a:cs typeface="+mn-ea"/>
                <a:sym typeface="微软雅黑" panose="020B0503020204020204" pitchFamily="34" charset="-122"/>
              </a:rPr>
              <a:t>显示出令人鼓舞的临床活性及良好的安全性，已开展针对二线患者的</a:t>
            </a:r>
            <a:r>
              <a:rPr lang="en-US" altLang="zh-CN" sz="2000" b="1" dirty="0">
                <a:latin typeface="微软雅黑" panose="020B0503020204020204" pitchFamily="34" charset="-122"/>
                <a:cs typeface="+mn-ea"/>
                <a:sym typeface="微软雅黑" panose="020B0503020204020204" pitchFamily="34" charset="-122"/>
              </a:rPr>
              <a:t>III</a:t>
            </a:r>
            <a:r>
              <a:rPr lang="zh-CN" altLang="en-US" sz="2000" b="1" dirty="0">
                <a:latin typeface="微软雅黑" panose="020B0503020204020204" pitchFamily="34" charset="-122"/>
                <a:cs typeface="+mn-ea"/>
                <a:sym typeface="微软雅黑" panose="020B0503020204020204" pitchFamily="34" charset="-122"/>
              </a:rPr>
              <a:t>期临床研究</a:t>
            </a:r>
            <a:endParaRPr lang="zh-CN" altLang="en-US" sz="2000" b="1" dirty="0">
              <a:latin typeface="微软雅黑" panose="020B0503020204020204" pitchFamily="34" charset="-122"/>
              <a:cs typeface="+mn-ea"/>
              <a:sym typeface="微软雅黑" panose="020B0503020204020204" pitchFamily="34" charset="-122"/>
            </a:endParaRPr>
          </a:p>
        </p:txBody>
      </p:sp>
      <p:sp>
        <p:nvSpPr>
          <p:cNvPr id="4" name="文本框 3"/>
          <p:cNvSpPr txBox="1"/>
          <p:nvPr/>
        </p:nvSpPr>
        <p:spPr>
          <a:xfrm>
            <a:off x="3539236" y="6322306"/>
            <a:ext cx="8520918" cy="215444"/>
          </a:xfrm>
          <a:prstGeom prst="rect">
            <a:avLst/>
          </a:prstGeom>
          <a:noFill/>
        </p:spPr>
        <p:txBody>
          <a:bodyPr wrap="square">
            <a:spAutoFit/>
          </a:bodyPr>
          <a:lstStyle/>
          <a:p>
            <a:pPr fontAlgn="base">
              <a:defRPr/>
            </a:pPr>
            <a:r>
              <a:rPr lang="en-US" altLang="zh-CN" sz="800" dirty="0">
                <a:solidFill>
                  <a:prstClr val="black"/>
                </a:solidFill>
                <a:latin typeface="微软雅黑" panose="020B0503020204020204" pitchFamily="34" charset="-122"/>
                <a:ea typeface="微软雅黑" panose="020B0503020204020204" pitchFamily="34" charset="-122"/>
                <a:cs typeface="+mn-ea"/>
                <a:sym typeface="微软雅黑" panose="020B0503020204020204" pitchFamily="34" charset="-122"/>
              </a:rPr>
              <a:t>a</a:t>
            </a:r>
            <a:r>
              <a:rPr lang="zh-CN" altLang="en-US" sz="800" dirty="0">
                <a:solidFill>
                  <a:prstClr val="black"/>
                </a:solidFill>
                <a:latin typeface="微软雅黑" panose="020B0503020204020204" pitchFamily="34" charset="-122"/>
                <a:ea typeface="微软雅黑" panose="020B0503020204020204" pitchFamily="34" charset="-122"/>
                <a:cs typeface="+mn-ea"/>
                <a:sym typeface="微软雅黑" panose="020B0503020204020204" pitchFamily="34" charset="-122"/>
              </a:rPr>
              <a:t>疗效可评估人群：基线后存在影像学评估或临床进展</a:t>
            </a:r>
            <a:r>
              <a:rPr lang="en-US" altLang="zh-CN" sz="800" dirty="0">
                <a:solidFill>
                  <a:prstClr val="black"/>
                </a:solidFill>
                <a:latin typeface="微软雅黑" panose="020B0503020204020204" pitchFamily="34" charset="-122"/>
                <a:ea typeface="微软雅黑" panose="020B0503020204020204" pitchFamily="34" charset="-122"/>
                <a:cs typeface="+mn-ea"/>
                <a:sym typeface="微软雅黑" panose="020B0503020204020204" pitchFamily="34" charset="-122"/>
              </a:rPr>
              <a:t>/</a:t>
            </a:r>
            <a:r>
              <a:rPr lang="zh-CN" altLang="en-US" sz="800" dirty="0">
                <a:solidFill>
                  <a:prstClr val="black"/>
                </a:solidFill>
                <a:latin typeface="微软雅黑" panose="020B0503020204020204" pitchFamily="34" charset="-122"/>
                <a:ea typeface="微软雅黑" panose="020B0503020204020204" pitchFamily="34" charset="-122"/>
                <a:cs typeface="+mn-ea"/>
                <a:sym typeface="微软雅黑" panose="020B0503020204020204" pitchFamily="34" charset="-122"/>
              </a:rPr>
              <a:t>死亡。</a:t>
            </a:r>
            <a:r>
              <a:rPr lang="en-US" altLang="zh-CN" sz="800" dirty="0">
                <a:solidFill>
                  <a:prstClr val="black"/>
                </a:solidFill>
                <a:latin typeface="微软雅黑" panose="020B0503020204020204" pitchFamily="34" charset="-122"/>
                <a:ea typeface="微软雅黑" panose="020B0503020204020204" pitchFamily="34" charset="-122"/>
                <a:cs typeface="+mn-ea"/>
                <a:sym typeface="微软雅黑" panose="020B0503020204020204" pitchFamily="34" charset="-122"/>
              </a:rPr>
              <a:t>b</a:t>
            </a:r>
            <a:r>
              <a:rPr lang="zh-CN" altLang="en-US" sz="800" dirty="0">
                <a:solidFill>
                  <a:prstClr val="black"/>
                </a:solidFill>
                <a:latin typeface="微软雅黑" panose="020B0503020204020204" pitchFamily="34" charset="-122"/>
                <a:ea typeface="微软雅黑" panose="020B0503020204020204" pitchFamily="34" charset="-122"/>
                <a:cs typeface="+mn-ea"/>
                <a:sym typeface="微软雅黑" panose="020B0503020204020204" pitchFamily="34" charset="-122"/>
              </a:rPr>
              <a:t>剂量为</a:t>
            </a:r>
            <a:r>
              <a:rPr lang="en-US" altLang="zh-CN" sz="800" dirty="0">
                <a:solidFill>
                  <a:prstClr val="black"/>
                </a:solidFill>
                <a:latin typeface="微软雅黑" panose="020B0503020204020204" pitchFamily="34" charset="-122"/>
                <a:ea typeface="微软雅黑" panose="020B0503020204020204" pitchFamily="34" charset="-122"/>
                <a:cs typeface="+mn-ea"/>
                <a:sym typeface="微软雅黑" panose="020B0503020204020204" pitchFamily="34" charset="-122"/>
              </a:rPr>
              <a:t>300 mg</a:t>
            </a:r>
            <a:r>
              <a:rPr lang="zh-CN" altLang="en-US" sz="800" dirty="0">
                <a:solidFill>
                  <a:prstClr val="black"/>
                </a:solidFill>
                <a:latin typeface="微软雅黑" panose="020B0503020204020204" pitchFamily="34" charset="-122"/>
                <a:ea typeface="微软雅黑" panose="020B0503020204020204" pitchFamily="34" charset="-122"/>
                <a:cs typeface="+mn-ea"/>
                <a:sym typeface="微软雅黑" panose="020B0503020204020204" pitchFamily="34" charset="-122"/>
              </a:rPr>
              <a:t>每日一次片剂或其暴露量等效的</a:t>
            </a:r>
            <a:r>
              <a:rPr lang="en-US" altLang="zh-CN" sz="800" dirty="0">
                <a:solidFill>
                  <a:prstClr val="black"/>
                </a:solidFill>
                <a:latin typeface="微软雅黑" panose="020B0503020204020204" pitchFamily="34" charset="-122"/>
                <a:ea typeface="微软雅黑" panose="020B0503020204020204" pitchFamily="34" charset="-122"/>
                <a:cs typeface="+mn-ea"/>
                <a:sym typeface="微软雅黑" panose="020B0503020204020204" pitchFamily="34" charset="-122"/>
              </a:rPr>
              <a:t>400 mg</a:t>
            </a:r>
            <a:r>
              <a:rPr lang="zh-CN" altLang="en-US" sz="800" dirty="0">
                <a:solidFill>
                  <a:prstClr val="black"/>
                </a:solidFill>
                <a:latin typeface="微软雅黑" panose="020B0503020204020204" pitchFamily="34" charset="-122"/>
                <a:ea typeface="微软雅黑" panose="020B0503020204020204" pitchFamily="34" charset="-122"/>
                <a:cs typeface="+mn-ea"/>
                <a:sym typeface="微软雅黑" panose="020B0503020204020204" pitchFamily="34" charset="-122"/>
              </a:rPr>
              <a:t>每日一次胶囊（</a:t>
            </a:r>
            <a:r>
              <a:rPr lang="en-US" altLang="zh-CN" sz="800" dirty="0">
                <a:solidFill>
                  <a:prstClr val="black"/>
                </a:solidFill>
                <a:latin typeface="微软雅黑" panose="020B0503020204020204" pitchFamily="34" charset="-122"/>
                <a:ea typeface="微软雅黑" panose="020B0503020204020204" pitchFamily="34" charset="-122"/>
                <a:cs typeface="+mn-ea"/>
                <a:sym typeface="微软雅黑" panose="020B0503020204020204" pitchFamily="34" charset="-122"/>
              </a:rPr>
              <a:t>T300/C400</a:t>
            </a:r>
            <a:r>
              <a:rPr lang="zh-CN" altLang="en-US" sz="800" dirty="0">
                <a:solidFill>
                  <a:prstClr val="black"/>
                </a:solidFill>
                <a:latin typeface="微软雅黑" panose="020B0503020204020204" pitchFamily="34" charset="-122"/>
                <a:ea typeface="微软雅黑" panose="020B0503020204020204" pitchFamily="34" charset="-122"/>
                <a:cs typeface="+mn-ea"/>
                <a:sym typeface="微软雅黑" panose="020B0503020204020204" pitchFamily="34" charset="-122"/>
              </a:rPr>
              <a:t>）；</a:t>
            </a:r>
            <a:r>
              <a:rPr lang="en-US" altLang="zh-CN" sz="800" dirty="0">
                <a:solidFill>
                  <a:prstClr val="black"/>
                </a:solidFill>
                <a:latin typeface="微软雅黑" panose="020B0503020204020204" pitchFamily="34" charset="-122"/>
                <a:ea typeface="微软雅黑" panose="020B0503020204020204" pitchFamily="34" charset="-122"/>
                <a:cs typeface="+mn-ea"/>
                <a:sym typeface="微软雅黑" panose="020B0503020204020204" pitchFamily="34" charset="-122"/>
              </a:rPr>
              <a:t>c</a:t>
            </a:r>
            <a:r>
              <a:rPr lang="zh-CN" altLang="en-US" sz="800" dirty="0">
                <a:solidFill>
                  <a:prstClr val="black"/>
                </a:solidFill>
                <a:latin typeface="微软雅黑" panose="020B0503020204020204" pitchFamily="34" charset="-122"/>
                <a:ea typeface="微软雅黑" panose="020B0503020204020204" pitchFamily="34" charset="-122"/>
                <a:cs typeface="+mn-ea"/>
                <a:sym typeface="微软雅黑" panose="020B0503020204020204" pitchFamily="34" charset="-122"/>
              </a:rPr>
              <a:t>确认的缓解</a:t>
            </a:r>
            <a:r>
              <a:rPr lang="en-US" altLang="zh-CN" sz="800" dirty="0">
                <a:solidFill>
                  <a:prstClr val="black"/>
                </a:solidFill>
                <a:latin typeface="微软雅黑" panose="020B0503020204020204" pitchFamily="34" charset="-122"/>
                <a:ea typeface="微软雅黑" panose="020B0503020204020204" pitchFamily="34" charset="-122"/>
                <a:cs typeface="+mn-ea"/>
                <a:sym typeface="微软雅黑" panose="020B0503020204020204" pitchFamily="34" charset="-122"/>
              </a:rPr>
              <a:t>35</a:t>
            </a:r>
            <a:r>
              <a:rPr lang="zh-CN" altLang="en-US" sz="800" dirty="0">
                <a:solidFill>
                  <a:prstClr val="black"/>
                </a:solidFill>
                <a:latin typeface="微软雅黑" panose="020B0503020204020204" pitchFamily="34" charset="-122"/>
                <a:ea typeface="微软雅黑" panose="020B0503020204020204" pitchFamily="34" charset="-122"/>
                <a:cs typeface="+mn-ea"/>
                <a:sym typeface="微软雅黑" panose="020B0503020204020204" pitchFamily="34" charset="-122"/>
              </a:rPr>
              <a:t>例，另有</a:t>
            </a:r>
            <a:r>
              <a:rPr lang="en-US" altLang="zh-CN" sz="800" dirty="0">
                <a:solidFill>
                  <a:prstClr val="black"/>
                </a:solidFill>
                <a:latin typeface="微软雅黑" panose="020B0503020204020204" pitchFamily="34" charset="-122"/>
                <a:ea typeface="微软雅黑" panose="020B0503020204020204" pitchFamily="34" charset="-122"/>
                <a:cs typeface="+mn-ea"/>
                <a:sym typeface="微软雅黑" panose="020B0503020204020204" pitchFamily="34" charset="-122"/>
              </a:rPr>
              <a:t>2</a:t>
            </a:r>
            <a:r>
              <a:rPr lang="zh-CN" altLang="en-US" sz="800" dirty="0">
                <a:solidFill>
                  <a:prstClr val="black"/>
                </a:solidFill>
                <a:latin typeface="微软雅黑" panose="020B0503020204020204" pitchFamily="34" charset="-122"/>
                <a:ea typeface="微软雅黑" panose="020B0503020204020204" pitchFamily="34" charset="-122"/>
                <a:cs typeface="+mn-ea"/>
                <a:sym typeface="微软雅黑" panose="020B0503020204020204" pitchFamily="34" charset="-122"/>
              </a:rPr>
              <a:t>例待确认。</a:t>
            </a:r>
            <a:endParaRPr lang="zh-CN" altLang="en-US" sz="800" dirty="0">
              <a:solidFill>
                <a:prstClr val="black"/>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5" name="文本占位符 1"/>
          <p:cNvSpPr txBox="1"/>
          <p:nvPr/>
        </p:nvSpPr>
        <p:spPr>
          <a:xfrm>
            <a:off x="340889" y="6584804"/>
            <a:ext cx="6202117" cy="216982"/>
          </a:xfrm>
          <a:prstGeom prst="rect">
            <a:avLst/>
          </a:prstGeom>
        </p:spPr>
        <p:txBody>
          <a:bodyPr>
            <a:noAutofit/>
          </a:bodyPr>
          <a:lstStyle>
            <a:defPPr>
              <a:defRPr lang="zh-CN"/>
            </a:defPPr>
            <a:lvl1pPr indent="0" defTabSz="1219200">
              <a:lnSpc>
                <a:spcPct val="120000"/>
              </a:lnSpc>
              <a:spcBef>
                <a:spcPts val="0"/>
              </a:spcBef>
              <a:buFont typeface="Arial" panose="020B0604020202020204" pitchFamily="34" charset="0"/>
              <a:buNone/>
              <a:defRPr sz="900">
                <a:solidFill>
                  <a:prstClr val="black"/>
                </a:solidFill>
                <a:latin typeface="+mj-lt"/>
                <a:ea typeface="+mj-ea"/>
                <a:cs typeface="+mn-ea"/>
              </a:defRPr>
            </a:lvl1pPr>
            <a:lvl2pPr marL="914400" indent="-304800" defTabSz="1219200">
              <a:lnSpc>
                <a:spcPct val="90000"/>
              </a:lnSpc>
              <a:spcBef>
                <a:spcPts val="665"/>
              </a:spcBef>
              <a:buFont typeface="Arial" panose="020B0604020202020204" pitchFamily="34" charset="0"/>
              <a:buChar char="•"/>
              <a:defRPr sz="3200">
                <a:latin typeface="微软雅黑" panose="020B0503020204020204" pitchFamily="34" charset="-122"/>
              </a:defRPr>
            </a:lvl2pPr>
            <a:lvl3pPr marL="1524000" indent="-304800" defTabSz="1219200">
              <a:lnSpc>
                <a:spcPct val="90000"/>
              </a:lnSpc>
              <a:spcBef>
                <a:spcPts val="665"/>
              </a:spcBef>
              <a:buFont typeface="Arial" panose="020B0604020202020204" pitchFamily="34" charset="0"/>
              <a:buChar char="•"/>
              <a:defRPr sz="2800">
                <a:latin typeface="微软雅黑" panose="020B0503020204020204" pitchFamily="34" charset="-122"/>
              </a:defRPr>
            </a:lvl3pPr>
            <a:lvl4pPr marL="2133600" indent="-304800" defTabSz="1219200">
              <a:lnSpc>
                <a:spcPct val="90000"/>
              </a:lnSpc>
              <a:spcBef>
                <a:spcPts val="665"/>
              </a:spcBef>
              <a:buFont typeface="Arial" panose="020B0604020202020204" pitchFamily="34" charset="0"/>
              <a:buChar char="•"/>
              <a:defRPr sz="2535">
                <a:latin typeface="微软雅黑" panose="020B0503020204020204" pitchFamily="34" charset="-122"/>
              </a:defRPr>
            </a:lvl4pPr>
            <a:lvl5pPr marL="2743200" indent="-304800" defTabSz="1219200">
              <a:lnSpc>
                <a:spcPct val="90000"/>
              </a:lnSpc>
              <a:spcBef>
                <a:spcPts val="665"/>
              </a:spcBef>
              <a:buFont typeface="Arial" panose="020B0604020202020204" pitchFamily="34" charset="0"/>
              <a:buChar char="•"/>
              <a:defRPr sz="2535">
                <a:latin typeface="微软雅黑" panose="020B0503020204020204" pitchFamily="34" charset="-122"/>
              </a:defRPr>
            </a:lvl5pPr>
            <a:lvl6pPr marL="3352800" indent="-304800" defTabSz="1219200">
              <a:lnSpc>
                <a:spcPct val="90000"/>
              </a:lnSpc>
              <a:spcBef>
                <a:spcPts val="665"/>
              </a:spcBef>
              <a:buFont typeface="Arial" panose="020B0604020202020204" pitchFamily="34" charset="0"/>
              <a:buChar char="•"/>
              <a:defRPr sz="2535"/>
            </a:lvl6pPr>
            <a:lvl7pPr marL="3961765" indent="-304800" defTabSz="1219200">
              <a:lnSpc>
                <a:spcPct val="90000"/>
              </a:lnSpc>
              <a:spcBef>
                <a:spcPts val="665"/>
              </a:spcBef>
              <a:buFont typeface="Arial" panose="020B0604020202020204" pitchFamily="34" charset="0"/>
              <a:buChar char="•"/>
              <a:defRPr sz="2535"/>
            </a:lvl7pPr>
            <a:lvl8pPr marL="4571365" indent="-304800" defTabSz="1219200">
              <a:lnSpc>
                <a:spcPct val="90000"/>
              </a:lnSpc>
              <a:spcBef>
                <a:spcPts val="665"/>
              </a:spcBef>
              <a:buFont typeface="Arial" panose="020B0604020202020204" pitchFamily="34" charset="0"/>
              <a:buChar char="•"/>
              <a:defRPr sz="2535"/>
            </a:lvl8pPr>
            <a:lvl9pPr marL="5180965" indent="-304800" defTabSz="1219200">
              <a:lnSpc>
                <a:spcPct val="90000"/>
              </a:lnSpc>
              <a:spcBef>
                <a:spcPts val="665"/>
              </a:spcBef>
              <a:buFont typeface="Arial" panose="020B0604020202020204" pitchFamily="34" charset="0"/>
              <a:buChar char="•"/>
              <a:defRPr sz="2535"/>
            </a:lvl9pPr>
          </a:lstStyle>
          <a:p>
            <a:r>
              <a:rPr lang="en-US" altLang="zh-CN" dirty="0">
                <a:latin typeface="微软雅黑" panose="020B0503020204020204" pitchFamily="34" charset="-122"/>
                <a:ea typeface="微软雅黑" panose="020B0503020204020204" pitchFamily="34" charset="-122"/>
                <a:sym typeface="微软雅黑" panose="020B0503020204020204" pitchFamily="34" charset="-122"/>
              </a:rPr>
              <a:t>Suzanne George, et al. 2025 CTOS. P194. </a:t>
            </a:r>
            <a:endParaRPr lang="es-ES" altLang="zh-CN" dirty="0">
              <a:latin typeface="微软雅黑" panose="020B0503020204020204" pitchFamily="34" charset="-122"/>
              <a:ea typeface="微软雅黑" panose="020B0503020204020204" pitchFamily="34" charset="-122"/>
              <a:sym typeface="微软雅黑" panose="020B0503020204020204" pitchFamily="34" charset="-122"/>
            </a:endParaRPr>
          </a:p>
        </p:txBody>
      </p:sp>
      <p:graphicFrame>
        <p:nvGraphicFramePr>
          <p:cNvPr id="6" name="表格 5"/>
          <p:cNvGraphicFramePr>
            <a:graphicFrameLocks noGrp="1"/>
          </p:cNvGraphicFramePr>
          <p:nvPr/>
        </p:nvGraphicFramePr>
        <p:xfrm>
          <a:off x="7993869" y="1270635"/>
          <a:ext cx="3857242" cy="4734390"/>
        </p:xfrm>
        <a:graphic>
          <a:graphicData uri="http://schemas.openxmlformats.org/drawingml/2006/table">
            <a:tbl>
              <a:tblPr/>
              <a:tblGrid>
                <a:gridCol w="2585184"/>
                <a:gridCol w="710332"/>
                <a:gridCol w="561726"/>
              </a:tblGrid>
              <a:tr h="315626">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marL="0" algn="l" defTabSz="914400" rtl="0" eaLnBrk="1" fontAlgn="base" latinLnBrk="0" hangingPunct="1">
                        <a:lnSpc>
                          <a:spcPct val="100000"/>
                        </a:lnSpc>
                        <a:buNone/>
                      </a:pPr>
                      <a:endParaRPr lang="zh-CN" altLang="en-US" sz="1000" b="1" kern="1200" dirty="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56418" marR="56418" marT="56418" marB="56418"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AC283F"/>
                    </a:solidFill>
                  </a:tcPr>
                </a:tc>
                <a:tc gridSpan="2">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marL="0" algn="ctr" defTabSz="914400" rtl="0" eaLnBrk="1" fontAlgn="base" latinLnBrk="0" hangingPunct="1">
                        <a:lnSpc>
                          <a:spcPct val="100000"/>
                        </a:lnSpc>
                        <a:buNone/>
                      </a:pPr>
                      <a:r>
                        <a:rPr lang="en-US" sz="1000" b="1" kern="1200" dirty="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rPr>
                        <a:t>RP1</a:t>
                      </a:r>
                      <a:r>
                        <a:rPr lang="en-US" altLang="zh-CN" sz="1000" b="1" kern="1200" dirty="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rPr>
                        <a:t>bD</a:t>
                      </a:r>
                      <a:r>
                        <a:rPr lang="en-US" altLang="zh-CN" sz="1000" b="1" kern="1200" baseline="30000" dirty="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rPr>
                        <a:t>h</a:t>
                      </a:r>
                      <a:r>
                        <a:rPr lang="zh-CN" altLang="en-US" sz="1000" b="1" kern="1200" dirty="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rPr>
                        <a:t>，</a:t>
                      </a:r>
                      <a:r>
                        <a:rPr lang="en-US" altLang="zh-CN" sz="1000" b="1" kern="1200" dirty="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rPr>
                        <a:t>N=167</a:t>
                      </a:r>
                      <a:endParaRPr lang="en-US" sz="1000" b="1" kern="1200" dirty="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56418" marR="56418" marT="56418" marB="56418"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AC283F"/>
                    </a:solidFill>
                  </a:tcPr>
                </a:tc>
                <a:tc hMerge="1">
                  <a:tcPr marL="56418" marR="56418" marT="56418" marB="564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r>
              <a:tr h="315626">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marL="0" algn="l" defTabSz="914400" rtl="0" eaLnBrk="1" fontAlgn="base" latinLnBrk="0" hangingPunct="1">
                        <a:lnSpc>
                          <a:spcPct val="100000"/>
                        </a:lnSpc>
                        <a:buNone/>
                      </a:pPr>
                      <a:endParaRPr lang="zh-CN" altLang="en-US" sz="1000" b="1"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56418" marR="56418" marT="56418" marB="56418"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marL="0" algn="ctr" defTabSz="914400" rtl="0" eaLnBrk="1" fontAlgn="base" latinLnBrk="0" hangingPunct="1">
                        <a:lnSpc>
                          <a:spcPct val="100000"/>
                        </a:lnSpc>
                        <a:buNone/>
                      </a:pPr>
                      <a:r>
                        <a:rPr lang="zh-CN" altLang="en-US" sz="1000" b="1"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任意级别</a:t>
                      </a:r>
                      <a:endParaRPr lang="en-US" sz="1000" b="1"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56418" marR="56418" marT="56418" marB="56418"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marL="0" algn="ctr" defTabSz="914400" rtl="0" eaLnBrk="1" fontAlgn="base" latinLnBrk="0" hangingPunct="1">
                        <a:lnSpc>
                          <a:spcPct val="100000"/>
                        </a:lnSpc>
                        <a:buNone/>
                      </a:pPr>
                      <a:r>
                        <a:rPr lang="zh-CN" altLang="en-US" sz="1000" b="1"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a:t>
                      </a:r>
                      <a:r>
                        <a:rPr lang="en-US" altLang="zh-CN" sz="1000" b="1"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3</a:t>
                      </a:r>
                      <a:r>
                        <a:rPr lang="zh-CN" altLang="en-US" sz="1000" b="1"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级</a:t>
                      </a:r>
                      <a:endParaRPr lang="en-US" sz="1000" b="1"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56418" marR="56418" marT="56418" marB="56418"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15626">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marL="0" algn="l" defTabSz="914400" rtl="0" eaLnBrk="1" fontAlgn="base" latinLnBrk="0" hangingPunct="1">
                        <a:lnSpc>
                          <a:spcPct val="100000"/>
                        </a:lnSpc>
                        <a:buNone/>
                      </a:pPr>
                      <a:r>
                        <a:rPr lang="zh-CN" altLang="en-US" sz="10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任何治疗期间出现的不良事件（</a:t>
                      </a:r>
                      <a:r>
                        <a:rPr lang="en-US" altLang="zh-CN" sz="10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TEAE</a:t>
                      </a:r>
                      <a:r>
                        <a:rPr lang="zh-CN" altLang="en-US" sz="10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a:t>
                      </a:r>
                      <a:endParaRPr lang="zh-CN" altLang="en-US" sz="10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56418" marR="56418" marT="56418" marB="56418"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marL="0" algn="ctr" defTabSz="914400" rtl="0" eaLnBrk="1" fontAlgn="base" latinLnBrk="0" hangingPunct="1">
                        <a:lnSpc>
                          <a:spcPct val="100000"/>
                        </a:lnSpc>
                        <a:buNone/>
                      </a:pPr>
                      <a:r>
                        <a:rPr lang="en-US" sz="10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164 (98)</a:t>
                      </a:r>
                      <a:endParaRPr lang="en-US" sz="10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56418" marR="56418" marT="56418" marB="56418"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marL="0" algn="ctr" defTabSz="914400" rtl="0" eaLnBrk="1" fontAlgn="base" latinLnBrk="0" hangingPunct="1">
                        <a:lnSpc>
                          <a:spcPct val="100000"/>
                        </a:lnSpc>
                        <a:buNone/>
                      </a:pPr>
                      <a:r>
                        <a:rPr lang="en-US" sz="10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73 (44)</a:t>
                      </a:r>
                      <a:endParaRPr lang="en-US" sz="10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56418" marR="56418" marT="56418" marB="56418"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15626">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marL="0" algn="l" defTabSz="914400" rtl="0" eaLnBrk="1" fontAlgn="base" latinLnBrk="0" hangingPunct="1">
                        <a:lnSpc>
                          <a:spcPct val="100000"/>
                        </a:lnSpc>
                        <a:buNone/>
                      </a:pPr>
                      <a:r>
                        <a:rPr lang="zh-CN" altLang="en-US" sz="10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腹泻</a:t>
                      </a:r>
                      <a:endParaRPr lang="zh-CN" altLang="en-US" sz="10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56418" marR="56418" marT="56418" marB="56418"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marL="0" algn="ctr" defTabSz="914400" rtl="0" eaLnBrk="1" fontAlgn="base" latinLnBrk="0" hangingPunct="1">
                        <a:lnSpc>
                          <a:spcPct val="100000"/>
                        </a:lnSpc>
                        <a:buNone/>
                      </a:pPr>
                      <a:r>
                        <a:rPr lang="en-US" sz="10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115 (69)</a:t>
                      </a:r>
                      <a:endParaRPr lang="en-US" sz="10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56418" marR="56418" marT="56418" marB="56418"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marL="0" algn="ctr" defTabSz="914400" rtl="0" eaLnBrk="1" fontAlgn="base" latinLnBrk="0" hangingPunct="1">
                        <a:lnSpc>
                          <a:spcPct val="100000"/>
                        </a:lnSpc>
                        <a:buNone/>
                      </a:pPr>
                      <a:r>
                        <a:rPr lang="en-US" sz="1000" kern="120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2 (1)</a:t>
                      </a:r>
                      <a:endParaRPr lang="en-US" sz="1000" kern="120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56418" marR="56418" marT="56418" marB="56418"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15626">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marL="0" algn="l" defTabSz="914400" rtl="0" eaLnBrk="1" fontAlgn="base" latinLnBrk="0" hangingPunct="1">
                        <a:lnSpc>
                          <a:spcPct val="100000"/>
                        </a:lnSpc>
                        <a:buNone/>
                      </a:pPr>
                      <a:r>
                        <a:rPr lang="zh-CN" altLang="en-US" sz="10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恶心</a:t>
                      </a:r>
                      <a:endParaRPr lang="zh-CN" altLang="en-US" sz="10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56418" marR="56418" marT="56418" marB="56418"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marL="0" algn="ctr" defTabSz="914400" rtl="0" eaLnBrk="1" fontAlgn="base" latinLnBrk="0" hangingPunct="1">
                        <a:lnSpc>
                          <a:spcPct val="100000"/>
                        </a:lnSpc>
                        <a:buNone/>
                      </a:pPr>
                      <a:r>
                        <a:rPr lang="en-US" sz="10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72 (43)</a:t>
                      </a:r>
                      <a:endParaRPr lang="en-US" sz="10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56418" marR="56418" marT="56418" marB="56418"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marL="0" algn="ctr" defTabSz="914400" rtl="0" eaLnBrk="1" fontAlgn="base" latinLnBrk="0" hangingPunct="1">
                        <a:lnSpc>
                          <a:spcPct val="100000"/>
                        </a:lnSpc>
                        <a:buNone/>
                      </a:pPr>
                      <a:r>
                        <a:rPr lang="en-US" sz="1000" kern="120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3 (2)</a:t>
                      </a:r>
                      <a:endParaRPr lang="en-US" sz="1000" kern="120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56418" marR="56418" marT="56418" marB="56418"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15626">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marL="0" algn="l" defTabSz="914400" rtl="0" eaLnBrk="1" fontAlgn="base" latinLnBrk="0" hangingPunct="1">
                        <a:lnSpc>
                          <a:spcPct val="100000"/>
                        </a:lnSpc>
                        <a:buNone/>
                      </a:pPr>
                      <a:r>
                        <a:rPr lang="zh-CN" altLang="en-US" sz="10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贫血</a:t>
                      </a:r>
                      <a:endParaRPr lang="zh-CN" altLang="en-US" sz="10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56418" marR="56418" marT="56418" marB="56418"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marL="0" algn="ctr" defTabSz="914400" rtl="0" eaLnBrk="1" fontAlgn="base" latinLnBrk="0" hangingPunct="1">
                        <a:lnSpc>
                          <a:spcPct val="100000"/>
                        </a:lnSpc>
                        <a:buNone/>
                      </a:pPr>
                      <a:r>
                        <a:rPr lang="en-US" sz="10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58 (35)</a:t>
                      </a:r>
                      <a:endParaRPr lang="en-US" sz="10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56418" marR="56418" marT="56418" marB="56418"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marL="0" algn="ctr" defTabSz="914400" rtl="0" eaLnBrk="1" fontAlgn="base" latinLnBrk="0" hangingPunct="1">
                        <a:lnSpc>
                          <a:spcPct val="100000"/>
                        </a:lnSpc>
                        <a:buNone/>
                      </a:pPr>
                      <a:r>
                        <a:rPr lang="en-US" sz="1000" kern="120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26 (16)</a:t>
                      </a:r>
                      <a:endParaRPr lang="en-US" sz="1000" kern="120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56418" marR="56418" marT="56418" marB="56418"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15626">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marL="0" algn="l" defTabSz="914400" rtl="0" eaLnBrk="1" fontAlgn="base" latinLnBrk="0" hangingPunct="1">
                        <a:lnSpc>
                          <a:spcPct val="100000"/>
                        </a:lnSpc>
                        <a:buNone/>
                      </a:pPr>
                      <a:r>
                        <a:rPr lang="zh-CN" altLang="en-US" sz="1000" kern="120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疲乏</a:t>
                      </a:r>
                      <a:endParaRPr lang="zh-CN" altLang="en-US" sz="1000" kern="120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56418" marR="56418" marT="56418" marB="56418"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marL="0" algn="ctr" defTabSz="914400" rtl="0" eaLnBrk="1" fontAlgn="base" latinLnBrk="0" hangingPunct="1">
                        <a:lnSpc>
                          <a:spcPct val="100000"/>
                        </a:lnSpc>
                        <a:buNone/>
                      </a:pPr>
                      <a:r>
                        <a:rPr lang="en-US" sz="10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48 (29)</a:t>
                      </a:r>
                      <a:endParaRPr lang="en-US" sz="10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56418" marR="56418" marT="56418" marB="56418"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marL="0" algn="ctr" defTabSz="914400" rtl="0" eaLnBrk="1" fontAlgn="base" latinLnBrk="0" hangingPunct="1">
                        <a:lnSpc>
                          <a:spcPct val="100000"/>
                        </a:lnSpc>
                        <a:buNone/>
                      </a:pPr>
                      <a:r>
                        <a:rPr lang="en-US" sz="1000" kern="120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0</a:t>
                      </a:r>
                      <a:endParaRPr lang="en-US" sz="1000" kern="120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56418" marR="56418" marT="56418" marB="56418"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15626">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marL="0" algn="l" defTabSz="914400" rtl="0" eaLnBrk="1" fontAlgn="base" latinLnBrk="0" hangingPunct="1">
                        <a:lnSpc>
                          <a:spcPct val="100000"/>
                        </a:lnSpc>
                        <a:buNone/>
                      </a:pPr>
                      <a:r>
                        <a:rPr lang="zh-CN" altLang="en-US" sz="1000" kern="120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呕吐</a:t>
                      </a:r>
                      <a:endParaRPr lang="zh-CN" altLang="en-US" sz="1000" kern="120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56418" marR="56418" marT="56418" marB="56418"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marL="0" algn="ctr" defTabSz="914400" rtl="0" eaLnBrk="1" fontAlgn="base" latinLnBrk="0" hangingPunct="1">
                        <a:lnSpc>
                          <a:spcPct val="100000"/>
                        </a:lnSpc>
                        <a:buNone/>
                      </a:pPr>
                      <a:r>
                        <a:rPr lang="en-US" sz="10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41 (25)</a:t>
                      </a:r>
                      <a:endParaRPr lang="en-US" sz="10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56418" marR="56418" marT="56418" marB="56418"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marL="0" algn="ctr" defTabSz="914400" rtl="0" eaLnBrk="1" fontAlgn="base" latinLnBrk="0" hangingPunct="1">
                        <a:lnSpc>
                          <a:spcPct val="100000"/>
                        </a:lnSpc>
                        <a:buNone/>
                      </a:pPr>
                      <a:r>
                        <a:rPr lang="en-US" sz="1000" kern="120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5 (3)</a:t>
                      </a:r>
                      <a:endParaRPr lang="en-US" sz="1000" kern="120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56418" marR="56418" marT="56418" marB="56418"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15626">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marL="0" algn="l" defTabSz="914400" rtl="0" eaLnBrk="1" fontAlgn="base" latinLnBrk="0" hangingPunct="1">
                        <a:lnSpc>
                          <a:spcPct val="100000"/>
                        </a:lnSpc>
                        <a:buNone/>
                      </a:pPr>
                      <a:r>
                        <a:rPr lang="zh-CN" altLang="en-US" sz="10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味觉障碍</a:t>
                      </a:r>
                      <a:endParaRPr lang="zh-CN" altLang="en-US" sz="10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56418" marR="56418" marT="56418" marB="56418"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marL="0" algn="ctr" defTabSz="914400" rtl="0" eaLnBrk="1" fontAlgn="base" latinLnBrk="0" hangingPunct="1">
                        <a:lnSpc>
                          <a:spcPct val="100000"/>
                        </a:lnSpc>
                        <a:buNone/>
                      </a:pPr>
                      <a:r>
                        <a:rPr lang="en-US" sz="10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42 (25)</a:t>
                      </a:r>
                      <a:endParaRPr lang="en-US" sz="10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56418" marR="56418" marT="56418" marB="56418"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marL="0" algn="ctr" defTabSz="914400" rtl="0" eaLnBrk="1" fontAlgn="base" latinLnBrk="0" hangingPunct="1">
                        <a:lnSpc>
                          <a:spcPct val="100000"/>
                        </a:lnSpc>
                        <a:buNone/>
                      </a:pPr>
                      <a:r>
                        <a:rPr lang="en-US" sz="1000" kern="120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0</a:t>
                      </a:r>
                      <a:endParaRPr lang="en-US" sz="1000" kern="120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56418" marR="56418" marT="56418" marB="56418"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15626">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marL="0" algn="l" defTabSz="914400" rtl="0" eaLnBrk="1" fontAlgn="base" latinLnBrk="0" hangingPunct="1">
                        <a:lnSpc>
                          <a:spcPct val="100000"/>
                        </a:lnSpc>
                        <a:buNone/>
                      </a:pPr>
                      <a:r>
                        <a:rPr lang="zh-CN" altLang="en-US" sz="1000" kern="120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胃食管反流病</a:t>
                      </a:r>
                      <a:endParaRPr lang="zh-CN" altLang="en-US" sz="1000" kern="120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56418" marR="56418" marT="56418" marB="56418"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marL="0" algn="ctr" defTabSz="914400" rtl="0" eaLnBrk="1" fontAlgn="base" latinLnBrk="0" hangingPunct="1">
                        <a:lnSpc>
                          <a:spcPct val="100000"/>
                        </a:lnSpc>
                        <a:buNone/>
                      </a:pPr>
                      <a:r>
                        <a:rPr lang="en-US" sz="1000" kern="120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38 (23)</a:t>
                      </a:r>
                      <a:endParaRPr lang="en-US" sz="1000" kern="120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56418" marR="56418" marT="56418" marB="56418"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marL="0" algn="ctr" defTabSz="914400" rtl="0" eaLnBrk="1" fontAlgn="base" latinLnBrk="0" hangingPunct="1">
                        <a:lnSpc>
                          <a:spcPct val="100000"/>
                        </a:lnSpc>
                        <a:buNone/>
                      </a:pPr>
                      <a:r>
                        <a:rPr lang="en-US" sz="1000" kern="120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0</a:t>
                      </a:r>
                      <a:endParaRPr lang="en-US" sz="1000" kern="120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56418" marR="56418" marT="56418" marB="56418"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15626">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marL="0" algn="l" defTabSz="914400" rtl="0" eaLnBrk="1" fontAlgn="base" latinLnBrk="0" hangingPunct="1">
                        <a:lnSpc>
                          <a:spcPct val="100000"/>
                        </a:lnSpc>
                        <a:buNone/>
                      </a:pPr>
                      <a:r>
                        <a:rPr lang="zh-CN" altLang="en-US" sz="10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中性粒细胞减少</a:t>
                      </a:r>
                      <a:endParaRPr lang="en-US" altLang="zh-CN" sz="1000" kern="1200" baseline="300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56418" marR="56418" marT="56418" marB="56418"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marL="0" algn="ctr" defTabSz="914400" rtl="0" eaLnBrk="1" fontAlgn="base" latinLnBrk="0" hangingPunct="1">
                        <a:lnSpc>
                          <a:spcPct val="100000"/>
                        </a:lnSpc>
                        <a:buNone/>
                      </a:pPr>
                      <a:r>
                        <a:rPr lang="en-US" sz="10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46 (28)</a:t>
                      </a:r>
                      <a:endParaRPr lang="en-US" sz="10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56418" marR="56418" marT="56418" marB="56418"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marL="0" algn="ctr" defTabSz="914400" rtl="0" eaLnBrk="1" fontAlgn="base" latinLnBrk="0" hangingPunct="1">
                        <a:lnSpc>
                          <a:spcPct val="100000"/>
                        </a:lnSpc>
                        <a:buNone/>
                      </a:pPr>
                      <a:r>
                        <a:rPr lang="en-US" sz="10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15 (9)</a:t>
                      </a:r>
                      <a:endParaRPr lang="en-US" sz="10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56418" marR="56418" marT="56418" marB="56418"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15626">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marL="0" algn="l" defTabSz="914400" rtl="0" eaLnBrk="1" fontAlgn="base" latinLnBrk="0" hangingPunct="1">
                        <a:lnSpc>
                          <a:spcPct val="100000"/>
                        </a:lnSpc>
                        <a:buNone/>
                      </a:pPr>
                      <a:r>
                        <a:rPr lang="zh-CN" altLang="en-US" sz="1000" kern="120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与 </a:t>
                      </a:r>
                      <a:r>
                        <a:rPr lang="en-US" sz="1000" kern="120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IDRX-42 </a:t>
                      </a:r>
                      <a:r>
                        <a:rPr lang="zh-CN" altLang="en-US" sz="1000" kern="120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相关的 </a:t>
                      </a:r>
                      <a:r>
                        <a:rPr lang="en-US" sz="1000" kern="120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TEAE</a:t>
                      </a:r>
                      <a:endParaRPr lang="en-US" sz="1000" kern="120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56418" marR="56418" marT="56418" marB="56418"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marL="0" algn="ctr" defTabSz="914400" rtl="0" eaLnBrk="1" fontAlgn="base" latinLnBrk="0" hangingPunct="1">
                        <a:lnSpc>
                          <a:spcPct val="100000"/>
                        </a:lnSpc>
                        <a:buNone/>
                      </a:pPr>
                      <a:r>
                        <a:rPr lang="en-US" sz="1000" kern="120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147 (88)</a:t>
                      </a:r>
                      <a:endParaRPr lang="en-US" sz="1000" kern="120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56418" marR="56418" marT="56418" marB="56418"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marL="0" algn="ctr" defTabSz="914400" rtl="0" eaLnBrk="1" fontAlgn="base" latinLnBrk="0" hangingPunct="1">
                        <a:lnSpc>
                          <a:spcPct val="100000"/>
                        </a:lnSpc>
                        <a:buNone/>
                      </a:pPr>
                      <a:r>
                        <a:rPr lang="en-US" sz="10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39 (23)</a:t>
                      </a:r>
                      <a:endParaRPr lang="en-US" sz="10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56418" marR="56418" marT="56418" marB="56418"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15626">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marL="0" algn="l" defTabSz="914400" rtl="0" eaLnBrk="1" fontAlgn="base" latinLnBrk="0" hangingPunct="1">
                        <a:lnSpc>
                          <a:spcPct val="100000"/>
                        </a:lnSpc>
                        <a:buNone/>
                      </a:pPr>
                      <a:r>
                        <a:rPr lang="zh-CN" altLang="en-US" sz="10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因 </a:t>
                      </a:r>
                      <a:r>
                        <a:rPr lang="en-US" sz="10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TEAE </a:t>
                      </a:r>
                      <a:r>
                        <a:rPr lang="zh-CN" altLang="en-US" sz="10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减量，</a:t>
                      </a:r>
                      <a:r>
                        <a:rPr lang="en-US" altLang="zh-CN" sz="10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n</a:t>
                      </a:r>
                      <a:r>
                        <a:rPr lang="zh-CN" altLang="en-US" sz="10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a:t>
                      </a:r>
                      <a:r>
                        <a:rPr lang="en-US" altLang="zh-CN" sz="10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a:t>
                      </a:r>
                      <a:r>
                        <a:rPr lang="zh-CN" altLang="en-US" sz="10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a:t>
                      </a:r>
                      <a:endParaRPr lang="zh-CN" altLang="en-US" sz="10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56418" marR="56418" marT="56418" marB="56418"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gridSpan="2">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marL="0" algn="ctr" defTabSz="914400" rtl="0" eaLnBrk="1" fontAlgn="base" latinLnBrk="0" hangingPunct="1">
                        <a:lnSpc>
                          <a:spcPct val="100000"/>
                        </a:lnSpc>
                        <a:buNone/>
                      </a:pPr>
                      <a:r>
                        <a:rPr lang="en-US" sz="10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14 (8)</a:t>
                      </a:r>
                      <a:endParaRPr lang="en-US" sz="10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56418" marR="56418" marT="56418" marB="56418"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cPr marL="56418" marR="56418" marT="56418" marB="564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315626">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marL="0" algn="l" defTabSz="914400" rtl="0" eaLnBrk="1" fontAlgn="base" latinLnBrk="0" hangingPunct="1">
                        <a:lnSpc>
                          <a:spcPct val="100000"/>
                        </a:lnSpc>
                        <a:buNone/>
                      </a:pPr>
                      <a:r>
                        <a:rPr lang="zh-CN" altLang="en-US" sz="10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因 </a:t>
                      </a:r>
                      <a:r>
                        <a:rPr lang="en-US" sz="10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TEAE </a:t>
                      </a:r>
                      <a:r>
                        <a:rPr lang="zh-CN" altLang="en-US" sz="10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暂停给药，</a:t>
                      </a:r>
                      <a:r>
                        <a:rPr lang="en-US" altLang="zh-CN" sz="10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n</a:t>
                      </a:r>
                      <a:r>
                        <a:rPr lang="zh-CN" altLang="en-US" sz="10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a:t>
                      </a:r>
                      <a:r>
                        <a:rPr lang="en-US" altLang="zh-CN" sz="10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a:t>
                      </a:r>
                      <a:r>
                        <a:rPr lang="zh-CN" altLang="en-US" sz="10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a:t>
                      </a:r>
                      <a:endParaRPr lang="zh-CN" altLang="en-US" sz="10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56418" marR="56418" marT="56418" marB="56418"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gridSpan="2">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marL="0" algn="ctr" defTabSz="914400" rtl="0" eaLnBrk="1" fontAlgn="base" latinLnBrk="0" hangingPunct="1">
                        <a:lnSpc>
                          <a:spcPct val="100000"/>
                        </a:lnSpc>
                        <a:buNone/>
                      </a:pPr>
                      <a:r>
                        <a:rPr lang="en-US" sz="10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57 (34)</a:t>
                      </a:r>
                      <a:endParaRPr lang="en-US" sz="10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56418" marR="56418" marT="56418" marB="56418"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cPr marL="56418" marR="56418" marT="56418" marB="564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315626">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marL="0" algn="l" defTabSz="914400" rtl="0" eaLnBrk="1" fontAlgn="base" latinLnBrk="0" hangingPunct="1">
                        <a:lnSpc>
                          <a:spcPct val="100000"/>
                        </a:lnSpc>
                        <a:buNone/>
                      </a:pPr>
                      <a:r>
                        <a:rPr lang="zh-CN" altLang="en-US" sz="10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因 </a:t>
                      </a:r>
                      <a:r>
                        <a:rPr lang="en-US" sz="10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TEAE </a:t>
                      </a:r>
                      <a:r>
                        <a:rPr lang="zh-CN" altLang="en-US" sz="10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永久停药</a:t>
                      </a:r>
                      <a:endParaRPr lang="zh-CN" altLang="en-US" sz="10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56418" marR="56418" marT="56418" marB="56418"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gridSpan="2">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defRPr>
                      </a:lvl9pPr>
                    </a:lstStyle>
                    <a:p>
                      <a:pPr marL="0" algn="ctr" defTabSz="914400" rtl="0" eaLnBrk="1" fontAlgn="base" latinLnBrk="0" hangingPunct="1">
                        <a:lnSpc>
                          <a:spcPct val="100000"/>
                        </a:lnSpc>
                        <a:buNone/>
                      </a:pPr>
                      <a:r>
                        <a:rPr lang="en-US" sz="10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3 (2)</a:t>
                      </a:r>
                      <a:endParaRPr lang="en-US" sz="10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56418" marR="56418" marT="56418" marB="56418"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cPr marL="56418" marR="56418" marT="56418" marB="564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bl>
          </a:graphicData>
        </a:graphic>
      </p:graphicFrame>
      <p:sp>
        <p:nvSpPr>
          <p:cNvPr id="7" name="文本框 6"/>
          <p:cNvSpPr txBox="1"/>
          <p:nvPr/>
        </p:nvSpPr>
        <p:spPr>
          <a:xfrm>
            <a:off x="7993869" y="808970"/>
            <a:ext cx="3543671" cy="461665"/>
          </a:xfrm>
          <a:prstGeom prst="rect">
            <a:avLst/>
          </a:prstGeom>
          <a:noFill/>
        </p:spPr>
        <p:txBody>
          <a:bodyPr wrap="square">
            <a:spAutoFit/>
          </a:bodyPr>
          <a:lstStyle/>
          <a:p>
            <a:pPr algn="ctr"/>
            <a:r>
              <a:rPr kumimoji="0" lang="zh-CN" altLang="en-US" sz="12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治疗期间出现的</a:t>
            </a:r>
            <a:r>
              <a:rPr lang="zh-CN" altLang="en-US" sz="1200" b="1" dirty="0">
                <a:solidFill>
                  <a:prstClr val="black"/>
                </a:solidFill>
                <a:latin typeface="微软雅黑" panose="020B0503020204020204" pitchFamily="34" charset="-122"/>
                <a:ea typeface="微软雅黑" panose="020B0503020204020204" pitchFamily="34" charset="-122"/>
                <a:cs typeface="+mn-ea"/>
                <a:sym typeface="微软雅黑" panose="020B0503020204020204" pitchFamily="34" charset="-122"/>
              </a:rPr>
              <a:t>≥</a:t>
            </a:r>
            <a:r>
              <a:rPr lang="en-US" altLang="zh-CN" sz="1200" b="1" dirty="0">
                <a:solidFill>
                  <a:prstClr val="black"/>
                </a:solidFill>
                <a:latin typeface="微软雅黑" panose="020B0503020204020204" pitchFamily="34" charset="-122"/>
                <a:ea typeface="微软雅黑" panose="020B0503020204020204" pitchFamily="34" charset="-122"/>
                <a:cs typeface="+mn-ea"/>
                <a:sym typeface="微软雅黑" panose="020B0503020204020204" pitchFamily="34" charset="-122"/>
              </a:rPr>
              <a:t>20%</a:t>
            </a:r>
            <a:r>
              <a:rPr kumimoji="0" lang="zh-CN" altLang="en-US" sz="12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不良事件及剂量调整</a:t>
            </a:r>
            <a:endParaRPr kumimoji="0" lang="en-US" altLang="zh-CN" sz="12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a:p>
            <a:pPr algn="ctr"/>
            <a:r>
              <a:rPr kumimoji="0" lang="zh-CN" altLang="en-US" sz="12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a:t>
            </a:r>
            <a:r>
              <a:rPr kumimoji="0" lang="en-US" altLang="zh-CN" sz="12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RP1bD</a:t>
            </a:r>
            <a:r>
              <a:rPr kumimoji="0" lang="zh-CN" altLang="en-US" sz="12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组，</a:t>
            </a:r>
            <a:r>
              <a:rPr kumimoji="0" lang="en-US" altLang="zh-CN" sz="12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N=167</a:t>
            </a:r>
            <a:r>
              <a:rPr kumimoji="0" lang="zh-CN" altLang="en-US" sz="12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a:t>
            </a:r>
            <a:endParaRPr lang="zh-CN" altLang="en-US"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 name="矩形: 圆角 7"/>
          <p:cNvSpPr/>
          <p:nvPr/>
        </p:nvSpPr>
        <p:spPr>
          <a:xfrm>
            <a:off x="279778" y="4183040"/>
            <a:ext cx="7519917" cy="839336"/>
          </a:xfrm>
          <a:prstGeom prst="roundRect">
            <a:avLst>
              <a:gd name="adj" fmla="val 11495"/>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1"/>
          <p:cNvSpPr txBox="1"/>
          <p:nvPr/>
        </p:nvSpPr>
        <p:spPr>
          <a:xfrm>
            <a:off x="300038" y="6600879"/>
            <a:ext cx="2640012" cy="216982"/>
          </a:xfrm>
          <a:prstGeom prst="rect">
            <a:avLst/>
          </a:prstGeom>
        </p:spPr>
        <p:txBody>
          <a:bodyPr>
            <a:noAutofit/>
          </a:bodyPr>
          <a:lstStyle>
            <a:defPPr>
              <a:defRPr lang="zh-CN"/>
            </a:defPPr>
            <a:lvl1pPr indent="0" defTabSz="1219200">
              <a:lnSpc>
                <a:spcPct val="120000"/>
              </a:lnSpc>
              <a:spcBef>
                <a:spcPts val="0"/>
              </a:spcBef>
              <a:buFont typeface="Arial" panose="020B0604020202020204" pitchFamily="34" charset="0"/>
              <a:buNone/>
              <a:defRPr sz="900">
                <a:solidFill>
                  <a:prstClr val="black"/>
                </a:solidFill>
                <a:latin typeface="Arial" panose="020B0604020202020204"/>
                <a:cs typeface="+mn-ea"/>
              </a:defRPr>
            </a:lvl1pPr>
            <a:lvl2pPr marL="914400" indent="-304800" defTabSz="1219200">
              <a:lnSpc>
                <a:spcPct val="90000"/>
              </a:lnSpc>
              <a:spcBef>
                <a:spcPts val="665"/>
              </a:spcBef>
              <a:buFont typeface="Arial" panose="020B0604020202020204" pitchFamily="34" charset="0"/>
              <a:buChar char="•"/>
              <a:defRPr sz="3200">
                <a:latin typeface="微软雅黑" panose="020B0503020204020204" pitchFamily="34" charset="-122"/>
              </a:defRPr>
            </a:lvl2pPr>
            <a:lvl3pPr marL="1524000" indent="-304800" defTabSz="1219200">
              <a:lnSpc>
                <a:spcPct val="90000"/>
              </a:lnSpc>
              <a:spcBef>
                <a:spcPts val="665"/>
              </a:spcBef>
              <a:buFont typeface="Arial" panose="020B0604020202020204" pitchFamily="34" charset="0"/>
              <a:buChar char="•"/>
              <a:defRPr sz="2800">
                <a:latin typeface="微软雅黑" panose="020B0503020204020204" pitchFamily="34" charset="-122"/>
              </a:defRPr>
            </a:lvl3pPr>
            <a:lvl4pPr marL="2133600" indent="-304800" defTabSz="1219200">
              <a:lnSpc>
                <a:spcPct val="90000"/>
              </a:lnSpc>
              <a:spcBef>
                <a:spcPts val="665"/>
              </a:spcBef>
              <a:buFont typeface="Arial" panose="020B0604020202020204" pitchFamily="34" charset="0"/>
              <a:buChar char="•"/>
              <a:defRPr sz="2535">
                <a:latin typeface="微软雅黑" panose="020B0503020204020204" pitchFamily="34" charset="-122"/>
              </a:defRPr>
            </a:lvl4pPr>
            <a:lvl5pPr marL="2743200" indent="-304800" defTabSz="1219200">
              <a:lnSpc>
                <a:spcPct val="90000"/>
              </a:lnSpc>
              <a:spcBef>
                <a:spcPts val="665"/>
              </a:spcBef>
              <a:buFont typeface="Arial" panose="020B0604020202020204" pitchFamily="34" charset="0"/>
              <a:buChar char="•"/>
              <a:defRPr sz="2535">
                <a:latin typeface="微软雅黑" panose="020B0503020204020204" pitchFamily="34" charset="-122"/>
              </a:defRPr>
            </a:lvl5pPr>
            <a:lvl6pPr marL="3352800" indent="-304800" defTabSz="1219200">
              <a:lnSpc>
                <a:spcPct val="90000"/>
              </a:lnSpc>
              <a:spcBef>
                <a:spcPts val="665"/>
              </a:spcBef>
              <a:buFont typeface="Arial" panose="020B0604020202020204" pitchFamily="34" charset="0"/>
              <a:buChar char="•"/>
              <a:defRPr sz="2535"/>
            </a:lvl6pPr>
            <a:lvl7pPr marL="3961765" indent="-304800" defTabSz="1219200">
              <a:lnSpc>
                <a:spcPct val="90000"/>
              </a:lnSpc>
              <a:spcBef>
                <a:spcPts val="665"/>
              </a:spcBef>
              <a:buFont typeface="Arial" panose="020B0604020202020204" pitchFamily="34" charset="0"/>
              <a:buChar char="•"/>
              <a:defRPr sz="2535"/>
            </a:lvl7pPr>
            <a:lvl8pPr marL="4571365" indent="-304800" defTabSz="1219200">
              <a:lnSpc>
                <a:spcPct val="90000"/>
              </a:lnSpc>
              <a:spcBef>
                <a:spcPts val="665"/>
              </a:spcBef>
              <a:buFont typeface="Arial" panose="020B0604020202020204" pitchFamily="34" charset="0"/>
              <a:buChar char="•"/>
              <a:defRPr sz="2535"/>
            </a:lvl8pPr>
            <a:lvl9pPr marL="5180965" indent="-304800" defTabSz="1219200">
              <a:lnSpc>
                <a:spcPct val="90000"/>
              </a:lnSpc>
              <a:spcBef>
                <a:spcPts val="665"/>
              </a:spcBef>
              <a:buFont typeface="Arial" panose="020B0604020202020204" pitchFamily="34" charset="0"/>
              <a:buChar char="•"/>
              <a:defRPr sz="2535"/>
            </a:lvl9pPr>
          </a:lstStyle>
          <a:p>
            <a:r>
              <a:rPr lang="en-US" altLang="zh-CN" dirty="0">
                <a:latin typeface="微软雅黑" panose="020B0503020204020204" pitchFamily="34" charset="-122"/>
                <a:ea typeface="微软雅黑" panose="020B0503020204020204" pitchFamily="34" charset="-122"/>
                <a:sym typeface="微软雅黑" panose="020B0503020204020204" pitchFamily="34" charset="-122"/>
              </a:rPr>
              <a:t>Ping Chi</a:t>
            </a:r>
            <a:r>
              <a:rPr lang="es-ES" altLang="zh-CN" dirty="0">
                <a:latin typeface="微软雅黑" panose="020B0503020204020204" pitchFamily="34" charset="-122"/>
                <a:ea typeface="微软雅黑" panose="020B0503020204020204" pitchFamily="34" charset="-122"/>
                <a:sym typeface="微软雅黑" panose="020B0503020204020204" pitchFamily="34" charset="-122"/>
              </a:rPr>
              <a:t>, et al. 2025 ASCO </a:t>
            </a:r>
            <a:r>
              <a:rPr lang="es-ES" altLang="zh-CN" dirty="0" err="1">
                <a:latin typeface="微软雅黑" panose="020B0503020204020204" pitchFamily="34" charset="-122"/>
                <a:ea typeface="微软雅黑" panose="020B0503020204020204" pitchFamily="34" charset="-122"/>
                <a:sym typeface="微软雅黑" panose="020B0503020204020204" pitchFamily="34" charset="-122"/>
              </a:rPr>
              <a:t>Abstract</a:t>
            </a:r>
            <a:r>
              <a:rPr lang="es-ES" altLang="zh-CN" dirty="0">
                <a:latin typeface="微软雅黑" panose="020B0503020204020204" pitchFamily="34" charset="-122"/>
                <a:ea typeface="微软雅黑" panose="020B0503020204020204" pitchFamily="34" charset="-122"/>
                <a:sym typeface="微软雅黑" panose="020B0503020204020204" pitchFamily="34" charset="-122"/>
              </a:rPr>
              <a:t> #11517.</a:t>
            </a:r>
            <a:endParaRPr lang="es-ES" altLang="zh-CN"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 name="内容占位符 4"/>
          <p:cNvSpPr txBox="1"/>
          <p:nvPr/>
        </p:nvSpPr>
        <p:spPr>
          <a:xfrm>
            <a:off x="340891" y="347305"/>
            <a:ext cx="11279824" cy="46166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1"/>
                </a:solidFill>
                <a:latin typeface="Arial" panose="020B0604020202020204" pitchFamily="34" charset="0"/>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Arial" panose="020B0604020202020204" pitchFamily="34" charset="0"/>
                <a:ea typeface="微软雅黑"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Arial" panose="020B0604020202020204" pitchFamily="34" charset="0"/>
                <a:ea typeface="微软雅黑" panose="020B0503020204020204"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Arial" panose="020B0604020202020204" pitchFamily="34" charset="0"/>
                <a:ea typeface="微软雅黑" panose="020B0503020204020204"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CN" altLang="en-US" sz="2000" b="1" dirty="0">
                <a:latin typeface="微软雅黑" panose="020B0503020204020204" pitchFamily="34" charset="-122"/>
                <a:cs typeface="+mn-ea"/>
                <a:sym typeface="微软雅黑" panose="020B0503020204020204" pitchFamily="34" charset="-122"/>
              </a:rPr>
              <a:t>新一代广谱</a:t>
            </a:r>
            <a:r>
              <a:rPr lang="en-US" altLang="zh-CN" sz="2000" b="1" dirty="0">
                <a:latin typeface="微软雅黑" panose="020B0503020204020204" pitchFamily="34" charset="-122"/>
                <a:cs typeface="+mn-ea"/>
                <a:sym typeface="微软雅黑" panose="020B0503020204020204" pitchFamily="34" charset="-122"/>
              </a:rPr>
              <a:t>KIT</a:t>
            </a:r>
            <a:r>
              <a:rPr lang="zh-CN" altLang="en-US" sz="2000" b="1" dirty="0">
                <a:latin typeface="微软雅黑" panose="020B0503020204020204" pitchFamily="34" charset="-122"/>
                <a:cs typeface="+mn-ea"/>
                <a:sym typeface="微软雅黑" panose="020B0503020204020204" pitchFamily="34" charset="-122"/>
              </a:rPr>
              <a:t>抑制剂</a:t>
            </a:r>
            <a:r>
              <a:rPr lang="en-US" altLang="zh-CN" sz="2000" b="1" dirty="0">
                <a:latin typeface="微软雅黑" panose="020B0503020204020204" pitchFamily="34" charset="-122"/>
                <a:cs typeface="+mn-ea"/>
                <a:sym typeface="微软雅黑" panose="020B0503020204020204" pitchFamily="34" charset="-122"/>
              </a:rPr>
              <a:t>NB003</a:t>
            </a:r>
            <a:r>
              <a:rPr lang="zh-CN" altLang="en-US" sz="2000" b="1" dirty="0">
                <a:latin typeface="微软雅黑" panose="020B0503020204020204" pitchFamily="34" charset="-122"/>
                <a:cs typeface="+mn-ea"/>
                <a:sym typeface="微软雅黑" panose="020B0503020204020204" pitchFamily="34" charset="-122"/>
              </a:rPr>
              <a:t>能否给晚期</a:t>
            </a:r>
            <a:r>
              <a:rPr lang="en-US" altLang="zh-CN" sz="2000" b="1" dirty="0">
                <a:latin typeface="微软雅黑" panose="020B0503020204020204" pitchFamily="34" charset="-122"/>
                <a:cs typeface="+mn-ea"/>
                <a:sym typeface="微软雅黑" panose="020B0503020204020204" pitchFamily="34" charset="-122"/>
              </a:rPr>
              <a:t>GIST</a:t>
            </a:r>
            <a:r>
              <a:rPr lang="zh-CN" altLang="en-US" sz="2000" b="1" dirty="0">
                <a:latin typeface="微软雅黑" panose="020B0503020204020204" pitchFamily="34" charset="-122"/>
                <a:cs typeface="+mn-ea"/>
                <a:sym typeface="微软雅黑" panose="020B0503020204020204" pitchFamily="34" charset="-122"/>
              </a:rPr>
              <a:t>耐药治疗带来新的突破？</a:t>
            </a:r>
            <a:endParaRPr lang="zh-CN" altLang="en-US" sz="2000" b="1" dirty="0">
              <a:latin typeface="微软雅黑" panose="020B0503020204020204" pitchFamily="34" charset="-122"/>
              <a:cs typeface="+mn-ea"/>
              <a:sym typeface="微软雅黑" panose="020B0503020204020204" pitchFamily="34" charset="-122"/>
            </a:endParaRPr>
          </a:p>
        </p:txBody>
      </p:sp>
      <p:grpSp>
        <p:nvGrpSpPr>
          <p:cNvPr id="5" name="组合 4"/>
          <p:cNvGrpSpPr/>
          <p:nvPr/>
        </p:nvGrpSpPr>
        <p:grpSpPr>
          <a:xfrm>
            <a:off x="396530" y="1260634"/>
            <a:ext cx="4701654" cy="647126"/>
            <a:chOff x="396241" y="951309"/>
            <a:chExt cx="11279821" cy="647126"/>
          </a:xfrm>
        </p:grpSpPr>
        <p:sp>
          <p:nvSpPr>
            <p:cNvPr id="6" name="矩形 5"/>
            <p:cNvSpPr/>
            <p:nvPr/>
          </p:nvSpPr>
          <p:spPr>
            <a:xfrm>
              <a:off x="396241" y="951309"/>
              <a:ext cx="11279821" cy="647126"/>
            </a:xfrm>
            <a:prstGeom prst="rect">
              <a:avLst/>
            </a:prstGeom>
            <a:solidFill>
              <a:schemeClr val="bg1"/>
            </a:solidFill>
            <a:ln>
              <a:noFill/>
            </a:ln>
            <a:effectLst>
              <a:outerShdw blurRad="63500" algn="tl"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0">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8" name="文本框 7"/>
            <p:cNvSpPr txBox="1"/>
            <p:nvPr/>
          </p:nvSpPr>
          <p:spPr>
            <a:xfrm>
              <a:off x="493942" y="976309"/>
              <a:ext cx="10445167" cy="613690"/>
            </a:xfrm>
            <a:prstGeom prst="rect">
              <a:avLst/>
            </a:prstGeom>
            <a:ln w="12700">
              <a:miter lim="400000"/>
            </a:ln>
          </p:spPr>
          <p:txBody>
            <a:bodyPr wrap="square" lIns="45718" tIns="45718" rIns="45718" bIns="45718">
              <a:sp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140335" indent="-140335">
                <a:lnSpc>
                  <a:spcPct val="120000"/>
                </a:lnSpc>
                <a:buSzPct val="100000"/>
                <a:buChar char="•"/>
                <a:defRPr sz="1400">
                  <a:latin typeface="微软雅黑" panose="020B0503020204020204" pitchFamily="34" charset="-122"/>
                  <a:ea typeface="微软雅黑" panose="020B0503020204020204" pitchFamily="34" charset="-122"/>
                  <a:cs typeface="微软雅黑" panose="020B0503020204020204" pitchFamily="34" charset="-122"/>
                </a:defRPr>
              </a:lvl1pPr>
            </a:lstStyle>
            <a:p>
              <a:pPr marL="0" marR="0" lvl="0" indent="0" algn="l" defTabSz="914400" rtl="0" eaLnBrk="1" fontAlgn="auto" latinLnBrk="0" hangingPunct="0">
                <a:lnSpc>
                  <a:spcPct val="150000"/>
                </a:lnSpc>
                <a:spcBef>
                  <a:spcPts val="0"/>
                </a:spcBef>
                <a:spcAft>
                  <a:spcPts val="0"/>
                </a:spcAft>
                <a:buClrTx/>
                <a:buSzPct val="100000"/>
                <a:buNone/>
                <a:defRPr/>
              </a:pPr>
              <a:r>
                <a:rPr kumimoji="0" lang="en-US" altLang="zh-CN" sz="1200" b="0" i="0" u="none" strike="noStrike" kern="0" cap="none" spc="0" normalizeH="0" baseline="0" noProof="0" dirty="0">
                  <a:ln>
                    <a:noFill/>
                  </a:ln>
                  <a:effectLst/>
                  <a:uLnTx/>
                  <a:uFillTx/>
                  <a:cs typeface="+mn-ea"/>
                  <a:sym typeface="微软雅黑" panose="020B0503020204020204" pitchFamily="34" charset="-122"/>
                </a:rPr>
                <a:t>NB003</a:t>
              </a:r>
              <a:r>
                <a:rPr kumimoji="0" lang="zh-CN" altLang="en-US" sz="1200" b="0" i="0" u="none" strike="noStrike" kern="0" cap="none" spc="0" normalizeH="0" baseline="0" noProof="0" dirty="0">
                  <a:ln>
                    <a:noFill/>
                  </a:ln>
                  <a:effectLst/>
                  <a:uLnTx/>
                  <a:uFillTx/>
                  <a:cs typeface="+mn-ea"/>
                  <a:sym typeface="微软雅黑" panose="020B0503020204020204" pitchFamily="34" charset="-122"/>
                </a:rPr>
                <a:t>是新一代小分子抑制剂，可选择性靶向 </a:t>
              </a:r>
              <a:r>
                <a:rPr kumimoji="0" lang="en-US" altLang="zh-CN" sz="1200" b="0" i="0" u="none" strike="noStrike" kern="0" cap="none" spc="0" normalizeH="0" baseline="0" noProof="0" dirty="0">
                  <a:ln>
                    <a:noFill/>
                  </a:ln>
                  <a:effectLst/>
                  <a:uLnTx/>
                  <a:uFillTx/>
                  <a:cs typeface="+mn-ea"/>
                  <a:sym typeface="微软雅黑" panose="020B0503020204020204" pitchFamily="34" charset="-122"/>
                </a:rPr>
                <a:t>GIST </a:t>
              </a:r>
              <a:r>
                <a:rPr kumimoji="0" lang="zh-CN" altLang="en-US" sz="1200" b="0" i="0" u="none" strike="noStrike" kern="0" cap="none" spc="0" normalizeH="0" baseline="0" noProof="0" dirty="0">
                  <a:ln>
                    <a:noFill/>
                  </a:ln>
                  <a:effectLst/>
                  <a:uLnTx/>
                  <a:uFillTx/>
                  <a:cs typeface="+mn-ea"/>
                  <a:sym typeface="微软雅黑" panose="020B0503020204020204" pitchFamily="34" charset="-122"/>
                </a:rPr>
                <a:t>中广泛的原发性和继发性耐药</a:t>
              </a:r>
              <a:r>
                <a:rPr kumimoji="0" lang="en-US" altLang="zh-CN" sz="1200" b="0" i="0" u="none" strike="noStrike" kern="0" cap="none" spc="0" normalizeH="0" baseline="0" noProof="0" dirty="0">
                  <a:ln>
                    <a:noFill/>
                  </a:ln>
                  <a:effectLst/>
                  <a:uLnTx/>
                  <a:uFillTx/>
                  <a:cs typeface="+mn-ea"/>
                  <a:sym typeface="微软雅黑" panose="020B0503020204020204" pitchFamily="34" charset="-122"/>
                </a:rPr>
                <a:t>KIT</a:t>
              </a:r>
              <a:r>
                <a:rPr kumimoji="0" lang="zh-CN" altLang="en-US" sz="1200" b="0" i="0" u="none" strike="noStrike" kern="0" cap="none" spc="0" normalizeH="0" baseline="0" noProof="0" dirty="0">
                  <a:ln>
                    <a:noFill/>
                  </a:ln>
                  <a:effectLst/>
                  <a:uLnTx/>
                  <a:uFillTx/>
                  <a:cs typeface="+mn-ea"/>
                  <a:sym typeface="微软雅黑" panose="020B0503020204020204" pitchFamily="34" charset="-122"/>
                </a:rPr>
                <a:t>突变；</a:t>
              </a:r>
              <a:endParaRPr kumimoji="0" lang="en-US" altLang="zh-CN" sz="1200" b="0" i="0" u="none" strike="noStrike" kern="0" cap="none" spc="0" normalizeH="0" baseline="0" noProof="0" dirty="0">
                <a:ln>
                  <a:noFill/>
                </a:ln>
                <a:effectLst/>
                <a:uLnTx/>
                <a:uFillTx/>
                <a:cs typeface="+mn-ea"/>
                <a:sym typeface="微软雅黑" panose="020B0503020204020204" pitchFamily="34" charset="-122"/>
              </a:endParaRPr>
            </a:p>
          </p:txBody>
        </p:sp>
      </p:grpSp>
      <p:sp>
        <p:nvSpPr>
          <p:cNvPr id="9" name="矩形: 圆角 88"/>
          <p:cNvSpPr/>
          <p:nvPr/>
        </p:nvSpPr>
        <p:spPr bwMode="auto">
          <a:xfrm>
            <a:off x="5337229" y="1489397"/>
            <a:ext cx="6283486" cy="3879205"/>
          </a:xfrm>
          <a:prstGeom prst="roundRect">
            <a:avLst>
              <a:gd name="adj" fmla="val 1835"/>
            </a:avLst>
          </a:prstGeom>
          <a:solidFill>
            <a:sysClr val="window" lastClr="FFFFFF"/>
          </a:solidFill>
          <a:ln w="9525" cap="flat" cmpd="sng" algn="ctr">
            <a:gradFill>
              <a:gsLst>
                <a:gs pos="0">
                  <a:srgbClr val="AC283F"/>
                </a:gs>
                <a:gs pos="100000">
                  <a:schemeClr val="bg1"/>
                </a:gs>
              </a:gsLst>
              <a:lin ang="5400000" scaled="1"/>
            </a:gradFill>
            <a:prstDash val="solid"/>
            <a:round/>
            <a:headEnd type="none" w="med" len="med"/>
            <a:tailEnd type="none" w="med" len="med"/>
          </a:ln>
          <a:effectLst>
            <a:outerShdw blurRad="101600" dist="63500" dir="5400000" algn="t" rotWithShape="0">
              <a:schemeClr val="accent1">
                <a:alpha val="30000"/>
              </a:schemeClr>
            </a:outerShdw>
          </a:effectLst>
        </p:spPr>
        <p:txBody>
          <a:bodyPr vert="horz" wrap="none" lIns="37595" tIns="37595" rIns="37595" bIns="37595" numCol="1" rtlCol="0" anchor="ctr" anchorCtr="0" compatLnSpc="1"/>
          <a:lstStyle/>
          <a:p>
            <a:pPr algn="ctr" defTabSz="751840" eaLnBrk="0" fontAlgn="base" hangingPunct="0">
              <a:spcBef>
                <a:spcPct val="50000"/>
              </a:spcBef>
              <a:spcAft>
                <a:spcPct val="0"/>
              </a:spcAft>
            </a:pPr>
            <a:endParaRPr lang="zh-CN" altLang="en-US" sz="900" kern="0" dirty="0">
              <a:solidFill>
                <a:prstClr val="black"/>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0" name="矩形: 圆角 9"/>
          <p:cNvSpPr/>
          <p:nvPr/>
        </p:nvSpPr>
        <p:spPr>
          <a:xfrm>
            <a:off x="6489551" y="1354788"/>
            <a:ext cx="3978840" cy="270868"/>
          </a:xfrm>
          <a:prstGeom prst="roundRect">
            <a:avLst/>
          </a:prstGeom>
          <a:solidFill>
            <a:srgbClr val="AC283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spcBef>
                <a:spcPts val="0"/>
              </a:spcBef>
              <a:spcAft>
                <a:spcPts val="0"/>
              </a:spcAft>
              <a:buClrTx/>
              <a:buSzTx/>
              <a:buFontTx/>
              <a:buNone/>
              <a:defRPr/>
            </a:pPr>
            <a:r>
              <a:rPr kumimoji="0" lang="zh-CN" altLang="en-US" sz="1400" b="1" i="0" u="non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研究设计</a:t>
            </a:r>
            <a:endParaRPr kumimoji="0" lang="zh-CN" altLang="en-US" sz="1400" b="1" i="0" u="non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2" name="矩形: 圆角 11"/>
          <p:cNvSpPr/>
          <p:nvPr/>
        </p:nvSpPr>
        <p:spPr>
          <a:xfrm>
            <a:off x="5450281" y="4119333"/>
            <a:ext cx="6057381" cy="1122661"/>
          </a:xfrm>
          <a:prstGeom prst="roundRect">
            <a:avLst/>
          </a:prstGeom>
          <a:solidFill>
            <a:srgbClr val="F2F2F2"/>
          </a:solidFill>
          <a:ln w="19050" cap="flat" cmpd="sng" algn="ctr">
            <a:noFill/>
            <a:prstDash val="solid"/>
            <a:miter lim="800000"/>
          </a:ln>
          <a:effectLst/>
        </p:spPr>
        <p:txBody>
          <a:bodyPr rtlCol="0" anchor="ctr"/>
          <a:lstStyle/>
          <a:p>
            <a:pPr marL="0" marR="0" lvl="0" indent="0" defTabSz="914400" eaLnBrk="1" fontAlgn="auto" latinLnBrk="0" hangingPunct="1">
              <a:lnSpc>
                <a:spcPts val="1100"/>
              </a:lnSpc>
              <a:spcBef>
                <a:spcPts val="0"/>
              </a:spcBef>
              <a:spcAft>
                <a:spcPts val="0"/>
              </a:spcAft>
              <a:buClrTx/>
              <a:buSzTx/>
              <a:buFontTx/>
              <a:buNone/>
              <a:defRPr/>
            </a:pPr>
            <a:endParaRPr kumimoji="0" lang="zh-CN" altLang="en-US" sz="12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3" name="矩形: 圆角 12"/>
          <p:cNvSpPr/>
          <p:nvPr/>
        </p:nvSpPr>
        <p:spPr>
          <a:xfrm>
            <a:off x="7642631" y="1858635"/>
            <a:ext cx="3869192" cy="2192811"/>
          </a:xfrm>
          <a:prstGeom prst="roundRect">
            <a:avLst>
              <a:gd name="adj" fmla="val 10586"/>
            </a:avLst>
          </a:prstGeom>
          <a:solidFill>
            <a:schemeClr val="tx2">
              <a:lumMod val="10000"/>
              <a:lumOff val="90000"/>
            </a:schemeClr>
          </a:solidFill>
          <a:ln w="19050" cap="flat" cmpd="sng" algn="ctr">
            <a:noFill/>
            <a:prstDash val="solid"/>
            <a:miter lim="800000"/>
          </a:ln>
          <a:effectLst/>
        </p:spPr>
        <p:txBody>
          <a:bodyPr rtlCol="0" anchor="ctr"/>
          <a:lstStyle/>
          <a:p>
            <a:pPr marL="0" marR="0" lvl="0" indent="0" defTabSz="914400" eaLnBrk="1" fontAlgn="auto" latinLnBrk="0" hangingPunct="1">
              <a:lnSpc>
                <a:spcPts val="1100"/>
              </a:lnSpc>
              <a:spcBef>
                <a:spcPts val="0"/>
              </a:spcBef>
              <a:spcAft>
                <a:spcPts val="0"/>
              </a:spcAft>
              <a:buClrTx/>
              <a:buSzTx/>
              <a:buFontTx/>
              <a:buNone/>
              <a:defRPr/>
            </a:pPr>
            <a:endParaRPr kumimoji="0" lang="zh-CN" altLang="en-US" sz="12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4" name="矩形: 圆角 13"/>
          <p:cNvSpPr/>
          <p:nvPr/>
        </p:nvSpPr>
        <p:spPr>
          <a:xfrm>
            <a:off x="5450281" y="1858634"/>
            <a:ext cx="1911817" cy="2192811"/>
          </a:xfrm>
          <a:prstGeom prst="roundRect">
            <a:avLst>
              <a:gd name="adj" fmla="val 9692"/>
            </a:avLst>
          </a:prstGeom>
          <a:solidFill>
            <a:schemeClr val="tx2">
              <a:lumMod val="10000"/>
              <a:lumOff val="90000"/>
            </a:schemeClr>
          </a:solidFill>
          <a:ln w="19050" cap="flat" cmpd="sng" algn="ctr">
            <a:noFill/>
            <a:prstDash val="solid"/>
            <a:miter lim="800000"/>
          </a:ln>
          <a:effectLst/>
        </p:spPr>
        <p:txBody>
          <a:bodyPr rtlCol="0" anchor="ctr"/>
          <a:lstStyle/>
          <a:p>
            <a:pPr marL="0" marR="0" lvl="0" indent="0" defTabSz="914400" eaLnBrk="1" fontAlgn="auto" latinLnBrk="0" hangingPunct="1">
              <a:lnSpc>
                <a:spcPts val="1100"/>
              </a:lnSpc>
              <a:spcBef>
                <a:spcPts val="0"/>
              </a:spcBef>
              <a:spcAft>
                <a:spcPts val="0"/>
              </a:spcAft>
              <a:buClrTx/>
              <a:buSzTx/>
              <a:buFontTx/>
              <a:buNone/>
              <a:defRPr/>
            </a:pPr>
            <a:endParaRPr kumimoji="0" lang="zh-CN" altLang="en-US" sz="12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5" name="文本框 14"/>
          <p:cNvSpPr txBox="1"/>
          <p:nvPr/>
        </p:nvSpPr>
        <p:spPr>
          <a:xfrm>
            <a:off x="5450281" y="2017470"/>
            <a:ext cx="1774135" cy="1624419"/>
          </a:xfrm>
          <a:prstGeom prst="rect">
            <a:avLst/>
          </a:prstGeom>
          <a:noFill/>
        </p:spPr>
        <p:txBody>
          <a:bodyPr wrap="square">
            <a:spAutoFit/>
          </a:bodyPr>
          <a:lstStyle/>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sz="1200" b="1"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第</a:t>
            </a:r>
            <a:r>
              <a:rPr kumimoji="0" lang="en-US" altLang="zh-CN" sz="1200" b="1"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1</a:t>
            </a:r>
            <a:r>
              <a:rPr kumimoji="0" lang="zh-CN" altLang="en-US" sz="1200" b="1"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部分</a:t>
            </a:r>
            <a:r>
              <a:rPr lang="en-US" altLang="zh-CN" sz="1200" b="1" kern="0" dirty="0">
                <a:solidFill>
                  <a:prstClr val="black"/>
                </a:solidFill>
                <a:latin typeface="微软雅黑" panose="020B0503020204020204" pitchFamily="34" charset="-122"/>
                <a:ea typeface="微软雅黑" panose="020B0503020204020204" pitchFamily="34" charset="-122"/>
                <a:cs typeface="+mn-ea"/>
                <a:sym typeface="微软雅黑" panose="020B0503020204020204" pitchFamily="34" charset="-122"/>
              </a:rPr>
              <a:t> </a:t>
            </a:r>
            <a:r>
              <a:rPr kumimoji="0" lang="zh-CN" altLang="en-US" sz="1200" b="1"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剂量递增</a:t>
            </a:r>
            <a:endParaRPr kumimoji="0" lang="en-US" altLang="zh-CN" sz="1200" b="1"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a:p>
            <a:pPr marL="0" marR="0" lvl="0" indent="0" algn="ctr" defTabSz="914400" eaLnBrk="1" fontAlgn="auto" latinLnBrk="0" hangingPunct="1">
              <a:lnSpc>
                <a:spcPct val="120000"/>
              </a:lnSpc>
              <a:spcBef>
                <a:spcPts val="0"/>
              </a:spcBef>
              <a:spcAft>
                <a:spcPts val="0"/>
              </a:spcAft>
              <a:buClrTx/>
              <a:buSzTx/>
              <a:buFontTx/>
              <a:buNone/>
              <a:defRPr/>
            </a:pPr>
            <a:endParaRPr kumimoji="0" lang="en-US" altLang="zh-CN" sz="12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sz="12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（28天周期）</a:t>
            </a:r>
            <a:endParaRPr kumimoji="0" lang="en-US" altLang="zh-CN" sz="12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sz="12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n=41</a:t>
            </a:r>
            <a:endParaRPr kumimoji="0" lang="en-US" altLang="zh-CN" sz="12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a:p>
            <a:pPr marL="0" marR="0" lvl="0" indent="0" algn="ctr" defTabSz="914400" eaLnBrk="1" fontAlgn="auto" latinLnBrk="0" hangingPunct="1">
              <a:lnSpc>
                <a:spcPct val="120000"/>
              </a:lnSpc>
              <a:spcBef>
                <a:spcPts val="0"/>
              </a:spcBef>
              <a:spcAft>
                <a:spcPts val="0"/>
              </a:spcAft>
              <a:buClrTx/>
              <a:buSzTx/>
              <a:buFontTx/>
              <a:buNone/>
              <a:defRPr/>
            </a:pPr>
            <a:endParaRPr kumimoji="0" lang="en-US" altLang="zh-CN" sz="12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sz="12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至少经伊马替尼治疗失败的晚期GIST</a:t>
            </a:r>
            <a:endParaRPr kumimoji="0" lang="zh-CN" altLang="en-US" sz="12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6" name="文本框 15"/>
          <p:cNvSpPr txBox="1"/>
          <p:nvPr/>
        </p:nvSpPr>
        <p:spPr>
          <a:xfrm>
            <a:off x="7724223" y="1944156"/>
            <a:ext cx="3787600" cy="1993751"/>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200" b="1"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第2部分</a:t>
            </a:r>
            <a:r>
              <a:rPr lang="en-US" altLang="zh-CN" sz="1200" b="1" kern="0" dirty="0">
                <a:solidFill>
                  <a:prstClr val="black"/>
                </a:solidFill>
                <a:latin typeface="微软雅黑" panose="020B0503020204020204" pitchFamily="34" charset="-122"/>
                <a:ea typeface="微软雅黑" panose="020B0503020204020204" pitchFamily="34" charset="-122"/>
                <a:cs typeface="+mn-ea"/>
                <a:sym typeface="微软雅黑" panose="020B0503020204020204" pitchFamily="34" charset="-122"/>
              </a:rPr>
              <a:t> </a:t>
            </a:r>
            <a:r>
              <a:rPr kumimoji="0" lang="zh-CN" altLang="en-US" sz="1200" b="1"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剂量扩展</a:t>
            </a:r>
            <a:endParaRPr kumimoji="0" lang="en-US" altLang="zh-CN" sz="12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2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（28天周期）</a:t>
            </a:r>
            <a:endParaRPr kumimoji="0" lang="en-US" altLang="zh-CN" sz="12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a:p>
            <a:pPr marL="0" marR="0" lvl="0" indent="0" defTabSz="914400" eaLnBrk="1" fontAlgn="auto" latinLnBrk="0" hangingPunct="1">
              <a:lnSpc>
                <a:spcPct val="120000"/>
              </a:lnSpc>
              <a:spcBef>
                <a:spcPts val="0"/>
              </a:spcBef>
              <a:spcAft>
                <a:spcPts val="0"/>
              </a:spcAft>
              <a:buClrTx/>
              <a:buSzTx/>
              <a:buFontTx/>
              <a:buNone/>
              <a:defRPr/>
            </a:pPr>
            <a:r>
              <a:rPr kumimoji="0" lang="zh-CN" altLang="en-US" sz="12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队列1 (n=31)</a:t>
            </a:r>
            <a:r>
              <a:rPr lang="zh-CN" altLang="en-US" sz="1200" kern="0" dirty="0">
                <a:solidFill>
                  <a:prstClr val="black"/>
                </a:solidFill>
                <a:latin typeface="微软雅黑" panose="020B0503020204020204" pitchFamily="34" charset="-122"/>
                <a:ea typeface="微软雅黑" panose="020B0503020204020204" pitchFamily="34" charset="-122"/>
                <a:cs typeface="+mn-ea"/>
                <a:sym typeface="微软雅黑" panose="020B0503020204020204" pitchFamily="34" charset="-122"/>
              </a:rPr>
              <a:t>：</a:t>
            </a:r>
            <a:r>
              <a:rPr kumimoji="0" lang="zh-CN" altLang="en-US" sz="1200" b="1"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≥5线GIST</a:t>
            </a:r>
            <a:r>
              <a:rPr kumimoji="0" lang="zh-CN" altLang="en-US" sz="12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，至少经伊马替尼、舒尼替尼、瑞戈非尼和瑞派替尼治疗失败</a:t>
            </a:r>
            <a:endParaRPr kumimoji="0" lang="en-US" altLang="zh-CN" sz="12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a:p>
            <a:pPr>
              <a:lnSpc>
                <a:spcPct val="120000"/>
              </a:lnSpc>
              <a:defRPr/>
            </a:pPr>
            <a:r>
              <a:rPr lang="zh-CN" altLang="en-US" sz="1200" kern="0" dirty="0">
                <a:solidFill>
                  <a:prstClr val="black"/>
                </a:solidFill>
                <a:latin typeface="微软雅黑" panose="020B0503020204020204" pitchFamily="34" charset="-122"/>
                <a:ea typeface="微软雅黑" panose="020B0503020204020204" pitchFamily="34" charset="-122"/>
                <a:cs typeface="+mn-ea"/>
                <a:sym typeface="微软雅黑" panose="020B0503020204020204" pitchFamily="34" charset="-122"/>
              </a:rPr>
              <a:t>队列2a (n-29)：</a:t>
            </a:r>
            <a:r>
              <a:rPr lang="zh-CN" altLang="en-US" sz="1200" b="1" kern="0" dirty="0">
                <a:solidFill>
                  <a:prstClr val="black"/>
                </a:solidFill>
                <a:latin typeface="微软雅黑" panose="020B0503020204020204" pitchFamily="34" charset="-122"/>
                <a:ea typeface="微软雅黑" panose="020B0503020204020204" pitchFamily="34" charset="-122"/>
                <a:cs typeface="+mn-ea"/>
                <a:sym typeface="微软雅黑" panose="020B0503020204020204" pitchFamily="34" charset="-122"/>
              </a:rPr>
              <a:t>3线GIST</a:t>
            </a:r>
            <a:r>
              <a:rPr lang="zh-CN" altLang="en-US" sz="1200" kern="0" dirty="0">
                <a:solidFill>
                  <a:prstClr val="black"/>
                </a:solidFill>
                <a:latin typeface="微软雅黑" panose="020B0503020204020204" pitchFamily="34" charset="-122"/>
                <a:ea typeface="微软雅黑" panose="020B0503020204020204" pitchFamily="34" charset="-122"/>
                <a:cs typeface="+mn-ea"/>
                <a:sym typeface="微软雅黑" panose="020B0503020204020204" pitchFamily="34" charset="-122"/>
              </a:rPr>
              <a:t>，经伊马替尼和舒尼替尼治疗失败</a:t>
            </a:r>
            <a:endParaRPr lang="en-US" altLang="zh-CN" sz="1200" kern="0" dirty="0">
              <a:solidFill>
                <a:prstClr val="black"/>
              </a:solidFill>
              <a:latin typeface="微软雅黑" panose="020B0503020204020204" pitchFamily="34" charset="-122"/>
              <a:ea typeface="微软雅黑" panose="020B0503020204020204" pitchFamily="34" charset="-122"/>
              <a:cs typeface="+mn-ea"/>
              <a:sym typeface="微软雅黑" panose="020B0503020204020204" pitchFamily="34" charset="-122"/>
            </a:endParaRPr>
          </a:p>
          <a:p>
            <a:pPr>
              <a:lnSpc>
                <a:spcPct val="120000"/>
              </a:lnSpc>
              <a:defRPr/>
            </a:pPr>
            <a:r>
              <a:rPr lang="zh-CN" altLang="en-US" sz="1200" kern="0" dirty="0">
                <a:solidFill>
                  <a:prstClr val="black"/>
                </a:solidFill>
                <a:latin typeface="微软雅黑" panose="020B0503020204020204" pitchFamily="34" charset="-122"/>
                <a:ea typeface="微软雅黑" panose="020B0503020204020204" pitchFamily="34" charset="-122"/>
                <a:cs typeface="+mn-ea"/>
                <a:sym typeface="微软雅黑" panose="020B0503020204020204" pitchFamily="34" charset="-122"/>
              </a:rPr>
              <a:t>队列2b (n-29)：</a:t>
            </a:r>
            <a:r>
              <a:rPr lang="zh-CN" altLang="en-US" sz="1200" b="1" kern="0" dirty="0">
                <a:solidFill>
                  <a:prstClr val="black"/>
                </a:solidFill>
                <a:latin typeface="微软雅黑" panose="020B0503020204020204" pitchFamily="34" charset="-122"/>
                <a:ea typeface="微软雅黑" panose="020B0503020204020204" pitchFamily="34" charset="-122"/>
                <a:cs typeface="+mn-ea"/>
                <a:sym typeface="微软雅黑" panose="020B0503020204020204" pitchFamily="34" charset="-122"/>
              </a:rPr>
              <a:t>4线GIST</a:t>
            </a:r>
            <a:r>
              <a:rPr lang="zh-CN" altLang="en-US" sz="1200" kern="0" dirty="0">
                <a:solidFill>
                  <a:prstClr val="black"/>
                </a:solidFill>
                <a:latin typeface="微软雅黑" panose="020B0503020204020204" pitchFamily="34" charset="-122"/>
                <a:ea typeface="微软雅黑" panose="020B0503020204020204" pitchFamily="34" charset="-122"/>
                <a:cs typeface="+mn-ea"/>
                <a:sym typeface="微软雅黑" panose="020B0503020204020204" pitchFamily="34" charset="-122"/>
              </a:rPr>
              <a:t>，经伊马替尼、舒尼替尼和瑞戈非尼治疗失败</a:t>
            </a:r>
            <a:endParaRPr lang="en-US" altLang="zh-CN" sz="1200" kern="0" dirty="0">
              <a:solidFill>
                <a:prstClr val="black"/>
              </a:solidFill>
              <a:latin typeface="微软雅黑" panose="020B0503020204020204" pitchFamily="34" charset="-122"/>
              <a:ea typeface="微软雅黑" panose="020B0503020204020204" pitchFamily="34" charset="-122"/>
              <a:cs typeface="+mn-ea"/>
              <a:sym typeface="微软雅黑" panose="020B0503020204020204" pitchFamily="34" charset="-122"/>
            </a:endParaRPr>
          </a:p>
          <a:p>
            <a:pPr>
              <a:lnSpc>
                <a:spcPct val="120000"/>
              </a:lnSpc>
              <a:defRPr/>
            </a:pPr>
            <a:r>
              <a:rPr lang="zh-CN" altLang="en-US" sz="1200" kern="0" dirty="0">
                <a:solidFill>
                  <a:prstClr val="black"/>
                </a:solidFill>
                <a:latin typeface="微软雅黑" panose="020B0503020204020204" pitchFamily="34" charset="-122"/>
                <a:ea typeface="微软雅黑" panose="020B0503020204020204" pitchFamily="34" charset="-122"/>
                <a:cs typeface="+mn-ea"/>
                <a:sym typeface="微软雅黑" panose="020B0503020204020204" pitchFamily="34" charset="-122"/>
              </a:rPr>
              <a:t>队列3 (n=28)：</a:t>
            </a:r>
            <a:r>
              <a:rPr lang="zh-CN" altLang="en-US" sz="1200" b="1" kern="0" dirty="0">
                <a:solidFill>
                  <a:prstClr val="black"/>
                </a:solidFill>
                <a:latin typeface="微软雅黑" panose="020B0503020204020204" pitchFamily="34" charset="-122"/>
                <a:ea typeface="微软雅黑" panose="020B0503020204020204" pitchFamily="34" charset="-122"/>
                <a:cs typeface="+mn-ea"/>
                <a:sym typeface="微软雅黑" panose="020B0503020204020204" pitchFamily="34" charset="-122"/>
              </a:rPr>
              <a:t>2线GIST</a:t>
            </a:r>
            <a:r>
              <a:rPr lang="zh-CN" altLang="en-US" sz="1200" kern="0" dirty="0">
                <a:solidFill>
                  <a:prstClr val="black"/>
                </a:solidFill>
                <a:latin typeface="微软雅黑" panose="020B0503020204020204" pitchFamily="34" charset="-122"/>
                <a:ea typeface="微软雅黑" panose="020B0503020204020204" pitchFamily="34" charset="-122"/>
                <a:cs typeface="+mn-ea"/>
                <a:sym typeface="微软雅黑" panose="020B0503020204020204" pitchFamily="34" charset="-122"/>
              </a:rPr>
              <a:t>，经伊马替尼治疗失败</a:t>
            </a:r>
            <a:endParaRPr lang="en-US" altLang="zh-CN" sz="1200" kern="0" dirty="0">
              <a:solidFill>
                <a:prstClr val="black"/>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7" name="文本框 16"/>
          <p:cNvSpPr txBox="1"/>
          <p:nvPr/>
        </p:nvSpPr>
        <p:spPr>
          <a:xfrm>
            <a:off x="5450281" y="4172733"/>
            <a:ext cx="6057380" cy="959943"/>
          </a:xfrm>
          <a:prstGeom prst="rect">
            <a:avLst/>
          </a:prstGeom>
          <a:noFill/>
        </p:spPr>
        <p:txBody>
          <a:bodyPr wrap="square">
            <a:spAutoFit/>
          </a:bodyPr>
          <a:lstStyle/>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sz="1200" b="1"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关键目标</a:t>
            </a:r>
            <a:endParaRPr kumimoji="0" lang="en-US" altLang="zh-CN" sz="1200" b="1"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a:p>
            <a:pPr marL="0" marR="0" lvl="0" indent="0" defTabSz="914400" eaLnBrk="1" fontAlgn="auto" latinLnBrk="0" hangingPunct="1">
              <a:lnSpc>
                <a:spcPct val="120000"/>
              </a:lnSpc>
              <a:spcBef>
                <a:spcPts val="0"/>
              </a:spcBef>
              <a:spcAft>
                <a:spcPts val="0"/>
              </a:spcAft>
              <a:buClrTx/>
              <a:buSzTx/>
              <a:buFontTx/>
              <a:buNone/>
              <a:defRPr/>
            </a:pPr>
            <a:r>
              <a:rPr kumimoji="0" lang="zh-CN" altLang="en-US" sz="1200" b="1"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第1部分：</a:t>
            </a:r>
            <a:r>
              <a:rPr kumimoji="0" lang="zh-CN" altLang="en-US" sz="12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评估安全性/耐受性，并确定最大耐受剂量（MTD）和推荐的2期剂量（RP2D）</a:t>
            </a:r>
            <a:endParaRPr kumimoji="0" lang="en-US" altLang="zh-CN" sz="12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a:p>
            <a:pPr>
              <a:lnSpc>
                <a:spcPct val="120000"/>
              </a:lnSpc>
              <a:defRPr/>
            </a:pPr>
            <a:r>
              <a:rPr lang="zh-CN" altLang="en-US" sz="1200" b="1" kern="0" dirty="0">
                <a:solidFill>
                  <a:prstClr val="black"/>
                </a:solidFill>
                <a:latin typeface="微软雅黑" panose="020B0503020204020204" pitchFamily="34" charset="-122"/>
                <a:ea typeface="微软雅黑" panose="020B0503020204020204" pitchFamily="34" charset="-122"/>
                <a:cs typeface="+mn-ea"/>
                <a:sym typeface="微软雅黑" panose="020B0503020204020204" pitchFamily="34" charset="-122"/>
              </a:rPr>
              <a:t>第</a:t>
            </a:r>
            <a:r>
              <a:rPr lang="en-US" altLang="zh-CN" sz="1200" b="1" kern="0" dirty="0">
                <a:solidFill>
                  <a:prstClr val="black"/>
                </a:solidFill>
                <a:latin typeface="微软雅黑" panose="020B0503020204020204" pitchFamily="34" charset="-122"/>
                <a:ea typeface="微软雅黑" panose="020B0503020204020204" pitchFamily="34" charset="-122"/>
                <a:cs typeface="+mn-ea"/>
                <a:sym typeface="微软雅黑" panose="020B0503020204020204" pitchFamily="34" charset="-122"/>
              </a:rPr>
              <a:t>2</a:t>
            </a:r>
            <a:r>
              <a:rPr lang="zh-CN" altLang="en-US" sz="1200" b="1" kern="0" dirty="0">
                <a:solidFill>
                  <a:prstClr val="black"/>
                </a:solidFill>
                <a:latin typeface="微软雅黑" panose="020B0503020204020204" pitchFamily="34" charset="-122"/>
                <a:ea typeface="微软雅黑" panose="020B0503020204020204" pitchFamily="34" charset="-122"/>
                <a:cs typeface="+mn-ea"/>
                <a:sym typeface="微软雅黑" panose="020B0503020204020204" pitchFamily="34" charset="-122"/>
              </a:rPr>
              <a:t>部分：</a:t>
            </a:r>
            <a:r>
              <a:rPr lang="zh-CN" altLang="en-US" sz="1200" kern="0" dirty="0">
                <a:solidFill>
                  <a:prstClr val="black"/>
                </a:solidFill>
                <a:latin typeface="微软雅黑" panose="020B0503020204020204" pitchFamily="34" charset="-122"/>
                <a:ea typeface="微软雅黑" panose="020B0503020204020204" pitchFamily="34" charset="-122"/>
                <a:cs typeface="+mn-ea"/>
                <a:sym typeface="微软雅黑" panose="020B0503020204020204" pitchFamily="34" charset="-122"/>
              </a:rPr>
              <a:t>评估安全性/耐受性，并探索在不同疾病队列中的疗效。</a:t>
            </a:r>
            <a:endParaRPr lang="zh-CN" altLang="en-US" sz="1200" kern="0" dirty="0">
              <a:solidFill>
                <a:prstClr val="black"/>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8" name="文本框 17"/>
          <p:cNvSpPr txBox="1"/>
          <p:nvPr/>
        </p:nvSpPr>
        <p:spPr>
          <a:xfrm>
            <a:off x="340891" y="5611681"/>
            <a:ext cx="10404498" cy="276999"/>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2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数据截止日期：</a:t>
            </a:r>
            <a:r>
              <a:rPr kumimoji="0" lang="en-US" altLang="zh-CN" sz="12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2025</a:t>
            </a:r>
            <a:r>
              <a:rPr kumimoji="0" lang="zh-CN" altLang="en-US" sz="12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年</a:t>
            </a:r>
            <a:r>
              <a:rPr kumimoji="0" lang="en-US" altLang="zh-CN" sz="12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03</a:t>
            </a:r>
            <a:r>
              <a:rPr kumimoji="0" lang="zh-CN" altLang="en-US" sz="12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月</a:t>
            </a:r>
            <a:r>
              <a:rPr kumimoji="0" lang="en-US" altLang="zh-CN" sz="12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10</a:t>
            </a:r>
            <a:r>
              <a:rPr kumimoji="0" lang="zh-CN" altLang="en-US" sz="12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日，本次分析仅基于纳入剂量递增和剂量扩展队列中携带 </a:t>
            </a:r>
            <a:r>
              <a:rPr kumimoji="0" lang="en-US" altLang="zh-CN" sz="12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KIT </a:t>
            </a:r>
            <a:r>
              <a:rPr kumimoji="0" lang="zh-CN" altLang="en-US" sz="12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突变的 </a:t>
            </a:r>
            <a:r>
              <a:rPr kumimoji="0" lang="en-US" altLang="zh-CN" sz="12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GIST </a:t>
            </a:r>
            <a:r>
              <a:rPr kumimoji="0" lang="zh-CN" altLang="en-US" sz="12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患者 </a:t>
            </a:r>
            <a:r>
              <a:rPr kumimoji="0" lang="en-US" altLang="zh-CN" sz="12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a:t>
            </a:r>
            <a:r>
              <a:rPr kumimoji="0" lang="en-US" altLang="zh-CN" sz="1200" b="1" i="0" u="none" strike="noStrike" kern="0" cap="none" spc="0" normalizeH="0" baseline="0" noProof="0" dirty="0">
                <a:ln>
                  <a:noFill/>
                </a:ln>
                <a:solidFill>
                  <a:srgbClr val="AC283F"/>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N=158</a:t>
            </a:r>
            <a:r>
              <a:rPr kumimoji="0" lang="en-US" altLang="zh-CN" sz="12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 </a:t>
            </a:r>
            <a:r>
              <a:rPr kumimoji="0" lang="zh-CN" altLang="en-US" sz="12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的分析</a:t>
            </a:r>
            <a:endParaRPr kumimoji="0" lang="en-US" altLang="zh-CN" sz="12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9" name="箭头: 右 18"/>
          <p:cNvSpPr/>
          <p:nvPr/>
        </p:nvSpPr>
        <p:spPr>
          <a:xfrm>
            <a:off x="7360244" y="2829679"/>
            <a:ext cx="277863" cy="360972"/>
          </a:xfrm>
          <a:prstGeom prst="rightArrow">
            <a:avLst/>
          </a:prstGeom>
          <a:solidFill>
            <a:srgbClr val="D7D7D7"/>
          </a:solidFill>
          <a:ln w="19050" cap="flat" cmpd="sng" algn="ctr">
            <a:noFill/>
            <a:prstDash val="solid"/>
            <a:miter lim="800000"/>
          </a:ln>
          <a:effectLst/>
        </p:spPr>
        <p:txBody>
          <a:bodyPr rtlCol="0" anchor="ctr"/>
          <a:lstStyle/>
          <a:p>
            <a:pPr marL="0" marR="0" lvl="0" indent="0" defTabSz="914400" eaLnBrk="1" fontAlgn="auto" latinLnBrk="0" hangingPunct="1">
              <a:lnSpc>
                <a:spcPts val="1100"/>
              </a:lnSpc>
              <a:spcBef>
                <a:spcPts val="0"/>
              </a:spcBef>
              <a:spcAft>
                <a:spcPts val="0"/>
              </a:spcAft>
              <a:buClrTx/>
              <a:buSzTx/>
              <a:buFontTx/>
              <a:buNone/>
              <a:defRPr/>
            </a:pPr>
            <a:endParaRPr kumimoji="0" lang="zh-CN" altLang="en-US" sz="12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pic>
        <p:nvPicPr>
          <p:cNvPr id="24" name="图片 23"/>
          <p:cNvPicPr>
            <a:picLocks noChangeAspect="1"/>
          </p:cNvPicPr>
          <p:nvPr/>
        </p:nvPicPr>
        <p:blipFill>
          <a:blip r:embed="rId1"/>
          <a:stretch>
            <a:fillRect/>
          </a:stretch>
        </p:blipFill>
        <p:spPr>
          <a:xfrm>
            <a:off x="340891" y="2036572"/>
            <a:ext cx="4812933" cy="3332030"/>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圆角 88"/>
          <p:cNvSpPr/>
          <p:nvPr/>
        </p:nvSpPr>
        <p:spPr bwMode="auto">
          <a:xfrm>
            <a:off x="5125362" y="3701530"/>
            <a:ext cx="6881875" cy="2615396"/>
          </a:xfrm>
          <a:prstGeom prst="roundRect">
            <a:avLst>
              <a:gd name="adj" fmla="val 1835"/>
            </a:avLst>
          </a:prstGeom>
          <a:solidFill>
            <a:sysClr val="window" lastClr="FFFFFF"/>
          </a:solidFill>
          <a:ln w="9525" cap="flat" cmpd="sng" algn="ctr">
            <a:gradFill>
              <a:gsLst>
                <a:gs pos="0">
                  <a:srgbClr val="AC283F"/>
                </a:gs>
                <a:gs pos="100000">
                  <a:schemeClr val="bg1"/>
                </a:gs>
              </a:gsLst>
              <a:lin ang="5400000" scaled="1"/>
            </a:gradFill>
            <a:prstDash val="solid"/>
            <a:round/>
            <a:headEnd type="none" w="med" len="med"/>
            <a:tailEnd type="none" w="med" len="med"/>
          </a:ln>
          <a:effectLst>
            <a:outerShdw blurRad="101600" dist="63500" dir="5400000" algn="t" rotWithShape="0">
              <a:schemeClr val="accent1">
                <a:alpha val="30000"/>
              </a:schemeClr>
            </a:outerShdw>
          </a:effectLst>
        </p:spPr>
        <p:txBody>
          <a:bodyPr vert="horz" wrap="none" lIns="37595" tIns="37595" rIns="37595" bIns="37595" numCol="1" rtlCol="0" anchor="ctr" anchorCtr="0" compatLnSpc="1"/>
          <a:lstStyle/>
          <a:p>
            <a:pPr algn="ctr" defTabSz="751840" eaLnBrk="0" fontAlgn="base" hangingPunct="0">
              <a:spcBef>
                <a:spcPct val="50000"/>
              </a:spcBef>
              <a:spcAft>
                <a:spcPct val="0"/>
              </a:spcAft>
            </a:pPr>
            <a:endParaRPr lang="zh-CN" altLang="en-US" sz="900" kern="0" dirty="0">
              <a:solidFill>
                <a:prstClr val="black"/>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21" name="矩形: 圆角 88"/>
          <p:cNvSpPr/>
          <p:nvPr/>
        </p:nvSpPr>
        <p:spPr bwMode="auto">
          <a:xfrm>
            <a:off x="5125975" y="1021026"/>
            <a:ext cx="6881875" cy="2577268"/>
          </a:xfrm>
          <a:prstGeom prst="roundRect">
            <a:avLst>
              <a:gd name="adj" fmla="val 1835"/>
            </a:avLst>
          </a:prstGeom>
          <a:solidFill>
            <a:sysClr val="window" lastClr="FFFFFF"/>
          </a:solidFill>
          <a:ln w="9525" cap="flat" cmpd="sng" algn="ctr">
            <a:gradFill>
              <a:gsLst>
                <a:gs pos="0">
                  <a:srgbClr val="AC283F"/>
                </a:gs>
                <a:gs pos="100000">
                  <a:schemeClr val="bg1"/>
                </a:gs>
              </a:gsLst>
              <a:lin ang="5400000" scaled="1"/>
            </a:gradFill>
            <a:prstDash val="solid"/>
            <a:round/>
            <a:headEnd type="none" w="med" len="med"/>
            <a:tailEnd type="none" w="med" len="med"/>
          </a:ln>
          <a:effectLst>
            <a:outerShdw blurRad="101600" dist="63500" dir="5400000" algn="t" rotWithShape="0">
              <a:schemeClr val="accent1">
                <a:alpha val="30000"/>
              </a:schemeClr>
            </a:outerShdw>
          </a:effectLst>
        </p:spPr>
        <p:txBody>
          <a:bodyPr vert="horz" wrap="none" lIns="37595" tIns="37595" rIns="37595" bIns="37595" numCol="1" rtlCol="0" anchor="ctr" anchorCtr="0" compatLnSpc="1"/>
          <a:lstStyle/>
          <a:p>
            <a:pPr algn="ctr" defTabSz="751840" eaLnBrk="0" fontAlgn="base" hangingPunct="0">
              <a:spcBef>
                <a:spcPct val="50000"/>
              </a:spcBef>
              <a:spcAft>
                <a:spcPct val="0"/>
              </a:spcAft>
            </a:pPr>
            <a:endParaRPr lang="zh-CN" altLang="en-US" sz="900" kern="0" dirty="0">
              <a:solidFill>
                <a:prstClr val="black"/>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graphicFrame>
        <p:nvGraphicFramePr>
          <p:cNvPr id="3" name="表格 2"/>
          <p:cNvGraphicFramePr>
            <a:graphicFrameLocks noGrp="1"/>
          </p:cNvGraphicFramePr>
          <p:nvPr/>
        </p:nvGraphicFramePr>
        <p:xfrm>
          <a:off x="163825" y="1021026"/>
          <a:ext cx="4660660" cy="5295904"/>
        </p:xfrm>
        <a:graphic>
          <a:graphicData uri="http://schemas.openxmlformats.org/drawingml/2006/table">
            <a:tbl>
              <a:tblPr>
                <a:tableStyleId>{5940675A-B579-460E-94D1-54222C63F5DA}</a:tableStyleId>
              </a:tblPr>
              <a:tblGrid>
                <a:gridCol w="1340831"/>
                <a:gridCol w="838360"/>
                <a:gridCol w="838360"/>
                <a:gridCol w="784583"/>
                <a:gridCol w="858526"/>
              </a:tblGrid>
              <a:tr h="554179">
                <a:tc>
                  <a:txBody>
                    <a:bodyPr/>
                    <a:lstStyle/>
                    <a:p>
                      <a:pPr marL="36195" algn="l" fontAlgn="ctr"/>
                      <a:endParaRPr lang="zh-CN" altLang="en-US" sz="1050" b="1" i="0" u="none" strike="noStrike" dirty="0">
                        <a:solidFill>
                          <a:schemeClr val="bg1"/>
                        </a:solidFill>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2439" marR="2439" marT="2439"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AC283F"/>
                    </a:solidFill>
                  </a:tcPr>
                </a:tc>
                <a:tc>
                  <a:txBody>
                    <a:bodyPr/>
                    <a:lstStyle/>
                    <a:p>
                      <a:pPr marL="36195" algn="ctr" fontAlgn="ctr"/>
                      <a:r>
                        <a:rPr lang="en-US" altLang="zh-CN" sz="1050" b="1" u="none" strike="noStrike" dirty="0">
                          <a:solidFill>
                            <a:schemeClr val="bg1"/>
                          </a:solidFill>
                          <a:effectLst/>
                          <a:latin typeface="微软雅黑" panose="020B0503020204020204" pitchFamily="34" charset="-122"/>
                          <a:ea typeface="微软雅黑" panose="020B0503020204020204" pitchFamily="34" charset="-122"/>
                          <a:cs typeface="+mn-ea"/>
                          <a:sym typeface="微软雅黑" panose="020B0503020204020204" pitchFamily="34" charset="-122"/>
                        </a:rPr>
                        <a:t>3</a:t>
                      </a:r>
                      <a:r>
                        <a:rPr lang="zh-CN" altLang="en-US" sz="1050" b="1" u="none" strike="noStrike" dirty="0">
                          <a:solidFill>
                            <a:schemeClr val="bg1"/>
                          </a:solidFill>
                          <a:effectLst/>
                          <a:latin typeface="微软雅黑" panose="020B0503020204020204" pitchFamily="34" charset="-122"/>
                          <a:ea typeface="微软雅黑" panose="020B0503020204020204" pitchFamily="34" charset="-122"/>
                          <a:cs typeface="+mn-ea"/>
                          <a:sym typeface="微软雅黑" panose="020B0503020204020204" pitchFamily="34" charset="-122"/>
                        </a:rPr>
                        <a:t>线</a:t>
                      </a:r>
                      <a:endParaRPr lang="en-US" altLang="zh-CN" sz="1050" b="1" u="none" strike="noStrike" dirty="0">
                        <a:solidFill>
                          <a:schemeClr val="bg1"/>
                        </a:solidFill>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p>
                      <a:pPr marL="36195" algn="ctr" fontAlgn="ctr"/>
                      <a:r>
                        <a:rPr lang="zh-CN" altLang="en-US" sz="1050" b="1" u="none" strike="noStrike" dirty="0">
                          <a:solidFill>
                            <a:schemeClr val="bg1"/>
                          </a:solidFill>
                          <a:effectLst/>
                          <a:latin typeface="微软雅黑" panose="020B0503020204020204" pitchFamily="34" charset="-122"/>
                          <a:ea typeface="微软雅黑" panose="020B0503020204020204" pitchFamily="34" charset="-122"/>
                          <a:cs typeface="+mn-ea"/>
                          <a:sym typeface="微软雅黑" panose="020B0503020204020204" pitchFamily="34" charset="-122"/>
                        </a:rPr>
                        <a:t>（</a:t>
                      </a:r>
                      <a:r>
                        <a:rPr lang="en-US" sz="1050" b="1" u="none" strike="noStrike" dirty="0">
                          <a:solidFill>
                            <a:schemeClr val="bg1"/>
                          </a:solidFill>
                          <a:effectLst/>
                          <a:latin typeface="微软雅黑" panose="020B0503020204020204" pitchFamily="34" charset="-122"/>
                          <a:ea typeface="微软雅黑" panose="020B0503020204020204" pitchFamily="34" charset="-122"/>
                          <a:cs typeface="+mn-ea"/>
                          <a:sym typeface="微软雅黑" panose="020B0503020204020204" pitchFamily="34" charset="-122"/>
                        </a:rPr>
                        <a:t>N=30）</a:t>
                      </a:r>
                      <a:endParaRPr lang="en-US" sz="1050" b="1" i="0" u="none" strike="noStrike" dirty="0">
                        <a:solidFill>
                          <a:schemeClr val="bg1"/>
                        </a:solidFill>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2439" marR="2439" marT="2439"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AC283F"/>
                    </a:solidFill>
                  </a:tcPr>
                </a:tc>
                <a:tc>
                  <a:txBody>
                    <a:bodyPr/>
                    <a:lstStyle/>
                    <a:p>
                      <a:pPr marL="36195" algn="ctr" fontAlgn="ctr"/>
                      <a:r>
                        <a:rPr lang="en-US" altLang="zh-CN" sz="1050" b="1" u="none" strike="noStrike" dirty="0">
                          <a:solidFill>
                            <a:schemeClr val="bg1"/>
                          </a:solidFill>
                          <a:effectLst/>
                          <a:latin typeface="微软雅黑" panose="020B0503020204020204" pitchFamily="34" charset="-122"/>
                          <a:ea typeface="微软雅黑" panose="020B0503020204020204" pitchFamily="34" charset="-122"/>
                          <a:cs typeface="+mn-ea"/>
                          <a:sym typeface="微软雅黑" panose="020B0503020204020204" pitchFamily="34" charset="-122"/>
                        </a:rPr>
                        <a:t>4</a:t>
                      </a:r>
                      <a:r>
                        <a:rPr lang="zh-CN" altLang="en-US" sz="1050" b="1" u="none" strike="noStrike" dirty="0">
                          <a:solidFill>
                            <a:schemeClr val="bg1"/>
                          </a:solidFill>
                          <a:effectLst/>
                          <a:latin typeface="微软雅黑" panose="020B0503020204020204" pitchFamily="34" charset="-122"/>
                          <a:ea typeface="微软雅黑" panose="020B0503020204020204" pitchFamily="34" charset="-122"/>
                          <a:cs typeface="+mn-ea"/>
                          <a:sym typeface="微软雅黑" panose="020B0503020204020204" pitchFamily="34" charset="-122"/>
                        </a:rPr>
                        <a:t>线</a:t>
                      </a:r>
                      <a:endParaRPr lang="en-US" altLang="zh-CN" sz="1050" b="1" u="none" strike="noStrike" dirty="0">
                        <a:solidFill>
                          <a:schemeClr val="bg1"/>
                        </a:solidFill>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p>
                      <a:pPr marL="36195" algn="ctr" fontAlgn="ctr"/>
                      <a:r>
                        <a:rPr lang="zh-CN" altLang="en-US" sz="1050" b="1" u="none" strike="noStrike" dirty="0">
                          <a:solidFill>
                            <a:schemeClr val="bg1"/>
                          </a:solidFill>
                          <a:effectLst/>
                          <a:latin typeface="微软雅黑" panose="020B0503020204020204" pitchFamily="34" charset="-122"/>
                          <a:ea typeface="微软雅黑" panose="020B0503020204020204" pitchFamily="34" charset="-122"/>
                          <a:cs typeface="+mn-ea"/>
                          <a:sym typeface="微软雅黑" panose="020B0503020204020204" pitchFamily="34" charset="-122"/>
                        </a:rPr>
                        <a:t>（</a:t>
                      </a:r>
                      <a:r>
                        <a:rPr lang="en-US" sz="1050" b="1" u="none" strike="noStrike" dirty="0">
                          <a:solidFill>
                            <a:schemeClr val="bg1"/>
                          </a:solidFill>
                          <a:effectLst/>
                          <a:latin typeface="微软雅黑" panose="020B0503020204020204" pitchFamily="34" charset="-122"/>
                          <a:ea typeface="微软雅黑" panose="020B0503020204020204" pitchFamily="34" charset="-122"/>
                          <a:cs typeface="+mn-ea"/>
                          <a:sym typeface="微软雅黑" panose="020B0503020204020204" pitchFamily="34" charset="-122"/>
                        </a:rPr>
                        <a:t>N=35）</a:t>
                      </a:r>
                      <a:endParaRPr lang="en-US" sz="1050" b="1" i="0" u="none" strike="noStrike" dirty="0">
                        <a:solidFill>
                          <a:schemeClr val="bg1"/>
                        </a:solidFill>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2439" marR="2439" marT="2439"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AC283F"/>
                    </a:solidFill>
                  </a:tcPr>
                </a:tc>
                <a:tc>
                  <a:txBody>
                    <a:bodyPr/>
                    <a:lstStyle/>
                    <a:p>
                      <a:pPr marL="36195" algn="ctr" fontAlgn="ctr"/>
                      <a:r>
                        <a:rPr lang="zh-CN" altLang="en-US" sz="1050" b="1" u="none" strike="noStrike" dirty="0">
                          <a:solidFill>
                            <a:schemeClr val="bg1"/>
                          </a:solidFill>
                          <a:effectLst/>
                          <a:latin typeface="微软雅黑" panose="020B0503020204020204" pitchFamily="34" charset="-122"/>
                          <a:ea typeface="微软雅黑" panose="020B0503020204020204" pitchFamily="34" charset="-122"/>
                          <a:cs typeface="+mn-ea"/>
                          <a:sym typeface="微软雅黑" panose="020B0503020204020204" pitchFamily="34" charset="-122"/>
                        </a:rPr>
                        <a:t>≥</a:t>
                      </a:r>
                      <a:r>
                        <a:rPr lang="en-US" altLang="zh-CN" sz="1050" b="1" u="none" strike="noStrike" dirty="0">
                          <a:solidFill>
                            <a:schemeClr val="bg1"/>
                          </a:solidFill>
                          <a:effectLst/>
                          <a:latin typeface="微软雅黑" panose="020B0503020204020204" pitchFamily="34" charset="-122"/>
                          <a:ea typeface="微软雅黑" panose="020B0503020204020204" pitchFamily="34" charset="-122"/>
                          <a:cs typeface="+mn-ea"/>
                          <a:sym typeface="微软雅黑" panose="020B0503020204020204" pitchFamily="34" charset="-122"/>
                        </a:rPr>
                        <a:t>5</a:t>
                      </a:r>
                      <a:r>
                        <a:rPr lang="zh-CN" altLang="en-US" sz="1050" b="1" u="none" strike="noStrike" dirty="0">
                          <a:solidFill>
                            <a:schemeClr val="bg1"/>
                          </a:solidFill>
                          <a:effectLst/>
                          <a:latin typeface="微软雅黑" panose="020B0503020204020204" pitchFamily="34" charset="-122"/>
                          <a:ea typeface="微软雅黑" panose="020B0503020204020204" pitchFamily="34" charset="-122"/>
                          <a:cs typeface="+mn-ea"/>
                          <a:sym typeface="微软雅黑" panose="020B0503020204020204" pitchFamily="34" charset="-122"/>
                        </a:rPr>
                        <a:t>线</a:t>
                      </a:r>
                      <a:endParaRPr lang="en-US" altLang="zh-CN" sz="1050" b="1" u="none" strike="noStrike" dirty="0">
                        <a:solidFill>
                          <a:schemeClr val="bg1"/>
                        </a:solidFill>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p>
                      <a:pPr marL="36195" algn="ctr" fontAlgn="ctr"/>
                      <a:r>
                        <a:rPr lang="zh-CN" altLang="en-US" sz="1050" b="1" u="none" strike="noStrike" dirty="0">
                          <a:solidFill>
                            <a:schemeClr val="bg1"/>
                          </a:solidFill>
                          <a:effectLst/>
                          <a:latin typeface="微软雅黑" panose="020B0503020204020204" pitchFamily="34" charset="-122"/>
                          <a:ea typeface="微软雅黑" panose="020B0503020204020204" pitchFamily="34" charset="-122"/>
                          <a:cs typeface="+mn-ea"/>
                          <a:sym typeface="微软雅黑" panose="020B0503020204020204" pitchFamily="34" charset="-122"/>
                        </a:rPr>
                        <a:t>（</a:t>
                      </a:r>
                      <a:r>
                        <a:rPr lang="en-US" sz="1050" b="1" u="none" strike="noStrike" dirty="0">
                          <a:solidFill>
                            <a:schemeClr val="bg1"/>
                          </a:solidFill>
                          <a:effectLst/>
                          <a:latin typeface="微软雅黑" panose="020B0503020204020204" pitchFamily="34" charset="-122"/>
                          <a:ea typeface="微软雅黑" panose="020B0503020204020204" pitchFamily="34" charset="-122"/>
                          <a:cs typeface="+mn-ea"/>
                          <a:sym typeface="微软雅黑" panose="020B0503020204020204" pitchFamily="34" charset="-122"/>
                        </a:rPr>
                        <a:t>N=56）</a:t>
                      </a:r>
                      <a:endParaRPr lang="en-US" sz="1050" b="1" i="0" u="none" strike="noStrike" dirty="0">
                        <a:solidFill>
                          <a:schemeClr val="bg1"/>
                        </a:solidFill>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2439" marR="2439" marT="2439"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AC283F"/>
                    </a:solidFill>
                  </a:tcPr>
                </a:tc>
                <a:tc>
                  <a:txBody>
                    <a:bodyPr/>
                    <a:lstStyle/>
                    <a:p>
                      <a:pPr marL="36195" algn="ctr" fontAlgn="ctr"/>
                      <a:r>
                        <a:rPr lang="zh-CN" altLang="en-US" sz="1050" b="1" u="none" strike="noStrike" dirty="0">
                          <a:solidFill>
                            <a:schemeClr val="bg1"/>
                          </a:solidFill>
                          <a:effectLst/>
                          <a:latin typeface="微软雅黑" panose="020B0503020204020204" pitchFamily="34" charset="-122"/>
                          <a:ea typeface="微软雅黑" panose="020B0503020204020204" pitchFamily="34" charset="-122"/>
                          <a:cs typeface="+mn-ea"/>
                          <a:sym typeface="微软雅黑" panose="020B0503020204020204" pitchFamily="34" charset="-122"/>
                        </a:rPr>
                        <a:t>总计</a:t>
                      </a:r>
                      <a:endParaRPr lang="en-US" altLang="zh-CN" sz="1050" b="1" u="none" strike="noStrike" dirty="0">
                        <a:solidFill>
                          <a:schemeClr val="bg1"/>
                        </a:solidFill>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p>
                      <a:pPr marL="36195" algn="ctr" fontAlgn="ctr"/>
                      <a:r>
                        <a:rPr lang="zh-CN" altLang="en-US" sz="1050" b="1" u="none" strike="noStrike" dirty="0">
                          <a:solidFill>
                            <a:schemeClr val="bg1"/>
                          </a:solidFill>
                          <a:effectLst/>
                          <a:latin typeface="微软雅黑" panose="020B0503020204020204" pitchFamily="34" charset="-122"/>
                          <a:ea typeface="微软雅黑" panose="020B0503020204020204" pitchFamily="34" charset="-122"/>
                          <a:cs typeface="+mn-ea"/>
                          <a:sym typeface="微软雅黑" panose="020B0503020204020204" pitchFamily="34" charset="-122"/>
                        </a:rPr>
                        <a:t>（</a:t>
                      </a:r>
                      <a:r>
                        <a:rPr lang="en-US" sz="1050" b="1" u="none" strike="noStrike" dirty="0">
                          <a:solidFill>
                            <a:schemeClr val="bg1"/>
                          </a:solidFill>
                          <a:effectLst/>
                          <a:latin typeface="微软雅黑" panose="020B0503020204020204" pitchFamily="34" charset="-122"/>
                          <a:ea typeface="微软雅黑" panose="020B0503020204020204" pitchFamily="34" charset="-122"/>
                          <a:cs typeface="+mn-ea"/>
                          <a:sym typeface="微软雅黑" panose="020B0503020204020204" pitchFamily="34" charset="-122"/>
                        </a:rPr>
                        <a:t>N=158）</a:t>
                      </a:r>
                      <a:endParaRPr lang="en-US" sz="1050" b="1" i="0" u="none" strike="noStrike" dirty="0">
                        <a:solidFill>
                          <a:schemeClr val="bg1"/>
                        </a:solidFill>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2439" marR="2439" marT="2439"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AC283F"/>
                    </a:solidFill>
                  </a:tcPr>
                </a:tc>
              </a:tr>
              <a:tr h="278925">
                <a:tc>
                  <a:txBody>
                    <a:bodyPr/>
                    <a:lstStyle/>
                    <a:p>
                      <a:pPr marL="36195" algn="l" fontAlgn="ctr"/>
                      <a:r>
                        <a:rPr lang="zh-CN" altLang="en-US" sz="1050" b="1" u="none" strike="noStrike" dirty="0">
                          <a:effectLst/>
                          <a:latin typeface="微软雅黑" panose="020B0503020204020204" pitchFamily="34" charset="-122"/>
                          <a:ea typeface="微软雅黑" panose="020B0503020204020204" pitchFamily="34" charset="-122"/>
                          <a:cs typeface="+mn-ea"/>
                          <a:sym typeface="微软雅黑" panose="020B0503020204020204" pitchFamily="34" charset="-122"/>
                        </a:rPr>
                        <a:t>最佳总体缓解，</a:t>
                      </a:r>
                      <a:r>
                        <a:rPr lang="en-US" altLang="zh-CN" sz="1050" b="1" u="none" strike="noStrike" dirty="0">
                          <a:effectLst/>
                          <a:latin typeface="微软雅黑" panose="020B0503020204020204" pitchFamily="34" charset="-122"/>
                          <a:ea typeface="微软雅黑" panose="020B0503020204020204" pitchFamily="34" charset="-122"/>
                          <a:cs typeface="+mn-ea"/>
                          <a:sym typeface="微软雅黑" panose="020B0503020204020204" pitchFamily="34" charset="-122"/>
                        </a:rPr>
                        <a:t>n(%)</a:t>
                      </a:r>
                      <a:endParaRPr lang="zh-CN" altLang="en-US" sz="1050" b="1" i="0" u="none" strike="noStrike" dirty="0">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2439" marR="2439" marT="2439"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36195" algn="ctr" fontAlgn="ctr"/>
                      <a:r>
                        <a:rPr lang="zh-CN" altLang="en-US" sz="1050" u="none" strike="noStrike" dirty="0">
                          <a:effectLst/>
                          <a:latin typeface="微软雅黑" panose="020B0503020204020204" pitchFamily="34" charset="-122"/>
                          <a:ea typeface="微软雅黑" panose="020B0503020204020204" pitchFamily="34" charset="-122"/>
                          <a:cs typeface="+mn-ea"/>
                          <a:sym typeface="微软雅黑" panose="020B0503020204020204" pitchFamily="34" charset="-122"/>
                        </a:rPr>
                        <a:t>　</a:t>
                      </a:r>
                      <a:endParaRPr lang="zh-CN" altLang="en-US" sz="1050" b="0" i="0" u="none" strike="noStrike" dirty="0">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2439" marR="2439" marT="2439"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36195" algn="ctr" fontAlgn="ctr"/>
                      <a:r>
                        <a:rPr lang="zh-CN" altLang="en-US" sz="1050" u="none" strike="noStrike" dirty="0">
                          <a:effectLst/>
                          <a:latin typeface="微软雅黑" panose="020B0503020204020204" pitchFamily="34" charset="-122"/>
                          <a:ea typeface="微软雅黑" panose="020B0503020204020204" pitchFamily="34" charset="-122"/>
                          <a:cs typeface="+mn-ea"/>
                          <a:sym typeface="微软雅黑" panose="020B0503020204020204" pitchFamily="34" charset="-122"/>
                        </a:rPr>
                        <a:t>　</a:t>
                      </a:r>
                      <a:endParaRPr lang="zh-CN" altLang="en-US" sz="1050" b="0" i="0" u="none" strike="noStrike" dirty="0">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2439" marR="2439" marT="2439"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36195" algn="ctr" fontAlgn="ctr"/>
                      <a:r>
                        <a:rPr lang="zh-CN" altLang="en-US" sz="1050" u="none" strike="noStrike" dirty="0">
                          <a:effectLst/>
                          <a:latin typeface="微软雅黑" panose="020B0503020204020204" pitchFamily="34" charset="-122"/>
                          <a:ea typeface="微软雅黑" panose="020B0503020204020204" pitchFamily="34" charset="-122"/>
                          <a:cs typeface="+mn-ea"/>
                          <a:sym typeface="微软雅黑" panose="020B0503020204020204" pitchFamily="34" charset="-122"/>
                        </a:rPr>
                        <a:t>　</a:t>
                      </a:r>
                      <a:endParaRPr lang="zh-CN" altLang="en-US" sz="1050" b="0" i="0" u="none" strike="noStrike" dirty="0">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2439" marR="2439" marT="2439"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36195" algn="ctr" fontAlgn="b"/>
                      <a:r>
                        <a:rPr lang="zh-CN" altLang="en-US" sz="1050" u="none" strike="noStrike" dirty="0">
                          <a:effectLst/>
                          <a:latin typeface="微软雅黑" panose="020B0503020204020204" pitchFamily="34" charset="-122"/>
                          <a:ea typeface="微软雅黑" panose="020B0503020204020204" pitchFamily="34" charset="-122"/>
                          <a:cs typeface="+mn-ea"/>
                          <a:sym typeface="微软雅黑" panose="020B0503020204020204" pitchFamily="34" charset="-122"/>
                        </a:rPr>
                        <a:t>　</a:t>
                      </a:r>
                      <a:endParaRPr lang="zh-CN" altLang="en-US" sz="1050" b="0" i="0" u="none" strike="noStrike" dirty="0">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2439" marR="2439" marT="2439"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r h="278925">
                <a:tc>
                  <a:txBody>
                    <a:bodyPr/>
                    <a:lstStyle/>
                    <a:p>
                      <a:pPr marL="179705" algn="l" fontAlgn="ctr"/>
                      <a:r>
                        <a:rPr lang="en-US" altLang="zh-CN" sz="1050" u="none" strike="noStrike" dirty="0">
                          <a:effectLst/>
                          <a:latin typeface="微软雅黑" panose="020B0503020204020204" pitchFamily="34" charset="-122"/>
                          <a:ea typeface="微软雅黑" panose="020B0503020204020204" pitchFamily="34" charset="-122"/>
                          <a:cs typeface="+mn-ea"/>
                          <a:sym typeface="微软雅黑" panose="020B0503020204020204" pitchFamily="34" charset="-122"/>
                        </a:rPr>
                        <a:t>CR</a:t>
                      </a:r>
                      <a:endParaRPr lang="zh-CN" altLang="en-US" sz="1050" b="0" i="0" u="none" strike="noStrike" dirty="0">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2439" marR="2439" marT="2439"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36195" algn="ctr" fontAlgn="ctr"/>
                      <a:r>
                        <a:rPr lang="en-US" altLang="zh-CN" sz="1050" u="none" strike="noStrike">
                          <a:effectLst/>
                          <a:latin typeface="微软雅黑" panose="020B0503020204020204" pitchFamily="34" charset="-122"/>
                          <a:ea typeface="微软雅黑" panose="020B0503020204020204" pitchFamily="34" charset="-122"/>
                          <a:cs typeface="+mn-ea"/>
                          <a:sym typeface="微软雅黑" panose="020B0503020204020204" pitchFamily="34" charset="-122"/>
                        </a:rPr>
                        <a:t>0</a:t>
                      </a:r>
                      <a:endParaRPr lang="en-US" altLang="zh-CN" sz="1050" b="0" i="0" u="none" strike="noStrike">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2439" marR="2439" marT="2439"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36195" algn="ctr" fontAlgn="ctr"/>
                      <a:r>
                        <a:rPr lang="en-US" altLang="zh-CN" sz="1050" u="none" strike="noStrike" dirty="0">
                          <a:effectLst/>
                          <a:latin typeface="微软雅黑" panose="020B0503020204020204" pitchFamily="34" charset="-122"/>
                          <a:ea typeface="微软雅黑" panose="020B0503020204020204" pitchFamily="34" charset="-122"/>
                          <a:cs typeface="+mn-ea"/>
                          <a:sym typeface="微软雅黑" panose="020B0503020204020204" pitchFamily="34" charset="-122"/>
                        </a:rPr>
                        <a:t>0</a:t>
                      </a:r>
                      <a:endParaRPr lang="en-US" altLang="zh-CN" sz="1050" b="0" i="0" u="none" strike="noStrike" dirty="0">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2439" marR="2439" marT="2439"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36195" algn="ctr" fontAlgn="ctr"/>
                      <a:r>
                        <a:rPr lang="en-US" altLang="zh-CN" sz="1050" u="none" strike="noStrike" dirty="0">
                          <a:effectLst/>
                          <a:latin typeface="微软雅黑" panose="020B0503020204020204" pitchFamily="34" charset="-122"/>
                          <a:ea typeface="微软雅黑" panose="020B0503020204020204" pitchFamily="34" charset="-122"/>
                          <a:cs typeface="+mn-ea"/>
                          <a:sym typeface="微软雅黑" panose="020B0503020204020204" pitchFamily="34" charset="-122"/>
                        </a:rPr>
                        <a:t>0</a:t>
                      </a:r>
                      <a:endParaRPr lang="en-US" altLang="zh-CN" sz="1050" b="0" i="0" u="none" strike="noStrike" dirty="0">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2439" marR="2439" marT="2439"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36195" algn="ctr" fontAlgn="ctr"/>
                      <a:r>
                        <a:rPr lang="en-US" altLang="zh-CN" sz="1050" u="none" strike="noStrike" dirty="0">
                          <a:effectLst/>
                          <a:latin typeface="微软雅黑" panose="020B0503020204020204" pitchFamily="34" charset="-122"/>
                          <a:ea typeface="微软雅黑" panose="020B0503020204020204" pitchFamily="34" charset="-122"/>
                          <a:cs typeface="+mn-ea"/>
                          <a:sym typeface="微软雅黑" panose="020B0503020204020204" pitchFamily="34" charset="-122"/>
                        </a:rPr>
                        <a:t>0</a:t>
                      </a:r>
                      <a:endParaRPr lang="en-US" altLang="zh-CN" sz="1050" b="0" i="0" u="none" strike="noStrike" dirty="0">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2439" marR="2439" marT="2439"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r h="278925">
                <a:tc>
                  <a:txBody>
                    <a:bodyPr/>
                    <a:lstStyle/>
                    <a:p>
                      <a:pPr marL="179705" algn="l" fontAlgn="ctr"/>
                      <a:r>
                        <a:rPr lang="en-US" altLang="zh-CN" sz="1050" u="none" strike="noStrike" dirty="0">
                          <a:effectLst/>
                          <a:latin typeface="微软雅黑" panose="020B0503020204020204" pitchFamily="34" charset="-122"/>
                          <a:ea typeface="微软雅黑" panose="020B0503020204020204" pitchFamily="34" charset="-122"/>
                          <a:cs typeface="+mn-ea"/>
                          <a:sym typeface="微软雅黑" panose="020B0503020204020204" pitchFamily="34" charset="-122"/>
                        </a:rPr>
                        <a:t>PR</a:t>
                      </a:r>
                      <a:endParaRPr lang="zh-CN" altLang="en-US" sz="1050" b="0" i="0" u="none" strike="noStrike" dirty="0">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2439" marR="2439" marT="2439"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36195" algn="ctr" fontAlgn="ctr"/>
                      <a:r>
                        <a:rPr lang="en-US" altLang="zh-CN" sz="1050" u="none" strike="noStrike" dirty="0">
                          <a:effectLst/>
                          <a:latin typeface="微软雅黑" panose="020B0503020204020204" pitchFamily="34" charset="-122"/>
                          <a:ea typeface="微软雅黑" panose="020B0503020204020204" pitchFamily="34" charset="-122"/>
                          <a:cs typeface="+mn-ea"/>
                          <a:sym typeface="微软雅黑" panose="020B0503020204020204" pitchFamily="34" charset="-122"/>
                        </a:rPr>
                        <a:t>14</a:t>
                      </a:r>
                      <a:r>
                        <a:rPr lang="zh-CN" altLang="en-US" sz="1050" u="none" strike="noStrike" dirty="0">
                          <a:effectLst/>
                          <a:latin typeface="微软雅黑" panose="020B0503020204020204" pitchFamily="34" charset="-122"/>
                          <a:ea typeface="微软雅黑" panose="020B0503020204020204" pitchFamily="34" charset="-122"/>
                          <a:cs typeface="+mn-ea"/>
                          <a:sym typeface="微软雅黑" panose="020B0503020204020204" pitchFamily="34" charset="-122"/>
                        </a:rPr>
                        <a:t>（</a:t>
                      </a:r>
                      <a:r>
                        <a:rPr lang="en-US" altLang="zh-CN" sz="1050" u="none" strike="noStrike" dirty="0">
                          <a:effectLst/>
                          <a:latin typeface="微软雅黑" panose="020B0503020204020204" pitchFamily="34" charset="-122"/>
                          <a:ea typeface="微软雅黑" panose="020B0503020204020204" pitchFamily="34" charset="-122"/>
                          <a:cs typeface="+mn-ea"/>
                          <a:sym typeface="微软雅黑" panose="020B0503020204020204" pitchFamily="34" charset="-122"/>
                        </a:rPr>
                        <a:t>46.7</a:t>
                      </a:r>
                      <a:r>
                        <a:rPr lang="zh-CN" altLang="en-US" sz="1050" u="none" strike="noStrike" dirty="0">
                          <a:effectLst/>
                          <a:latin typeface="微软雅黑" panose="020B0503020204020204" pitchFamily="34" charset="-122"/>
                          <a:ea typeface="微软雅黑" panose="020B0503020204020204" pitchFamily="34" charset="-122"/>
                          <a:cs typeface="+mn-ea"/>
                          <a:sym typeface="微软雅黑" panose="020B0503020204020204" pitchFamily="34" charset="-122"/>
                        </a:rPr>
                        <a:t>）</a:t>
                      </a:r>
                      <a:endParaRPr lang="zh-CN" altLang="en-US" sz="1050" b="0" i="0" u="none" strike="noStrike" dirty="0">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2439" marR="2439" marT="2439"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36195" algn="ctr" fontAlgn="ctr"/>
                      <a:r>
                        <a:rPr lang="en-US" altLang="zh-CN" sz="1050" u="none" strike="noStrike" dirty="0">
                          <a:effectLst/>
                          <a:latin typeface="微软雅黑" panose="020B0503020204020204" pitchFamily="34" charset="-122"/>
                          <a:ea typeface="微软雅黑" panose="020B0503020204020204" pitchFamily="34" charset="-122"/>
                          <a:cs typeface="+mn-ea"/>
                          <a:sym typeface="微软雅黑" panose="020B0503020204020204" pitchFamily="34" charset="-122"/>
                        </a:rPr>
                        <a:t>15</a:t>
                      </a:r>
                      <a:r>
                        <a:rPr lang="zh-CN" altLang="en-US" sz="1050" u="none" strike="noStrike" dirty="0">
                          <a:effectLst/>
                          <a:latin typeface="微软雅黑" panose="020B0503020204020204" pitchFamily="34" charset="-122"/>
                          <a:ea typeface="微软雅黑" panose="020B0503020204020204" pitchFamily="34" charset="-122"/>
                          <a:cs typeface="+mn-ea"/>
                          <a:sym typeface="微软雅黑" panose="020B0503020204020204" pitchFamily="34" charset="-122"/>
                        </a:rPr>
                        <a:t>（</a:t>
                      </a:r>
                      <a:r>
                        <a:rPr lang="en-US" altLang="zh-CN" sz="1050" u="none" strike="noStrike" dirty="0">
                          <a:effectLst/>
                          <a:latin typeface="微软雅黑" panose="020B0503020204020204" pitchFamily="34" charset="-122"/>
                          <a:ea typeface="微软雅黑" panose="020B0503020204020204" pitchFamily="34" charset="-122"/>
                          <a:cs typeface="+mn-ea"/>
                          <a:sym typeface="微软雅黑" panose="020B0503020204020204" pitchFamily="34" charset="-122"/>
                        </a:rPr>
                        <a:t>42.9</a:t>
                      </a:r>
                      <a:r>
                        <a:rPr lang="zh-CN" altLang="en-US" sz="1050" u="none" strike="noStrike" dirty="0">
                          <a:effectLst/>
                          <a:latin typeface="微软雅黑" panose="020B0503020204020204" pitchFamily="34" charset="-122"/>
                          <a:ea typeface="微软雅黑" panose="020B0503020204020204" pitchFamily="34" charset="-122"/>
                          <a:cs typeface="+mn-ea"/>
                          <a:sym typeface="微软雅黑" panose="020B0503020204020204" pitchFamily="34" charset="-122"/>
                        </a:rPr>
                        <a:t>）</a:t>
                      </a:r>
                      <a:endParaRPr lang="zh-CN" altLang="en-US" sz="1050" b="0" i="0" u="none" strike="noStrike" dirty="0">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2439" marR="2439" marT="2439"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36195" algn="ctr" fontAlgn="ctr"/>
                      <a:r>
                        <a:rPr lang="en-US" altLang="zh-CN" sz="1050" u="none" strike="noStrike" dirty="0">
                          <a:effectLst/>
                          <a:latin typeface="微软雅黑" panose="020B0503020204020204" pitchFamily="34" charset="-122"/>
                          <a:ea typeface="微软雅黑" panose="020B0503020204020204" pitchFamily="34" charset="-122"/>
                          <a:cs typeface="+mn-ea"/>
                          <a:sym typeface="微软雅黑" panose="020B0503020204020204" pitchFamily="34" charset="-122"/>
                        </a:rPr>
                        <a:t>7</a:t>
                      </a:r>
                      <a:r>
                        <a:rPr lang="zh-CN" altLang="en-US" sz="1050" u="none" strike="noStrike" dirty="0">
                          <a:effectLst/>
                          <a:latin typeface="微软雅黑" panose="020B0503020204020204" pitchFamily="34" charset="-122"/>
                          <a:ea typeface="微软雅黑" panose="020B0503020204020204" pitchFamily="34" charset="-122"/>
                          <a:cs typeface="+mn-ea"/>
                          <a:sym typeface="微软雅黑" panose="020B0503020204020204" pitchFamily="34" charset="-122"/>
                        </a:rPr>
                        <a:t>（</a:t>
                      </a:r>
                      <a:r>
                        <a:rPr lang="en-US" altLang="zh-CN" sz="1050" u="none" strike="noStrike" dirty="0">
                          <a:effectLst/>
                          <a:latin typeface="微软雅黑" panose="020B0503020204020204" pitchFamily="34" charset="-122"/>
                          <a:ea typeface="微软雅黑" panose="020B0503020204020204" pitchFamily="34" charset="-122"/>
                          <a:cs typeface="+mn-ea"/>
                          <a:sym typeface="微软雅黑" panose="020B0503020204020204" pitchFamily="34" charset="-122"/>
                        </a:rPr>
                        <a:t>12.5</a:t>
                      </a:r>
                      <a:r>
                        <a:rPr lang="zh-CN" altLang="en-US" sz="1050" u="none" strike="noStrike" dirty="0">
                          <a:effectLst/>
                          <a:latin typeface="微软雅黑" panose="020B0503020204020204" pitchFamily="34" charset="-122"/>
                          <a:ea typeface="微软雅黑" panose="020B0503020204020204" pitchFamily="34" charset="-122"/>
                          <a:cs typeface="+mn-ea"/>
                          <a:sym typeface="微软雅黑" panose="020B0503020204020204" pitchFamily="34" charset="-122"/>
                        </a:rPr>
                        <a:t>）</a:t>
                      </a:r>
                      <a:endParaRPr lang="zh-CN" altLang="en-US" sz="1050" b="0" i="0" u="none" strike="noStrike" dirty="0">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2439" marR="2439" marT="2439"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36195" algn="ctr" fontAlgn="ctr"/>
                      <a:r>
                        <a:rPr lang="en-US" altLang="zh-CN" sz="1050" u="none" strike="noStrike" dirty="0">
                          <a:effectLst/>
                          <a:latin typeface="微软雅黑" panose="020B0503020204020204" pitchFamily="34" charset="-122"/>
                          <a:ea typeface="微软雅黑" panose="020B0503020204020204" pitchFamily="34" charset="-122"/>
                          <a:cs typeface="+mn-ea"/>
                          <a:sym typeface="微软雅黑" panose="020B0503020204020204" pitchFamily="34" charset="-122"/>
                        </a:rPr>
                        <a:t>45</a:t>
                      </a:r>
                      <a:r>
                        <a:rPr lang="zh-CN" altLang="en-US" sz="1050" u="none" strike="noStrike" dirty="0">
                          <a:effectLst/>
                          <a:latin typeface="微软雅黑" panose="020B0503020204020204" pitchFamily="34" charset="-122"/>
                          <a:ea typeface="微软雅黑" panose="020B0503020204020204" pitchFamily="34" charset="-122"/>
                          <a:cs typeface="+mn-ea"/>
                          <a:sym typeface="微软雅黑" panose="020B0503020204020204" pitchFamily="34" charset="-122"/>
                        </a:rPr>
                        <a:t>（</a:t>
                      </a:r>
                      <a:r>
                        <a:rPr lang="en-US" altLang="zh-CN" sz="1050" u="none" strike="noStrike" dirty="0">
                          <a:effectLst/>
                          <a:latin typeface="微软雅黑" panose="020B0503020204020204" pitchFamily="34" charset="-122"/>
                          <a:ea typeface="微软雅黑" panose="020B0503020204020204" pitchFamily="34" charset="-122"/>
                          <a:cs typeface="+mn-ea"/>
                          <a:sym typeface="微软雅黑" panose="020B0503020204020204" pitchFamily="34" charset="-122"/>
                        </a:rPr>
                        <a:t>28.5</a:t>
                      </a:r>
                      <a:r>
                        <a:rPr lang="zh-CN" altLang="en-US" sz="1050" u="none" strike="noStrike" dirty="0">
                          <a:effectLst/>
                          <a:latin typeface="微软雅黑" panose="020B0503020204020204" pitchFamily="34" charset="-122"/>
                          <a:ea typeface="微软雅黑" panose="020B0503020204020204" pitchFamily="34" charset="-122"/>
                          <a:cs typeface="+mn-ea"/>
                          <a:sym typeface="微软雅黑" panose="020B0503020204020204" pitchFamily="34" charset="-122"/>
                        </a:rPr>
                        <a:t>）</a:t>
                      </a:r>
                      <a:endParaRPr lang="zh-CN" altLang="en-US" sz="1050" b="0" i="0" u="none" strike="noStrike" dirty="0">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2439" marR="2439" marT="2439"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r h="278925">
                <a:tc>
                  <a:txBody>
                    <a:bodyPr/>
                    <a:lstStyle/>
                    <a:p>
                      <a:pPr marL="179705" algn="l" fontAlgn="ctr"/>
                      <a:r>
                        <a:rPr lang="en-US" altLang="zh-CN" sz="1050" u="none" strike="noStrike" dirty="0">
                          <a:effectLst/>
                          <a:latin typeface="微软雅黑" panose="020B0503020204020204" pitchFamily="34" charset="-122"/>
                          <a:ea typeface="微软雅黑" panose="020B0503020204020204" pitchFamily="34" charset="-122"/>
                          <a:cs typeface="+mn-ea"/>
                          <a:sym typeface="微软雅黑" panose="020B0503020204020204" pitchFamily="34" charset="-122"/>
                        </a:rPr>
                        <a:t>SD</a:t>
                      </a:r>
                      <a:endParaRPr lang="zh-CN" altLang="en-US" sz="1050" b="0" i="0" u="none" strike="noStrike" dirty="0">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2439" marR="2439" marT="2439"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36195" algn="ctr" fontAlgn="ctr"/>
                      <a:r>
                        <a:rPr lang="en-US" altLang="zh-CN" sz="1050" u="none" strike="noStrike" dirty="0">
                          <a:effectLst/>
                          <a:latin typeface="微软雅黑" panose="020B0503020204020204" pitchFamily="34" charset="-122"/>
                          <a:ea typeface="微软雅黑" panose="020B0503020204020204" pitchFamily="34" charset="-122"/>
                          <a:cs typeface="+mn-ea"/>
                          <a:sym typeface="微软雅黑" panose="020B0503020204020204" pitchFamily="34" charset="-122"/>
                        </a:rPr>
                        <a:t>13</a:t>
                      </a:r>
                      <a:r>
                        <a:rPr lang="zh-CN" altLang="en-US" sz="1050" u="none" strike="noStrike" dirty="0">
                          <a:effectLst/>
                          <a:latin typeface="微软雅黑" panose="020B0503020204020204" pitchFamily="34" charset="-122"/>
                          <a:ea typeface="微软雅黑" panose="020B0503020204020204" pitchFamily="34" charset="-122"/>
                          <a:cs typeface="+mn-ea"/>
                          <a:sym typeface="微软雅黑" panose="020B0503020204020204" pitchFamily="34" charset="-122"/>
                        </a:rPr>
                        <a:t>（</a:t>
                      </a:r>
                      <a:r>
                        <a:rPr lang="en-US" altLang="zh-CN" sz="1050" u="none" strike="noStrike" dirty="0">
                          <a:effectLst/>
                          <a:latin typeface="微软雅黑" panose="020B0503020204020204" pitchFamily="34" charset="-122"/>
                          <a:ea typeface="微软雅黑" panose="020B0503020204020204" pitchFamily="34" charset="-122"/>
                          <a:cs typeface="+mn-ea"/>
                          <a:sym typeface="微软雅黑" panose="020B0503020204020204" pitchFamily="34" charset="-122"/>
                        </a:rPr>
                        <a:t>43.3</a:t>
                      </a:r>
                      <a:r>
                        <a:rPr lang="zh-CN" altLang="en-US" sz="1050" u="none" strike="noStrike" dirty="0">
                          <a:effectLst/>
                          <a:latin typeface="微软雅黑" panose="020B0503020204020204" pitchFamily="34" charset="-122"/>
                          <a:ea typeface="微软雅黑" panose="020B0503020204020204" pitchFamily="34" charset="-122"/>
                          <a:cs typeface="+mn-ea"/>
                          <a:sym typeface="微软雅黑" panose="020B0503020204020204" pitchFamily="34" charset="-122"/>
                        </a:rPr>
                        <a:t>）</a:t>
                      </a:r>
                      <a:endParaRPr lang="zh-CN" altLang="en-US" sz="1050" b="0" i="0" u="none" strike="noStrike" dirty="0">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2439" marR="2439" marT="2439"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36195" algn="ctr" fontAlgn="ctr"/>
                      <a:r>
                        <a:rPr lang="en-US" altLang="zh-CN" sz="1050" u="none" strike="noStrike" dirty="0">
                          <a:effectLst/>
                          <a:latin typeface="微软雅黑" panose="020B0503020204020204" pitchFamily="34" charset="-122"/>
                          <a:ea typeface="微软雅黑" panose="020B0503020204020204" pitchFamily="34" charset="-122"/>
                          <a:cs typeface="+mn-ea"/>
                          <a:sym typeface="微软雅黑" panose="020B0503020204020204" pitchFamily="34" charset="-122"/>
                        </a:rPr>
                        <a:t>15</a:t>
                      </a:r>
                      <a:r>
                        <a:rPr lang="zh-CN" altLang="en-US" sz="1050" u="none" strike="noStrike" dirty="0">
                          <a:effectLst/>
                          <a:latin typeface="微软雅黑" panose="020B0503020204020204" pitchFamily="34" charset="-122"/>
                          <a:ea typeface="微软雅黑" panose="020B0503020204020204" pitchFamily="34" charset="-122"/>
                          <a:cs typeface="+mn-ea"/>
                          <a:sym typeface="微软雅黑" panose="020B0503020204020204" pitchFamily="34" charset="-122"/>
                        </a:rPr>
                        <a:t>（</a:t>
                      </a:r>
                      <a:r>
                        <a:rPr lang="en-US" altLang="zh-CN" sz="1050" u="none" strike="noStrike" dirty="0">
                          <a:effectLst/>
                          <a:latin typeface="微软雅黑" panose="020B0503020204020204" pitchFamily="34" charset="-122"/>
                          <a:ea typeface="微软雅黑" panose="020B0503020204020204" pitchFamily="34" charset="-122"/>
                          <a:cs typeface="+mn-ea"/>
                          <a:sym typeface="微软雅黑" panose="020B0503020204020204" pitchFamily="34" charset="-122"/>
                        </a:rPr>
                        <a:t>42.9</a:t>
                      </a:r>
                      <a:r>
                        <a:rPr lang="zh-CN" altLang="en-US" sz="1050" u="none" strike="noStrike" dirty="0">
                          <a:effectLst/>
                          <a:latin typeface="微软雅黑" panose="020B0503020204020204" pitchFamily="34" charset="-122"/>
                          <a:ea typeface="微软雅黑" panose="020B0503020204020204" pitchFamily="34" charset="-122"/>
                          <a:cs typeface="+mn-ea"/>
                          <a:sym typeface="微软雅黑" panose="020B0503020204020204" pitchFamily="34" charset="-122"/>
                        </a:rPr>
                        <a:t>）</a:t>
                      </a:r>
                      <a:endParaRPr lang="zh-CN" altLang="en-US" sz="1050" b="0" i="0" u="none" strike="noStrike" dirty="0">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2439" marR="2439" marT="2439"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36195" algn="ctr" fontAlgn="ctr"/>
                      <a:r>
                        <a:rPr lang="en-US" altLang="zh-CN" sz="1050" u="none" strike="noStrike" dirty="0">
                          <a:effectLst/>
                          <a:latin typeface="微软雅黑" panose="020B0503020204020204" pitchFamily="34" charset="-122"/>
                          <a:ea typeface="微软雅黑" panose="020B0503020204020204" pitchFamily="34" charset="-122"/>
                          <a:cs typeface="+mn-ea"/>
                          <a:sym typeface="微软雅黑" panose="020B0503020204020204" pitchFamily="34" charset="-122"/>
                        </a:rPr>
                        <a:t>26</a:t>
                      </a:r>
                      <a:r>
                        <a:rPr lang="zh-CN" altLang="en-US" sz="1050" u="none" strike="noStrike" dirty="0">
                          <a:effectLst/>
                          <a:latin typeface="微软雅黑" panose="020B0503020204020204" pitchFamily="34" charset="-122"/>
                          <a:ea typeface="微软雅黑" panose="020B0503020204020204" pitchFamily="34" charset="-122"/>
                          <a:cs typeface="+mn-ea"/>
                          <a:sym typeface="微软雅黑" panose="020B0503020204020204" pitchFamily="34" charset="-122"/>
                        </a:rPr>
                        <a:t>（</a:t>
                      </a:r>
                      <a:r>
                        <a:rPr lang="en-US" altLang="zh-CN" sz="1050" u="none" strike="noStrike" dirty="0">
                          <a:effectLst/>
                          <a:latin typeface="微软雅黑" panose="020B0503020204020204" pitchFamily="34" charset="-122"/>
                          <a:ea typeface="微软雅黑" panose="020B0503020204020204" pitchFamily="34" charset="-122"/>
                          <a:cs typeface="+mn-ea"/>
                          <a:sym typeface="微软雅黑" panose="020B0503020204020204" pitchFamily="34" charset="-122"/>
                        </a:rPr>
                        <a:t>46.4</a:t>
                      </a:r>
                      <a:r>
                        <a:rPr lang="zh-CN" altLang="en-US" sz="1050" u="none" strike="noStrike" dirty="0">
                          <a:effectLst/>
                          <a:latin typeface="微软雅黑" panose="020B0503020204020204" pitchFamily="34" charset="-122"/>
                          <a:ea typeface="微软雅黑" panose="020B0503020204020204" pitchFamily="34" charset="-122"/>
                          <a:cs typeface="+mn-ea"/>
                          <a:sym typeface="微软雅黑" panose="020B0503020204020204" pitchFamily="34" charset="-122"/>
                        </a:rPr>
                        <a:t>）</a:t>
                      </a:r>
                      <a:endParaRPr lang="zh-CN" altLang="en-US" sz="1050" b="0" i="0" u="none" strike="noStrike" dirty="0">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2439" marR="2439" marT="2439"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36195" algn="ctr" fontAlgn="ctr"/>
                      <a:r>
                        <a:rPr lang="en-US" altLang="zh-CN" sz="1050" u="none" strike="noStrike" dirty="0">
                          <a:effectLst/>
                          <a:latin typeface="微软雅黑" panose="020B0503020204020204" pitchFamily="34" charset="-122"/>
                          <a:ea typeface="微软雅黑" panose="020B0503020204020204" pitchFamily="34" charset="-122"/>
                          <a:cs typeface="+mn-ea"/>
                          <a:sym typeface="微软雅黑" panose="020B0503020204020204" pitchFamily="34" charset="-122"/>
                        </a:rPr>
                        <a:t>78</a:t>
                      </a:r>
                      <a:r>
                        <a:rPr lang="zh-CN" altLang="en-US" sz="1050" u="none" strike="noStrike" dirty="0">
                          <a:effectLst/>
                          <a:latin typeface="微软雅黑" panose="020B0503020204020204" pitchFamily="34" charset="-122"/>
                          <a:ea typeface="微软雅黑" panose="020B0503020204020204" pitchFamily="34" charset="-122"/>
                          <a:cs typeface="+mn-ea"/>
                          <a:sym typeface="微软雅黑" panose="020B0503020204020204" pitchFamily="34" charset="-122"/>
                        </a:rPr>
                        <a:t>（</a:t>
                      </a:r>
                      <a:r>
                        <a:rPr lang="en-US" altLang="zh-CN" sz="1050" u="none" strike="noStrike" dirty="0">
                          <a:effectLst/>
                          <a:latin typeface="微软雅黑" panose="020B0503020204020204" pitchFamily="34" charset="-122"/>
                          <a:ea typeface="微软雅黑" panose="020B0503020204020204" pitchFamily="34" charset="-122"/>
                          <a:cs typeface="+mn-ea"/>
                          <a:sym typeface="微软雅黑" panose="020B0503020204020204" pitchFamily="34" charset="-122"/>
                        </a:rPr>
                        <a:t>49.4</a:t>
                      </a:r>
                      <a:r>
                        <a:rPr lang="zh-CN" altLang="en-US" sz="1050" u="none" strike="noStrike" dirty="0">
                          <a:effectLst/>
                          <a:latin typeface="微软雅黑" panose="020B0503020204020204" pitchFamily="34" charset="-122"/>
                          <a:ea typeface="微软雅黑" panose="020B0503020204020204" pitchFamily="34" charset="-122"/>
                          <a:cs typeface="+mn-ea"/>
                          <a:sym typeface="微软雅黑" panose="020B0503020204020204" pitchFamily="34" charset="-122"/>
                        </a:rPr>
                        <a:t>）</a:t>
                      </a:r>
                      <a:endParaRPr lang="zh-CN" altLang="en-US" sz="1050" b="0" i="0" u="none" strike="noStrike" dirty="0">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2439" marR="2439" marT="2439"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r h="278925">
                <a:tc>
                  <a:txBody>
                    <a:bodyPr/>
                    <a:lstStyle/>
                    <a:p>
                      <a:pPr marL="179705" algn="l" fontAlgn="ctr"/>
                      <a:r>
                        <a:rPr lang="en-US" altLang="zh-CN" sz="1050" u="none" strike="noStrike" dirty="0">
                          <a:effectLst/>
                          <a:latin typeface="微软雅黑" panose="020B0503020204020204" pitchFamily="34" charset="-122"/>
                          <a:ea typeface="微软雅黑" panose="020B0503020204020204" pitchFamily="34" charset="-122"/>
                          <a:cs typeface="+mn-ea"/>
                          <a:sym typeface="微软雅黑" panose="020B0503020204020204" pitchFamily="34" charset="-122"/>
                        </a:rPr>
                        <a:t>PD</a:t>
                      </a:r>
                      <a:endParaRPr lang="zh-CN" altLang="en-US" sz="1050" b="0" i="0" u="none" strike="noStrike" dirty="0">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2439" marR="2439" marT="2439"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36195" algn="ctr" fontAlgn="ctr"/>
                      <a:r>
                        <a:rPr lang="en-US" altLang="zh-CN" sz="1050" u="none" strike="noStrike" dirty="0">
                          <a:effectLst/>
                          <a:latin typeface="微软雅黑" panose="020B0503020204020204" pitchFamily="34" charset="-122"/>
                          <a:ea typeface="微软雅黑" panose="020B0503020204020204" pitchFamily="34" charset="-122"/>
                          <a:cs typeface="+mn-ea"/>
                          <a:sym typeface="微软雅黑" panose="020B0503020204020204" pitchFamily="34" charset="-122"/>
                        </a:rPr>
                        <a:t>1</a:t>
                      </a:r>
                      <a:r>
                        <a:rPr lang="zh-CN" altLang="en-US" sz="1050" u="none" strike="noStrike" dirty="0">
                          <a:effectLst/>
                          <a:latin typeface="微软雅黑" panose="020B0503020204020204" pitchFamily="34" charset="-122"/>
                          <a:ea typeface="微软雅黑" panose="020B0503020204020204" pitchFamily="34" charset="-122"/>
                          <a:cs typeface="+mn-ea"/>
                          <a:sym typeface="微软雅黑" panose="020B0503020204020204" pitchFamily="34" charset="-122"/>
                        </a:rPr>
                        <a:t>（</a:t>
                      </a:r>
                      <a:r>
                        <a:rPr lang="en-US" altLang="zh-CN" sz="1050" u="none" strike="noStrike" dirty="0">
                          <a:effectLst/>
                          <a:latin typeface="微软雅黑" panose="020B0503020204020204" pitchFamily="34" charset="-122"/>
                          <a:ea typeface="微软雅黑" panose="020B0503020204020204" pitchFamily="34" charset="-122"/>
                          <a:cs typeface="+mn-ea"/>
                          <a:sym typeface="微软雅黑" panose="020B0503020204020204" pitchFamily="34" charset="-122"/>
                        </a:rPr>
                        <a:t>3.3</a:t>
                      </a:r>
                      <a:r>
                        <a:rPr lang="zh-CN" altLang="en-US" sz="1050" u="none" strike="noStrike" dirty="0">
                          <a:effectLst/>
                          <a:latin typeface="微软雅黑" panose="020B0503020204020204" pitchFamily="34" charset="-122"/>
                          <a:ea typeface="微软雅黑" panose="020B0503020204020204" pitchFamily="34" charset="-122"/>
                          <a:cs typeface="+mn-ea"/>
                          <a:sym typeface="微软雅黑" panose="020B0503020204020204" pitchFamily="34" charset="-122"/>
                        </a:rPr>
                        <a:t>）</a:t>
                      </a:r>
                      <a:endParaRPr lang="zh-CN" altLang="en-US" sz="1050" b="0" i="0" u="none" strike="noStrike" dirty="0">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2439" marR="2439" marT="2439"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36195" algn="ctr" fontAlgn="ctr"/>
                      <a:r>
                        <a:rPr lang="en-US" altLang="zh-CN" sz="1050" u="none" strike="noStrike" dirty="0">
                          <a:effectLst/>
                          <a:latin typeface="微软雅黑" panose="020B0503020204020204" pitchFamily="34" charset="-122"/>
                          <a:ea typeface="微软雅黑" panose="020B0503020204020204" pitchFamily="34" charset="-122"/>
                          <a:cs typeface="+mn-ea"/>
                          <a:sym typeface="微软雅黑" panose="020B0503020204020204" pitchFamily="34" charset="-122"/>
                        </a:rPr>
                        <a:t>2</a:t>
                      </a:r>
                      <a:r>
                        <a:rPr lang="zh-CN" altLang="en-US" sz="1050" u="none" strike="noStrike" dirty="0">
                          <a:effectLst/>
                          <a:latin typeface="微软雅黑" panose="020B0503020204020204" pitchFamily="34" charset="-122"/>
                          <a:ea typeface="微软雅黑" panose="020B0503020204020204" pitchFamily="34" charset="-122"/>
                          <a:cs typeface="+mn-ea"/>
                          <a:sym typeface="微软雅黑" panose="020B0503020204020204" pitchFamily="34" charset="-122"/>
                        </a:rPr>
                        <a:t>（</a:t>
                      </a:r>
                      <a:r>
                        <a:rPr lang="en-US" altLang="zh-CN" sz="1050" u="none" strike="noStrike" dirty="0">
                          <a:effectLst/>
                          <a:latin typeface="微软雅黑" panose="020B0503020204020204" pitchFamily="34" charset="-122"/>
                          <a:ea typeface="微软雅黑" panose="020B0503020204020204" pitchFamily="34" charset="-122"/>
                          <a:cs typeface="+mn-ea"/>
                          <a:sym typeface="微软雅黑" panose="020B0503020204020204" pitchFamily="34" charset="-122"/>
                        </a:rPr>
                        <a:t>5.7</a:t>
                      </a:r>
                      <a:r>
                        <a:rPr lang="zh-CN" altLang="en-US" sz="1050" u="none" strike="noStrike" dirty="0">
                          <a:effectLst/>
                          <a:latin typeface="微软雅黑" panose="020B0503020204020204" pitchFamily="34" charset="-122"/>
                          <a:ea typeface="微软雅黑" panose="020B0503020204020204" pitchFamily="34" charset="-122"/>
                          <a:cs typeface="+mn-ea"/>
                          <a:sym typeface="微软雅黑" panose="020B0503020204020204" pitchFamily="34" charset="-122"/>
                        </a:rPr>
                        <a:t>）</a:t>
                      </a:r>
                      <a:endParaRPr lang="zh-CN" altLang="en-US" sz="1050" b="0" i="0" u="none" strike="noStrike" dirty="0">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2439" marR="2439" marT="2439"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36195" algn="ctr" fontAlgn="ctr"/>
                      <a:r>
                        <a:rPr lang="en-US" altLang="zh-CN" sz="1050" u="none" strike="noStrike" dirty="0">
                          <a:effectLst/>
                          <a:latin typeface="微软雅黑" panose="020B0503020204020204" pitchFamily="34" charset="-122"/>
                          <a:ea typeface="微软雅黑" panose="020B0503020204020204" pitchFamily="34" charset="-122"/>
                          <a:cs typeface="+mn-ea"/>
                          <a:sym typeface="微软雅黑" panose="020B0503020204020204" pitchFamily="34" charset="-122"/>
                        </a:rPr>
                        <a:t>12</a:t>
                      </a:r>
                      <a:r>
                        <a:rPr lang="zh-CN" altLang="en-US" sz="1050" u="none" strike="noStrike" dirty="0">
                          <a:effectLst/>
                          <a:latin typeface="微软雅黑" panose="020B0503020204020204" pitchFamily="34" charset="-122"/>
                          <a:ea typeface="微软雅黑" panose="020B0503020204020204" pitchFamily="34" charset="-122"/>
                          <a:cs typeface="+mn-ea"/>
                          <a:sym typeface="微软雅黑" panose="020B0503020204020204" pitchFamily="34" charset="-122"/>
                        </a:rPr>
                        <a:t>（</a:t>
                      </a:r>
                      <a:r>
                        <a:rPr lang="en-US" altLang="zh-CN" sz="1050" u="none" strike="noStrike" dirty="0">
                          <a:effectLst/>
                          <a:latin typeface="微软雅黑" panose="020B0503020204020204" pitchFamily="34" charset="-122"/>
                          <a:ea typeface="微软雅黑" panose="020B0503020204020204" pitchFamily="34" charset="-122"/>
                          <a:cs typeface="+mn-ea"/>
                          <a:sym typeface="微软雅黑" panose="020B0503020204020204" pitchFamily="34" charset="-122"/>
                        </a:rPr>
                        <a:t>21.4</a:t>
                      </a:r>
                      <a:r>
                        <a:rPr lang="zh-CN" altLang="en-US" sz="1050" u="none" strike="noStrike" dirty="0">
                          <a:effectLst/>
                          <a:latin typeface="微软雅黑" panose="020B0503020204020204" pitchFamily="34" charset="-122"/>
                          <a:ea typeface="微软雅黑" panose="020B0503020204020204" pitchFamily="34" charset="-122"/>
                          <a:cs typeface="+mn-ea"/>
                          <a:sym typeface="微软雅黑" panose="020B0503020204020204" pitchFamily="34" charset="-122"/>
                        </a:rPr>
                        <a:t>）</a:t>
                      </a:r>
                      <a:endParaRPr lang="zh-CN" altLang="en-US" sz="1050" b="0" i="0" u="none" strike="noStrike" dirty="0">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2439" marR="2439" marT="2439"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36195" algn="ctr" fontAlgn="ctr"/>
                      <a:r>
                        <a:rPr lang="en-US" altLang="zh-CN" sz="1050" u="none" strike="noStrike" dirty="0">
                          <a:effectLst/>
                          <a:latin typeface="微软雅黑" panose="020B0503020204020204" pitchFamily="34" charset="-122"/>
                          <a:ea typeface="微软雅黑" panose="020B0503020204020204" pitchFamily="34" charset="-122"/>
                          <a:cs typeface="+mn-ea"/>
                          <a:sym typeface="微软雅黑" panose="020B0503020204020204" pitchFamily="34" charset="-122"/>
                        </a:rPr>
                        <a:t>16</a:t>
                      </a:r>
                      <a:r>
                        <a:rPr lang="zh-CN" altLang="en-US" sz="1050" u="none" strike="noStrike" dirty="0">
                          <a:effectLst/>
                          <a:latin typeface="微软雅黑" panose="020B0503020204020204" pitchFamily="34" charset="-122"/>
                          <a:ea typeface="微软雅黑" panose="020B0503020204020204" pitchFamily="34" charset="-122"/>
                          <a:cs typeface="+mn-ea"/>
                          <a:sym typeface="微软雅黑" panose="020B0503020204020204" pitchFamily="34" charset="-122"/>
                        </a:rPr>
                        <a:t>（</a:t>
                      </a:r>
                      <a:r>
                        <a:rPr lang="en-US" altLang="zh-CN" sz="1050" u="none" strike="noStrike" dirty="0">
                          <a:effectLst/>
                          <a:latin typeface="微软雅黑" panose="020B0503020204020204" pitchFamily="34" charset="-122"/>
                          <a:ea typeface="微软雅黑" panose="020B0503020204020204" pitchFamily="34" charset="-122"/>
                          <a:cs typeface="+mn-ea"/>
                          <a:sym typeface="微软雅黑" panose="020B0503020204020204" pitchFamily="34" charset="-122"/>
                        </a:rPr>
                        <a:t>10.1</a:t>
                      </a:r>
                      <a:r>
                        <a:rPr lang="zh-CN" altLang="en-US" sz="1050" u="none" strike="noStrike" dirty="0">
                          <a:effectLst/>
                          <a:latin typeface="微软雅黑" panose="020B0503020204020204" pitchFamily="34" charset="-122"/>
                          <a:ea typeface="微软雅黑" panose="020B0503020204020204" pitchFamily="34" charset="-122"/>
                          <a:cs typeface="+mn-ea"/>
                          <a:sym typeface="微软雅黑" panose="020B0503020204020204" pitchFamily="34" charset="-122"/>
                        </a:rPr>
                        <a:t>）</a:t>
                      </a:r>
                      <a:endParaRPr lang="zh-CN" altLang="en-US" sz="1050" b="0" i="0" u="none" strike="noStrike" dirty="0">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2439" marR="2439" marT="2439"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r h="278925">
                <a:tc>
                  <a:txBody>
                    <a:bodyPr/>
                    <a:lstStyle/>
                    <a:p>
                      <a:pPr marL="179705" algn="l" fontAlgn="ctr"/>
                      <a:r>
                        <a:rPr lang="en-US" altLang="zh-CN" sz="1050" u="none" strike="noStrike" dirty="0">
                          <a:effectLst/>
                          <a:latin typeface="微软雅黑" panose="020B0503020204020204" pitchFamily="34" charset="-122"/>
                          <a:ea typeface="微软雅黑" panose="020B0503020204020204" pitchFamily="34" charset="-122"/>
                          <a:cs typeface="+mn-ea"/>
                          <a:sym typeface="微软雅黑" panose="020B0503020204020204" pitchFamily="34" charset="-122"/>
                        </a:rPr>
                        <a:t>NE</a:t>
                      </a:r>
                      <a:endParaRPr lang="zh-CN" altLang="en-US" sz="1050" b="0" i="0" u="none" strike="noStrike" dirty="0">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2439" marR="2439" marT="2439"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36195" algn="ctr" fontAlgn="ctr"/>
                      <a:r>
                        <a:rPr lang="en-US" altLang="zh-CN" sz="1050" u="none" strike="noStrike" dirty="0">
                          <a:effectLst/>
                          <a:latin typeface="微软雅黑" panose="020B0503020204020204" pitchFamily="34" charset="-122"/>
                          <a:ea typeface="微软雅黑" panose="020B0503020204020204" pitchFamily="34" charset="-122"/>
                          <a:cs typeface="+mn-ea"/>
                          <a:sym typeface="微软雅黑" panose="020B0503020204020204" pitchFamily="34" charset="-122"/>
                        </a:rPr>
                        <a:t>0</a:t>
                      </a:r>
                      <a:endParaRPr lang="en-US" altLang="zh-CN" sz="1050" b="0" i="0" u="none" strike="noStrike" dirty="0">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2439" marR="2439" marT="2439"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36195" algn="ctr" fontAlgn="ctr"/>
                      <a:r>
                        <a:rPr lang="en-US" altLang="zh-CN" sz="1050" u="none" strike="noStrike">
                          <a:effectLst/>
                          <a:latin typeface="微软雅黑" panose="020B0503020204020204" pitchFamily="34" charset="-122"/>
                          <a:ea typeface="微软雅黑" panose="020B0503020204020204" pitchFamily="34" charset="-122"/>
                          <a:cs typeface="+mn-ea"/>
                          <a:sym typeface="微软雅黑" panose="020B0503020204020204" pitchFamily="34" charset="-122"/>
                        </a:rPr>
                        <a:t>1</a:t>
                      </a:r>
                      <a:r>
                        <a:rPr lang="zh-CN" altLang="en-US" sz="1050" u="none" strike="noStrike">
                          <a:effectLst/>
                          <a:latin typeface="微软雅黑" panose="020B0503020204020204" pitchFamily="34" charset="-122"/>
                          <a:ea typeface="微软雅黑" panose="020B0503020204020204" pitchFamily="34" charset="-122"/>
                          <a:cs typeface="+mn-ea"/>
                          <a:sym typeface="微软雅黑" panose="020B0503020204020204" pitchFamily="34" charset="-122"/>
                        </a:rPr>
                        <a:t>（</a:t>
                      </a:r>
                      <a:r>
                        <a:rPr lang="en-US" altLang="zh-CN" sz="1050" u="none" strike="noStrike">
                          <a:effectLst/>
                          <a:latin typeface="微软雅黑" panose="020B0503020204020204" pitchFamily="34" charset="-122"/>
                          <a:ea typeface="微软雅黑" panose="020B0503020204020204" pitchFamily="34" charset="-122"/>
                          <a:cs typeface="+mn-ea"/>
                          <a:sym typeface="微软雅黑" panose="020B0503020204020204" pitchFamily="34" charset="-122"/>
                        </a:rPr>
                        <a:t>2.9</a:t>
                      </a:r>
                      <a:r>
                        <a:rPr lang="zh-CN" altLang="en-US" sz="1050" u="none" strike="noStrike">
                          <a:effectLst/>
                          <a:latin typeface="微软雅黑" panose="020B0503020204020204" pitchFamily="34" charset="-122"/>
                          <a:ea typeface="微软雅黑" panose="020B0503020204020204" pitchFamily="34" charset="-122"/>
                          <a:cs typeface="+mn-ea"/>
                          <a:sym typeface="微软雅黑" panose="020B0503020204020204" pitchFamily="34" charset="-122"/>
                        </a:rPr>
                        <a:t>）</a:t>
                      </a:r>
                      <a:endParaRPr lang="zh-CN" altLang="en-US" sz="1050" b="0" i="0" u="none" strike="noStrike">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2439" marR="2439" marT="2439"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36195" algn="ctr" fontAlgn="ctr"/>
                      <a:r>
                        <a:rPr lang="en-US" altLang="zh-CN" sz="1050" u="none" strike="noStrike" dirty="0">
                          <a:effectLst/>
                          <a:latin typeface="微软雅黑" panose="020B0503020204020204" pitchFamily="34" charset="-122"/>
                          <a:ea typeface="微软雅黑" panose="020B0503020204020204" pitchFamily="34" charset="-122"/>
                          <a:cs typeface="+mn-ea"/>
                          <a:sym typeface="微软雅黑" panose="020B0503020204020204" pitchFamily="34" charset="-122"/>
                        </a:rPr>
                        <a:t>2</a:t>
                      </a:r>
                      <a:r>
                        <a:rPr lang="zh-CN" altLang="en-US" sz="1050" u="none" strike="noStrike" dirty="0">
                          <a:effectLst/>
                          <a:latin typeface="微软雅黑" panose="020B0503020204020204" pitchFamily="34" charset="-122"/>
                          <a:ea typeface="微软雅黑" panose="020B0503020204020204" pitchFamily="34" charset="-122"/>
                          <a:cs typeface="+mn-ea"/>
                          <a:sym typeface="微软雅黑" panose="020B0503020204020204" pitchFamily="34" charset="-122"/>
                        </a:rPr>
                        <a:t>（</a:t>
                      </a:r>
                      <a:r>
                        <a:rPr lang="en-US" altLang="zh-CN" sz="1050" u="none" strike="noStrike" dirty="0">
                          <a:effectLst/>
                          <a:latin typeface="微软雅黑" panose="020B0503020204020204" pitchFamily="34" charset="-122"/>
                          <a:ea typeface="微软雅黑" panose="020B0503020204020204" pitchFamily="34" charset="-122"/>
                          <a:cs typeface="+mn-ea"/>
                          <a:sym typeface="微软雅黑" panose="020B0503020204020204" pitchFamily="34" charset="-122"/>
                        </a:rPr>
                        <a:t>3.6</a:t>
                      </a:r>
                      <a:r>
                        <a:rPr lang="zh-CN" altLang="en-US" sz="1050" u="none" strike="noStrike" dirty="0">
                          <a:effectLst/>
                          <a:latin typeface="微软雅黑" panose="020B0503020204020204" pitchFamily="34" charset="-122"/>
                          <a:ea typeface="微软雅黑" panose="020B0503020204020204" pitchFamily="34" charset="-122"/>
                          <a:cs typeface="+mn-ea"/>
                          <a:sym typeface="微软雅黑" panose="020B0503020204020204" pitchFamily="34" charset="-122"/>
                        </a:rPr>
                        <a:t>）</a:t>
                      </a:r>
                      <a:endParaRPr lang="zh-CN" altLang="en-US" sz="1050" b="0" i="0" u="none" strike="noStrike" dirty="0">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2439" marR="2439" marT="2439"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36195" algn="ctr" fontAlgn="ctr"/>
                      <a:r>
                        <a:rPr lang="en-US" altLang="zh-CN" sz="1050" u="none" strike="noStrike" dirty="0">
                          <a:effectLst/>
                          <a:latin typeface="微软雅黑" panose="020B0503020204020204" pitchFamily="34" charset="-122"/>
                          <a:ea typeface="微软雅黑" panose="020B0503020204020204" pitchFamily="34" charset="-122"/>
                          <a:cs typeface="+mn-ea"/>
                          <a:sym typeface="微软雅黑" panose="020B0503020204020204" pitchFamily="34" charset="-122"/>
                        </a:rPr>
                        <a:t>4</a:t>
                      </a:r>
                      <a:r>
                        <a:rPr lang="zh-CN" altLang="en-US" sz="1050" u="none" strike="noStrike" dirty="0">
                          <a:effectLst/>
                          <a:latin typeface="微软雅黑" panose="020B0503020204020204" pitchFamily="34" charset="-122"/>
                          <a:ea typeface="微软雅黑" panose="020B0503020204020204" pitchFamily="34" charset="-122"/>
                          <a:cs typeface="+mn-ea"/>
                          <a:sym typeface="微软雅黑" panose="020B0503020204020204" pitchFamily="34" charset="-122"/>
                        </a:rPr>
                        <a:t>（</a:t>
                      </a:r>
                      <a:r>
                        <a:rPr lang="en-US" altLang="zh-CN" sz="1050" u="none" strike="noStrike" dirty="0">
                          <a:effectLst/>
                          <a:latin typeface="微软雅黑" panose="020B0503020204020204" pitchFamily="34" charset="-122"/>
                          <a:ea typeface="微软雅黑" panose="020B0503020204020204" pitchFamily="34" charset="-122"/>
                          <a:cs typeface="+mn-ea"/>
                          <a:sym typeface="微软雅黑" panose="020B0503020204020204" pitchFamily="34" charset="-122"/>
                        </a:rPr>
                        <a:t>2.5</a:t>
                      </a:r>
                      <a:r>
                        <a:rPr lang="zh-CN" altLang="en-US" sz="1050" u="none" strike="noStrike" dirty="0">
                          <a:effectLst/>
                          <a:latin typeface="微软雅黑" panose="020B0503020204020204" pitchFamily="34" charset="-122"/>
                          <a:ea typeface="微软雅黑" panose="020B0503020204020204" pitchFamily="34" charset="-122"/>
                          <a:cs typeface="+mn-ea"/>
                          <a:sym typeface="微软雅黑" panose="020B0503020204020204" pitchFamily="34" charset="-122"/>
                        </a:rPr>
                        <a:t>）</a:t>
                      </a:r>
                      <a:endParaRPr lang="zh-CN" altLang="en-US" sz="1050" b="0" i="0" u="none" strike="noStrike" dirty="0">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2439" marR="2439" marT="2439"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r h="278925">
                <a:tc>
                  <a:txBody>
                    <a:bodyPr/>
                    <a:lstStyle/>
                    <a:p>
                      <a:pPr marL="179705" algn="l" fontAlgn="ctr"/>
                      <a:r>
                        <a:rPr lang="en-US" altLang="zh-CN" sz="1050" u="none" strike="noStrike" dirty="0">
                          <a:effectLst/>
                          <a:latin typeface="微软雅黑" panose="020B0503020204020204" pitchFamily="34" charset="-122"/>
                          <a:ea typeface="微软雅黑" panose="020B0503020204020204" pitchFamily="34" charset="-122"/>
                          <a:cs typeface="+mn-ea"/>
                          <a:sym typeface="微软雅黑" panose="020B0503020204020204" pitchFamily="34" charset="-122"/>
                        </a:rPr>
                        <a:t>NA</a:t>
                      </a:r>
                      <a:endParaRPr lang="en-US" sz="1050" b="0" i="0" u="none" strike="noStrike" dirty="0">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2439" marR="2439" marT="2439"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6195" algn="ctr" fontAlgn="ctr"/>
                      <a:r>
                        <a:rPr lang="en-US" altLang="zh-CN" sz="1050" u="none" strike="noStrike" dirty="0">
                          <a:effectLst/>
                          <a:latin typeface="微软雅黑" panose="020B0503020204020204" pitchFamily="34" charset="-122"/>
                          <a:ea typeface="微软雅黑" panose="020B0503020204020204" pitchFamily="34" charset="-122"/>
                          <a:cs typeface="+mn-ea"/>
                          <a:sym typeface="微软雅黑" panose="020B0503020204020204" pitchFamily="34" charset="-122"/>
                        </a:rPr>
                        <a:t>2</a:t>
                      </a:r>
                      <a:r>
                        <a:rPr lang="zh-CN" altLang="en-US" sz="1050" u="none" strike="noStrike" dirty="0">
                          <a:effectLst/>
                          <a:latin typeface="微软雅黑" panose="020B0503020204020204" pitchFamily="34" charset="-122"/>
                          <a:ea typeface="微软雅黑" panose="020B0503020204020204" pitchFamily="34" charset="-122"/>
                          <a:cs typeface="+mn-ea"/>
                          <a:sym typeface="微软雅黑" panose="020B0503020204020204" pitchFamily="34" charset="-122"/>
                        </a:rPr>
                        <a:t>（</a:t>
                      </a:r>
                      <a:r>
                        <a:rPr lang="en-US" altLang="zh-CN" sz="1050" u="none" strike="noStrike" dirty="0">
                          <a:effectLst/>
                          <a:latin typeface="微软雅黑" panose="020B0503020204020204" pitchFamily="34" charset="-122"/>
                          <a:ea typeface="微软雅黑" panose="020B0503020204020204" pitchFamily="34" charset="-122"/>
                          <a:cs typeface="+mn-ea"/>
                          <a:sym typeface="微软雅黑" panose="020B0503020204020204" pitchFamily="34" charset="-122"/>
                        </a:rPr>
                        <a:t>6.7</a:t>
                      </a:r>
                      <a:r>
                        <a:rPr lang="zh-CN" altLang="en-US" sz="1050" u="none" strike="noStrike" dirty="0">
                          <a:effectLst/>
                          <a:latin typeface="微软雅黑" panose="020B0503020204020204" pitchFamily="34" charset="-122"/>
                          <a:ea typeface="微软雅黑" panose="020B0503020204020204" pitchFamily="34" charset="-122"/>
                          <a:cs typeface="+mn-ea"/>
                          <a:sym typeface="微软雅黑" panose="020B0503020204020204" pitchFamily="34" charset="-122"/>
                        </a:rPr>
                        <a:t>）</a:t>
                      </a:r>
                      <a:endParaRPr lang="zh-CN" altLang="en-US" sz="1050" b="0" i="0" u="none" strike="noStrike" dirty="0">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2439" marR="2439" marT="2439"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6195" algn="ctr" fontAlgn="ctr"/>
                      <a:r>
                        <a:rPr lang="en-US" altLang="zh-CN" sz="1050" u="none" strike="noStrike" dirty="0">
                          <a:effectLst/>
                          <a:latin typeface="微软雅黑" panose="020B0503020204020204" pitchFamily="34" charset="-122"/>
                          <a:ea typeface="微软雅黑" panose="020B0503020204020204" pitchFamily="34" charset="-122"/>
                          <a:cs typeface="+mn-ea"/>
                          <a:sym typeface="微软雅黑" panose="020B0503020204020204" pitchFamily="34" charset="-122"/>
                        </a:rPr>
                        <a:t>2</a:t>
                      </a:r>
                      <a:r>
                        <a:rPr lang="zh-CN" altLang="en-US" sz="1050" u="none" strike="noStrike" dirty="0">
                          <a:effectLst/>
                          <a:latin typeface="微软雅黑" panose="020B0503020204020204" pitchFamily="34" charset="-122"/>
                          <a:ea typeface="微软雅黑" panose="020B0503020204020204" pitchFamily="34" charset="-122"/>
                          <a:cs typeface="+mn-ea"/>
                          <a:sym typeface="微软雅黑" panose="020B0503020204020204" pitchFamily="34" charset="-122"/>
                        </a:rPr>
                        <a:t>（</a:t>
                      </a:r>
                      <a:r>
                        <a:rPr lang="en-US" altLang="zh-CN" sz="1050" u="none" strike="noStrike" dirty="0">
                          <a:effectLst/>
                          <a:latin typeface="微软雅黑" panose="020B0503020204020204" pitchFamily="34" charset="-122"/>
                          <a:ea typeface="微软雅黑" panose="020B0503020204020204" pitchFamily="34" charset="-122"/>
                          <a:cs typeface="+mn-ea"/>
                          <a:sym typeface="微软雅黑" panose="020B0503020204020204" pitchFamily="34" charset="-122"/>
                        </a:rPr>
                        <a:t>5.7</a:t>
                      </a:r>
                      <a:r>
                        <a:rPr lang="zh-CN" altLang="en-US" sz="1050" u="none" strike="noStrike" dirty="0">
                          <a:effectLst/>
                          <a:latin typeface="微软雅黑" panose="020B0503020204020204" pitchFamily="34" charset="-122"/>
                          <a:ea typeface="微软雅黑" panose="020B0503020204020204" pitchFamily="34" charset="-122"/>
                          <a:cs typeface="+mn-ea"/>
                          <a:sym typeface="微软雅黑" panose="020B0503020204020204" pitchFamily="34" charset="-122"/>
                        </a:rPr>
                        <a:t>）</a:t>
                      </a:r>
                      <a:endParaRPr lang="zh-CN" altLang="en-US" sz="1050" b="0" i="0" u="none" strike="noStrike" dirty="0">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2439" marR="2439" marT="2439"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6195" algn="ctr" fontAlgn="ctr"/>
                      <a:r>
                        <a:rPr lang="en-US" altLang="zh-CN" sz="1050" u="none" strike="noStrike" dirty="0">
                          <a:effectLst/>
                          <a:latin typeface="微软雅黑" panose="020B0503020204020204" pitchFamily="34" charset="-122"/>
                          <a:ea typeface="微软雅黑" panose="020B0503020204020204" pitchFamily="34" charset="-122"/>
                          <a:cs typeface="+mn-ea"/>
                          <a:sym typeface="微软雅黑" panose="020B0503020204020204" pitchFamily="34" charset="-122"/>
                        </a:rPr>
                        <a:t>9</a:t>
                      </a:r>
                      <a:r>
                        <a:rPr lang="zh-CN" altLang="en-US" sz="1050" u="none" strike="noStrike" dirty="0">
                          <a:effectLst/>
                          <a:latin typeface="微软雅黑" panose="020B0503020204020204" pitchFamily="34" charset="-122"/>
                          <a:ea typeface="微软雅黑" panose="020B0503020204020204" pitchFamily="34" charset="-122"/>
                          <a:cs typeface="+mn-ea"/>
                          <a:sym typeface="微软雅黑" panose="020B0503020204020204" pitchFamily="34" charset="-122"/>
                        </a:rPr>
                        <a:t>（</a:t>
                      </a:r>
                      <a:r>
                        <a:rPr lang="en-US" altLang="zh-CN" sz="1050" u="none" strike="noStrike" dirty="0">
                          <a:effectLst/>
                          <a:latin typeface="微软雅黑" panose="020B0503020204020204" pitchFamily="34" charset="-122"/>
                          <a:ea typeface="微软雅黑" panose="020B0503020204020204" pitchFamily="34" charset="-122"/>
                          <a:cs typeface="+mn-ea"/>
                          <a:sym typeface="微软雅黑" panose="020B0503020204020204" pitchFamily="34" charset="-122"/>
                        </a:rPr>
                        <a:t>16.1</a:t>
                      </a:r>
                      <a:r>
                        <a:rPr lang="zh-CN" altLang="en-US" sz="1050" u="none" strike="noStrike" dirty="0">
                          <a:effectLst/>
                          <a:latin typeface="微软雅黑" panose="020B0503020204020204" pitchFamily="34" charset="-122"/>
                          <a:ea typeface="微软雅黑" panose="020B0503020204020204" pitchFamily="34" charset="-122"/>
                          <a:cs typeface="+mn-ea"/>
                          <a:sym typeface="微软雅黑" panose="020B0503020204020204" pitchFamily="34" charset="-122"/>
                        </a:rPr>
                        <a:t>）</a:t>
                      </a:r>
                      <a:endParaRPr lang="zh-CN" altLang="en-US" sz="1050" b="0" i="0" u="none" strike="noStrike" dirty="0">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2439" marR="2439" marT="2439"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6195" algn="ctr" fontAlgn="ctr"/>
                      <a:r>
                        <a:rPr lang="en-US" altLang="zh-CN" sz="1050" u="none" strike="noStrike" dirty="0">
                          <a:effectLst/>
                          <a:latin typeface="微软雅黑" panose="020B0503020204020204" pitchFamily="34" charset="-122"/>
                          <a:ea typeface="微软雅黑" panose="020B0503020204020204" pitchFamily="34" charset="-122"/>
                          <a:cs typeface="+mn-ea"/>
                          <a:sym typeface="微软雅黑" panose="020B0503020204020204" pitchFamily="34" charset="-122"/>
                        </a:rPr>
                        <a:t>15</a:t>
                      </a:r>
                      <a:r>
                        <a:rPr lang="zh-CN" altLang="en-US" sz="1050" u="none" strike="noStrike" dirty="0">
                          <a:effectLst/>
                          <a:latin typeface="微软雅黑" panose="020B0503020204020204" pitchFamily="34" charset="-122"/>
                          <a:ea typeface="微软雅黑" panose="020B0503020204020204" pitchFamily="34" charset="-122"/>
                          <a:cs typeface="+mn-ea"/>
                          <a:sym typeface="微软雅黑" panose="020B0503020204020204" pitchFamily="34" charset="-122"/>
                        </a:rPr>
                        <a:t>（</a:t>
                      </a:r>
                      <a:r>
                        <a:rPr lang="en-US" altLang="zh-CN" sz="1050" u="none" strike="noStrike" dirty="0">
                          <a:effectLst/>
                          <a:latin typeface="微软雅黑" panose="020B0503020204020204" pitchFamily="34" charset="-122"/>
                          <a:ea typeface="微软雅黑" panose="020B0503020204020204" pitchFamily="34" charset="-122"/>
                          <a:cs typeface="+mn-ea"/>
                          <a:sym typeface="微软雅黑" panose="020B0503020204020204" pitchFamily="34" charset="-122"/>
                        </a:rPr>
                        <a:t>9.5</a:t>
                      </a:r>
                      <a:r>
                        <a:rPr lang="zh-CN" altLang="en-US" sz="1050" u="none" strike="noStrike" dirty="0">
                          <a:effectLst/>
                          <a:latin typeface="微软雅黑" panose="020B0503020204020204" pitchFamily="34" charset="-122"/>
                          <a:ea typeface="微软雅黑" panose="020B0503020204020204" pitchFamily="34" charset="-122"/>
                          <a:cs typeface="+mn-ea"/>
                          <a:sym typeface="微软雅黑" panose="020B0503020204020204" pitchFamily="34" charset="-122"/>
                        </a:rPr>
                        <a:t>）</a:t>
                      </a:r>
                      <a:endParaRPr lang="zh-CN" altLang="en-US" sz="1050" b="0" i="0" u="none" strike="noStrike" dirty="0">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2439" marR="2439" marT="2439"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78925">
                <a:tc>
                  <a:txBody>
                    <a:bodyPr/>
                    <a:lstStyle/>
                    <a:p>
                      <a:pPr marL="36195" algn="l" fontAlgn="ctr"/>
                      <a:r>
                        <a:rPr lang="en-US" altLang="zh-CN" sz="1050" b="1" u="none" strike="noStrike" dirty="0">
                          <a:effectLst/>
                          <a:latin typeface="微软雅黑" panose="020B0503020204020204" pitchFamily="34" charset="-122"/>
                          <a:ea typeface="微软雅黑" panose="020B0503020204020204" pitchFamily="34" charset="-122"/>
                          <a:cs typeface="+mn-ea"/>
                          <a:sym typeface="微软雅黑" panose="020B0503020204020204" pitchFamily="34" charset="-122"/>
                        </a:rPr>
                        <a:t>ORR</a:t>
                      </a:r>
                      <a:r>
                        <a:rPr lang="zh-CN" altLang="en-US" sz="1050" b="1" u="none" strike="noStrike" dirty="0">
                          <a:effectLst/>
                          <a:latin typeface="微软雅黑" panose="020B0503020204020204" pitchFamily="34" charset="-122"/>
                          <a:ea typeface="微软雅黑" panose="020B0503020204020204" pitchFamily="34" charset="-122"/>
                          <a:cs typeface="+mn-ea"/>
                          <a:sym typeface="微软雅黑" panose="020B0503020204020204" pitchFamily="34" charset="-122"/>
                        </a:rPr>
                        <a:t>，</a:t>
                      </a:r>
                      <a:r>
                        <a:rPr lang="en-US" altLang="zh-CN" sz="1050" b="1" u="none" strike="noStrike" dirty="0">
                          <a:effectLst/>
                          <a:latin typeface="微软雅黑" panose="020B0503020204020204" pitchFamily="34" charset="-122"/>
                          <a:ea typeface="微软雅黑" panose="020B0503020204020204" pitchFamily="34" charset="-122"/>
                          <a:cs typeface="+mn-ea"/>
                          <a:sym typeface="微软雅黑" panose="020B0503020204020204" pitchFamily="34" charset="-122"/>
                        </a:rPr>
                        <a:t>n(%)</a:t>
                      </a:r>
                      <a:endParaRPr lang="zh-CN" altLang="en-US" sz="1050" b="1" i="0" u="none" strike="noStrike" dirty="0">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2439" marR="2439" marT="2439"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marL="36195" algn="ctr" fontAlgn="ctr"/>
                      <a:r>
                        <a:rPr lang="en-US" altLang="zh-CN" sz="1050" b="1" u="none" strike="noStrike" dirty="0">
                          <a:solidFill>
                            <a:srgbClr val="AC283F"/>
                          </a:solidFill>
                          <a:effectLst/>
                          <a:latin typeface="微软雅黑" panose="020B0503020204020204" pitchFamily="34" charset="-122"/>
                          <a:ea typeface="微软雅黑" panose="020B0503020204020204" pitchFamily="34" charset="-122"/>
                          <a:cs typeface="+mn-ea"/>
                          <a:sym typeface="微软雅黑" panose="020B0503020204020204" pitchFamily="34" charset="-122"/>
                        </a:rPr>
                        <a:t>14</a:t>
                      </a:r>
                      <a:r>
                        <a:rPr lang="zh-CN" altLang="en-US" sz="1050" b="1" u="none" strike="noStrike" dirty="0">
                          <a:solidFill>
                            <a:srgbClr val="AC283F"/>
                          </a:solidFill>
                          <a:effectLst/>
                          <a:latin typeface="微软雅黑" panose="020B0503020204020204" pitchFamily="34" charset="-122"/>
                          <a:ea typeface="微软雅黑" panose="020B0503020204020204" pitchFamily="34" charset="-122"/>
                          <a:cs typeface="+mn-ea"/>
                          <a:sym typeface="微软雅黑" panose="020B0503020204020204" pitchFamily="34" charset="-122"/>
                        </a:rPr>
                        <a:t>（</a:t>
                      </a:r>
                      <a:r>
                        <a:rPr lang="en-US" altLang="zh-CN" sz="1050" b="1" u="none" strike="noStrike" dirty="0">
                          <a:solidFill>
                            <a:srgbClr val="AC283F"/>
                          </a:solidFill>
                          <a:effectLst/>
                          <a:latin typeface="微软雅黑" panose="020B0503020204020204" pitchFamily="34" charset="-122"/>
                          <a:ea typeface="微软雅黑" panose="020B0503020204020204" pitchFamily="34" charset="-122"/>
                          <a:cs typeface="+mn-ea"/>
                          <a:sym typeface="微软雅黑" panose="020B0503020204020204" pitchFamily="34" charset="-122"/>
                        </a:rPr>
                        <a:t>46.7</a:t>
                      </a:r>
                      <a:r>
                        <a:rPr lang="zh-CN" altLang="en-US" sz="1050" b="1" u="none" strike="noStrike" dirty="0">
                          <a:solidFill>
                            <a:srgbClr val="AC283F"/>
                          </a:solidFill>
                          <a:effectLst/>
                          <a:latin typeface="微软雅黑" panose="020B0503020204020204" pitchFamily="34" charset="-122"/>
                          <a:ea typeface="微软雅黑" panose="020B0503020204020204" pitchFamily="34" charset="-122"/>
                          <a:cs typeface="+mn-ea"/>
                          <a:sym typeface="微软雅黑" panose="020B0503020204020204" pitchFamily="34" charset="-122"/>
                        </a:rPr>
                        <a:t>）</a:t>
                      </a:r>
                      <a:endParaRPr lang="zh-CN" altLang="en-US" sz="1050" b="1" i="0" u="none" strike="noStrike" dirty="0">
                        <a:solidFill>
                          <a:srgbClr val="AC283F"/>
                        </a:solidFill>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2439" marR="2439" marT="2439"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marL="36195" algn="ctr" fontAlgn="ctr"/>
                      <a:r>
                        <a:rPr lang="en-US" altLang="zh-CN" sz="1050" b="1" u="none" strike="noStrike" dirty="0">
                          <a:solidFill>
                            <a:srgbClr val="AC283F"/>
                          </a:solidFill>
                          <a:effectLst/>
                          <a:latin typeface="微软雅黑" panose="020B0503020204020204" pitchFamily="34" charset="-122"/>
                          <a:ea typeface="微软雅黑" panose="020B0503020204020204" pitchFamily="34" charset="-122"/>
                          <a:cs typeface="+mn-ea"/>
                          <a:sym typeface="微软雅黑" panose="020B0503020204020204" pitchFamily="34" charset="-122"/>
                        </a:rPr>
                        <a:t>15</a:t>
                      </a:r>
                      <a:r>
                        <a:rPr lang="zh-CN" altLang="en-US" sz="1050" b="1" u="none" strike="noStrike" dirty="0">
                          <a:solidFill>
                            <a:srgbClr val="AC283F"/>
                          </a:solidFill>
                          <a:effectLst/>
                          <a:latin typeface="微软雅黑" panose="020B0503020204020204" pitchFamily="34" charset="-122"/>
                          <a:ea typeface="微软雅黑" panose="020B0503020204020204" pitchFamily="34" charset="-122"/>
                          <a:cs typeface="+mn-ea"/>
                          <a:sym typeface="微软雅黑" panose="020B0503020204020204" pitchFamily="34" charset="-122"/>
                        </a:rPr>
                        <a:t>（</a:t>
                      </a:r>
                      <a:r>
                        <a:rPr lang="en-US" altLang="zh-CN" sz="1050" b="1" u="none" strike="noStrike" dirty="0">
                          <a:solidFill>
                            <a:srgbClr val="AC283F"/>
                          </a:solidFill>
                          <a:effectLst/>
                          <a:latin typeface="微软雅黑" panose="020B0503020204020204" pitchFamily="34" charset="-122"/>
                          <a:ea typeface="微软雅黑" panose="020B0503020204020204" pitchFamily="34" charset="-122"/>
                          <a:cs typeface="+mn-ea"/>
                          <a:sym typeface="微软雅黑" panose="020B0503020204020204" pitchFamily="34" charset="-122"/>
                        </a:rPr>
                        <a:t>42.9</a:t>
                      </a:r>
                      <a:r>
                        <a:rPr lang="zh-CN" altLang="en-US" sz="1050" b="1" u="none" strike="noStrike" dirty="0">
                          <a:solidFill>
                            <a:srgbClr val="AC283F"/>
                          </a:solidFill>
                          <a:effectLst/>
                          <a:latin typeface="微软雅黑" panose="020B0503020204020204" pitchFamily="34" charset="-122"/>
                          <a:ea typeface="微软雅黑" panose="020B0503020204020204" pitchFamily="34" charset="-122"/>
                          <a:cs typeface="+mn-ea"/>
                          <a:sym typeface="微软雅黑" panose="020B0503020204020204" pitchFamily="34" charset="-122"/>
                        </a:rPr>
                        <a:t>）</a:t>
                      </a:r>
                      <a:endParaRPr lang="zh-CN" altLang="en-US" sz="1050" b="1" i="0" u="none" strike="noStrike" dirty="0">
                        <a:solidFill>
                          <a:srgbClr val="AC283F"/>
                        </a:solidFill>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2439" marR="2439" marT="2439"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marL="36195" algn="ctr" fontAlgn="ctr"/>
                      <a:r>
                        <a:rPr lang="en-US" altLang="zh-CN" sz="1050" u="none" strike="noStrike" dirty="0">
                          <a:effectLst/>
                          <a:latin typeface="微软雅黑" panose="020B0503020204020204" pitchFamily="34" charset="-122"/>
                          <a:ea typeface="微软雅黑" panose="020B0503020204020204" pitchFamily="34" charset="-122"/>
                          <a:cs typeface="+mn-ea"/>
                          <a:sym typeface="微软雅黑" panose="020B0503020204020204" pitchFamily="34" charset="-122"/>
                        </a:rPr>
                        <a:t>7</a:t>
                      </a:r>
                      <a:r>
                        <a:rPr lang="zh-CN" altLang="en-US" sz="1050" u="none" strike="noStrike" dirty="0">
                          <a:effectLst/>
                          <a:latin typeface="微软雅黑" panose="020B0503020204020204" pitchFamily="34" charset="-122"/>
                          <a:ea typeface="微软雅黑" panose="020B0503020204020204" pitchFamily="34" charset="-122"/>
                          <a:cs typeface="+mn-ea"/>
                          <a:sym typeface="微软雅黑" panose="020B0503020204020204" pitchFamily="34" charset="-122"/>
                        </a:rPr>
                        <a:t>（</a:t>
                      </a:r>
                      <a:r>
                        <a:rPr lang="en-US" altLang="zh-CN" sz="1050" u="none" strike="noStrike" dirty="0">
                          <a:effectLst/>
                          <a:latin typeface="微软雅黑" panose="020B0503020204020204" pitchFamily="34" charset="-122"/>
                          <a:ea typeface="微软雅黑" panose="020B0503020204020204" pitchFamily="34" charset="-122"/>
                          <a:cs typeface="+mn-ea"/>
                          <a:sym typeface="微软雅黑" panose="020B0503020204020204" pitchFamily="34" charset="-122"/>
                        </a:rPr>
                        <a:t>12.5</a:t>
                      </a:r>
                      <a:r>
                        <a:rPr lang="zh-CN" altLang="en-US" sz="1050" u="none" strike="noStrike" dirty="0">
                          <a:effectLst/>
                          <a:latin typeface="微软雅黑" panose="020B0503020204020204" pitchFamily="34" charset="-122"/>
                          <a:ea typeface="微软雅黑" panose="020B0503020204020204" pitchFamily="34" charset="-122"/>
                          <a:cs typeface="+mn-ea"/>
                          <a:sym typeface="微软雅黑" panose="020B0503020204020204" pitchFamily="34" charset="-122"/>
                        </a:rPr>
                        <a:t>）</a:t>
                      </a:r>
                      <a:endParaRPr lang="zh-CN" altLang="en-US" sz="1050" b="0" i="0" u="none" strike="noStrike" dirty="0">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2439" marR="2439" marT="2439"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marL="36195" algn="ctr" fontAlgn="ctr"/>
                      <a:r>
                        <a:rPr lang="en-US" altLang="zh-CN" sz="1050" u="none" strike="noStrike" dirty="0">
                          <a:effectLst/>
                          <a:latin typeface="微软雅黑" panose="020B0503020204020204" pitchFamily="34" charset="-122"/>
                          <a:ea typeface="微软雅黑" panose="020B0503020204020204" pitchFamily="34" charset="-122"/>
                          <a:cs typeface="+mn-ea"/>
                          <a:sym typeface="微软雅黑" panose="020B0503020204020204" pitchFamily="34" charset="-122"/>
                        </a:rPr>
                        <a:t>45</a:t>
                      </a:r>
                      <a:r>
                        <a:rPr lang="zh-CN" altLang="en-US" sz="1050" u="none" strike="noStrike" dirty="0">
                          <a:effectLst/>
                          <a:latin typeface="微软雅黑" panose="020B0503020204020204" pitchFamily="34" charset="-122"/>
                          <a:ea typeface="微软雅黑" panose="020B0503020204020204" pitchFamily="34" charset="-122"/>
                          <a:cs typeface="+mn-ea"/>
                          <a:sym typeface="微软雅黑" panose="020B0503020204020204" pitchFamily="34" charset="-122"/>
                        </a:rPr>
                        <a:t>（</a:t>
                      </a:r>
                      <a:r>
                        <a:rPr lang="en-US" altLang="zh-CN" sz="1050" u="none" strike="noStrike" dirty="0">
                          <a:effectLst/>
                          <a:latin typeface="微软雅黑" panose="020B0503020204020204" pitchFamily="34" charset="-122"/>
                          <a:ea typeface="微软雅黑" panose="020B0503020204020204" pitchFamily="34" charset="-122"/>
                          <a:cs typeface="+mn-ea"/>
                          <a:sym typeface="微软雅黑" panose="020B0503020204020204" pitchFamily="34" charset="-122"/>
                        </a:rPr>
                        <a:t>28.5</a:t>
                      </a:r>
                      <a:r>
                        <a:rPr lang="zh-CN" altLang="en-US" sz="1050" u="none" strike="noStrike" dirty="0">
                          <a:effectLst/>
                          <a:latin typeface="微软雅黑" panose="020B0503020204020204" pitchFamily="34" charset="-122"/>
                          <a:ea typeface="微软雅黑" panose="020B0503020204020204" pitchFamily="34" charset="-122"/>
                          <a:cs typeface="+mn-ea"/>
                          <a:sym typeface="微软雅黑" panose="020B0503020204020204" pitchFamily="34" charset="-122"/>
                        </a:rPr>
                        <a:t>）</a:t>
                      </a:r>
                      <a:endParaRPr lang="zh-CN" altLang="en-US" sz="1050" b="0" i="0" u="none" strike="noStrike" dirty="0">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2439" marR="2439" marT="2439"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r>
              <a:tr h="278925">
                <a:tc>
                  <a:txBody>
                    <a:bodyPr/>
                    <a:lstStyle/>
                    <a:p>
                      <a:pPr marL="107950" algn="l" fontAlgn="ctr"/>
                      <a:r>
                        <a:rPr lang="en-US" sz="1050" u="none" strike="noStrike" dirty="0">
                          <a:effectLst/>
                          <a:latin typeface="微软雅黑" panose="020B0503020204020204" pitchFamily="34" charset="-122"/>
                          <a:ea typeface="微软雅黑" panose="020B0503020204020204" pitchFamily="34" charset="-122"/>
                          <a:cs typeface="+mn-ea"/>
                          <a:sym typeface="微软雅黑" panose="020B0503020204020204" pitchFamily="34" charset="-122"/>
                        </a:rPr>
                        <a:t>（95% CI）</a:t>
                      </a:r>
                      <a:endParaRPr lang="en-US" sz="1050" b="0" i="0" u="none" strike="noStrike" dirty="0">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2439" marR="2439" marT="2439"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6195" algn="ctr" fontAlgn="ctr"/>
                      <a:r>
                        <a:rPr lang="en-US" altLang="zh-CN" sz="1050" b="1" u="none" strike="noStrike" dirty="0">
                          <a:solidFill>
                            <a:srgbClr val="AC283F"/>
                          </a:solidFill>
                          <a:effectLst/>
                          <a:latin typeface="微软雅黑" panose="020B0503020204020204" pitchFamily="34" charset="-122"/>
                          <a:ea typeface="微软雅黑" panose="020B0503020204020204" pitchFamily="34" charset="-122"/>
                          <a:cs typeface="+mn-ea"/>
                          <a:sym typeface="微软雅黑" panose="020B0503020204020204" pitchFamily="34" charset="-122"/>
                        </a:rPr>
                        <a:t>(28.3, 65.7)</a:t>
                      </a:r>
                      <a:endParaRPr lang="en-US" altLang="zh-CN" sz="1050" b="1" i="0" u="none" strike="noStrike" dirty="0">
                        <a:solidFill>
                          <a:srgbClr val="AC283F"/>
                        </a:solidFill>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2439" marR="2439" marT="2439"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6195" algn="ctr" fontAlgn="ctr"/>
                      <a:r>
                        <a:rPr lang="en-US" altLang="zh-CN" sz="1050" b="1" u="none" strike="noStrike" dirty="0">
                          <a:solidFill>
                            <a:srgbClr val="AC283F"/>
                          </a:solidFill>
                          <a:effectLst/>
                          <a:latin typeface="微软雅黑" panose="020B0503020204020204" pitchFamily="34" charset="-122"/>
                          <a:ea typeface="微软雅黑" panose="020B0503020204020204" pitchFamily="34" charset="-122"/>
                          <a:cs typeface="+mn-ea"/>
                          <a:sym typeface="微软雅黑" panose="020B0503020204020204" pitchFamily="34" charset="-122"/>
                        </a:rPr>
                        <a:t>(26.3, 60.6)</a:t>
                      </a:r>
                      <a:endParaRPr lang="en-US" altLang="zh-CN" sz="1050" b="1" i="0" u="none" strike="noStrike" dirty="0">
                        <a:solidFill>
                          <a:srgbClr val="AC283F"/>
                        </a:solidFill>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2439" marR="2439" marT="2439"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6195" algn="ctr" fontAlgn="ctr"/>
                      <a:r>
                        <a:rPr lang="en-US" altLang="zh-CN" sz="1050" u="none" strike="noStrike" dirty="0">
                          <a:effectLst/>
                          <a:latin typeface="微软雅黑" panose="020B0503020204020204" pitchFamily="34" charset="-122"/>
                          <a:ea typeface="微软雅黑" panose="020B0503020204020204" pitchFamily="34" charset="-122"/>
                          <a:cs typeface="+mn-ea"/>
                          <a:sym typeface="微软雅黑" panose="020B0503020204020204" pitchFamily="34" charset="-122"/>
                        </a:rPr>
                        <a:t>(5.2, 24.1)</a:t>
                      </a:r>
                      <a:endParaRPr lang="en-US" altLang="zh-CN" sz="1050" b="0" i="0" u="none" strike="noStrike" dirty="0">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2439" marR="2439" marT="2439"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6195" algn="ctr" fontAlgn="ctr"/>
                      <a:r>
                        <a:rPr lang="en-US" altLang="zh-CN" sz="1050" u="none" strike="noStrike" dirty="0">
                          <a:effectLst/>
                          <a:latin typeface="微软雅黑" panose="020B0503020204020204" pitchFamily="34" charset="-122"/>
                          <a:ea typeface="微软雅黑" panose="020B0503020204020204" pitchFamily="34" charset="-122"/>
                          <a:cs typeface="+mn-ea"/>
                          <a:sym typeface="微软雅黑" panose="020B0503020204020204" pitchFamily="34" charset="-122"/>
                        </a:rPr>
                        <a:t>(21.6, 36.2)</a:t>
                      </a:r>
                      <a:endParaRPr lang="en-US" altLang="zh-CN" sz="1050" b="0" i="0" u="none" strike="noStrike" dirty="0">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2439" marR="2439" marT="2439"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78925">
                <a:tc>
                  <a:txBody>
                    <a:bodyPr/>
                    <a:lstStyle/>
                    <a:p>
                      <a:pPr marL="36195" algn="l" fontAlgn="ctr"/>
                      <a:r>
                        <a:rPr lang="en-US" sz="1050" b="1" u="none" strike="noStrike" dirty="0" err="1">
                          <a:effectLst/>
                          <a:latin typeface="微软雅黑" panose="020B0503020204020204" pitchFamily="34" charset="-122"/>
                          <a:ea typeface="微软雅黑" panose="020B0503020204020204" pitchFamily="34" charset="-122"/>
                          <a:cs typeface="+mn-ea"/>
                          <a:sym typeface="微软雅黑" panose="020B0503020204020204" pitchFamily="34" charset="-122"/>
                        </a:rPr>
                        <a:t>DCR，</a:t>
                      </a:r>
                      <a:r>
                        <a:rPr lang="en-US" altLang="zh-CN" sz="1050" b="1" u="none" strike="noStrike" dirty="0" err="1">
                          <a:effectLst/>
                          <a:latin typeface="微软雅黑" panose="020B0503020204020204" pitchFamily="34" charset="-122"/>
                          <a:ea typeface="微软雅黑" panose="020B0503020204020204" pitchFamily="34" charset="-122"/>
                          <a:cs typeface="+mn-ea"/>
                          <a:sym typeface="微软雅黑" panose="020B0503020204020204" pitchFamily="34" charset="-122"/>
                        </a:rPr>
                        <a:t>n</a:t>
                      </a:r>
                      <a:r>
                        <a:rPr lang="en-US" altLang="zh-CN" sz="1050" b="1" u="none" strike="noStrike" dirty="0">
                          <a:effectLst/>
                          <a:latin typeface="微软雅黑" panose="020B0503020204020204" pitchFamily="34" charset="-122"/>
                          <a:ea typeface="微软雅黑" panose="020B0503020204020204" pitchFamily="34" charset="-122"/>
                          <a:cs typeface="+mn-ea"/>
                          <a:sym typeface="微软雅黑" panose="020B0503020204020204" pitchFamily="34" charset="-122"/>
                        </a:rPr>
                        <a:t>(%)</a:t>
                      </a:r>
                      <a:endParaRPr lang="en-US" sz="1050" b="1" i="0" u="none" strike="noStrike" dirty="0">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2439" marR="2439" marT="2439"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marL="36195" algn="ctr" fontAlgn="ctr"/>
                      <a:r>
                        <a:rPr lang="en-US" altLang="zh-CN" sz="1050" u="none" strike="noStrike" dirty="0">
                          <a:effectLst/>
                          <a:latin typeface="微软雅黑" panose="020B0503020204020204" pitchFamily="34" charset="-122"/>
                          <a:ea typeface="微软雅黑" panose="020B0503020204020204" pitchFamily="34" charset="-122"/>
                          <a:cs typeface="+mn-ea"/>
                          <a:sym typeface="微软雅黑" panose="020B0503020204020204" pitchFamily="34" charset="-122"/>
                        </a:rPr>
                        <a:t>27</a:t>
                      </a:r>
                      <a:r>
                        <a:rPr lang="zh-CN" altLang="en-US" sz="1050" u="none" strike="noStrike" dirty="0">
                          <a:effectLst/>
                          <a:latin typeface="微软雅黑" panose="020B0503020204020204" pitchFamily="34" charset="-122"/>
                          <a:ea typeface="微软雅黑" panose="020B0503020204020204" pitchFamily="34" charset="-122"/>
                          <a:cs typeface="+mn-ea"/>
                          <a:sym typeface="微软雅黑" panose="020B0503020204020204" pitchFamily="34" charset="-122"/>
                        </a:rPr>
                        <a:t>（</a:t>
                      </a:r>
                      <a:r>
                        <a:rPr lang="en-US" altLang="zh-CN" sz="1050" u="none" strike="noStrike" dirty="0">
                          <a:effectLst/>
                          <a:latin typeface="微软雅黑" panose="020B0503020204020204" pitchFamily="34" charset="-122"/>
                          <a:ea typeface="微软雅黑" panose="020B0503020204020204" pitchFamily="34" charset="-122"/>
                          <a:cs typeface="+mn-ea"/>
                          <a:sym typeface="微软雅黑" panose="020B0503020204020204" pitchFamily="34" charset="-122"/>
                        </a:rPr>
                        <a:t>90.0</a:t>
                      </a:r>
                      <a:r>
                        <a:rPr lang="zh-CN" altLang="en-US" sz="1050" u="none" strike="noStrike" dirty="0">
                          <a:effectLst/>
                          <a:latin typeface="微软雅黑" panose="020B0503020204020204" pitchFamily="34" charset="-122"/>
                          <a:ea typeface="微软雅黑" panose="020B0503020204020204" pitchFamily="34" charset="-122"/>
                          <a:cs typeface="+mn-ea"/>
                          <a:sym typeface="微软雅黑" panose="020B0503020204020204" pitchFamily="34" charset="-122"/>
                        </a:rPr>
                        <a:t>）</a:t>
                      </a:r>
                      <a:endParaRPr lang="zh-CN" altLang="en-US" sz="1050" b="0" i="0" u="none" strike="noStrike" dirty="0">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2439" marR="2439" marT="2439"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marL="36195" algn="ctr" fontAlgn="ctr"/>
                      <a:r>
                        <a:rPr lang="en-US" altLang="zh-CN" sz="1050" u="none" strike="noStrike" dirty="0">
                          <a:effectLst/>
                          <a:latin typeface="微软雅黑" panose="020B0503020204020204" pitchFamily="34" charset="-122"/>
                          <a:ea typeface="微软雅黑" panose="020B0503020204020204" pitchFamily="34" charset="-122"/>
                          <a:cs typeface="+mn-ea"/>
                          <a:sym typeface="微软雅黑" panose="020B0503020204020204" pitchFamily="34" charset="-122"/>
                        </a:rPr>
                        <a:t>30</a:t>
                      </a:r>
                      <a:r>
                        <a:rPr lang="zh-CN" altLang="en-US" sz="1050" u="none" strike="noStrike" dirty="0">
                          <a:effectLst/>
                          <a:latin typeface="微软雅黑" panose="020B0503020204020204" pitchFamily="34" charset="-122"/>
                          <a:ea typeface="微软雅黑" panose="020B0503020204020204" pitchFamily="34" charset="-122"/>
                          <a:cs typeface="+mn-ea"/>
                          <a:sym typeface="微软雅黑" panose="020B0503020204020204" pitchFamily="34" charset="-122"/>
                        </a:rPr>
                        <a:t>（</a:t>
                      </a:r>
                      <a:r>
                        <a:rPr lang="en-US" altLang="zh-CN" sz="1050" u="none" strike="noStrike" dirty="0">
                          <a:effectLst/>
                          <a:latin typeface="微软雅黑" panose="020B0503020204020204" pitchFamily="34" charset="-122"/>
                          <a:ea typeface="微软雅黑" panose="020B0503020204020204" pitchFamily="34" charset="-122"/>
                          <a:cs typeface="+mn-ea"/>
                          <a:sym typeface="微软雅黑" panose="020B0503020204020204" pitchFamily="34" charset="-122"/>
                        </a:rPr>
                        <a:t>85.7</a:t>
                      </a:r>
                      <a:r>
                        <a:rPr lang="zh-CN" altLang="en-US" sz="1050" u="none" strike="noStrike" dirty="0">
                          <a:effectLst/>
                          <a:latin typeface="微软雅黑" panose="020B0503020204020204" pitchFamily="34" charset="-122"/>
                          <a:ea typeface="微软雅黑" panose="020B0503020204020204" pitchFamily="34" charset="-122"/>
                          <a:cs typeface="+mn-ea"/>
                          <a:sym typeface="微软雅黑" panose="020B0503020204020204" pitchFamily="34" charset="-122"/>
                        </a:rPr>
                        <a:t>）</a:t>
                      </a:r>
                      <a:endParaRPr lang="zh-CN" altLang="en-US" sz="1050" b="0" i="0" u="none" strike="noStrike" dirty="0">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2439" marR="2439" marT="2439"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marL="36195" algn="ctr" fontAlgn="ctr"/>
                      <a:r>
                        <a:rPr lang="en-US" altLang="zh-CN" sz="1050" u="none" strike="noStrike" dirty="0">
                          <a:effectLst/>
                          <a:latin typeface="微软雅黑" panose="020B0503020204020204" pitchFamily="34" charset="-122"/>
                          <a:ea typeface="微软雅黑" panose="020B0503020204020204" pitchFamily="34" charset="-122"/>
                          <a:cs typeface="+mn-ea"/>
                          <a:sym typeface="微软雅黑" panose="020B0503020204020204" pitchFamily="34" charset="-122"/>
                        </a:rPr>
                        <a:t>33</a:t>
                      </a:r>
                      <a:r>
                        <a:rPr lang="zh-CN" altLang="en-US" sz="1050" u="none" strike="noStrike" dirty="0">
                          <a:effectLst/>
                          <a:latin typeface="微软雅黑" panose="020B0503020204020204" pitchFamily="34" charset="-122"/>
                          <a:ea typeface="微软雅黑" panose="020B0503020204020204" pitchFamily="34" charset="-122"/>
                          <a:cs typeface="+mn-ea"/>
                          <a:sym typeface="微软雅黑" panose="020B0503020204020204" pitchFamily="34" charset="-122"/>
                        </a:rPr>
                        <a:t>（</a:t>
                      </a:r>
                      <a:r>
                        <a:rPr lang="en-US" altLang="zh-CN" sz="1050" u="none" strike="noStrike" dirty="0">
                          <a:effectLst/>
                          <a:latin typeface="微软雅黑" panose="020B0503020204020204" pitchFamily="34" charset="-122"/>
                          <a:ea typeface="微软雅黑" panose="020B0503020204020204" pitchFamily="34" charset="-122"/>
                          <a:cs typeface="+mn-ea"/>
                          <a:sym typeface="微软雅黑" panose="020B0503020204020204" pitchFamily="34" charset="-122"/>
                        </a:rPr>
                        <a:t>58.9</a:t>
                      </a:r>
                      <a:r>
                        <a:rPr lang="zh-CN" altLang="en-US" sz="1050" u="none" strike="noStrike" dirty="0">
                          <a:effectLst/>
                          <a:latin typeface="微软雅黑" panose="020B0503020204020204" pitchFamily="34" charset="-122"/>
                          <a:ea typeface="微软雅黑" panose="020B0503020204020204" pitchFamily="34" charset="-122"/>
                          <a:cs typeface="+mn-ea"/>
                          <a:sym typeface="微软雅黑" panose="020B0503020204020204" pitchFamily="34" charset="-122"/>
                        </a:rPr>
                        <a:t>）</a:t>
                      </a:r>
                      <a:endParaRPr lang="zh-CN" altLang="en-US" sz="1050" b="0" i="0" u="none" strike="noStrike" dirty="0">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2439" marR="2439" marT="2439"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marL="36195" algn="ctr" fontAlgn="ctr"/>
                      <a:r>
                        <a:rPr lang="en-US" altLang="zh-CN" sz="1050" u="none" strike="noStrike" dirty="0">
                          <a:effectLst/>
                          <a:latin typeface="微软雅黑" panose="020B0503020204020204" pitchFamily="34" charset="-122"/>
                          <a:ea typeface="微软雅黑" panose="020B0503020204020204" pitchFamily="34" charset="-122"/>
                          <a:cs typeface="+mn-ea"/>
                          <a:sym typeface="微软雅黑" panose="020B0503020204020204" pitchFamily="34" charset="-122"/>
                        </a:rPr>
                        <a:t>123</a:t>
                      </a:r>
                      <a:r>
                        <a:rPr lang="zh-CN" altLang="en-US" sz="1050" u="none" strike="noStrike" dirty="0">
                          <a:effectLst/>
                          <a:latin typeface="微软雅黑" panose="020B0503020204020204" pitchFamily="34" charset="-122"/>
                          <a:ea typeface="微软雅黑" panose="020B0503020204020204" pitchFamily="34" charset="-122"/>
                          <a:cs typeface="+mn-ea"/>
                          <a:sym typeface="微软雅黑" panose="020B0503020204020204" pitchFamily="34" charset="-122"/>
                        </a:rPr>
                        <a:t>（</a:t>
                      </a:r>
                      <a:r>
                        <a:rPr lang="en-US" altLang="zh-CN" sz="1050" u="none" strike="noStrike" dirty="0">
                          <a:effectLst/>
                          <a:latin typeface="微软雅黑" panose="020B0503020204020204" pitchFamily="34" charset="-122"/>
                          <a:ea typeface="微软雅黑" panose="020B0503020204020204" pitchFamily="34" charset="-122"/>
                          <a:cs typeface="+mn-ea"/>
                          <a:sym typeface="微软雅黑" panose="020B0503020204020204" pitchFamily="34" charset="-122"/>
                        </a:rPr>
                        <a:t>77.8</a:t>
                      </a:r>
                      <a:r>
                        <a:rPr lang="zh-CN" altLang="en-US" sz="1050" u="none" strike="noStrike" dirty="0">
                          <a:effectLst/>
                          <a:latin typeface="微软雅黑" panose="020B0503020204020204" pitchFamily="34" charset="-122"/>
                          <a:ea typeface="微软雅黑" panose="020B0503020204020204" pitchFamily="34" charset="-122"/>
                          <a:cs typeface="+mn-ea"/>
                          <a:sym typeface="微软雅黑" panose="020B0503020204020204" pitchFamily="34" charset="-122"/>
                        </a:rPr>
                        <a:t>）</a:t>
                      </a:r>
                      <a:endParaRPr lang="zh-CN" altLang="en-US" sz="1050" b="0" i="0" u="none" strike="noStrike" dirty="0">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2439" marR="2439" marT="2439"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r>
              <a:tr h="278925">
                <a:tc>
                  <a:txBody>
                    <a:bodyPr/>
                    <a:lstStyle/>
                    <a:p>
                      <a:pPr marL="107950" algn="l" fontAlgn="ctr"/>
                      <a:r>
                        <a:rPr lang="en-US" sz="1050" u="none" strike="noStrike" dirty="0">
                          <a:effectLst/>
                          <a:latin typeface="微软雅黑" panose="020B0503020204020204" pitchFamily="34" charset="-122"/>
                          <a:ea typeface="微软雅黑" panose="020B0503020204020204" pitchFamily="34" charset="-122"/>
                          <a:cs typeface="+mn-ea"/>
                          <a:sym typeface="微软雅黑" panose="020B0503020204020204" pitchFamily="34" charset="-122"/>
                        </a:rPr>
                        <a:t>（95% CI）</a:t>
                      </a:r>
                      <a:endParaRPr lang="en-US" sz="1050" b="0" i="0" u="none" strike="noStrike" dirty="0">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2439" marR="2439" marT="2439"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6195" algn="ctr" fontAlgn="ctr"/>
                      <a:r>
                        <a:rPr lang="en-US" altLang="zh-CN" sz="1050" u="none" strike="noStrike" dirty="0">
                          <a:effectLst/>
                          <a:latin typeface="微软雅黑" panose="020B0503020204020204" pitchFamily="34" charset="-122"/>
                          <a:ea typeface="微软雅黑" panose="020B0503020204020204" pitchFamily="34" charset="-122"/>
                          <a:cs typeface="+mn-ea"/>
                          <a:sym typeface="微软雅黑" panose="020B0503020204020204" pitchFamily="34" charset="-122"/>
                        </a:rPr>
                        <a:t>(73.5, 97.9)</a:t>
                      </a:r>
                      <a:endParaRPr lang="en-US" altLang="zh-CN" sz="1050" b="0" i="0" u="none" strike="noStrike" dirty="0">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2439" marR="2439" marT="2439"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6195" algn="ctr" fontAlgn="ctr"/>
                      <a:r>
                        <a:rPr lang="en-US" altLang="zh-CN" sz="1050" u="none" strike="noStrike" dirty="0">
                          <a:effectLst/>
                          <a:latin typeface="微软雅黑" panose="020B0503020204020204" pitchFamily="34" charset="-122"/>
                          <a:ea typeface="微软雅黑" panose="020B0503020204020204" pitchFamily="34" charset="-122"/>
                          <a:cs typeface="+mn-ea"/>
                          <a:sym typeface="微软雅黑" panose="020B0503020204020204" pitchFamily="34" charset="-122"/>
                        </a:rPr>
                        <a:t>(69.7, 95.2)</a:t>
                      </a:r>
                      <a:endParaRPr lang="en-US" altLang="zh-CN" sz="1050" b="0" i="0" u="none" strike="noStrike" dirty="0">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2439" marR="2439" marT="2439"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6195" algn="ctr" fontAlgn="ctr"/>
                      <a:r>
                        <a:rPr lang="en-US" altLang="zh-CN" sz="1050" u="none" strike="noStrike" dirty="0">
                          <a:effectLst/>
                          <a:latin typeface="微软雅黑" panose="020B0503020204020204" pitchFamily="34" charset="-122"/>
                          <a:ea typeface="微软雅黑" panose="020B0503020204020204" pitchFamily="34" charset="-122"/>
                          <a:cs typeface="+mn-ea"/>
                          <a:sym typeface="微软雅黑" panose="020B0503020204020204" pitchFamily="34" charset="-122"/>
                        </a:rPr>
                        <a:t>(45.0, 71.9)</a:t>
                      </a:r>
                      <a:endParaRPr lang="en-US" altLang="zh-CN" sz="1050" b="0" i="0" u="none" strike="noStrike" dirty="0">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2439" marR="2439" marT="2439"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6195" algn="ctr" fontAlgn="ctr"/>
                      <a:r>
                        <a:rPr lang="en-US" altLang="zh-CN" sz="1050" u="none" strike="noStrike" dirty="0">
                          <a:effectLst/>
                          <a:latin typeface="微软雅黑" panose="020B0503020204020204" pitchFamily="34" charset="-122"/>
                          <a:ea typeface="微软雅黑" panose="020B0503020204020204" pitchFamily="34" charset="-122"/>
                          <a:cs typeface="+mn-ea"/>
                          <a:sym typeface="微软雅黑" panose="020B0503020204020204" pitchFamily="34" charset="-122"/>
                        </a:rPr>
                        <a:t>(70.6, 84.1)</a:t>
                      </a:r>
                      <a:endParaRPr lang="en-US" altLang="zh-CN" sz="1050" b="0" i="0" u="none" strike="noStrike" dirty="0">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2439" marR="2439" marT="2439"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78925">
                <a:tc>
                  <a:txBody>
                    <a:bodyPr/>
                    <a:lstStyle/>
                    <a:p>
                      <a:pPr marL="36195" algn="l" fontAlgn="ctr"/>
                      <a:r>
                        <a:rPr lang="zh-CN" altLang="en-US" sz="1050" b="1" u="none" strike="noStrike" dirty="0">
                          <a:effectLst/>
                          <a:latin typeface="微软雅黑" panose="020B0503020204020204" pitchFamily="34" charset="-122"/>
                          <a:ea typeface="微软雅黑" panose="020B0503020204020204" pitchFamily="34" charset="-122"/>
                          <a:cs typeface="+mn-ea"/>
                          <a:sym typeface="微软雅黑" panose="020B0503020204020204" pitchFamily="34" charset="-122"/>
                        </a:rPr>
                        <a:t>中位</a:t>
                      </a:r>
                      <a:r>
                        <a:rPr lang="en-US" altLang="zh-CN" sz="1050" b="1" u="none" strike="noStrike" dirty="0" err="1">
                          <a:effectLst/>
                          <a:latin typeface="微软雅黑" panose="020B0503020204020204" pitchFamily="34" charset="-122"/>
                          <a:ea typeface="微软雅黑" panose="020B0503020204020204" pitchFamily="34" charset="-122"/>
                          <a:cs typeface="+mn-ea"/>
                          <a:sym typeface="微软雅黑" panose="020B0503020204020204" pitchFamily="34" charset="-122"/>
                        </a:rPr>
                        <a:t>DoR</a:t>
                      </a:r>
                      <a:r>
                        <a:rPr lang="zh-CN" altLang="en-US" sz="1050" b="1" u="none" strike="noStrike" dirty="0">
                          <a:effectLst/>
                          <a:latin typeface="微软雅黑" panose="020B0503020204020204" pitchFamily="34" charset="-122"/>
                          <a:ea typeface="微软雅黑" panose="020B0503020204020204" pitchFamily="34" charset="-122"/>
                          <a:cs typeface="+mn-ea"/>
                          <a:sym typeface="微软雅黑" panose="020B0503020204020204" pitchFamily="34" charset="-122"/>
                        </a:rPr>
                        <a:t>，月</a:t>
                      </a:r>
                      <a:endParaRPr lang="zh-CN" altLang="en-US" sz="1050" b="1" i="0" u="none" strike="noStrike" dirty="0">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2439" marR="2439" marT="2439"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marL="36195" algn="ctr" fontAlgn="ctr"/>
                      <a:r>
                        <a:rPr lang="en-US" altLang="zh-CN" sz="1050" u="none" strike="noStrike" dirty="0">
                          <a:effectLst/>
                          <a:latin typeface="微软雅黑" panose="020B0503020204020204" pitchFamily="34" charset="-122"/>
                          <a:ea typeface="微软雅黑" panose="020B0503020204020204" pitchFamily="34" charset="-122"/>
                          <a:cs typeface="+mn-ea"/>
                          <a:sym typeface="微软雅黑" panose="020B0503020204020204" pitchFamily="34" charset="-122"/>
                        </a:rPr>
                        <a:t>12.0</a:t>
                      </a:r>
                      <a:endParaRPr lang="en-US" altLang="zh-CN" sz="1050" b="0" i="0" u="none" strike="noStrike" dirty="0">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2439" marR="2439" marT="2439"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marL="36195" algn="ctr" fontAlgn="ctr"/>
                      <a:r>
                        <a:rPr lang="en-US" altLang="zh-CN" sz="1050" u="none" strike="noStrike" dirty="0">
                          <a:effectLst/>
                          <a:latin typeface="微软雅黑" panose="020B0503020204020204" pitchFamily="34" charset="-122"/>
                          <a:ea typeface="微软雅黑" panose="020B0503020204020204" pitchFamily="34" charset="-122"/>
                          <a:cs typeface="+mn-ea"/>
                          <a:sym typeface="微软雅黑" panose="020B0503020204020204" pitchFamily="34" charset="-122"/>
                        </a:rPr>
                        <a:t>11.5</a:t>
                      </a:r>
                      <a:endParaRPr lang="en-US" altLang="zh-CN" sz="1050" b="0" i="0" u="none" strike="noStrike" dirty="0">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2439" marR="2439" marT="2439"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marL="36195" algn="ctr" fontAlgn="ctr"/>
                      <a:r>
                        <a:rPr lang="en-US" sz="1050" u="none" strike="noStrike" dirty="0">
                          <a:effectLst/>
                          <a:latin typeface="微软雅黑" panose="020B0503020204020204" pitchFamily="34" charset="-122"/>
                          <a:ea typeface="微软雅黑" panose="020B0503020204020204" pitchFamily="34" charset="-122"/>
                          <a:cs typeface="+mn-ea"/>
                          <a:sym typeface="微软雅黑" panose="020B0503020204020204" pitchFamily="34" charset="-122"/>
                        </a:rPr>
                        <a:t>NR</a:t>
                      </a:r>
                      <a:endParaRPr lang="en-US" sz="1050" b="0" i="0" u="none" strike="noStrike" dirty="0">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2439" marR="2439" marT="2439"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marL="36195" algn="ctr" fontAlgn="ctr"/>
                      <a:r>
                        <a:rPr lang="en-US" altLang="zh-CN" sz="1050" u="none" strike="noStrike" dirty="0">
                          <a:effectLst/>
                          <a:latin typeface="微软雅黑" panose="020B0503020204020204" pitchFamily="34" charset="-122"/>
                          <a:ea typeface="微软雅黑" panose="020B0503020204020204" pitchFamily="34" charset="-122"/>
                          <a:cs typeface="+mn-ea"/>
                          <a:sym typeface="微软雅黑" panose="020B0503020204020204" pitchFamily="34" charset="-122"/>
                        </a:rPr>
                        <a:t>11.5</a:t>
                      </a:r>
                      <a:endParaRPr lang="en-US" altLang="zh-CN" sz="1050" b="0" i="0" u="none" strike="noStrike" dirty="0">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2439" marR="2439" marT="2439"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r>
              <a:tr h="278925">
                <a:tc>
                  <a:txBody>
                    <a:bodyPr/>
                    <a:lstStyle/>
                    <a:p>
                      <a:pPr marL="107950" algn="l" fontAlgn="ctr"/>
                      <a:r>
                        <a:rPr lang="en-US" sz="1050" u="none" strike="noStrike" dirty="0">
                          <a:effectLst/>
                          <a:latin typeface="微软雅黑" panose="020B0503020204020204" pitchFamily="34" charset="-122"/>
                          <a:ea typeface="微软雅黑" panose="020B0503020204020204" pitchFamily="34" charset="-122"/>
                          <a:cs typeface="+mn-ea"/>
                          <a:sym typeface="微软雅黑" panose="020B0503020204020204" pitchFamily="34" charset="-122"/>
                        </a:rPr>
                        <a:t>（95% CI）</a:t>
                      </a:r>
                      <a:endParaRPr lang="en-US" sz="1050" b="0" i="0" u="none" strike="noStrike" dirty="0">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2439" marR="2439" marT="2439"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6195" algn="ctr" fontAlgn="ctr"/>
                      <a:r>
                        <a:rPr lang="en-US" sz="1050" u="none" strike="noStrike" dirty="0">
                          <a:effectLst/>
                          <a:latin typeface="微软雅黑" panose="020B0503020204020204" pitchFamily="34" charset="-122"/>
                          <a:ea typeface="微软雅黑" panose="020B0503020204020204" pitchFamily="34" charset="-122"/>
                          <a:cs typeface="+mn-ea"/>
                          <a:sym typeface="微软雅黑" panose="020B0503020204020204" pitchFamily="34" charset="-122"/>
                        </a:rPr>
                        <a:t>(4.3, NE)</a:t>
                      </a:r>
                      <a:endParaRPr lang="en-US" sz="1050" b="0" i="0" u="none" strike="noStrike" dirty="0">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2439" marR="2439" marT="2439"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6195" algn="ctr" fontAlgn="ctr"/>
                      <a:r>
                        <a:rPr lang="en-US" sz="1050" u="none" strike="noStrike" dirty="0">
                          <a:effectLst/>
                          <a:latin typeface="微软雅黑" panose="020B0503020204020204" pitchFamily="34" charset="-122"/>
                          <a:ea typeface="微软雅黑" panose="020B0503020204020204" pitchFamily="34" charset="-122"/>
                          <a:cs typeface="+mn-ea"/>
                          <a:sym typeface="微软雅黑" panose="020B0503020204020204" pitchFamily="34" charset="-122"/>
                        </a:rPr>
                        <a:t>(5.4, NE)</a:t>
                      </a:r>
                      <a:endParaRPr lang="en-US" sz="1050" b="0" i="0" u="none" strike="noStrike" dirty="0">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2439" marR="2439" marT="2439"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6195" algn="ctr" fontAlgn="ctr"/>
                      <a:r>
                        <a:rPr lang="en-US" sz="1050" u="none" strike="noStrike" dirty="0">
                          <a:effectLst/>
                          <a:latin typeface="微软雅黑" panose="020B0503020204020204" pitchFamily="34" charset="-122"/>
                          <a:ea typeface="微软雅黑" panose="020B0503020204020204" pitchFamily="34" charset="-122"/>
                          <a:cs typeface="+mn-ea"/>
                          <a:sym typeface="微软雅黑" panose="020B0503020204020204" pitchFamily="34" charset="-122"/>
                        </a:rPr>
                        <a:t>(5.6, NE)</a:t>
                      </a:r>
                      <a:endParaRPr lang="en-US" sz="1050" b="0" i="0" u="none" strike="noStrike" dirty="0">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2439" marR="2439" marT="2439"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6195" algn="ctr" fontAlgn="ctr"/>
                      <a:r>
                        <a:rPr lang="en-US" sz="1050" u="none" strike="noStrike" dirty="0">
                          <a:effectLst/>
                          <a:latin typeface="微软雅黑" panose="020B0503020204020204" pitchFamily="34" charset="-122"/>
                          <a:ea typeface="微软雅黑" panose="020B0503020204020204" pitchFamily="34" charset="-122"/>
                          <a:cs typeface="+mn-ea"/>
                          <a:sym typeface="微软雅黑" panose="020B0503020204020204" pitchFamily="34" charset="-122"/>
                        </a:rPr>
                        <a:t>(7.4, NE)</a:t>
                      </a:r>
                      <a:endParaRPr lang="en-US" sz="1050" b="0" i="0" u="none" strike="noStrike" dirty="0">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2439" marR="2439" marT="2439"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78925">
                <a:tc>
                  <a:txBody>
                    <a:bodyPr/>
                    <a:lstStyle/>
                    <a:p>
                      <a:pPr marL="36195" algn="l" fontAlgn="ctr"/>
                      <a:r>
                        <a:rPr lang="zh-CN" altLang="en-US" sz="1050" b="1" u="none" strike="noStrike" dirty="0">
                          <a:effectLst/>
                          <a:latin typeface="微软雅黑" panose="020B0503020204020204" pitchFamily="34" charset="-122"/>
                          <a:ea typeface="微软雅黑" panose="020B0503020204020204" pitchFamily="34" charset="-122"/>
                          <a:cs typeface="+mn-ea"/>
                          <a:sym typeface="微软雅黑" panose="020B0503020204020204" pitchFamily="34" charset="-122"/>
                        </a:rPr>
                        <a:t>中位随访时间，月</a:t>
                      </a:r>
                      <a:endParaRPr lang="zh-CN" altLang="en-US" sz="1050" b="1" i="0" u="none" strike="noStrike" dirty="0">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2439" marR="2439" marT="2439"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marL="36195" algn="ctr" fontAlgn="ctr"/>
                      <a:r>
                        <a:rPr lang="en-US" altLang="zh-CN" sz="1050" u="none" strike="noStrike">
                          <a:effectLst/>
                          <a:latin typeface="微软雅黑" panose="020B0503020204020204" pitchFamily="34" charset="-122"/>
                          <a:ea typeface="微软雅黑" panose="020B0503020204020204" pitchFamily="34" charset="-122"/>
                          <a:cs typeface="+mn-ea"/>
                          <a:sym typeface="微软雅黑" panose="020B0503020204020204" pitchFamily="34" charset="-122"/>
                        </a:rPr>
                        <a:t>7.4</a:t>
                      </a:r>
                      <a:endParaRPr lang="en-US" altLang="zh-CN" sz="1050" b="0" i="0" u="none" strike="noStrike">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2439" marR="2439" marT="2439"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marL="36195" algn="ctr" fontAlgn="ctr"/>
                      <a:r>
                        <a:rPr lang="en-US" altLang="zh-CN" sz="1050" u="none" strike="noStrike" dirty="0">
                          <a:effectLst/>
                          <a:latin typeface="微软雅黑" panose="020B0503020204020204" pitchFamily="34" charset="-122"/>
                          <a:ea typeface="微软雅黑" panose="020B0503020204020204" pitchFamily="34" charset="-122"/>
                          <a:cs typeface="+mn-ea"/>
                          <a:sym typeface="微软雅黑" panose="020B0503020204020204" pitchFamily="34" charset="-122"/>
                        </a:rPr>
                        <a:t>9.5</a:t>
                      </a:r>
                      <a:endParaRPr lang="en-US" altLang="zh-CN" sz="1050" b="0" i="0" u="none" strike="noStrike" dirty="0">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2439" marR="2439" marT="2439"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marL="36195" algn="ctr" fontAlgn="ctr"/>
                      <a:r>
                        <a:rPr lang="en-US" altLang="zh-CN" sz="1050" u="none" strike="noStrike" dirty="0">
                          <a:effectLst/>
                          <a:latin typeface="微软雅黑" panose="020B0503020204020204" pitchFamily="34" charset="-122"/>
                          <a:ea typeface="微软雅黑" panose="020B0503020204020204" pitchFamily="34" charset="-122"/>
                          <a:cs typeface="+mn-ea"/>
                          <a:sym typeface="微软雅黑" panose="020B0503020204020204" pitchFamily="34" charset="-122"/>
                        </a:rPr>
                        <a:t>11.9</a:t>
                      </a:r>
                      <a:endParaRPr lang="en-US" altLang="zh-CN" sz="1050" b="0" i="0" u="none" strike="noStrike" dirty="0">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2439" marR="2439" marT="2439"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marL="36195" algn="ctr" fontAlgn="ctr"/>
                      <a:r>
                        <a:rPr lang="en-US" altLang="zh-CN" sz="1050" u="none" strike="noStrike" dirty="0">
                          <a:effectLst/>
                          <a:latin typeface="微软雅黑" panose="020B0503020204020204" pitchFamily="34" charset="-122"/>
                          <a:ea typeface="微软雅黑" panose="020B0503020204020204" pitchFamily="34" charset="-122"/>
                          <a:cs typeface="+mn-ea"/>
                          <a:sym typeface="微软雅黑" panose="020B0503020204020204" pitchFamily="34" charset="-122"/>
                        </a:rPr>
                        <a:t>7.4</a:t>
                      </a:r>
                      <a:endParaRPr lang="en-US" altLang="zh-CN" sz="1050" b="0" i="0" u="none" strike="noStrike" dirty="0">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2439" marR="2439" marT="2439"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r>
              <a:tr h="278925">
                <a:tc>
                  <a:txBody>
                    <a:bodyPr/>
                    <a:lstStyle/>
                    <a:p>
                      <a:pPr marL="107950" algn="l" fontAlgn="ctr"/>
                      <a:r>
                        <a:rPr lang="en-US" sz="1050" u="none" strike="noStrike" dirty="0">
                          <a:effectLst/>
                          <a:latin typeface="微软雅黑" panose="020B0503020204020204" pitchFamily="34" charset="-122"/>
                          <a:ea typeface="微软雅黑" panose="020B0503020204020204" pitchFamily="34" charset="-122"/>
                          <a:cs typeface="+mn-ea"/>
                          <a:sym typeface="微软雅黑" panose="020B0503020204020204" pitchFamily="34" charset="-122"/>
                        </a:rPr>
                        <a:t>（95% CI）</a:t>
                      </a:r>
                      <a:endParaRPr lang="en-US" sz="1050" b="0" i="0" u="none" strike="noStrike" dirty="0">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2439" marR="2439" marT="2439"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6195" algn="ctr" fontAlgn="ctr"/>
                      <a:r>
                        <a:rPr lang="en-US" altLang="zh-CN" sz="1050" u="none" strike="noStrike" dirty="0">
                          <a:effectLst/>
                          <a:latin typeface="微软雅黑" panose="020B0503020204020204" pitchFamily="34" charset="-122"/>
                          <a:ea typeface="微软雅黑" panose="020B0503020204020204" pitchFamily="34" charset="-122"/>
                          <a:cs typeface="+mn-ea"/>
                          <a:sym typeface="微软雅黑" panose="020B0503020204020204" pitchFamily="34" charset="-122"/>
                        </a:rPr>
                        <a:t>(7.1, 10.9)</a:t>
                      </a:r>
                      <a:endParaRPr lang="en-US" altLang="zh-CN" sz="1050" b="0" i="0" u="none" strike="noStrike" dirty="0">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2439" marR="2439" marT="2439"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6195" algn="ctr" fontAlgn="ctr"/>
                      <a:r>
                        <a:rPr lang="en-US" altLang="zh-CN" sz="1050" u="none" strike="noStrike" dirty="0">
                          <a:effectLst/>
                          <a:latin typeface="微软雅黑" panose="020B0503020204020204" pitchFamily="34" charset="-122"/>
                          <a:ea typeface="微软雅黑" panose="020B0503020204020204" pitchFamily="34" charset="-122"/>
                          <a:cs typeface="+mn-ea"/>
                          <a:sym typeface="微软雅黑" panose="020B0503020204020204" pitchFamily="34" charset="-122"/>
                        </a:rPr>
                        <a:t>(5.6, 11.1)</a:t>
                      </a:r>
                      <a:endParaRPr lang="en-US" altLang="zh-CN" sz="1050" b="0" i="0" u="none" strike="noStrike" dirty="0">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2439" marR="2439" marT="2439"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6195" algn="ctr" fontAlgn="ctr"/>
                      <a:r>
                        <a:rPr lang="en-US" altLang="zh-CN" sz="1050" u="none" strike="noStrike" dirty="0">
                          <a:effectLst/>
                          <a:latin typeface="微软雅黑" panose="020B0503020204020204" pitchFamily="34" charset="-122"/>
                          <a:ea typeface="微软雅黑" panose="020B0503020204020204" pitchFamily="34" charset="-122"/>
                          <a:cs typeface="+mn-ea"/>
                          <a:sym typeface="微软雅黑" panose="020B0503020204020204" pitchFamily="34" charset="-122"/>
                        </a:rPr>
                        <a:t>(5.5, 14.3)</a:t>
                      </a:r>
                      <a:endParaRPr lang="en-US" altLang="zh-CN" sz="1050" b="0" i="0" u="none" strike="noStrike" dirty="0">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2439" marR="2439" marT="2439"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6195" algn="ctr" fontAlgn="ctr"/>
                      <a:r>
                        <a:rPr lang="en-US" altLang="zh-CN" sz="1050" u="none" strike="noStrike" dirty="0">
                          <a:effectLst/>
                          <a:latin typeface="微软雅黑" panose="020B0503020204020204" pitchFamily="34" charset="-122"/>
                          <a:ea typeface="微软雅黑" panose="020B0503020204020204" pitchFamily="34" charset="-122"/>
                          <a:cs typeface="+mn-ea"/>
                          <a:sym typeface="微软雅黑" panose="020B0503020204020204" pitchFamily="34" charset="-122"/>
                        </a:rPr>
                        <a:t>(5.7, 10.9)</a:t>
                      </a:r>
                      <a:endParaRPr lang="en-US" altLang="zh-CN" sz="1050" b="0" i="0" u="none" strike="noStrike" dirty="0">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2439" marR="2439" marT="2439"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78925">
                <a:tc>
                  <a:txBody>
                    <a:bodyPr/>
                    <a:lstStyle/>
                    <a:p>
                      <a:pPr marL="36195" algn="l" fontAlgn="ctr"/>
                      <a:r>
                        <a:rPr lang="zh-CN" altLang="en-US" sz="1050" b="1" u="none" strike="noStrike" dirty="0">
                          <a:effectLst/>
                          <a:latin typeface="微软雅黑" panose="020B0503020204020204" pitchFamily="34" charset="-122"/>
                          <a:ea typeface="微软雅黑" panose="020B0503020204020204" pitchFamily="34" charset="-122"/>
                          <a:cs typeface="+mn-ea"/>
                          <a:sym typeface="微软雅黑" panose="020B0503020204020204" pitchFamily="34" charset="-122"/>
                        </a:rPr>
                        <a:t>中位</a:t>
                      </a:r>
                      <a:r>
                        <a:rPr lang="en-US" altLang="zh-CN" sz="1050" b="1" u="none" strike="noStrike" dirty="0">
                          <a:effectLst/>
                          <a:latin typeface="微软雅黑" panose="020B0503020204020204" pitchFamily="34" charset="-122"/>
                          <a:ea typeface="微软雅黑" panose="020B0503020204020204" pitchFamily="34" charset="-122"/>
                          <a:cs typeface="+mn-ea"/>
                          <a:sym typeface="微软雅黑" panose="020B0503020204020204" pitchFamily="34" charset="-122"/>
                        </a:rPr>
                        <a:t>PFS</a:t>
                      </a:r>
                      <a:r>
                        <a:rPr lang="zh-CN" altLang="en-US" sz="1050" b="1" u="none" strike="noStrike" dirty="0">
                          <a:effectLst/>
                          <a:latin typeface="微软雅黑" panose="020B0503020204020204" pitchFamily="34" charset="-122"/>
                          <a:ea typeface="微软雅黑" panose="020B0503020204020204" pitchFamily="34" charset="-122"/>
                          <a:cs typeface="+mn-ea"/>
                          <a:sym typeface="微软雅黑" panose="020B0503020204020204" pitchFamily="34" charset="-122"/>
                        </a:rPr>
                        <a:t>，月</a:t>
                      </a:r>
                      <a:endParaRPr lang="zh-CN" altLang="en-US" sz="1050" b="1" i="0" u="none" strike="noStrike" dirty="0">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2439" marR="2439" marT="2439"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marL="36195" algn="ctr" fontAlgn="ctr"/>
                      <a:r>
                        <a:rPr lang="en-US" altLang="zh-CN" sz="1050" b="1" u="none" strike="noStrike" dirty="0">
                          <a:solidFill>
                            <a:srgbClr val="AC283F"/>
                          </a:solidFill>
                          <a:effectLst/>
                          <a:latin typeface="微软雅黑" panose="020B0503020204020204" pitchFamily="34" charset="-122"/>
                          <a:ea typeface="微软雅黑" panose="020B0503020204020204" pitchFamily="34" charset="-122"/>
                          <a:cs typeface="+mn-ea"/>
                          <a:sym typeface="微软雅黑" panose="020B0503020204020204" pitchFamily="34" charset="-122"/>
                        </a:rPr>
                        <a:t>13.7</a:t>
                      </a:r>
                      <a:endParaRPr lang="en-US" altLang="zh-CN" sz="1050" b="1" i="0" u="none" strike="noStrike" dirty="0">
                        <a:solidFill>
                          <a:srgbClr val="AC283F"/>
                        </a:solidFill>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2439" marR="2439" marT="2439"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marL="36195" algn="ctr" fontAlgn="ctr"/>
                      <a:r>
                        <a:rPr lang="en-US" altLang="zh-CN" sz="1050" b="1" u="none" strike="noStrike" dirty="0">
                          <a:solidFill>
                            <a:srgbClr val="AC283F"/>
                          </a:solidFill>
                          <a:effectLst/>
                          <a:latin typeface="微软雅黑" panose="020B0503020204020204" pitchFamily="34" charset="-122"/>
                          <a:ea typeface="微软雅黑" panose="020B0503020204020204" pitchFamily="34" charset="-122"/>
                          <a:cs typeface="+mn-ea"/>
                          <a:sym typeface="微软雅黑" panose="020B0503020204020204" pitchFamily="34" charset="-122"/>
                        </a:rPr>
                        <a:t>13.8</a:t>
                      </a:r>
                      <a:endParaRPr lang="en-US" altLang="zh-CN" sz="1050" b="1" i="0" u="none" strike="noStrike" dirty="0">
                        <a:solidFill>
                          <a:srgbClr val="AC283F"/>
                        </a:solidFill>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2439" marR="2439" marT="2439"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marL="36195" algn="ctr" fontAlgn="ctr"/>
                      <a:r>
                        <a:rPr lang="en-US" altLang="zh-CN" sz="1050" b="1" u="none" strike="noStrike" dirty="0">
                          <a:effectLst/>
                          <a:latin typeface="微软雅黑" panose="020B0503020204020204" pitchFamily="34" charset="-122"/>
                          <a:ea typeface="微软雅黑" panose="020B0503020204020204" pitchFamily="34" charset="-122"/>
                          <a:cs typeface="+mn-ea"/>
                          <a:sym typeface="微软雅黑" panose="020B0503020204020204" pitchFamily="34" charset="-122"/>
                        </a:rPr>
                        <a:t>4.3</a:t>
                      </a:r>
                      <a:endParaRPr lang="en-US" altLang="zh-CN" sz="1050" b="1" i="0" u="none" strike="noStrike" dirty="0">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2439" marR="2439" marT="2439"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marL="36195" algn="ctr" fontAlgn="ctr"/>
                      <a:r>
                        <a:rPr lang="en-US" altLang="zh-CN" sz="1050" b="1" u="none" strike="noStrike" dirty="0">
                          <a:effectLst/>
                          <a:latin typeface="微软雅黑" panose="020B0503020204020204" pitchFamily="34" charset="-122"/>
                          <a:ea typeface="微软雅黑" panose="020B0503020204020204" pitchFamily="34" charset="-122"/>
                          <a:cs typeface="+mn-ea"/>
                          <a:sym typeface="微软雅黑" panose="020B0503020204020204" pitchFamily="34" charset="-122"/>
                        </a:rPr>
                        <a:t>9.2</a:t>
                      </a:r>
                      <a:endParaRPr lang="en-US" altLang="zh-CN" sz="1050" b="1" i="0" u="none" strike="noStrike" dirty="0">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2439" marR="2439" marT="2439"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r>
              <a:tr h="278925">
                <a:tc>
                  <a:txBody>
                    <a:bodyPr/>
                    <a:lstStyle/>
                    <a:p>
                      <a:pPr marL="107950" algn="l" fontAlgn="ctr"/>
                      <a:r>
                        <a:rPr lang="en-US" sz="1050" u="none" strike="noStrike" dirty="0">
                          <a:effectLst/>
                          <a:latin typeface="微软雅黑" panose="020B0503020204020204" pitchFamily="34" charset="-122"/>
                          <a:ea typeface="微软雅黑" panose="020B0503020204020204" pitchFamily="34" charset="-122"/>
                          <a:cs typeface="+mn-ea"/>
                          <a:sym typeface="微软雅黑" panose="020B0503020204020204" pitchFamily="34" charset="-122"/>
                        </a:rPr>
                        <a:t>（95% CI）</a:t>
                      </a:r>
                      <a:endParaRPr lang="en-US" sz="1050" b="0" i="0" u="none" strike="noStrike" dirty="0">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2439" marR="2439" marT="2439"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6195" algn="ctr" fontAlgn="ctr"/>
                      <a:r>
                        <a:rPr lang="en-US" sz="1050" b="1" u="none" strike="noStrike" dirty="0">
                          <a:solidFill>
                            <a:srgbClr val="AC283F"/>
                          </a:solidFill>
                          <a:effectLst/>
                          <a:latin typeface="微软雅黑" panose="020B0503020204020204" pitchFamily="34" charset="-122"/>
                          <a:ea typeface="微软雅黑" panose="020B0503020204020204" pitchFamily="34" charset="-122"/>
                          <a:cs typeface="+mn-ea"/>
                          <a:sym typeface="微软雅黑" panose="020B0503020204020204" pitchFamily="34" charset="-122"/>
                        </a:rPr>
                        <a:t>(7.3, NE)</a:t>
                      </a:r>
                      <a:endParaRPr lang="en-US" sz="1050" b="1" i="0" u="none" strike="noStrike" dirty="0">
                        <a:solidFill>
                          <a:srgbClr val="AC283F"/>
                        </a:solidFill>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2439" marR="2439" marT="2439"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6195" algn="ctr" fontAlgn="ctr"/>
                      <a:r>
                        <a:rPr lang="en-US" sz="1050" b="1" u="none" strike="noStrike" dirty="0">
                          <a:solidFill>
                            <a:srgbClr val="AC283F"/>
                          </a:solidFill>
                          <a:effectLst/>
                          <a:latin typeface="微软雅黑" panose="020B0503020204020204" pitchFamily="34" charset="-122"/>
                          <a:ea typeface="微软雅黑" panose="020B0503020204020204" pitchFamily="34" charset="-122"/>
                          <a:cs typeface="+mn-ea"/>
                          <a:sym typeface="微软雅黑" panose="020B0503020204020204" pitchFamily="34" charset="-122"/>
                        </a:rPr>
                        <a:t>(9.2, NE)</a:t>
                      </a:r>
                      <a:endParaRPr lang="en-US" sz="1050" b="1" i="0" u="none" strike="noStrike" dirty="0">
                        <a:solidFill>
                          <a:srgbClr val="AC283F"/>
                        </a:solidFill>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2439" marR="2439" marT="2439"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6195" algn="ctr" fontAlgn="ctr"/>
                      <a:r>
                        <a:rPr lang="en-US" altLang="zh-CN" sz="1050" u="none" strike="noStrike" dirty="0">
                          <a:effectLst/>
                          <a:latin typeface="微软雅黑" panose="020B0503020204020204" pitchFamily="34" charset="-122"/>
                          <a:ea typeface="微软雅黑" panose="020B0503020204020204" pitchFamily="34" charset="-122"/>
                          <a:cs typeface="+mn-ea"/>
                          <a:sym typeface="微软雅黑" panose="020B0503020204020204" pitchFamily="34" charset="-122"/>
                        </a:rPr>
                        <a:t>(3.7, 7.4)</a:t>
                      </a:r>
                      <a:endParaRPr lang="en-US" altLang="zh-CN" sz="1050" b="0" i="0" u="none" strike="noStrike" dirty="0">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2439" marR="2439" marT="2439"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6195" algn="ctr" fontAlgn="ctr"/>
                      <a:r>
                        <a:rPr lang="en-US" altLang="zh-CN" sz="1050" u="none" strike="noStrike" dirty="0">
                          <a:effectLst/>
                          <a:latin typeface="微软雅黑" panose="020B0503020204020204" pitchFamily="34" charset="-122"/>
                          <a:ea typeface="微软雅黑" panose="020B0503020204020204" pitchFamily="34" charset="-122"/>
                          <a:cs typeface="+mn-ea"/>
                          <a:sym typeface="微软雅黑" panose="020B0503020204020204" pitchFamily="34" charset="-122"/>
                        </a:rPr>
                        <a:t>(7.4, 13.7)</a:t>
                      </a:r>
                      <a:endParaRPr lang="en-US" altLang="zh-CN" sz="1050" b="0" i="0" u="none" strike="noStrike" dirty="0">
                        <a:solidFill>
                          <a:srgbClr val="000000"/>
                        </a:solidFill>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2439" marR="2439" marT="2439"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pic>
        <p:nvPicPr>
          <p:cNvPr id="13" name="图片 12"/>
          <p:cNvPicPr>
            <a:picLocks noChangeAspect="1"/>
          </p:cNvPicPr>
          <p:nvPr/>
        </p:nvPicPr>
        <p:blipFill>
          <a:blip r:embed="rId1"/>
          <a:stretch>
            <a:fillRect/>
          </a:stretch>
        </p:blipFill>
        <p:spPr>
          <a:xfrm>
            <a:off x="5255441" y="2054516"/>
            <a:ext cx="2089498" cy="1332055"/>
          </a:xfrm>
          <a:prstGeom prst="rect">
            <a:avLst/>
          </a:prstGeom>
        </p:spPr>
      </p:pic>
      <p:pic>
        <p:nvPicPr>
          <p:cNvPr id="14" name="图片 13"/>
          <p:cNvPicPr>
            <a:picLocks noChangeAspect="1"/>
          </p:cNvPicPr>
          <p:nvPr/>
        </p:nvPicPr>
        <p:blipFill>
          <a:blip r:embed="rId2"/>
          <a:stretch>
            <a:fillRect/>
          </a:stretch>
        </p:blipFill>
        <p:spPr>
          <a:xfrm>
            <a:off x="7430555" y="2047682"/>
            <a:ext cx="2089498" cy="1336611"/>
          </a:xfrm>
          <a:prstGeom prst="rect">
            <a:avLst/>
          </a:prstGeom>
        </p:spPr>
      </p:pic>
      <p:sp>
        <p:nvSpPr>
          <p:cNvPr id="15" name="文本框 14"/>
          <p:cNvSpPr txBox="1"/>
          <p:nvPr/>
        </p:nvSpPr>
        <p:spPr>
          <a:xfrm>
            <a:off x="163825" y="6348326"/>
            <a:ext cx="11843412" cy="369332"/>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9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DCR</a:t>
            </a:r>
            <a:r>
              <a:rPr kumimoji="0" lang="zh-CN" altLang="en-US" sz="9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：疾病控制率（完全缓解率</a:t>
            </a:r>
            <a:r>
              <a:rPr kumimoji="0" lang="en-US" altLang="zh-CN" sz="9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a:t>
            </a:r>
            <a:r>
              <a:rPr kumimoji="0" lang="zh-CN" altLang="en-US" sz="9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部分缓解率</a:t>
            </a:r>
            <a:r>
              <a:rPr kumimoji="0" lang="en-US" altLang="zh-CN" sz="9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a:t>
            </a:r>
            <a:r>
              <a:rPr kumimoji="0" lang="zh-CN" altLang="en-US" sz="9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持续≥ </a:t>
            </a:r>
            <a:r>
              <a:rPr kumimoji="0" lang="en-US" altLang="zh-CN" sz="9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7</a:t>
            </a:r>
            <a:r>
              <a:rPr kumimoji="0" lang="zh-CN" altLang="en-US" sz="9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周的疾病稳定率）。</a:t>
            </a:r>
            <a:r>
              <a:rPr kumimoji="0" lang="en-US" altLang="zh-CN" sz="900" b="0" i="0" u="none" strike="noStrike" kern="0" cap="none" spc="0" normalizeH="0" baseline="0" noProof="0" dirty="0" err="1">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DoR</a:t>
            </a:r>
            <a:r>
              <a:rPr kumimoji="0" lang="zh-CN" altLang="en-US" sz="9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：缓解持续时间。</a:t>
            </a:r>
            <a:r>
              <a:rPr kumimoji="0" lang="en-US" altLang="zh-CN" sz="9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ORR</a:t>
            </a:r>
            <a:r>
              <a:rPr kumimoji="0" lang="zh-CN" altLang="en-US" sz="9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：客观缓解率。</a:t>
            </a:r>
            <a:r>
              <a:rPr kumimoji="0" lang="en-US" altLang="zh-CN" sz="9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NE = </a:t>
            </a:r>
            <a:r>
              <a:rPr kumimoji="0" lang="zh-CN" altLang="en-US" sz="9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无法评估（</a:t>
            </a:r>
            <a:r>
              <a:rPr kumimoji="0" lang="en-US" altLang="zh-CN" sz="9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SD</a:t>
            </a:r>
            <a:r>
              <a:rPr kumimoji="0" lang="zh-CN" altLang="en-US" sz="9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未达到≥</a:t>
            </a:r>
            <a:r>
              <a:rPr kumimoji="0" lang="en-US" altLang="zh-CN" sz="9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 7</a:t>
            </a:r>
            <a:r>
              <a:rPr kumimoji="0" lang="zh-CN" altLang="en-US" sz="9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周的最低持续时间要求）。</a:t>
            </a:r>
            <a:r>
              <a:rPr kumimoji="0" lang="en-US" altLang="zh-CN" sz="9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NA = </a:t>
            </a:r>
            <a:r>
              <a:rPr kumimoji="0" lang="zh-CN" altLang="en-US" sz="9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不适用（无基线后肿瘤评估）。</a:t>
            </a:r>
            <a:r>
              <a:rPr kumimoji="0" lang="en-US" altLang="zh-CN" sz="9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ctDNA</a:t>
            </a:r>
            <a:r>
              <a:rPr kumimoji="0" lang="zh-CN" altLang="en-US" sz="9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：循环肿瘤</a:t>
            </a:r>
            <a:r>
              <a:rPr kumimoji="0" lang="en-US" altLang="zh-CN" sz="9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DNA</a:t>
            </a:r>
            <a:r>
              <a:rPr kumimoji="0" lang="zh-CN" altLang="en-US" sz="9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a:t>
            </a:r>
            <a:r>
              <a:rPr kumimoji="0" lang="en-US" altLang="zh-CN" sz="9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ND</a:t>
            </a:r>
            <a:r>
              <a:rPr kumimoji="0" lang="zh-CN" altLang="en-US" sz="9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：未检出。</a:t>
            </a:r>
            <a:endParaRPr kumimoji="0" lang="zh-CN" altLang="en-US" sz="9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pic>
        <p:nvPicPr>
          <p:cNvPr id="16" name="图片 15"/>
          <p:cNvPicPr>
            <a:picLocks noChangeAspect="1"/>
          </p:cNvPicPr>
          <p:nvPr/>
        </p:nvPicPr>
        <p:blipFill>
          <a:blip r:embed="rId3"/>
          <a:stretch>
            <a:fillRect/>
          </a:stretch>
        </p:blipFill>
        <p:spPr>
          <a:xfrm>
            <a:off x="6300190" y="4151273"/>
            <a:ext cx="4532218" cy="2167075"/>
          </a:xfrm>
          <a:prstGeom prst="rect">
            <a:avLst/>
          </a:prstGeom>
        </p:spPr>
      </p:pic>
      <p:sp>
        <p:nvSpPr>
          <p:cNvPr id="17" name="文本框 16"/>
          <p:cNvSpPr txBox="1"/>
          <p:nvPr/>
        </p:nvSpPr>
        <p:spPr>
          <a:xfrm>
            <a:off x="5125976" y="1053753"/>
            <a:ext cx="6881262" cy="723275"/>
          </a:xfrm>
          <a:prstGeom prst="rect">
            <a:avLst/>
          </a:prstGeom>
          <a:noFill/>
        </p:spPr>
        <p:txBody>
          <a:bodyPr wrap="square">
            <a:spAutoFit/>
          </a:bodyPr>
          <a:lstStyle/>
          <a:p>
            <a:pPr marL="179705" lvl="0" indent="-179705">
              <a:spcAft>
                <a:spcPts val="600"/>
              </a:spcAft>
              <a:buFont typeface="Wingdings" panose="05000000000000000000" pitchFamily="2" charset="2"/>
              <a:buChar char="Ø"/>
              <a:defRPr/>
            </a:pPr>
            <a:r>
              <a:rPr kumimoji="0" lang="zh-CN" altLang="en-US" sz="12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在</a:t>
            </a:r>
            <a:r>
              <a:rPr kumimoji="0" lang="en-US" altLang="zh-CN" sz="12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GIST</a:t>
            </a:r>
            <a:r>
              <a:rPr kumimoji="0" lang="zh-CN" altLang="en-US" sz="12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所有后线治疗（</a:t>
            </a:r>
            <a:r>
              <a:rPr kumimoji="0" lang="en-US" altLang="zh-CN" sz="12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3</a:t>
            </a:r>
            <a:r>
              <a:rPr kumimoji="0" lang="zh-CN" altLang="en-US" sz="12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线</a:t>
            </a:r>
            <a:r>
              <a:rPr kumimoji="0" lang="en-US" altLang="zh-CN" sz="12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a:t>
            </a:r>
            <a:r>
              <a:rPr kumimoji="0" lang="zh-CN" altLang="en-US" sz="12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a:t>
            </a:r>
            <a:r>
              <a:rPr kumimoji="0" lang="en-US" altLang="zh-CN" sz="12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5</a:t>
            </a:r>
            <a:r>
              <a:rPr kumimoji="0" lang="zh-CN" altLang="en-US" sz="12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线）中均观察到临床活性</a:t>
            </a:r>
            <a:r>
              <a:rPr lang="zh-CN" altLang="en-US" sz="1200" kern="0" dirty="0">
                <a:solidFill>
                  <a:prstClr val="black"/>
                </a:solidFill>
                <a:latin typeface="微软雅黑" panose="020B0503020204020204" pitchFamily="34" charset="-122"/>
                <a:ea typeface="微软雅黑" panose="020B0503020204020204" pitchFamily="34" charset="-122"/>
                <a:cs typeface="+mn-ea"/>
                <a:sym typeface="微软雅黑" panose="020B0503020204020204" pitchFamily="34" charset="-122"/>
              </a:rPr>
              <a:t>，</a:t>
            </a:r>
            <a:r>
              <a:rPr lang="en-US" altLang="zh-CN" sz="1200" dirty="0">
                <a:solidFill>
                  <a:prstClr val="black"/>
                </a:solidFill>
                <a:latin typeface="微软雅黑" panose="020B0503020204020204" pitchFamily="34" charset="-122"/>
                <a:ea typeface="微软雅黑" panose="020B0503020204020204" pitchFamily="34" charset="-122"/>
                <a:cs typeface="+mn-ea"/>
                <a:sym typeface="微软雅黑" panose="020B0503020204020204" pitchFamily="34" charset="-122"/>
              </a:rPr>
              <a:t>74%</a:t>
            </a:r>
            <a:r>
              <a:rPr lang="zh-CN" altLang="en-US" sz="1200" dirty="0">
                <a:solidFill>
                  <a:prstClr val="black"/>
                </a:solidFill>
                <a:latin typeface="微软雅黑" panose="020B0503020204020204" pitchFamily="34" charset="-122"/>
                <a:ea typeface="微软雅黑" panose="020B0503020204020204" pitchFamily="34" charset="-122"/>
                <a:cs typeface="+mn-ea"/>
                <a:sym typeface="微软雅黑" panose="020B0503020204020204" pitchFamily="34" charset="-122"/>
              </a:rPr>
              <a:t>（</a:t>
            </a:r>
            <a:r>
              <a:rPr lang="en-US" altLang="zh-CN" sz="1200" dirty="0">
                <a:solidFill>
                  <a:prstClr val="black"/>
                </a:solidFill>
                <a:latin typeface="微软雅黑" panose="020B0503020204020204" pitchFamily="34" charset="-122"/>
                <a:ea typeface="微软雅黑" panose="020B0503020204020204" pitchFamily="34" charset="-122"/>
                <a:cs typeface="+mn-ea"/>
                <a:sym typeface="微软雅黑" panose="020B0503020204020204" pitchFamily="34" charset="-122"/>
              </a:rPr>
              <a:t>117/158</a:t>
            </a:r>
            <a:r>
              <a:rPr lang="zh-CN" altLang="en-US" sz="1200" dirty="0">
                <a:solidFill>
                  <a:prstClr val="black"/>
                </a:solidFill>
                <a:latin typeface="微软雅黑" panose="020B0503020204020204" pitchFamily="34" charset="-122"/>
                <a:ea typeface="微软雅黑" panose="020B0503020204020204" pitchFamily="34" charset="-122"/>
                <a:cs typeface="+mn-ea"/>
                <a:sym typeface="微软雅黑" panose="020B0503020204020204" pitchFamily="34" charset="-122"/>
              </a:rPr>
              <a:t>）的患者出现肿瘤退缩</a:t>
            </a:r>
            <a:endParaRPr kumimoji="0" lang="en-US" altLang="zh-CN" sz="12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a:p>
            <a:pPr marL="179705" indent="-179705">
              <a:spcAft>
                <a:spcPts val="600"/>
              </a:spcAft>
              <a:buFont typeface="Wingdings" panose="05000000000000000000" pitchFamily="2" charset="2"/>
              <a:buChar char="Ø"/>
              <a:defRPr/>
            </a:pPr>
            <a:r>
              <a:rPr lang="zh-CN" altLang="en-US" sz="1200" dirty="0">
                <a:solidFill>
                  <a:prstClr val="black"/>
                </a:solidFill>
                <a:latin typeface="微软雅黑" panose="020B0503020204020204" pitchFamily="34" charset="-122"/>
                <a:ea typeface="微软雅黑" panose="020B0503020204020204" pitchFamily="34" charset="-122"/>
                <a:cs typeface="+mn-ea"/>
                <a:sym typeface="微软雅黑" panose="020B0503020204020204" pitchFamily="34" charset="-122"/>
              </a:rPr>
              <a:t>总体 </a:t>
            </a:r>
            <a:r>
              <a:rPr lang="en-US" altLang="zh-CN" sz="1200" dirty="0">
                <a:solidFill>
                  <a:prstClr val="black"/>
                </a:solidFill>
                <a:latin typeface="微软雅黑" panose="020B0503020204020204" pitchFamily="34" charset="-122"/>
                <a:ea typeface="微软雅黑" panose="020B0503020204020204" pitchFamily="34" charset="-122"/>
                <a:cs typeface="+mn-ea"/>
                <a:sym typeface="微软雅黑" panose="020B0503020204020204" pitchFamily="34" charset="-122"/>
              </a:rPr>
              <a:t>ORR </a:t>
            </a:r>
            <a:r>
              <a:rPr lang="zh-CN" altLang="en-US" sz="1200" dirty="0">
                <a:solidFill>
                  <a:prstClr val="black"/>
                </a:solidFill>
                <a:latin typeface="微软雅黑" panose="020B0503020204020204" pitchFamily="34" charset="-122"/>
                <a:ea typeface="微软雅黑" panose="020B0503020204020204" pitchFamily="34" charset="-122"/>
                <a:cs typeface="+mn-ea"/>
                <a:sym typeface="微软雅黑" panose="020B0503020204020204" pitchFamily="34" charset="-122"/>
              </a:rPr>
              <a:t>为 </a:t>
            </a:r>
            <a:r>
              <a:rPr lang="en-US" altLang="zh-CN" sz="1200" dirty="0">
                <a:solidFill>
                  <a:prstClr val="black"/>
                </a:solidFill>
                <a:latin typeface="微软雅黑" panose="020B0503020204020204" pitchFamily="34" charset="-122"/>
                <a:ea typeface="微软雅黑" panose="020B0503020204020204" pitchFamily="34" charset="-122"/>
                <a:cs typeface="+mn-ea"/>
                <a:sym typeface="微软雅黑" panose="020B0503020204020204" pitchFamily="34" charset="-122"/>
              </a:rPr>
              <a:t>28.5%</a:t>
            </a:r>
            <a:r>
              <a:rPr lang="zh-CN" altLang="en-US" sz="1200" dirty="0">
                <a:solidFill>
                  <a:prstClr val="black"/>
                </a:solidFill>
                <a:latin typeface="微软雅黑" panose="020B0503020204020204" pitchFamily="34" charset="-122"/>
                <a:ea typeface="微软雅黑" panose="020B0503020204020204" pitchFamily="34" charset="-122"/>
                <a:cs typeface="+mn-ea"/>
                <a:sym typeface="微软雅黑" panose="020B0503020204020204" pitchFamily="34" charset="-122"/>
              </a:rPr>
              <a:t>，</a:t>
            </a:r>
            <a:r>
              <a:rPr lang="en-US" altLang="zh-CN" sz="1200" dirty="0">
                <a:solidFill>
                  <a:prstClr val="black"/>
                </a:solidFill>
                <a:latin typeface="微软雅黑" panose="020B0503020204020204" pitchFamily="34" charset="-122"/>
                <a:ea typeface="微软雅黑" panose="020B0503020204020204" pitchFamily="34" charset="-122"/>
                <a:cs typeface="+mn-ea"/>
                <a:sym typeface="微软雅黑" panose="020B0503020204020204" pitchFamily="34" charset="-122"/>
              </a:rPr>
              <a:t>DCR</a:t>
            </a:r>
            <a:r>
              <a:rPr lang="zh-CN" altLang="en-US" sz="1200" dirty="0">
                <a:solidFill>
                  <a:prstClr val="black"/>
                </a:solidFill>
                <a:latin typeface="微软雅黑" panose="020B0503020204020204" pitchFamily="34" charset="-122"/>
                <a:ea typeface="微软雅黑" panose="020B0503020204020204" pitchFamily="34" charset="-122"/>
                <a:cs typeface="+mn-ea"/>
                <a:sym typeface="微软雅黑" panose="020B0503020204020204" pitchFamily="34" charset="-122"/>
              </a:rPr>
              <a:t>为</a:t>
            </a:r>
            <a:r>
              <a:rPr lang="en-US" altLang="zh-CN" sz="1200" dirty="0">
                <a:solidFill>
                  <a:prstClr val="black"/>
                </a:solidFill>
                <a:latin typeface="微软雅黑" panose="020B0503020204020204" pitchFamily="34" charset="-122"/>
                <a:ea typeface="微软雅黑" panose="020B0503020204020204" pitchFamily="34" charset="-122"/>
                <a:cs typeface="+mn-ea"/>
                <a:sym typeface="微软雅黑" panose="020B0503020204020204" pitchFamily="34" charset="-122"/>
              </a:rPr>
              <a:t>77.8% </a:t>
            </a:r>
            <a:r>
              <a:rPr lang="zh-CN" altLang="en-US" sz="1200" dirty="0">
                <a:solidFill>
                  <a:prstClr val="black"/>
                </a:solidFill>
                <a:latin typeface="微软雅黑" panose="020B0503020204020204" pitchFamily="34" charset="-122"/>
                <a:ea typeface="微软雅黑" panose="020B0503020204020204" pitchFamily="34" charset="-122"/>
                <a:cs typeface="+mn-ea"/>
                <a:sym typeface="微软雅黑" panose="020B0503020204020204" pitchFamily="34" charset="-122"/>
              </a:rPr>
              <a:t>，</a:t>
            </a:r>
            <a:r>
              <a:rPr lang="en-US" altLang="zh-CN" sz="1200" dirty="0">
                <a:solidFill>
                  <a:prstClr val="black"/>
                </a:solidFill>
                <a:latin typeface="微软雅黑" panose="020B0503020204020204" pitchFamily="34" charset="-122"/>
                <a:ea typeface="微软雅黑" panose="020B0503020204020204" pitchFamily="34" charset="-122"/>
                <a:cs typeface="+mn-ea"/>
                <a:sym typeface="微软雅黑" panose="020B0503020204020204" pitchFamily="34" charset="-122"/>
              </a:rPr>
              <a:t>DOR</a:t>
            </a:r>
            <a:r>
              <a:rPr lang="zh-CN" altLang="en-US" sz="1200" dirty="0">
                <a:solidFill>
                  <a:prstClr val="black"/>
                </a:solidFill>
                <a:latin typeface="微软雅黑" panose="020B0503020204020204" pitchFamily="34" charset="-122"/>
                <a:ea typeface="微软雅黑" panose="020B0503020204020204" pitchFamily="34" charset="-122"/>
                <a:cs typeface="+mn-ea"/>
                <a:sym typeface="微软雅黑" panose="020B0503020204020204" pitchFamily="34" charset="-122"/>
              </a:rPr>
              <a:t>为</a:t>
            </a:r>
            <a:r>
              <a:rPr lang="en-US" altLang="zh-CN" sz="1200" dirty="0">
                <a:solidFill>
                  <a:prstClr val="black"/>
                </a:solidFill>
                <a:latin typeface="微软雅黑" panose="020B0503020204020204" pitchFamily="34" charset="-122"/>
                <a:ea typeface="微软雅黑" panose="020B0503020204020204" pitchFamily="34" charset="-122"/>
                <a:cs typeface="+mn-ea"/>
                <a:sym typeface="微软雅黑" panose="020B0503020204020204" pitchFamily="34" charset="-122"/>
              </a:rPr>
              <a:t>11.5</a:t>
            </a:r>
            <a:r>
              <a:rPr lang="zh-CN" altLang="en-US" sz="1200" dirty="0">
                <a:solidFill>
                  <a:prstClr val="black"/>
                </a:solidFill>
                <a:latin typeface="微软雅黑" panose="020B0503020204020204" pitchFamily="34" charset="-122"/>
                <a:ea typeface="微软雅黑" panose="020B0503020204020204" pitchFamily="34" charset="-122"/>
                <a:cs typeface="+mn-ea"/>
                <a:sym typeface="微软雅黑" panose="020B0503020204020204" pitchFamily="34" charset="-122"/>
              </a:rPr>
              <a:t>个月；</a:t>
            </a:r>
            <a:r>
              <a:rPr kumimoji="0" lang="zh-CN" altLang="en-US" sz="12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在</a:t>
            </a:r>
            <a:r>
              <a:rPr kumimoji="0" lang="en-US" altLang="zh-CN" sz="12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3</a:t>
            </a:r>
            <a:r>
              <a:rPr kumimoji="0" lang="zh-CN" altLang="en-US" sz="12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线和</a:t>
            </a:r>
            <a:r>
              <a:rPr kumimoji="0" lang="en-US" altLang="zh-CN" sz="12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4</a:t>
            </a:r>
            <a:r>
              <a:rPr kumimoji="0" lang="zh-CN" altLang="en-US" sz="12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线治疗中观察到良好的临床疗效（</a:t>
            </a:r>
            <a:r>
              <a:rPr kumimoji="0" lang="en-US" altLang="zh-CN" sz="12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3L</a:t>
            </a:r>
            <a:r>
              <a:rPr kumimoji="0" lang="zh-CN" altLang="en-US" sz="12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a:t>
            </a:r>
            <a:r>
              <a:rPr kumimoji="0" lang="en-US" altLang="zh-CN" sz="12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ORR 46.7%</a:t>
            </a:r>
            <a:r>
              <a:rPr kumimoji="0" lang="zh-CN" altLang="en-US" sz="12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a:t>
            </a:r>
            <a:r>
              <a:rPr kumimoji="0" lang="en-US" altLang="zh-CN" sz="1200" b="0" i="0" u="none" strike="noStrike" kern="0" cap="none" spc="0" normalizeH="0" baseline="0" noProof="0" dirty="0" err="1">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mPFS</a:t>
            </a:r>
            <a:r>
              <a:rPr kumimoji="0" lang="en-US" altLang="zh-CN" sz="12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 13.7</a:t>
            </a:r>
            <a:r>
              <a:rPr kumimoji="0" lang="zh-CN" altLang="en-US" sz="12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个月；</a:t>
            </a:r>
            <a:r>
              <a:rPr kumimoji="0" lang="en-US" altLang="zh-CN" sz="12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4L</a:t>
            </a:r>
            <a:r>
              <a:rPr kumimoji="0" lang="zh-CN" altLang="en-US" sz="12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a:t>
            </a:r>
            <a:r>
              <a:rPr kumimoji="0" lang="en-US" altLang="zh-CN" sz="12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ORR 42.9%</a:t>
            </a:r>
            <a:r>
              <a:rPr kumimoji="0" lang="zh-CN" altLang="en-US" sz="12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a:t>
            </a:r>
            <a:r>
              <a:rPr kumimoji="0" lang="en-US" altLang="zh-CN" sz="1200" b="0" i="0" u="none" strike="noStrike" kern="0" cap="none" spc="0" normalizeH="0" baseline="0" noProof="0" dirty="0" err="1">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mPFS</a:t>
            </a:r>
            <a:r>
              <a:rPr kumimoji="0" lang="en-US" altLang="zh-CN" sz="12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 13.8</a:t>
            </a:r>
            <a:r>
              <a:rPr kumimoji="0" lang="zh-CN" altLang="en-US" sz="12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个月）</a:t>
            </a:r>
            <a:endParaRPr kumimoji="0" lang="zh-CN" altLang="en-US" sz="12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8" name="文本框 17"/>
          <p:cNvSpPr txBox="1"/>
          <p:nvPr/>
        </p:nvSpPr>
        <p:spPr>
          <a:xfrm>
            <a:off x="5146300" y="3723625"/>
            <a:ext cx="6902813" cy="461665"/>
          </a:xfrm>
          <a:prstGeom prst="rect">
            <a:avLst/>
          </a:prstGeom>
          <a:noFill/>
        </p:spPr>
        <p:txBody>
          <a:bodyPr wrap="square">
            <a:spAutoFit/>
          </a:bodyPr>
          <a:lstStyle>
            <a:defPPr>
              <a:defRPr lang="zh-CN"/>
            </a:defPPr>
            <a:lvl1pPr marL="285750" marR="0" lvl="0" indent="-285750" fontAlgn="auto">
              <a:lnSpc>
                <a:spcPct val="150000"/>
              </a:lnSpc>
              <a:spcBef>
                <a:spcPts val="0"/>
              </a:spcBef>
              <a:spcAft>
                <a:spcPts val="0"/>
              </a:spcAft>
              <a:buClrTx/>
              <a:buSzTx/>
              <a:buFont typeface="Wingdings" panose="05000000000000000000" pitchFamily="2" charset="2"/>
              <a:buChar char="Ø"/>
              <a:defRPr kumimoji="0" sz="1200" b="0" i="0" u="none" strike="noStrike" kern="0" cap="none" spc="0" normalizeH="0" baseline="0">
                <a:ln>
                  <a:noFill/>
                </a:ln>
                <a:solidFill>
                  <a:prstClr val="black"/>
                </a:solidFill>
                <a:effectLst/>
                <a:uLnTx/>
                <a:uFillTx/>
                <a:latin typeface="Arial" panose="020B0604020202020204"/>
                <a:cs typeface="+mn-ea"/>
              </a:defRPr>
            </a:lvl1pPr>
          </a:lstStyle>
          <a:p>
            <a:pPr marL="179705" indent="-179705">
              <a:lnSpc>
                <a:spcPct val="100000"/>
              </a:lnSpc>
            </a:pPr>
            <a:r>
              <a:rPr lang="zh-CN" altLang="en-US" dirty="0">
                <a:latin typeface="微软雅黑" panose="020B0503020204020204" pitchFamily="34" charset="-122"/>
                <a:ea typeface="微软雅黑" panose="020B0503020204020204" pitchFamily="34" charset="-122"/>
                <a:sym typeface="微软雅黑" panose="020B0503020204020204" pitchFamily="34" charset="-122"/>
              </a:rPr>
              <a:t>在具有广谱获得性耐药突变的</a:t>
            </a:r>
            <a:r>
              <a:rPr lang="en-US" altLang="zh-CN">
                <a:latin typeface="微软雅黑" panose="020B0503020204020204" pitchFamily="34" charset="-122"/>
                <a:ea typeface="微软雅黑" panose="020B0503020204020204" pitchFamily="34" charset="-122"/>
                <a:sym typeface="微软雅黑" panose="020B0503020204020204" pitchFamily="34" charset="-122"/>
              </a:rPr>
              <a:t>GIST</a:t>
            </a:r>
            <a:r>
              <a:rPr lang="zh-CN" altLang="en-US">
                <a:latin typeface="微软雅黑" panose="020B0503020204020204" pitchFamily="34" charset="-122"/>
                <a:ea typeface="微软雅黑" panose="020B0503020204020204" pitchFamily="34" charset="-122"/>
                <a:sym typeface="微软雅黑" panose="020B0503020204020204" pitchFamily="34" charset="-122"/>
              </a:rPr>
              <a:t>患者</a:t>
            </a:r>
            <a:r>
              <a:rPr lang="zh-CN" altLang="en-US" dirty="0">
                <a:latin typeface="微软雅黑" panose="020B0503020204020204" pitchFamily="34" charset="-122"/>
                <a:ea typeface="微软雅黑" panose="020B0503020204020204" pitchFamily="34" charset="-122"/>
                <a:sym typeface="微软雅黑" panose="020B0503020204020204" pitchFamily="34" charset="-122"/>
              </a:rPr>
              <a:t>中观察到肿瘤缓解，包括 </a:t>
            </a:r>
            <a:r>
              <a:rPr lang="en-US" altLang="zh-CN">
                <a:latin typeface="微软雅黑" panose="020B0503020204020204" pitchFamily="34" charset="-122"/>
                <a:ea typeface="微软雅黑" panose="020B0503020204020204" pitchFamily="34" charset="-122"/>
                <a:sym typeface="微软雅黑" panose="020B0503020204020204" pitchFamily="34" charset="-122"/>
              </a:rPr>
              <a:t>KIT ATP </a:t>
            </a:r>
            <a:r>
              <a:rPr lang="zh-CN" altLang="en-US">
                <a:latin typeface="微软雅黑" panose="020B0503020204020204" pitchFamily="34" charset="-122"/>
                <a:ea typeface="微软雅黑" panose="020B0503020204020204" pitchFamily="34" charset="-122"/>
                <a:sym typeface="微软雅黑" panose="020B0503020204020204" pitchFamily="34" charset="-122"/>
              </a:rPr>
              <a:t>结合</a:t>
            </a:r>
            <a:r>
              <a:rPr lang="zh-CN" altLang="en-US" dirty="0">
                <a:latin typeface="微软雅黑" panose="020B0503020204020204" pitchFamily="34" charset="-122"/>
                <a:ea typeface="微软雅黑" panose="020B0503020204020204" pitchFamily="34" charset="-122"/>
                <a:sym typeface="微软雅黑" panose="020B0503020204020204" pitchFamily="34" charset="-122"/>
              </a:rPr>
              <a:t>位点（外显子</a:t>
            </a:r>
            <a:r>
              <a:rPr lang="en-US" altLang="zh-CN">
                <a:latin typeface="微软雅黑" panose="020B0503020204020204" pitchFamily="34" charset="-122"/>
                <a:ea typeface="微软雅黑" panose="020B0503020204020204" pitchFamily="34" charset="-122"/>
                <a:sym typeface="微软雅黑" panose="020B0503020204020204" pitchFamily="34" charset="-122"/>
              </a:rPr>
              <a:t>13/14</a:t>
            </a:r>
            <a:r>
              <a:rPr lang="zh-CN" altLang="en-US">
                <a:latin typeface="微软雅黑" panose="020B0503020204020204" pitchFamily="34" charset="-122"/>
                <a:ea typeface="微软雅黑" panose="020B0503020204020204" pitchFamily="34" charset="-122"/>
                <a:sym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sym typeface="微软雅黑" panose="020B0503020204020204" pitchFamily="34" charset="-122"/>
              </a:rPr>
              <a:t>和活化环（外显子</a:t>
            </a:r>
            <a:r>
              <a:rPr lang="en-US" altLang="zh-CN">
                <a:latin typeface="微软雅黑" panose="020B0503020204020204" pitchFamily="34" charset="-122"/>
                <a:ea typeface="微软雅黑" panose="020B0503020204020204" pitchFamily="34" charset="-122"/>
                <a:sym typeface="微软雅黑" panose="020B0503020204020204" pitchFamily="34" charset="-122"/>
              </a:rPr>
              <a:t>17/18</a:t>
            </a:r>
            <a:r>
              <a:rPr lang="zh-CN" altLang="en-US">
                <a:latin typeface="微软雅黑" panose="020B0503020204020204" pitchFamily="34" charset="-122"/>
                <a:ea typeface="微软雅黑" panose="020B0503020204020204" pitchFamily="34" charset="-122"/>
                <a:sym typeface="微软雅黑" panose="020B0503020204020204" pitchFamily="34" charset="-122"/>
              </a:rPr>
              <a:t>）</a:t>
            </a:r>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19" name="图片 18"/>
          <p:cNvPicPr>
            <a:picLocks noChangeAspect="1"/>
          </p:cNvPicPr>
          <p:nvPr/>
        </p:nvPicPr>
        <p:blipFill>
          <a:blip r:embed="rId4"/>
          <a:stretch>
            <a:fillRect/>
          </a:stretch>
        </p:blipFill>
        <p:spPr>
          <a:xfrm>
            <a:off x="9605669" y="2072725"/>
            <a:ext cx="2278629" cy="1300331"/>
          </a:xfrm>
          <a:prstGeom prst="rect">
            <a:avLst/>
          </a:prstGeom>
        </p:spPr>
      </p:pic>
      <p:sp>
        <p:nvSpPr>
          <p:cNvPr id="20" name="文本框 19"/>
          <p:cNvSpPr txBox="1"/>
          <p:nvPr/>
        </p:nvSpPr>
        <p:spPr>
          <a:xfrm>
            <a:off x="10687997" y="2067772"/>
            <a:ext cx="372218" cy="215444"/>
          </a:xfrm>
          <a:prstGeom prst="rect">
            <a:avLst/>
          </a:prstGeom>
          <a:noFill/>
        </p:spPr>
        <p:txBody>
          <a:bodyPr wrap="none" rtlCol="0">
            <a:spAutoFit/>
          </a:bodyPr>
          <a:lstStyle/>
          <a:p>
            <a:r>
              <a:rPr lang="en-US" altLang="zh-CN" sz="800" b="1" dirty="0">
                <a:latin typeface="微软雅黑" panose="020B0503020204020204" pitchFamily="34" charset="-122"/>
                <a:ea typeface="微软雅黑" panose="020B0503020204020204" pitchFamily="34" charset="-122"/>
                <a:sym typeface="微软雅黑" panose="020B0503020204020204" pitchFamily="34" charset="-122"/>
              </a:rPr>
              <a:t>PFS</a:t>
            </a:r>
            <a:endParaRPr lang="zh-CN" altLang="en-US" sz="800"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7" name="文本占位符 1"/>
          <p:cNvSpPr txBox="1"/>
          <p:nvPr/>
        </p:nvSpPr>
        <p:spPr>
          <a:xfrm>
            <a:off x="300038" y="6600879"/>
            <a:ext cx="2640012" cy="216982"/>
          </a:xfrm>
          <a:prstGeom prst="rect">
            <a:avLst/>
          </a:prstGeom>
        </p:spPr>
        <p:txBody>
          <a:bodyPr>
            <a:noAutofit/>
          </a:bodyPr>
          <a:lstStyle>
            <a:defPPr>
              <a:defRPr lang="zh-CN"/>
            </a:defPPr>
            <a:lvl1pPr indent="0" defTabSz="1219200">
              <a:lnSpc>
                <a:spcPct val="120000"/>
              </a:lnSpc>
              <a:spcBef>
                <a:spcPts val="0"/>
              </a:spcBef>
              <a:buFont typeface="Arial" panose="020B0604020202020204" pitchFamily="34" charset="0"/>
              <a:buNone/>
              <a:defRPr sz="900">
                <a:solidFill>
                  <a:prstClr val="black"/>
                </a:solidFill>
                <a:latin typeface="Arial" panose="020B0604020202020204"/>
                <a:cs typeface="+mn-ea"/>
              </a:defRPr>
            </a:lvl1pPr>
            <a:lvl2pPr marL="914400" indent="-304800" defTabSz="1219200">
              <a:lnSpc>
                <a:spcPct val="90000"/>
              </a:lnSpc>
              <a:spcBef>
                <a:spcPts val="665"/>
              </a:spcBef>
              <a:buFont typeface="Arial" panose="020B0604020202020204" pitchFamily="34" charset="0"/>
              <a:buChar char="•"/>
              <a:defRPr sz="3200">
                <a:latin typeface="微软雅黑" panose="020B0503020204020204" pitchFamily="34" charset="-122"/>
              </a:defRPr>
            </a:lvl2pPr>
            <a:lvl3pPr marL="1524000" indent="-304800" defTabSz="1219200">
              <a:lnSpc>
                <a:spcPct val="90000"/>
              </a:lnSpc>
              <a:spcBef>
                <a:spcPts val="665"/>
              </a:spcBef>
              <a:buFont typeface="Arial" panose="020B0604020202020204" pitchFamily="34" charset="0"/>
              <a:buChar char="•"/>
              <a:defRPr sz="2800">
                <a:latin typeface="微软雅黑" panose="020B0503020204020204" pitchFamily="34" charset="-122"/>
              </a:defRPr>
            </a:lvl3pPr>
            <a:lvl4pPr marL="2133600" indent="-304800" defTabSz="1219200">
              <a:lnSpc>
                <a:spcPct val="90000"/>
              </a:lnSpc>
              <a:spcBef>
                <a:spcPts val="665"/>
              </a:spcBef>
              <a:buFont typeface="Arial" panose="020B0604020202020204" pitchFamily="34" charset="0"/>
              <a:buChar char="•"/>
              <a:defRPr sz="2535">
                <a:latin typeface="微软雅黑" panose="020B0503020204020204" pitchFamily="34" charset="-122"/>
              </a:defRPr>
            </a:lvl4pPr>
            <a:lvl5pPr marL="2743200" indent="-304800" defTabSz="1219200">
              <a:lnSpc>
                <a:spcPct val="90000"/>
              </a:lnSpc>
              <a:spcBef>
                <a:spcPts val="665"/>
              </a:spcBef>
              <a:buFont typeface="Arial" panose="020B0604020202020204" pitchFamily="34" charset="0"/>
              <a:buChar char="•"/>
              <a:defRPr sz="2535">
                <a:latin typeface="微软雅黑" panose="020B0503020204020204" pitchFamily="34" charset="-122"/>
              </a:defRPr>
            </a:lvl5pPr>
            <a:lvl6pPr marL="3352800" indent="-304800" defTabSz="1219200">
              <a:lnSpc>
                <a:spcPct val="90000"/>
              </a:lnSpc>
              <a:spcBef>
                <a:spcPts val="665"/>
              </a:spcBef>
              <a:buFont typeface="Arial" panose="020B0604020202020204" pitchFamily="34" charset="0"/>
              <a:buChar char="•"/>
              <a:defRPr sz="2535"/>
            </a:lvl6pPr>
            <a:lvl7pPr marL="3961765" indent="-304800" defTabSz="1219200">
              <a:lnSpc>
                <a:spcPct val="90000"/>
              </a:lnSpc>
              <a:spcBef>
                <a:spcPts val="665"/>
              </a:spcBef>
              <a:buFont typeface="Arial" panose="020B0604020202020204" pitchFamily="34" charset="0"/>
              <a:buChar char="•"/>
              <a:defRPr sz="2535"/>
            </a:lvl7pPr>
            <a:lvl8pPr marL="4571365" indent="-304800" defTabSz="1219200">
              <a:lnSpc>
                <a:spcPct val="90000"/>
              </a:lnSpc>
              <a:spcBef>
                <a:spcPts val="665"/>
              </a:spcBef>
              <a:buFont typeface="Arial" panose="020B0604020202020204" pitchFamily="34" charset="0"/>
              <a:buChar char="•"/>
              <a:defRPr sz="2535"/>
            </a:lvl8pPr>
            <a:lvl9pPr marL="5180965" indent="-304800" defTabSz="1219200">
              <a:lnSpc>
                <a:spcPct val="90000"/>
              </a:lnSpc>
              <a:spcBef>
                <a:spcPts val="665"/>
              </a:spcBef>
              <a:buFont typeface="Arial" panose="020B0604020202020204" pitchFamily="34" charset="0"/>
              <a:buChar char="•"/>
              <a:defRPr sz="2535"/>
            </a:lvl9pPr>
          </a:lstStyle>
          <a:p>
            <a:r>
              <a:rPr lang="en-US" altLang="zh-CN" dirty="0">
                <a:latin typeface="微软雅黑" panose="020B0503020204020204" pitchFamily="34" charset="-122"/>
                <a:ea typeface="微软雅黑" panose="020B0503020204020204" pitchFamily="34" charset="-122"/>
                <a:sym typeface="微软雅黑" panose="020B0503020204020204" pitchFamily="34" charset="-122"/>
              </a:rPr>
              <a:t>Ping Chi</a:t>
            </a:r>
            <a:r>
              <a:rPr lang="es-ES" altLang="zh-CN" dirty="0">
                <a:latin typeface="微软雅黑" panose="020B0503020204020204" pitchFamily="34" charset="-122"/>
                <a:ea typeface="微软雅黑" panose="020B0503020204020204" pitchFamily="34" charset="-122"/>
                <a:sym typeface="微软雅黑" panose="020B0503020204020204" pitchFamily="34" charset="-122"/>
              </a:rPr>
              <a:t>, et al. 2025 ASCO </a:t>
            </a:r>
            <a:r>
              <a:rPr lang="es-ES" altLang="zh-CN" dirty="0" err="1">
                <a:latin typeface="微软雅黑" panose="020B0503020204020204" pitchFamily="34" charset="-122"/>
                <a:ea typeface="微软雅黑" panose="020B0503020204020204" pitchFamily="34" charset="-122"/>
                <a:sym typeface="微软雅黑" panose="020B0503020204020204" pitchFamily="34" charset="-122"/>
              </a:rPr>
              <a:t>Abstract</a:t>
            </a:r>
            <a:r>
              <a:rPr lang="es-ES" altLang="zh-CN" dirty="0">
                <a:latin typeface="微软雅黑" panose="020B0503020204020204" pitchFamily="34" charset="-122"/>
                <a:ea typeface="微软雅黑" panose="020B0503020204020204" pitchFamily="34" charset="-122"/>
                <a:sym typeface="微软雅黑" panose="020B0503020204020204" pitchFamily="34" charset="-122"/>
              </a:rPr>
              <a:t> #11517.</a:t>
            </a:r>
            <a:endParaRPr lang="es-ES" altLang="zh-CN"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8" name="内容占位符 4"/>
          <p:cNvSpPr txBox="1"/>
          <p:nvPr/>
        </p:nvSpPr>
        <p:spPr>
          <a:xfrm>
            <a:off x="40886" y="180767"/>
            <a:ext cx="11843412" cy="73702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1"/>
                </a:solidFill>
                <a:latin typeface="Arial" panose="020B0604020202020204" pitchFamily="34" charset="0"/>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Arial" panose="020B0604020202020204" pitchFamily="34" charset="0"/>
                <a:ea typeface="微软雅黑"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Arial" panose="020B0604020202020204" pitchFamily="34" charset="0"/>
                <a:ea typeface="微软雅黑" panose="020B0503020204020204"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Arial" panose="020B0604020202020204" pitchFamily="34" charset="0"/>
                <a:ea typeface="微软雅黑" panose="020B0503020204020204"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altLang="zh-CN" sz="2000" b="1" dirty="0">
                <a:latin typeface="微软雅黑" panose="020B0503020204020204" pitchFamily="34" charset="-122"/>
                <a:cs typeface="+mn-ea"/>
                <a:sym typeface="微软雅黑" panose="020B0503020204020204" pitchFamily="34" charset="-122"/>
              </a:rPr>
              <a:t>NB003</a:t>
            </a:r>
            <a:r>
              <a:rPr lang="zh-CN" altLang="en-US" sz="2000" b="1" dirty="0">
                <a:latin typeface="微软雅黑" panose="020B0503020204020204" pitchFamily="34" charset="-122"/>
                <a:cs typeface="+mn-ea"/>
                <a:sym typeface="微软雅黑" panose="020B0503020204020204" pitchFamily="34" charset="-122"/>
              </a:rPr>
              <a:t>在所有后线治疗以及具有广谱获得性耐药突变的</a:t>
            </a:r>
            <a:r>
              <a:rPr lang="en-US" altLang="zh-CN" sz="2000" b="1" dirty="0">
                <a:latin typeface="微软雅黑" panose="020B0503020204020204" pitchFamily="34" charset="-122"/>
                <a:cs typeface="+mn-ea"/>
                <a:sym typeface="微软雅黑" panose="020B0503020204020204" pitchFamily="34" charset="-122"/>
              </a:rPr>
              <a:t>GIST</a:t>
            </a:r>
            <a:r>
              <a:rPr lang="zh-CN" altLang="en-US" sz="2000" b="1" dirty="0">
                <a:latin typeface="微软雅黑" panose="020B0503020204020204" pitchFamily="34" charset="-122"/>
                <a:cs typeface="+mn-ea"/>
                <a:sym typeface="微软雅黑" panose="020B0503020204020204" pitchFamily="34" charset="-122"/>
              </a:rPr>
              <a:t>患者中均观察到临床活性</a:t>
            </a:r>
            <a:endParaRPr lang="en-US" altLang="zh-CN" sz="2000" b="1" dirty="0">
              <a:latin typeface="微软雅黑" panose="020B0503020204020204" pitchFamily="34" charset="-122"/>
              <a:cs typeface="+mn-ea"/>
              <a:sym typeface="微软雅黑" panose="020B0503020204020204" pitchFamily="34" charset="-122"/>
            </a:endParaRPr>
          </a:p>
          <a:p>
            <a:pPr marL="0" indent="0">
              <a:lnSpc>
                <a:spcPct val="100000"/>
              </a:lnSpc>
              <a:spcBef>
                <a:spcPts val="0"/>
              </a:spcBef>
              <a:buNone/>
            </a:pPr>
            <a:r>
              <a:rPr lang="zh-CN" altLang="en-US" sz="2000" b="1" dirty="0">
                <a:latin typeface="微软雅黑" panose="020B0503020204020204" pitchFamily="34" charset="-122"/>
                <a:cs typeface="+mn-ea"/>
                <a:sym typeface="微软雅黑" panose="020B0503020204020204" pitchFamily="34" charset="-122"/>
              </a:rPr>
              <a:t>计划开展</a:t>
            </a:r>
            <a:r>
              <a:rPr lang="en-US" altLang="zh-CN" sz="2000" b="1" dirty="0">
                <a:latin typeface="微软雅黑" panose="020B0503020204020204" pitchFamily="34" charset="-122"/>
                <a:cs typeface="+mn-ea"/>
                <a:sym typeface="微软雅黑" panose="020B0503020204020204" pitchFamily="34" charset="-122"/>
              </a:rPr>
              <a:t>NB003</a:t>
            </a:r>
            <a:r>
              <a:rPr lang="zh-CN" altLang="en-US" sz="2000" b="1" dirty="0">
                <a:latin typeface="微软雅黑" panose="020B0503020204020204" pitchFamily="34" charset="-122"/>
                <a:cs typeface="+mn-ea"/>
                <a:sym typeface="微软雅黑" panose="020B0503020204020204" pitchFamily="34" charset="-122"/>
              </a:rPr>
              <a:t>对比瑞戈非尼作为晚期</a:t>
            </a:r>
            <a:r>
              <a:rPr lang="en-US" altLang="zh-CN" sz="2000" b="1" dirty="0">
                <a:latin typeface="微软雅黑" panose="020B0503020204020204" pitchFamily="34" charset="-122"/>
                <a:cs typeface="+mn-ea"/>
                <a:sym typeface="微软雅黑" panose="020B0503020204020204" pitchFamily="34" charset="-122"/>
              </a:rPr>
              <a:t>GIST</a:t>
            </a:r>
            <a:r>
              <a:rPr lang="zh-CN" altLang="en-US" sz="2000" b="1" dirty="0">
                <a:latin typeface="微软雅黑" panose="020B0503020204020204" pitchFamily="34" charset="-122"/>
                <a:cs typeface="+mn-ea"/>
                <a:sym typeface="微软雅黑" panose="020B0503020204020204" pitchFamily="34" charset="-122"/>
              </a:rPr>
              <a:t>三线治疗的全球</a:t>
            </a:r>
            <a:r>
              <a:rPr lang="en-US" altLang="zh-CN" sz="2000" b="1" dirty="0">
                <a:latin typeface="微软雅黑" panose="020B0503020204020204" pitchFamily="34" charset="-122"/>
                <a:cs typeface="+mn-ea"/>
                <a:sym typeface="微软雅黑" panose="020B0503020204020204" pitchFamily="34" charset="-122"/>
              </a:rPr>
              <a:t>III</a:t>
            </a:r>
            <a:r>
              <a:rPr lang="zh-CN" altLang="en-US" sz="2000" b="1" dirty="0">
                <a:latin typeface="微软雅黑" panose="020B0503020204020204" pitchFamily="34" charset="-122"/>
                <a:cs typeface="+mn-ea"/>
                <a:sym typeface="微软雅黑" panose="020B0503020204020204" pitchFamily="34" charset="-122"/>
              </a:rPr>
              <a:t>期随机试验</a:t>
            </a:r>
            <a:endParaRPr lang="zh-CN" altLang="en-US" sz="2000" b="1" dirty="0">
              <a:latin typeface="微软雅黑" panose="020B0503020204020204" pitchFamily="34" charset="-122"/>
              <a:cs typeface="+mn-ea"/>
              <a:sym typeface="微软雅黑" panose="020B0503020204020204" pitchFamily="34" charset="-122"/>
            </a:endParaRPr>
          </a:p>
        </p:txBody>
      </p:sp>
      <p:sp>
        <p:nvSpPr>
          <p:cNvPr id="2" name="矩形: 圆角 1"/>
          <p:cNvSpPr/>
          <p:nvPr/>
        </p:nvSpPr>
        <p:spPr>
          <a:xfrm>
            <a:off x="142886" y="3529908"/>
            <a:ext cx="3043865" cy="550773"/>
          </a:xfrm>
          <a:prstGeom prst="roundRect">
            <a:avLst>
              <a:gd name="adj" fmla="val 11495"/>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 name="矩形: 圆角 3"/>
          <p:cNvSpPr/>
          <p:nvPr/>
        </p:nvSpPr>
        <p:spPr>
          <a:xfrm>
            <a:off x="142885" y="5766153"/>
            <a:ext cx="3043865" cy="550773"/>
          </a:xfrm>
          <a:prstGeom prst="roundRect">
            <a:avLst>
              <a:gd name="adj" fmla="val 11495"/>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40894" y="839922"/>
            <a:ext cx="11510211" cy="769352"/>
            <a:chOff x="396240" y="977901"/>
            <a:chExt cx="11510211" cy="769352"/>
          </a:xfrm>
        </p:grpSpPr>
        <p:sp>
          <p:nvSpPr>
            <p:cNvPr id="3" name="矩形 2"/>
            <p:cNvSpPr/>
            <p:nvPr/>
          </p:nvSpPr>
          <p:spPr>
            <a:xfrm>
              <a:off x="396240" y="977901"/>
              <a:ext cx="11510211" cy="769352"/>
            </a:xfrm>
            <a:prstGeom prst="rect">
              <a:avLst/>
            </a:prstGeom>
            <a:solidFill>
              <a:schemeClr val="bg1"/>
            </a:solidFill>
            <a:ln>
              <a:noFill/>
            </a:ln>
            <a:effectLst>
              <a:outerShdw blurRad="63500" algn="tl"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0">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5" name="文本框 4"/>
            <p:cNvSpPr txBox="1"/>
            <p:nvPr/>
          </p:nvSpPr>
          <p:spPr>
            <a:xfrm>
              <a:off x="483759" y="1040346"/>
              <a:ext cx="11335166" cy="613690"/>
            </a:xfrm>
            <a:prstGeom prst="rect">
              <a:avLst/>
            </a:prstGeom>
            <a:ln w="12700">
              <a:miter lim="400000"/>
            </a:ln>
          </p:spPr>
          <p:txBody>
            <a:bodyPr wrap="square" lIns="45718" tIns="45718" rIns="45718" bIns="45718">
              <a:sp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140335" indent="-140335">
                <a:lnSpc>
                  <a:spcPct val="120000"/>
                </a:lnSpc>
                <a:buSzPct val="100000"/>
                <a:buChar char="•"/>
                <a:defRPr sz="1400">
                  <a:latin typeface="微软雅黑" panose="020B0503020204020204" pitchFamily="34" charset="-122"/>
                  <a:ea typeface="微软雅黑" panose="020B0503020204020204" pitchFamily="34" charset="-122"/>
                  <a:cs typeface="微软雅黑" panose="020B0503020204020204" pitchFamily="34" charset="-122"/>
                </a:defRPr>
              </a:lvl1pPr>
            </a:lstStyle>
            <a:p>
              <a:pPr marL="215900" marR="0" lvl="0" indent="-215900" algn="l" defTabSz="914400" rtl="0" eaLnBrk="1" fontAlgn="auto" latinLnBrk="0" hangingPunct="0">
                <a:lnSpc>
                  <a:spcPct val="150000"/>
                </a:lnSpc>
                <a:spcBef>
                  <a:spcPts val="0"/>
                </a:spcBef>
                <a:spcAft>
                  <a:spcPts val="0"/>
                </a:spcAft>
                <a:buClrTx/>
                <a:buSzPct val="100000"/>
                <a:buFont typeface="Arial" panose="020B0604020202020204" pitchFamily="34" charset="0"/>
                <a:buChar char="•"/>
                <a:defRPr/>
              </a:pPr>
              <a:r>
                <a:rPr kumimoji="0" lang="zh-CN" altLang="en-US" sz="1200" b="0" i="0" u="none" strike="noStrike" kern="0" cap="none" spc="0" normalizeH="0" baseline="0" noProof="0" dirty="0">
                  <a:ln>
                    <a:noFill/>
                  </a:ln>
                  <a:effectLst/>
                  <a:uLnTx/>
                  <a:uFillTx/>
                  <a:cs typeface="+mn-ea"/>
                  <a:sym typeface="微软雅黑" panose="020B0503020204020204" pitchFamily="34" charset="-122"/>
                </a:rPr>
                <a:t>阿昔替尼是一种口服的多靶点激酶抑制剂</a:t>
              </a:r>
              <a:r>
                <a:rPr kumimoji="0" lang="en-US" altLang="zh-CN" sz="1200" b="0" i="0" u="none" strike="noStrike" kern="0" cap="none" spc="0" normalizeH="0" baseline="0" noProof="0" dirty="0">
                  <a:ln>
                    <a:noFill/>
                  </a:ln>
                  <a:effectLst/>
                  <a:uLnTx/>
                  <a:uFillTx/>
                  <a:cs typeface="+mn-ea"/>
                  <a:sym typeface="微软雅黑" panose="020B0503020204020204" pitchFamily="34" charset="-122"/>
                </a:rPr>
                <a:t>(MKI)</a:t>
              </a:r>
              <a:r>
                <a:rPr kumimoji="0" lang="zh-CN" altLang="en-US" sz="1200" b="0" i="0" u="none" strike="noStrike" kern="0" cap="none" spc="0" normalizeH="0" baseline="0" noProof="0" dirty="0">
                  <a:ln>
                    <a:noFill/>
                  </a:ln>
                  <a:effectLst/>
                  <a:uLnTx/>
                  <a:uFillTx/>
                  <a:cs typeface="+mn-ea"/>
                  <a:sym typeface="微软雅黑" panose="020B0503020204020204" pitchFamily="34" charset="-122"/>
                </a:rPr>
                <a:t>，靶向</a:t>
              </a:r>
              <a:r>
                <a:rPr kumimoji="0" lang="en-US" altLang="zh-CN" sz="1200" b="0" i="0" u="none" strike="noStrike" kern="0" cap="none" spc="0" normalizeH="0" baseline="0" noProof="0" dirty="0">
                  <a:ln>
                    <a:noFill/>
                  </a:ln>
                  <a:effectLst/>
                  <a:uLnTx/>
                  <a:uFillTx/>
                  <a:cs typeface="+mn-ea"/>
                  <a:sym typeface="微软雅黑" panose="020B0503020204020204" pitchFamily="34" charset="-122"/>
                </a:rPr>
                <a:t>VEGFR1-3</a:t>
              </a:r>
              <a:r>
                <a:rPr kumimoji="0" lang="zh-CN" altLang="en-US" sz="1200" b="0" i="0" u="none" strike="noStrike" kern="0" cap="none" spc="0" normalizeH="0" baseline="0" noProof="0" dirty="0">
                  <a:ln>
                    <a:noFill/>
                  </a:ln>
                  <a:effectLst/>
                  <a:uLnTx/>
                  <a:uFillTx/>
                  <a:cs typeface="+mn-ea"/>
                  <a:sym typeface="微软雅黑" panose="020B0503020204020204" pitchFamily="34" charset="-122"/>
                </a:rPr>
                <a:t>、</a:t>
              </a:r>
              <a:r>
                <a:rPr kumimoji="0" lang="en-US" altLang="zh-CN" sz="1200" b="0" i="0" u="none" strike="noStrike" kern="0" cap="none" spc="0" normalizeH="0" baseline="0" noProof="0" dirty="0">
                  <a:ln>
                    <a:noFill/>
                  </a:ln>
                  <a:effectLst/>
                  <a:uLnTx/>
                  <a:uFillTx/>
                  <a:cs typeface="+mn-ea"/>
                  <a:sym typeface="微软雅黑" panose="020B0503020204020204" pitchFamily="34" charset="-122"/>
                </a:rPr>
                <a:t>KIT</a:t>
              </a:r>
              <a:r>
                <a:rPr kumimoji="0" lang="zh-CN" altLang="en-US" sz="1200" b="0" i="0" u="none" strike="noStrike" kern="0" cap="none" spc="0" normalizeH="0" baseline="0" noProof="0" dirty="0">
                  <a:ln>
                    <a:noFill/>
                  </a:ln>
                  <a:effectLst/>
                  <a:uLnTx/>
                  <a:uFillTx/>
                  <a:cs typeface="+mn-ea"/>
                  <a:sym typeface="微软雅黑" panose="020B0503020204020204" pitchFamily="34" charset="-122"/>
                </a:rPr>
                <a:t>和</a:t>
              </a:r>
              <a:r>
                <a:rPr kumimoji="0" lang="en-US" altLang="zh-CN" sz="1200" b="0" i="0" u="none" strike="noStrike" kern="0" cap="none" spc="0" normalizeH="0" baseline="0" noProof="0" dirty="0">
                  <a:ln>
                    <a:noFill/>
                  </a:ln>
                  <a:effectLst/>
                  <a:uLnTx/>
                  <a:uFillTx/>
                  <a:cs typeface="+mn-ea"/>
                  <a:sym typeface="微软雅黑" panose="020B0503020204020204" pitchFamily="34" charset="-122"/>
                </a:rPr>
                <a:t>PDGFR α/β</a:t>
              </a:r>
              <a:r>
                <a:rPr kumimoji="0" lang="zh-CN" altLang="en-US" sz="1200" b="0" i="0" u="none" strike="noStrike" kern="0" cap="none" spc="0" normalizeH="0" baseline="0" noProof="0" dirty="0">
                  <a:ln>
                    <a:noFill/>
                  </a:ln>
                  <a:effectLst/>
                  <a:uLnTx/>
                  <a:uFillTx/>
                  <a:cs typeface="+mn-ea"/>
                  <a:sym typeface="微软雅黑" panose="020B0503020204020204" pitchFamily="34" charset="-122"/>
                </a:rPr>
                <a:t>。阿维鲁单抗是一种全人源</a:t>
              </a:r>
              <a:r>
                <a:rPr kumimoji="0" lang="en-US" altLang="zh-CN" sz="1200" b="0" i="0" u="none" strike="noStrike" kern="0" cap="none" spc="0" normalizeH="0" baseline="0" noProof="0" dirty="0">
                  <a:ln>
                    <a:noFill/>
                  </a:ln>
                  <a:effectLst/>
                  <a:uLnTx/>
                  <a:uFillTx/>
                  <a:cs typeface="+mn-ea"/>
                  <a:sym typeface="微软雅黑" panose="020B0503020204020204" pitchFamily="34" charset="-122"/>
                </a:rPr>
                <a:t>IgG1</a:t>
              </a:r>
              <a:r>
                <a:rPr kumimoji="0" lang="zh-CN" altLang="en-US" sz="1200" b="0" i="0" u="none" strike="noStrike" kern="0" cap="none" spc="0" normalizeH="0" baseline="0" noProof="0" dirty="0">
                  <a:ln>
                    <a:noFill/>
                  </a:ln>
                  <a:effectLst/>
                  <a:uLnTx/>
                  <a:uFillTx/>
                  <a:cs typeface="+mn-ea"/>
                  <a:sym typeface="微软雅黑" panose="020B0503020204020204" pitchFamily="34" charset="-122"/>
                </a:rPr>
                <a:t>和抗</a:t>
              </a:r>
              <a:r>
                <a:rPr kumimoji="0" lang="en-US" altLang="zh-CN" sz="1200" b="0" i="0" u="none" strike="noStrike" kern="0" cap="none" spc="0" normalizeH="0" baseline="0" noProof="0" dirty="0">
                  <a:ln>
                    <a:noFill/>
                  </a:ln>
                  <a:effectLst/>
                  <a:uLnTx/>
                  <a:uFillTx/>
                  <a:cs typeface="+mn-ea"/>
                  <a:sym typeface="微软雅黑" panose="020B0503020204020204" pitchFamily="34" charset="-122"/>
                </a:rPr>
                <a:t>PD-L1</a:t>
              </a:r>
              <a:r>
                <a:rPr kumimoji="0" lang="zh-CN" altLang="en-US" sz="1200" b="0" i="0" u="none" strike="noStrike" kern="0" cap="none" spc="0" normalizeH="0" baseline="0" noProof="0" dirty="0">
                  <a:ln>
                    <a:noFill/>
                  </a:ln>
                  <a:effectLst/>
                  <a:uLnTx/>
                  <a:uFillTx/>
                  <a:cs typeface="+mn-ea"/>
                  <a:sym typeface="微软雅黑" panose="020B0503020204020204" pitchFamily="34" charset="-122"/>
                </a:rPr>
                <a:t>的单克隆抗体。</a:t>
              </a:r>
              <a:endParaRPr kumimoji="0" lang="en-US" altLang="zh-CN" sz="1200" b="0" i="0" u="none" strike="noStrike" kern="0" cap="none" spc="0" normalizeH="0" baseline="0" noProof="0" dirty="0">
                <a:ln>
                  <a:noFill/>
                </a:ln>
                <a:effectLst/>
                <a:uLnTx/>
                <a:uFillTx/>
                <a:cs typeface="+mn-ea"/>
                <a:sym typeface="微软雅黑" panose="020B0503020204020204" pitchFamily="34" charset="-122"/>
              </a:endParaRPr>
            </a:p>
            <a:p>
              <a:pPr marL="215900" marR="0" lvl="0" indent="-215900" algn="l" defTabSz="914400" rtl="0" eaLnBrk="1" fontAlgn="auto" latinLnBrk="0" hangingPunct="0">
                <a:lnSpc>
                  <a:spcPct val="150000"/>
                </a:lnSpc>
                <a:spcBef>
                  <a:spcPts val="0"/>
                </a:spcBef>
                <a:spcAft>
                  <a:spcPts val="0"/>
                </a:spcAft>
                <a:buClrTx/>
                <a:buSzPct val="100000"/>
                <a:buFont typeface="Arial" panose="020B0604020202020204" pitchFamily="34" charset="0"/>
                <a:buChar char="•"/>
                <a:defRPr/>
              </a:pPr>
              <a:r>
                <a:rPr kumimoji="0" lang="zh-CN" altLang="en-US" sz="1200" b="1" i="0" u="none" strike="noStrike" kern="0" cap="none" spc="0" normalizeH="0" baseline="0" noProof="0" dirty="0">
                  <a:ln>
                    <a:noFill/>
                  </a:ln>
                  <a:effectLst/>
                  <a:uLnTx/>
                  <a:uFillTx/>
                  <a:cs typeface="+mn-ea"/>
                  <a:sym typeface="微软雅黑" panose="020B0503020204020204" pitchFamily="34" charset="-122"/>
                </a:rPr>
                <a:t>联合</a:t>
              </a:r>
              <a:r>
                <a:rPr kumimoji="0" lang="en-US" altLang="zh-CN" sz="1200" b="1" i="0" u="none" strike="noStrike" kern="0" cap="none" spc="0" normalizeH="0" baseline="0" noProof="0" dirty="0">
                  <a:ln>
                    <a:noFill/>
                  </a:ln>
                  <a:effectLst/>
                  <a:uLnTx/>
                  <a:uFillTx/>
                  <a:cs typeface="+mn-ea"/>
                  <a:sym typeface="微软雅黑" panose="020B0503020204020204" pitchFamily="34" charset="-122"/>
                </a:rPr>
                <a:t>VEGFR</a:t>
              </a:r>
              <a:r>
                <a:rPr kumimoji="0" lang="zh-CN" altLang="en-US" sz="1200" b="1" i="0" u="none" strike="noStrike" kern="0" cap="none" spc="0" normalizeH="0" baseline="0" noProof="0" dirty="0">
                  <a:ln>
                    <a:noFill/>
                  </a:ln>
                  <a:effectLst/>
                  <a:uLnTx/>
                  <a:uFillTx/>
                  <a:cs typeface="+mn-ea"/>
                  <a:sym typeface="微软雅黑" panose="020B0503020204020204" pitchFamily="34" charset="-122"/>
                </a:rPr>
                <a:t>和</a:t>
              </a:r>
              <a:r>
                <a:rPr kumimoji="0" lang="en-US" altLang="zh-CN" sz="1200" b="1" i="0" u="none" strike="noStrike" kern="0" cap="none" spc="0" normalizeH="0" baseline="0" noProof="0" dirty="0">
                  <a:ln>
                    <a:noFill/>
                  </a:ln>
                  <a:effectLst/>
                  <a:uLnTx/>
                  <a:uFillTx/>
                  <a:cs typeface="+mn-ea"/>
                  <a:sym typeface="微软雅黑" panose="020B0503020204020204" pitchFamily="34" charset="-122"/>
                </a:rPr>
                <a:t>PD-L1</a:t>
              </a:r>
              <a:r>
                <a:rPr kumimoji="0" lang="zh-CN" altLang="en-US" sz="1200" b="1" i="0" u="none" strike="noStrike" kern="0" cap="none" spc="0" normalizeH="0" baseline="0" noProof="0" dirty="0">
                  <a:ln>
                    <a:noFill/>
                  </a:ln>
                  <a:effectLst/>
                  <a:uLnTx/>
                  <a:uFillTx/>
                  <a:cs typeface="+mn-ea"/>
                  <a:sym typeface="微软雅黑" panose="020B0503020204020204" pitchFamily="34" charset="-122"/>
                </a:rPr>
                <a:t>抑制剂可能具有协同作用并增强两种治疗的疗效</a:t>
              </a:r>
              <a:r>
                <a:rPr kumimoji="0" lang="zh-CN" altLang="en-US" sz="1200" b="0" i="0" u="none" strike="noStrike" kern="0" cap="none" spc="0" normalizeH="0" baseline="0" noProof="0" dirty="0">
                  <a:ln>
                    <a:noFill/>
                  </a:ln>
                  <a:effectLst/>
                  <a:uLnTx/>
                  <a:uFillTx/>
                  <a:cs typeface="+mn-ea"/>
                  <a:sym typeface="微软雅黑" panose="020B0503020204020204" pitchFamily="34" charset="-122"/>
                </a:rPr>
                <a:t>。</a:t>
              </a:r>
              <a:endParaRPr kumimoji="0" lang="zh-CN" altLang="en-US" sz="1200" b="0" i="0" u="none" strike="noStrike" kern="0" cap="none" spc="0" normalizeH="0" baseline="0" noProof="0" dirty="0">
                <a:ln>
                  <a:noFill/>
                </a:ln>
                <a:effectLst/>
                <a:uLnTx/>
                <a:uFillTx/>
                <a:cs typeface="+mn-ea"/>
                <a:sym typeface="微软雅黑" panose="020B0503020204020204" pitchFamily="34" charset="-122"/>
              </a:endParaRPr>
            </a:p>
          </p:txBody>
        </p:sp>
      </p:grpSp>
      <p:sp>
        <p:nvSpPr>
          <p:cNvPr id="7" name="内容占位符 4"/>
          <p:cNvSpPr txBox="1"/>
          <p:nvPr/>
        </p:nvSpPr>
        <p:spPr>
          <a:xfrm>
            <a:off x="340891" y="347305"/>
            <a:ext cx="11510210" cy="46166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1"/>
                </a:solidFill>
                <a:latin typeface="Arial" panose="020B0604020202020204" pitchFamily="34" charset="0"/>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Arial" panose="020B0604020202020204" pitchFamily="34" charset="0"/>
                <a:ea typeface="微软雅黑"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Arial" panose="020B0604020202020204" pitchFamily="34" charset="0"/>
                <a:ea typeface="微软雅黑" panose="020B0503020204020204"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Arial" panose="020B0604020202020204" pitchFamily="34" charset="0"/>
                <a:ea typeface="微软雅黑" panose="020B0503020204020204"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CN" altLang="en-US" sz="2000" b="1" dirty="0">
                <a:latin typeface="微软雅黑" panose="020B0503020204020204" pitchFamily="34" charset="-122"/>
                <a:cs typeface="+mn-ea"/>
                <a:sym typeface="微软雅黑" panose="020B0503020204020204" pitchFamily="34" charset="-122"/>
              </a:rPr>
              <a:t>免疫治疗与靶向治疗的联合能否为晚期</a:t>
            </a:r>
            <a:r>
              <a:rPr lang="en-US" altLang="zh-CN" sz="2000" b="1" dirty="0">
                <a:latin typeface="微软雅黑" panose="020B0503020204020204" pitchFamily="34" charset="-122"/>
                <a:cs typeface="+mn-ea"/>
                <a:sym typeface="微软雅黑" panose="020B0503020204020204" pitchFamily="34" charset="-122"/>
              </a:rPr>
              <a:t>GIST</a:t>
            </a:r>
            <a:r>
              <a:rPr lang="zh-CN" altLang="en-US" sz="2000" b="1" dirty="0">
                <a:latin typeface="微软雅黑" panose="020B0503020204020204" pitchFamily="34" charset="-122"/>
                <a:cs typeface="+mn-ea"/>
                <a:sym typeface="微软雅黑" panose="020B0503020204020204" pitchFamily="34" charset="-122"/>
              </a:rPr>
              <a:t>患者带来新的治疗方向？</a:t>
            </a:r>
            <a:endParaRPr lang="zh-CN" altLang="en-US" sz="2000" b="1" dirty="0">
              <a:latin typeface="微软雅黑" panose="020B0503020204020204" pitchFamily="34" charset="-122"/>
              <a:cs typeface="+mn-ea"/>
              <a:sym typeface="微软雅黑" panose="020B0503020204020204" pitchFamily="34" charset="-122"/>
            </a:endParaRPr>
          </a:p>
        </p:txBody>
      </p:sp>
      <p:sp>
        <p:nvSpPr>
          <p:cNvPr id="8" name="矩形: 圆角 88"/>
          <p:cNvSpPr/>
          <p:nvPr/>
        </p:nvSpPr>
        <p:spPr bwMode="auto">
          <a:xfrm>
            <a:off x="340890" y="1992708"/>
            <a:ext cx="6479101" cy="4517988"/>
          </a:xfrm>
          <a:prstGeom prst="roundRect">
            <a:avLst>
              <a:gd name="adj" fmla="val 1835"/>
            </a:avLst>
          </a:prstGeom>
          <a:solidFill>
            <a:sysClr val="window" lastClr="FFFFFF"/>
          </a:solidFill>
          <a:ln w="9525" cap="flat" cmpd="sng" algn="ctr">
            <a:gradFill>
              <a:gsLst>
                <a:gs pos="0">
                  <a:srgbClr val="AC283F"/>
                </a:gs>
                <a:gs pos="100000">
                  <a:schemeClr val="bg1"/>
                </a:gs>
              </a:gsLst>
              <a:lin ang="5400000" scaled="1"/>
            </a:gradFill>
            <a:prstDash val="solid"/>
            <a:round/>
            <a:headEnd type="none" w="med" len="med"/>
            <a:tailEnd type="none" w="med" len="med"/>
          </a:ln>
          <a:effectLst>
            <a:outerShdw blurRad="101600" dist="63500" dir="5400000" algn="t" rotWithShape="0">
              <a:schemeClr val="accent1">
                <a:alpha val="30000"/>
              </a:schemeClr>
            </a:outerShdw>
          </a:effectLst>
        </p:spPr>
        <p:txBody>
          <a:bodyPr vert="horz" wrap="none" lIns="37595" tIns="37595" rIns="37595" bIns="37595" numCol="1" rtlCol="0" anchor="ctr" anchorCtr="0" compatLnSpc="1"/>
          <a:lstStyle/>
          <a:p>
            <a:pPr algn="ctr" defTabSz="751840" eaLnBrk="0" fontAlgn="base" hangingPunct="0">
              <a:spcBef>
                <a:spcPct val="50000"/>
              </a:spcBef>
              <a:spcAft>
                <a:spcPct val="0"/>
              </a:spcAft>
            </a:pPr>
            <a:endParaRPr lang="zh-CN" altLang="en-US" sz="900" kern="0" dirty="0">
              <a:solidFill>
                <a:prstClr val="black"/>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9" name="矩形: 圆角 8"/>
          <p:cNvSpPr/>
          <p:nvPr/>
        </p:nvSpPr>
        <p:spPr>
          <a:xfrm>
            <a:off x="1581967" y="1877821"/>
            <a:ext cx="3978840" cy="229771"/>
          </a:xfrm>
          <a:prstGeom prst="roundRect">
            <a:avLst/>
          </a:prstGeom>
          <a:solidFill>
            <a:srgbClr val="AC283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spcBef>
                <a:spcPts val="0"/>
              </a:spcBef>
              <a:spcAft>
                <a:spcPts val="0"/>
              </a:spcAft>
              <a:buClrTx/>
              <a:buSzTx/>
              <a:buFontTx/>
              <a:buNone/>
              <a:defRPr/>
            </a:pPr>
            <a:r>
              <a:rPr kumimoji="0" lang="zh-CN" altLang="en-US" sz="1400" b="1" i="0" u="non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研究设计</a:t>
            </a:r>
            <a:endParaRPr kumimoji="0" lang="zh-CN" altLang="en-US" sz="1400" b="1" i="0" u="non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grpSp>
        <p:nvGrpSpPr>
          <p:cNvPr id="17" name="组合 16"/>
          <p:cNvGrpSpPr/>
          <p:nvPr/>
        </p:nvGrpSpPr>
        <p:grpSpPr>
          <a:xfrm>
            <a:off x="524992" y="3472792"/>
            <a:ext cx="6110896" cy="2917089"/>
            <a:chOff x="339897" y="1997131"/>
            <a:chExt cx="6110896" cy="2670118"/>
          </a:xfrm>
        </p:grpSpPr>
        <p:sp>
          <p:nvSpPr>
            <p:cNvPr id="18" name="矩形 17"/>
            <p:cNvSpPr/>
            <p:nvPr/>
          </p:nvSpPr>
          <p:spPr>
            <a:xfrm>
              <a:off x="339897" y="2182808"/>
              <a:ext cx="1878069" cy="2018567"/>
            </a:xfrm>
            <a:prstGeom prst="rect">
              <a:avLst/>
            </a:prstGeom>
            <a:solidFill>
              <a:srgbClr val="BAC0D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defRPr/>
              </a:pPr>
              <a:r>
                <a:rPr kumimoji="0" lang="zh-CN" altLang="en-US" sz="1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转移性</a:t>
              </a:r>
              <a:r>
                <a:rPr kumimoji="0" lang="en-US" altLang="zh-CN" sz="1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a:t>
              </a:r>
              <a:r>
                <a:rPr kumimoji="0" lang="zh-CN" altLang="en-US" sz="1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晚期不可切除</a:t>
              </a:r>
              <a:r>
                <a:rPr kumimoji="0" lang="en-US" altLang="zh-CN" sz="1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GIST</a:t>
              </a:r>
              <a:endParaRPr kumimoji="0" lang="en-US" altLang="zh-CN" sz="1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defRPr/>
              </a:pPr>
              <a:r>
                <a:rPr kumimoji="0" lang="zh-CN" altLang="en-US" sz="1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入组前</a:t>
              </a:r>
              <a:r>
                <a:rPr kumimoji="0" lang="en-US" altLang="zh-CN" sz="1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3</a:t>
              </a:r>
              <a:r>
                <a:rPr kumimoji="0" lang="zh-CN" altLang="en-US" sz="1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个月内疾病进展</a:t>
              </a:r>
              <a:endParaRPr kumimoji="0" lang="en-US" altLang="zh-CN" sz="1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defRPr/>
              </a:pPr>
              <a:r>
                <a:rPr kumimoji="0" lang="en-US" altLang="zh-CN" sz="1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ECOG PS</a:t>
              </a:r>
              <a:r>
                <a:rPr kumimoji="0" lang="zh-CN" altLang="en-US" sz="1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a:t>
              </a:r>
              <a:r>
                <a:rPr kumimoji="0" lang="en-US" altLang="zh-CN" sz="1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2</a:t>
              </a:r>
              <a:endParaRPr kumimoji="0" lang="en-US" altLang="zh-CN" sz="1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defRPr/>
              </a:pPr>
              <a:r>
                <a:rPr kumimoji="0" lang="zh-CN" altLang="en-US" sz="1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既往使用伊马替尼和舒尼替尼治疗</a:t>
              </a:r>
              <a:endParaRPr kumimoji="0" lang="en-US" altLang="zh-CN" sz="1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defRPr/>
              </a:pPr>
              <a:r>
                <a:rPr kumimoji="0" lang="zh-CN" altLang="en-US" sz="1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既往未使用过阿昔替尼和阿维鲁单抗治疗</a:t>
              </a:r>
              <a:endParaRPr kumimoji="0" lang="zh-CN" altLang="en-US" sz="1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9" name="矩形 18"/>
            <p:cNvSpPr/>
            <p:nvPr/>
          </p:nvSpPr>
          <p:spPr>
            <a:xfrm>
              <a:off x="2478319" y="2737658"/>
              <a:ext cx="1885943" cy="902725"/>
            </a:xfrm>
            <a:prstGeom prst="rect">
              <a:avLst/>
            </a:prstGeom>
            <a:solidFill>
              <a:srgbClr val="D6D9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1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阿昔替尼 </a:t>
              </a:r>
              <a:r>
                <a:rPr kumimoji="0" lang="en-US" altLang="zh-CN" sz="1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5 mg po BID*</a:t>
              </a:r>
              <a:endParaRPr kumimoji="0" lang="en-US" altLang="zh-CN" sz="1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a:p>
              <a:pPr marL="0" marR="0" lvl="0" indent="0" algn="ctr" defTabSz="914400" rtl="0" eaLnBrk="1" fontAlgn="auto" latinLnBrk="0" hangingPunct="1">
                <a:lnSpc>
                  <a:spcPct val="150000"/>
                </a:lnSpc>
                <a:spcBef>
                  <a:spcPts val="0"/>
                </a:spcBef>
                <a:spcAft>
                  <a:spcPts val="0"/>
                </a:spcAft>
                <a:buClrTx/>
                <a:buSzTx/>
                <a:buFontTx/>
                <a:buNone/>
                <a:defRPr/>
              </a:pPr>
              <a:r>
                <a:rPr kumimoji="0" lang="en-US" altLang="zh-CN" sz="1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a:t>
              </a:r>
              <a:endParaRPr kumimoji="0" lang="en-US" altLang="zh-CN" sz="1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1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阿维鲁单抗 </a:t>
              </a:r>
              <a:r>
                <a:rPr kumimoji="0" lang="en-US" altLang="zh-CN" sz="1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10 mg/kg iv Q2W*</a:t>
              </a:r>
              <a:endParaRPr kumimoji="0" lang="zh-CN" altLang="en-US" sz="1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 name="矩形 19"/>
            <p:cNvSpPr/>
            <p:nvPr/>
          </p:nvSpPr>
          <p:spPr>
            <a:xfrm>
              <a:off x="2478319" y="3812466"/>
              <a:ext cx="1343052" cy="3316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en-US" altLang="zh-CN" sz="1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a:t>
              </a:r>
              <a:r>
                <a:rPr kumimoji="0" lang="zh-CN" altLang="en-US" sz="1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最长治疗时间为</a:t>
              </a:r>
              <a:r>
                <a:rPr kumimoji="0" lang="en-US" altLang="zh-CN" sz="1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2</a:t>
              </a:r>
              <a:r>
                <a:rPr kumimoji="0" lang="zh-CN" altLang="en-US" sz="1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年</a:t>
              </a:r>
              <a:endParaRPr kumimoji="0" lang="zh-CN" altLang="en-US" sz="1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 name="矩形 20"/>
            <p:cNvSpPr/>
            <p:nvPr/>
          </p:nvSpPr>
          <p:spPr>
            <a:xfrm>
              <a:off x="4463227" y="1997131"/>
              <a:ext cx="1987566" cy="740527"/>
            </a:xfrm>
            <a:prstGeom prst="rect">
              <a:avLst/>
            </a:prstGeom>
            <a:solidFill>
              <a:srgbClr val="E6EAE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0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主要终点：</a:t>
              </a:r>
              <a:endParaRPr kumimoji="0" lang="en-US" altLang="zh-CN" sz="10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defRPr/>
              </a:pPr>
              <a:r>
                <a:rPr kumimoji="0" lang="zh-CN" altLang="en-US" sz="1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基于</a:t>
              </a:r>
              <a:r>
                <a:rPr kumimoji="0" lang="en-US" altLang="zh-CN" sz="1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RECIST 1.1</a:t>
              </a:r>
              <a:r>
                <a:rPr kumimoji="0" lang="zh-CN" altLang="en-US" sz="1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标准评估的</a:t>
              </a:r>
              <a:r>
                <a:rPr kumimoji="0" lang="en-US" altLang="zh-CN" sz="1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3</a:t>
              </a:r>
              <a:r>
                <a:rPr kumimoji="0" lang="zh-CN" altLang="en-US" sz="1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月</a:t>
              </a:r>
              <a:r>
                <a:rPr kumimoji="0" lang="en-US" altLang="zh-CN" sz="1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-PFS</a:t>
              </a:r>
              <a:r>
                <a:rPr kumimoji="0" lang="zh-CN" altLang="en-US" sz="1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率</a:t>
              </a:r>
              <a:endParaRPr kumimoji="0" lang="zh-CN" altLang="en-US" sz="1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2" name="矩形 21"/>
            <p:cNvSpPr/>
            <p:nvPr/>
          </p:nvSpPr>
          <p:spPr>
            <a:xfrm>
              <a:off x="4463226" y="2961568"/>
              <a:ext cx="1987566" cy="1705681"/>
            </a:xfrm>
            <a:prstGeom prst="rect">
              <a:avLst/>
            </a:prstGeom>
            <a:solidFill>
              <a:srgbClr val="E6EAE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0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次要终点：</a:t>
              </a:r>
              <a:endParaRPr kumimoji="0" lang="en-US" altLang="zh-CN" sz="10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defRPr/>
              </a:pPr>
              <a:r>
                <a:rPr kumimoji="0" lang="zh-CN" altLang="en-US" sz="1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无进展生存期</a:t>
              </a:r>
              <a:r>
                <a:rPr kumimoji="0" lang="en-US" altLang="zh-CN" sz="1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(PFS)</a:t>
              </a:r>
              <a:endParaRPr kumimoji="0" lang="en-US" altLang="zh-CN" sz="1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defRPr/>
              </a:pPr>
              <a:r>
                <a:rPr kumimoji="0" lang="zh-CN" altLang="en-US" sz="1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总生存期</a:t>
              </a:r>
              <a:r>
                <a:rPr kumimoji="0" lang="en-US" altLang="zh-CN" sz="1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(OS)</a:t>
              </a:r>
              <a:endParaRPr kumimoji="0" lang="en-US" altLang="zh-CN" sz="1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defRPr/>
              </a:pPr>
              <a:r>
                <a:rPr kumimoji="0" lang="zh-CN" altLang="en-US" sz="1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客观缓解率</a:t>
              </a:r>
              <a:r>
                <a:rPr kumimoji="0" lang="en-US" altLang="zh-CN" sz="1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(ORR)</a:t>
              </a:r>
              <a:endParaRPr kumimoji="0" lang="en-US" altLang="zh-CN" sz="1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defRPr/>
              </a:pPr>
              <a:r>
                <a:rPr kumimoji="0" lang="zh-CN" altLang="en-US" sz="1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疾病控制率</a:t>
              </a:r>
              <a:r>
                <a:rPr kumimoji="0" lang="en-US" altLang="zh-CN" sz="1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(DCR)</a:t>
              </a:r>
              <a:endParaRPr kumimoji="0" lang="en-US" altLang="zh-CN" sz="1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defRPr/>
              </a:pPr>
              <a:r>
                <a:rPr kumimoji="0" lang="zh-CN" altLang="en-US" sz="1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缓解持续时间</a:t>
              </a:r>
              <a:endParaRPr kumimoji="0" lang="en-US" altLang="zh-CN" sz="1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defRPr/>
              </a:pPr>
              <a:r>
                <a:rPr kumimoji="0" lang="zh-CN" altLang="en-US" sz="1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安全性（</a:t>
              </a:r>
              <a:r>
                <a:rPr kumimoji="0" lang="en-US" altLang="zh-CN" sz="1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NCI CTCAE v 4.0</a:t>
              </a:r>
              <a:r>
                <a:rPr kumimoji="0" lang="zh-CN" altLang="en-US" sz="1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a:t>
              </a:r>
              <a:endParaRPr kumimoji="0" lang="zh-CN" altLang="en-US" sz="1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cxnSp>
          <p:nvCxnSpPr>
            <p:cNvPr id="23" name="直接箭头连接符 22"/>
            <p:cNvCxnSpPr>
              <a:stCxn id="18" idx="3"/>
              <a:endCxn id="19" idx="1"/>
            </p:cNvCxnSpPr>
            <p:nvPr/>
          </p:nvCxnSpPr>
          <p:spPr>
            <a:xfrm flipV="1">
              <a:off x="2217966" y="3189021"/>
              <a:ext cx="260353" cy="307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sp>
        <p:nvSpPr>
          <p:cNvPr id="24" name="文本框 23"/>
          <p:cNvSpPr txBox="1"/>
          <p:nvPr/>
        </p:nvSpPr>
        <p:spPr>
          <a:xfrm>
            <a:off x="515939" y="2273694"/>
            <a:ext cx="6119948" cy="1167564"/>
          </a:xfrm>
          <a:prstGeom prst="rect">
            <a:avLst/>
          </a:prstGeom>
          <a:noFill/>
        </p:spPr>
        <p:txBody>
          <a:bodyPr wrap="square">
            <a:spAutoFit/>
          </a:bodyPr>
          <a:lstStyle/>
          <a:p>
            <a:pPr marL="171450" indent="-171450">
              <a:lnSpc>
                <a:spcPct val="150000"/>
              </a:lnSpc>
              <a:buFont typeface="Wingdings" panose="05000000000000000000" pitchFamily="2" charset="2"/>
              <a:buChar char="Ø"/>
              <a:defRPr/>
            </a:pPr>
            <a:r>
              <a:rPr lang="en-US" altLang="zh-CN" sz="1200" dirty="0">
                <a:solidFill>
                  <a:prstClr val="black"/>
                </a:solidFill>
                <a:latin typeface="微软雅黑" panose="020B0503020204020204" pitchFamily="34" charset="-122"/>
                <a:ea typeface="微软雅黑" panose="020B0503020204020204" pitchFamily="34" charset="-122"/>
                <a:sym typeface="微软雅黑" panose="020B0503020204020204" pitchFamily="34" charset="-122"/>
              </a:rPr>
              <a:t>AXAGIST</a:t>
            </a:r>
            <a:r>
              <a:rPr lang="zh-CN" altLang="en-US" sz="1200" dirty="0">
                <a:solidFill>
                  <a:prstClr val="black"/>
                </a:solidFill>
                <a:latin typeface="微软雅黑" panose="020B0503020204020204" pitchFamily="34" charset="-122"/>
                <a:ea typeface="微软雅黑" panose="020B0503020204020204" pitchFamily="34" charset="-122"/>
                <a:sym typeface="微软雅黑" panose="020B0503020204020204" pitchFamily="34" charset="-122"/>
              </a:rPr>
              <a:t>是一项由研究者发起的</a:t>
            </a:r>
            <a:r>
              <a:rPr lang="en-US" altLang="zh-CN" sz="1200" dirty="0">
                <a:solidFill>
                  <a:prstClr val="black"/>
                </a:solidFill>
                <a:latin typeface="微软雅黑" panose="020B0503020204020204" pitchFamily="34" charset="-122"/>
                <a:ea typeface="微软雅黑" panose="020B0503020204020204" pitchFamily="34" charset="-122"/>
                <a:sym typeface="微软雅黑" panose="020B0503020204020204" pitchFamily="34" charset="-122"/>
              </a:rPr>
              <a:t>II</a:t>
            </a:r>
            <a:r>
              <a:rPr lang="zh-CN" altLang="en-US" sz="1200" dirty="0">
                <a:solidFill>
                  <a:prstClr val="black"/>
                </a:solidFill>
                <a:latin typeface="微软雅黑" panose="020B0503020204020204" pitchFamily="34" charset="-122"/>
                <a:ea typeface="微软雅黑" panose="020B0503020204020204" pitchFamily="34" charset="-122"/>
                <a:sym typeface="微软雅黑" panose="020B0503020204020204" pitchFamily="34" charset="-122"/>
              </a:rPr>
              <a:t>期研究，旨在评估阿昔替尼与阿维鲁单抗联合在标准治疗失败后无法切除或转移性</a:t>
            </a:r>
            <a:r>
              <a:rPr lang="en-US" altLang="zh-CN" sz="1200" dirty="0">
                <a:solidFill>
                  <a:prstClr val="black"/>
                </a:solidFill>
                <a:latin typeface="微软雅黑" panose="020B0503020204020204" pitchFamily="34" charset="-122"/>
                <a:ea typeface="微软雅黑" panose="020B0503020204020204" pitchFamily="34" charset="-122"/>
                <a:sym typeface="微软雅黑" panose="020B0503020204020204" pitchFamily="34" charset="-122"/>
              </a:rPr>
              <a:t>GIST</a:t>
            </a:r>
            <a:r>
              <a:rPr lang="zh-CN" altLang="en-US" sz="1200" dirty="0">
                <a:solidFill>
                  <a:prstClr val="black"/>
                </a:solidFill>
                <a:latin typeface="微软雅黑" panose="020B0503020204020204" pitchFamily="34" charset="-122"/>
                <a:ea typeface="微软雅黑" panose="020B0503020204020204" pitchFamily="34" charset="-122"/>
                <a:sym typeface="微软雅黑" panose="020B0503020204020204" pitchFamily="34" charset="-122"/>
              </a:rPr>
              <a:t>患者的疗效和安全性。</a:t>
            </a:r>
            <a:endParaRPr lang="en-US" altLang="zh-CN" sz="1200" dirty="0">
              <a:solidFill>
                <a:prstClr val="black"/>
              </a:solidFill>
              <a:latin typeface="微软雅黑" panose="020B0503020204020204" pitchFamily="34" charset="-122"/>
              <a:ea typeface="微软雅黑" panose="020B0503020204020204" pitchFamily="34" charset="-122"/>
              <a:sym typeface="微软雅黑" panose="020B0503020204020204" pitchFamily="34" charset="-122"/>
            </a:endParaRPr>
          </a:p>
          <a:p>
            <a:pPr marL="171450" indent="-171450">
              <a:lnSpc>
                <a:spcPct val="150000"/>
              </a:lnSpc>
              <a:buFont typeface="Wingdings" panose="05000000000000000000" pitchFamily="2" charset="2"/>
              <a:buChar char="Ø"/>
              <a:defRPr/>
            </a:pPr>
            <a:r>
              <a:rPr lang="en-US" altLang="zh-CN" sz="1200" dirty="0">
                <a:latin typeface="微软雅黑" panose="020B0503020204020204" pitchFamily="34" charset="-122"/>
                <a:ea typeface="微软雅黑" panose="020B0503020204020204" pitchFamily="34" charset="-122"/>
                <a:sym typeface="微软雅黑" panose="020B0503020204020204" pitchFamily="34" charset="-122"/>
              </a:rPr>
              <a:t>2019</a:t>
            </a:r>
            <a:r>
              <a:rPr lang="zh-CN" altLang="en-US" sz="1200" dirty="0">
                <a:latin typeface="微软雅黑" panose="020B0503020204020204" pitchFamily="34" charset="-122"/>
                <a:ea typeface="微软雅黑" panose="020B0503020204020204" pitchFamily="34" charset="-122"/>
                <a:sym typeface="微软雅黑" panose="020B0503020204020204" pitchFamily="34" charset="-122"/>
              </a:rPr>
              <a:t>年</a:t>
            </a:r>
            <a:r>
              <a:rPr lang="en-US" altLang="zh-CN" sz="1200" dirty="0">
                <a:latin typeface="微软雅黑" panose="020B0503020204020204" pitchFamily="34" charset="-122"/>
                <a:ea typeface="微软雅黑" panose="020B0503020204020204" pitchFamily="34" charset="-122"/>
                <a:sym typeface="微软雅黑" panose="020B0503020204020204" pitchFamily="34" charset="-122"/>
              </a:rPr>
              <a:t>4</a:t>
            </a:r>
            <a:r>
              <a:rPr lang="zh-CN" altLang="en-US" sz="1200" dirty="0">
                <a:latin typeface="微软雅黑" panose="020B0503020204020204" pitchFamily="34" charset="-122"/>
                <a:ea typeface="微软雅黑" panose="020B0503020204020204" pitchFamily="34" charset="-122"/>
                <a:sym typeface="微软雅黑" panose="020B0503020204020204" pitchFamily="34" charset="-122"/>
              </a:rPr>
              <a:t>月至</a:t>
            </a:r>
            <a:r>
              <a:rPr lang="en-US" altLang="zh-CN" sz="1200" dirty="0">
                <a:latin typeface="微软雅黑" panose="020B0503020204020204" pitchFamily="34" charset="-122"/>
                <a:ea typeface="微软雅黑" panose="020B0503020204020204" pitchFamily="34" charset="-122"/>
                <a:sym typeface="微软雅黑" panose="020B0503020204020204" pitchFamily="34" charset="-122"/>
              </a:rPr>
              <a:t>2023</a:t>
            </a:r>
            <a:r>
              <a:rPr lang="zh-CN" altLang="en-US" sz="1200" dirty="0">
                <a:latin typeface="微软雅黑" panose="020B0503020204020204" pitchFamily="34" charset="-122"/>
                <a:ea typeface="微软雅黑" panose="020B0503020204020204" pitchFamily="34" charset="-122"/>
                <a:sym typeface="微软雅黑" panose="020B0503020204020204" pitchFamily="34" charset="-122"/>
              </a:rPr>
              <a:t>年</a:t>
            </a:r>
            <a:r>
              <a:rPr lang="en-US" altLang="zh-CN" sz="1200" dirty="0">
                <a:latin typeface="微软雅黑" panose="020B0503020204020204" pitchFamily="34" charset="-122"/>
                <a:ea typeface="微软雅黑" panose="020B0503020204020204" pitchFamily="34" charset="-122"/>
                <a:sym typeface="微软雅黑" panose="020B0503020204020204" pitchFamily="34" charset="-122"/>
              </a:rPr>
              <a:t>10</a:t>
            </a:r>
            <a:r>
              <a:rPr lang="zh-CN" altLang="en-US" sz="1200" dirty="0">
                <a:latin typeface="微软雅黑" panose="020B0503020204020204" pitchFamily="34" charset="-122"/>
                <a:ea typeface="微软雅黑" panose="020B0503020204020204" pitchFamily="34" charset="-122"/>
                <a:sym typeface="微软雅黑" panose="020B0503020204020204" pitchFamily="34" charset="-122"/>
              </a:rPr>
              <a:t>月，共纳入</a:t>
            </a:r>
            <a:r>
              <a:rPr lang="en-US" altLang="zh-CN" sz="1200" b="1" dirty="0">
                <a:latin typeface="微软雅黑" panose="020B0503020204020204" pitchFamily="34" charset="-122"/>
                <a:ea typeface="微软雅黑" panose="020B0503020204020204" pitchFamily="34" charset="-122"/>
                <a:sym typeface="微软雅黑" panose="020B0503020204020204" pitchFamily="34" charset="-122"/>
              </a:rPr>
              <a:t>58</a:t>
            </a:r>
            <a:r>
              <a:rPr lang="zh-CN" altLang="en-US" sz="1200" b="1" dirty="0">
                <a:latin typeface="微软雅黑" panose="020B0503020204020204" pitchFamily="34" charset="-122"/>
                <a:ea typeface="微软雅黑" panose="020B0503020204020204" pitchFamily="34" charset="-122"/>
                <a:sym typeface="微软雅黑" panose="020B0503020204020204" pitchFamily="34" charset="-122"/>
              </a:rPr>
              <a:t>例</a:t>
            </a:r>
            <a:r>
              <a:rPr lang="zh-CN" altLang="en-US" sz="1200" dirty="0">
                <a:latin typeface="微软雅黑" panose="020B0503020204020204" pitchFamily="34" charset="-122"/>
                <a:ea typeface="微软雅黑" panose="020B0503020204020204" pitchFamily="34" charset="-122"/>
                <a:sym typeface="微软雅黑" panose="020B0503020204020204" pitchFamily="34" charset="-122"/>
              </a:rPr>
              <a:t>患者；截至</a:t>
            </a:r>
            <a:r>
              <a:rPr lang="en-US" altLang="zh-CN" sz="1200" dirty="0">
                <a:latin typeface="微软雅黑" panose="020B0503020204020204" pitchFamily="34" charset="-122"/>
                <a:ea typeface="微软雅黑" panose="020B0503020204020204" pitchFamily="34" charset="-122"/>
                <a:sym typeface="微软雅黑" panose="020B0503020204020204" pitchFamily="34" charset="-122"/>
              </a:rPr>
              <a:t>2024</a:t>
            </a:r>
            <a:r>
              <a:rPr lang="zh-CN" altLang="en-US" sz="1200" dirty="0">
                <a:latin typeface="微软雅黑" panose="020B0503020204020204" pitchFamily="34" charset="-122"/>
                <a:ea typeface="微软雅黑" panose="020B0503020204020204" pitchFamily="34" charset="-122"/>
                <a:sym typeface="微软雅黑" panose="020B0503020204020204" pitchFamily="34" charset="-122"/>
              </a:rPr>
              <a:t>年</a:t>
            </a:r>
            <a:r>
              <a:rPr lang="en-US" altLang="zh-CN" sz="1200" dirty="0">
                <a:latin typeface="微软雅黑" panose="020B0503020204020204" pitchFamily="34" charset="-122"/>
                <a:ea typeface="微软雅黑" panose="020B0503020204020204" pitchFamily="34" charset="-122"/>
                <a:sym typeface="微软雅黑" panose="020B0503020204020204" pitchFamily="34" charset="-122"/>
              </a:rPr>
              <a:t>4</a:t>
            </a:r>
            <a:r>
              <a:rPr lang="zh-CN" altLang="en-US" sz="1200" dirty="0">
                <a:latin typeface="微软雅黑" panose="020B0503020204020204" pitchFamily="34" charset="-122"/>
                <a:ea typeface="微软雅黑" panose="020B0503020204020204" pitchFamily="34" charset="-122"/>
                <a:sym typeface="微软雅黑" panose="020B0503020204020204" pitchFamily="34" charset="-122"/>
              </a:rPr>
              <a:t>月</a:t>
            </a:r>
            <a:r>
              <a:rPr lang="en-US" altLang="zh-CN" sz="1200" dirty="0">
                <a:latin typeface="微软雅黑" panose="020B0503020204020204" pitchFamily="34" charset="-122"/>
                <a:ea typeface="微软雅黑" panose="020B0503020204020204" pitchFamily="34" charset="-122"/>
                <a:sym typeface="微软雅黑" panose="020B0503020204020204" pitchFamily="34" charset="-122"/>
              </a:rPr>
              <a:t>29</a:t>
            </a:r>
            <a:r>
              <a:rPr lang="zh-CN" altLang="en-US" sz="1200" dirty="0">
                <a:latin typeface="微软雅黑" panose="020B0503020204020204" pitchFamily="34" charset="-122"/>
                <a:ea typeface="微软雅黑" panose="020B0503020204020204" pitchFamily="34" charset="-122"/>
                <a:sym typeface="微软雅黑" panose="020B0503020204020204" pitchFamily="34" charset="-122"/>
              </a:rPr>
              <a:t>日，仍有</a:t>
            </a:r>
            <a:r>
              <a:rPr lang="en-US" altLang="zh-CN" sz="1200" dirty="0">
                <a:latin typeface="微软雅黑" panose="020B0503020204020204" pitchFamily="34" charset="-122"/>
                <a:ea typeface="微软雅黑" panose="020B0503020204020204" pitchFamily="34" charset="-122"/>
                <a:sym typeface="微软雅黑" panose="020B0503020204020204" pitchFamily="34" charset="-122"/>
              </a:rPr>
              <a:t>3</a:t>
            </a:r>
            <a:r>
              <a:rPr lang="zh-CN" altLang="en-US" sz="1200" dirty="0">
                <a:latin typeface="微软雅黑" panose="020B0503020204020204" pitchFamily="34" charset="-122"/>
                <a:ea typeface="微软雅黑" panose="020B0503020204020204" pitchFamily="34" charset="-122"/>
                <a:sym typeface="微软雅黑" panose="020B0503020204020204" pitchFamily="34" charset="-122"/>
              </a:rPr>
              <a:t>例患者正在接受研究治疗；中位随访时间为</a:t>
            </a:r>
            <a:r>
              <a:rPr lang="en-US" altLang="zh-CN" sz="1200" dirty="0">
                <a:latin typeface="微软雅黑" panose="020B0503020204020204" pitchFamily="34" charset="-122"/>
                <a:ea typeface="微软雅黑" panose="020B0503020204020204" pitchFamily="34" charset="-122"/>
                <a:sym typeface="微软雅黑" panose="020B0503020204020204" pitchFamily="34" charset="-122"/>
              </a:rPr>
              <a:t>27.4</a:t>
            </a:r>
            <a:r>
              <a:rPr lang="zh-CN" altLang="en-US" sz="1200" dirty="0">
                <a:latin typeface="微软雅黑" panose="020B0503020204020204" pitchFamily="34" charset="-122"/>
                <a:ea typeface="微软雅黑" panose="020B0503020204020204" pitchFamily="34" charset="-122"/>
                <a:sym typeface="微软雅黑" panose="020B0503020204020204" pitchFamily="34" charset="-122"/>
              </a:rPr>
              <a:t>个月。</a:t>
            </a:r>
            <a:endParaRPr lang="zh-CN" altLang="en-US" sz="1200" dirty="0">
              <a:latin typeface="微软雅黑" panose="020B0503020204020204" pitchFamily="34" charset="-122"/>
              <a:ea typeface="微软雅黑" panose="020B0503020204020204" pitchFamily="34" charset="-122"/>
              <a:sym typeface="微软雅黑" panose="020B0503020204020204" pitchFamily="34" charset="-122"/>
            </a:endParaRPr>
          </a:p>
        </p:txBody>
      </p:sp>
      <p:graphicFrame>
        <p:nvGraphicFramePr>
          <p:cNvPr id="25" name="表格 24"/>
          <p:cNvGraphicFramePr>
            <a:graphicFrameLocks noGrp="1"/>
          </p:cNvGraphicFramePr>
          <p:nvPr/>
        </p:nvGraphicFramePr>
        <p:xfrm>
          <a:off x="6917591" y="1877821"/>
          <a:ext cx="4933510" cy="4632872"/>
        </p:xfrm>
        <a:graphic>
          <a:graphicData uri="http://schemas.openxmlformats.org/drawingml/2006/table">
            <a:tbl>
              <a:tblPr/>
              <a:tblGrid>
                <a:gridCol w="3668576"/>
                <a:gridCol w="1264934"/>
              </a:tblGrid>
              <a:tr h="210623">
                <a:tc>
                  <a:txBody>
                    <a:bodyPr/>
                    <a:lstStyle/>
                    <a:p>
                      <a:pPr algn="ctr" fontAlgn="base">
                        <a:lnSpc>
                          <a:spcPts val="800"/>
                        </a:lnSpc>
                        <a:buNone/>
                      </a:pPr>
                      <a:r>
                        <a:rPr lang="zh-CN" altLang="en-US" sz="1000" b="1" kern="1200" dirty="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rPr>
                        <a:t>基线特征</a:t>
                      </a:r>
                      <a:endParaRPr lang="zh-CN" altLang="en-US" sz="1000" b="1" kern="1200" dirty="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34923" marR="34923" marT="34923" marB="3492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C283F"/>
                    </a:solidFill>
                  </a:tcPr>
                </a:tc>
                <a:tc>
                  <a:txBody>
                    <a:bodyPr/>
                    <a:lstStyle/>
                    <a:p>
                      <a:pPr algn="ctr" fontAlgn="base">
                        <a:lnSpc>
                          <a:spcPts val="800"/>
                        </a:lnSpc>
                        <a:buNone/>
                      </a:pPr>
                      <a:r>
                        <a:rPr lang="en-US" altLang="zh-CN" sz="1000" b="1" kern="1200" dirty="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rPr>
                        <a:t>N=58</a:t>
                      </a:r>
                      <a:endParaRPr lang="zh-CN" altLang="en-US" sz="1000" b="1" kern="1200" dirty="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34923" marR="34923" marT="34923" marB="3492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C283F"/>
                    </a:solidFill>
                  </a:tcPr>
                </a:tc>
              </a:tr>
              <a:tr h="210623">
                <a:tc>
                  <a:txBody>
                    <a:bodyPr/>
                    <a:lstStyle/>
                    <a:p>
                      <a:pPr algn="l" fontAlgn="base">
                        <a:lnSpc>
                          <a:spcPts val="800"/>
                        </a:lnSpc>
                        <a:buNone/>
                      </a:pPr>
                      <a:r>
                        <a:rPr lang="zh-CN" altLang="en-US" sz="10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中位年龄（最小，最大），岁（范围）</a:t>
                      </a:r>
                      <a:endParaRPr lang="zh-CN" altLang="en-US" sz="10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34923" marR="34923" marT="34923" marB="3492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ase">
                        <a:lnSpc>
                          <a:spcPts val="800"/>
                        </a:lnSpc>
                        <a:buNone/>
                      </a:pPr>
                      <a:r>
                        <a:rPr lang="en-US" sz="10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60</a:t>
                      </a:r>
                      <a:r>
                        <a:rPr lang="zh-CN" altLang="en-US" sz="10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a:t>
                      </a:r>
                      <a:r>
                        <a:rPr lang="en-US" altLang="zh-CN" sz="10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18-80</a:t>
                      </a:r>
                      <a:r>
                        <a:rPr lang="zh-CN" altLang="en-US" sz="10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a:t>
                      </a:r>
                      <a:endParaRPr lang="en-US" sz="10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34923" marR="34923" marT="34923" marB="3492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10623">
                <a:tc>
                  <a:txBody>
                    <a:bodyPr/>
                    <a:lstStyle/>
                    <a:p>
                      <a:pPr algn="l" fontAlgn="base">
                        <a:lnSpc>
                          <a:spcPts val="800"/>
                        </a:lnSpc>
                        <a:buNone/>
                      </a:pPr>
                      <a:r>
                        <a:rPr lang="zh-CN" altLang="en-US" sz="10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女性，</a:t>
                      </a:r>
                      <a:r>
                        <a:rPr lang="en-US" sz="10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n (%)</a:t>
                      </a:r>
                      <a:endParaRPr lang="en-US" sz="10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34923" marR="34923" marT="34923" marB="3492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ase">
                        <a:lnSpc>
                          <a:spcPts val="800"/>
                        </a:lnSpc>
                        <a:buNone/>
                      </a:pPr>
                      <a:r>
                        <a:rPr lang="en-US" sz="10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22</a:t>
                      </a:r>
                      <a:r>
                        <a:rPr lang="zh-CN" altLang="en-US" sz="10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a:t>
                      </a:r>
                      <a:r>
                        <a:rPr lang="en-US" altLang="zh-CN" sz="10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37.9)</a:t>
                      </a:r>
                      <a:endParaRPr lang="en-US" sz="10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34923" marR="34923" marT="34923" marB="3492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10623">
                <a:tc>
                  <a:txBody>
                    <a:bodyPr/>
                    <a:lstStyle/>
                    <a:p>
                      <a:pPr algn="l" fontAlgn="base">
                        <a:lnSpc>
                          <a:spcPts val="800"/>
                        </a:lnSpc>
                        <a:buNone/>
                      </a:pPr>
                      <a:r>
                        <a:rPr lang="en-US" altLang="zh-CN" sz="10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ECOG</a:t>
                      </a:r>
                      <a:r>
                        <a:rPr lang="zh-CN" altLang="en-US" sz="10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评分，</a:t>
                      </a:r>
                      <a:r>
                        <a:rPr lang="en-US" altLang="zh-CN" sz="10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n</a:t>
                      </a:r>
                      <a:r>
                        <a:rPr lang="zh-CN" altLang="en-US" sz="10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a:t>
                      </a:r>
                      <a:r>
                        <a:rPr lang="en-US" altLang="zh-CN" sz="10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a:t>
                      </a:r>
                      <a:r>
                        <a:rPr lang="zh-CN" altLang="en-US" sz="10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a:t>
                      </a:r>
                      <a:endParaRPr lang="en-US" sz="10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34923" marR="34923" marT="34923" marB="3492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ase">
                        <a:lnSpc>
                          <a:spcPts val="800"/>
                        </a:lnSpc>
                        <a:buNone/>
                      </a:pPr>
                      <a:endParaRPr lang="en-US" sz="1000" kern="120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34923" marR="34923" marT="34923" marB="3492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10623">
                <a:tc>
                  <a:txBody>
                    <a:bodyPr/>
                    <a:lstStyle/>
                    <a:p>
                      <a:pPr algn="l" fontAlgn="base">
                        <a:lnSpc>
                          <a:spcPts val="800"/>
                        </a:lnSpc>
                        <a:buNone/>
                      </a:pPr>
                      <a:r>
                        <a:rPr lang="zh-CN" altLang="en-US" sz="10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 </a:t>
                      </a:r>
                      <a:r>
                        <a:rPr lang="en-US" altLang="zh-CN" sz="10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0</a:t>
                      </a:r>
                      <a:endParaRPr lang="zh-CN" altLang="en-US" sz="10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34923" marR="34923" marT="34923" marB="3492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ase">
                        <a:lnSpc>
                          <a:spcPts val="800"/>
                        </a:lnSpc>
                        <a:buNone/>
                      </a:pPr>
                      <a:r>
                        <a:rPr lang="en-US" sz="10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23</a:t>
                      </a:r>
                      <a:r>
                        <a:rPr lang="zh-CN" altLang="en-US" sz="10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a:t>
                      </a:r>
                      <a:r>
                        <a:rPr lang="en-US" altLang="zh-CN" sz="10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39.7</a:t>
                      </a:r>
                      <a:r>
                        <a:rPr lang="zh-CN" altLang="en-US" sz="10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a:t>
                      </a:r>
                      <a:endParaRPr lang="en-US" sz="10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34923" marR="34923" marT="34923" marB="3492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10623">
                <a:tc>
                  <a:txBody>
                    <a:bodyPr/>
                    <a:lstStyle/>
                    <a:p>
                      <a:pPr algn="l" fontAlgn="base">
                        <a:lnSpc>
                          <a:spcPts val="800"/>
                        </a:lnSpc>
                        <a:buNone/>
                      </a:pPr>
                      <a:r>
                        <a:rPr lang="zh-CN" altLang="en-US" sz="10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 </a:t>
                      </a:r>
                      <a:r>
                        <a:rPr lang="en-US" altLang="zh-CN" sz="10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1</a:t>
                      </a:r>
                      <a:endParaRPr lang="zh-CN" altLang="en-US" sz="10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34923" marR="34923" marT="34923" marB="3492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ase">
                        <a:lnSpc>
                          <a:spcPts val="800"/>
                        </a:lnSpc>
                        <a:buNone/>
                      </a:pPr>
                      <a:r>
                        <a:rPr lang="en-US" sz="10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35</a:t>
                      </a:r>
                      <a:r>
                        <a:rPr lang="zh-CN" altLang="en-US" sz="10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a:t>
                      </a:r>
                      <a:r>
                        <a:rPr lang="en-US" altLang="zh-CN" sz="10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60.3</a:t>
                      </a:r>
                      <a:r>
                        <a:rPr lang="zh-CN" altLang="en-US" sz="10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a:t>
                      </a:r>
                      <a:endParaRPr lang="en-US" sz="10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34923" marR="34923" marT="34923" marB="3492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10699">
                <a:tc>
                  <a:txBody>
                    <a:bodyPr/>
                    <a:lstStyle/>
                    <a:p>
                      <a:pPr marL="0" marR="0" lvl="0" indent="0" algn="l" defTabSz="914400" rtl="0" eaLnBrk="1" fontAlgn="base" latinLnBrk="0" hangingPunct="1">
                        <a:lnSpc>
                          <a:spcPts val="800"/>
                        </a:lnSpc>
                        <a:spcBef>
                          <a:spcPts val="0"/>
                        </a:spcBef>
                        <a:spcAft>
                          <a:spcPts val="0"/>
                        </a:spcAft>
                        <a:buClrTx/>
                        <a:buSzTx/>
                        <a:buFontTx/>
                        <a:buNone/>
                        <a:defRPr/>
                      </a:pPr>
                      <a:r>
                        <a:rPr kumimoji="0" lang="zh-CN" altLang="en-US" sz="10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原发部位，</a:t>
                      </a:r>
                      <a:r>
                        <a:rPr kumimoji="0" lang="en-US" altLang="zh-CN" sz="10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n</a:t>
                      </a:r>
                      <a:r>
                        <a:rPr kumimoji="0" lang="zh-CN" altLang="en-US" sz="10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a:t>
                      </a:r>
                      <a:r>
                        <a:rPr kumimoji="0" lang="en-US" altLang="zh-CN" sz="10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a:t>
                      </a:r>
                      <a:r>
                        <a:rPr kumimoji="0" lang="zh-CN" altLang="en-US" sz="10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a:t>
                      </a:r>
                      <a:endParaRPr kumimoji="0" lang="zh-CN" altLang="en-US" sz="10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a:txBody>
                  <a:tcPr marL="34923" marR="34923" marT="34923" marB="3492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ase">
                        <a:lnSpc>
                          <a:spcPts val="800"/>
                        </a:lnSpc>
                        <a:buNone/>
                      </a:pPr>
                      <a:endParaRPr lang="en-US" sz="10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34923" marR="34923" marT="34923" marB="3492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10623">
                <a:tc>
                  <a:txBody>
                    <a:bodyPr/>
                    <a:lstStyle/>
                    <a:p>
                      <a:pPr marL="0" marR="0" lvl="0" indent="0" algn="l" defTabSz="914400" rtl="0" eaLnBrk="1" fontAlgn="base" latinLnBrk="0" hangingPunct="1">
                        <a:lnSpc>
                          <a:spcPts val="800"/>
                        </a:lnSpc>
                        <a:spcBef>
                          <a:spcPts val="0"/>
                        </a:spcBef>
                        <a:spcAft>
                          <a:spcPts val="0"/>
                        </a:spcAft>
                        <a:buClrTx/>
                        <a:buSzTx/>
                        <a:buFontTx/>
                        <a:buNone/>
                        <a:defRPr/>
                      </a:pPr>
                      <a:r>
                        <a:rPr lang="zh-CN" altLang="en-US" sz="10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 </a:t>
                      </a:r>
                      <a:r>
                        <a:rPr kumimoji="0" lang="zh-CN" altLang="en-US" sz="10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胃</a:t>
                      </a:r>
                      <a:endParaRPr kumimoji="0" lang="en-US" altLang="zh-CN" sz="10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a:txBody>
                  <a:tcPr marL="34923" marR="34923" marT="34923" marB="3492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ase">
                        <a:lnSpc>
                          <a:spcPts val="800"/>
                        </a:lnSpc>
                        <a:buNone/>
                      </a:pPr>
                      <a:r>
                        <a:rPr lang="en-US" sz="10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23</a:t>
                      </a:r>
                      <a:r>
                        <a:rPr lang="zh-CN" altLang="en-US" sz="10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a:t>
                      </a:r>
                      <a:r>
                        <a:rPr lang="en-US" altLang="zh-CN" sz="10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39.7</a:t>
                      </a:r>
                      <a:r>
                        <a:rPr lang="zh-CN" altLang="en-US" sz="10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a:t>
                      </a:r>
                      <a:endParaRPr lang="en-US" sz="10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34923" marR="34923" marT="34923" marB="3492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10623">
                <a:tc>
                  <a:txBody>
                    <a:bodyPr/>
                    <a:lstStyle/>
                    <a:p>
                      <a:pPr marL="0" marR="0" lvl="0" indent="0" algn="l" defTabSz="914400" rtl="0" eaLnBrk="1" fontAlgn="base" latinLnBrk="0" hangingPunct="1">
                        <a:lnSpc>
                          <a:spcPts val="800"/>
                        </a:lnSpc>
                        <a:spcBef>
                          <a:spcPts val="0"/>
                        </a:spcBef>
                        <a:spcAft>
                          <a:spcPts val="0"/>
                        </a:spcAft>
                        <a:buClrTx/>
                        <a:buSzTx/>
                        <a:buFontTx/>
                        <a:buNone/>
                        <a:defRPr/>
                      </a:pPr>
                      <a:r>
                        <a:rPr lang="zh-CN" altLang="en-US" sz="10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 </a:t>
                      </a:r>
                      <a:r>
                        <a:rPr kumimoji="0" lang="zh-CN" altLang="en-US" sz="10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十二指肠</a:t>
                      </a:r>
                      <a:endParaRPr kumimoji="0" lang="en-US" altLang="zh-CN" sz="10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a:txBody>
                  <a:tcPr marL="34923" marR="34923" marT="34923" marB="3492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ase">
                        <a:lnSpc>
                          <a:spcPts val="800"/>
                        </a:lnSpc>
                        <a:buNone/>
                      </a:pPr>
                      <a:r>
                        <a:rPr lang="en-US" sz="10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4</a:t>
                      </a:r>
                      <a:r>
                        <a:rPr lang="zh-CN" altLang="en-US" sz="10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a:t>
                      </a:r>
                      <a:r>
                        <a:rPr lang="en-US" altLang="zh-CN" sz="10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6.9</a:t>
                      </a:r>
                      <a:r>
                        <a:rPr lang="zh-CN" altLang="en-US" sz="10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a:t>
                      </a:r>
                      <a:endParaRPr lang="en-US" sz="10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34923" marR="34923" marT="34923" marB="3492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10623">
                <a:tc>
                  <a:txBody>
                    <a:bodyPr/>
                    <a:lstStyle/>
                    <a:p>
                      <a:pPr marL="0" marR="0" lvl="0" indent="0" algn="l" defTabSz="914400" rtl="0" eaLnBrk="1" fontAlgn="base" latinLnBrk="0" hangingPunct="1">
                        <a:lnSpc>
                          <a:spcPts val="800"/>
                        </a:lnSpc>
                        <a:spcBef>
                          <a:spcPts val="0"/>
                        </a:spcBef>
                        <a:spcAft>
                          <a:spcPts val="0"/>
                        </a:spcAft>
                        <a:buClrTx/>
                        <a:buSzTx/>
                        <a:buFontTx/>
                        <a:buNone/>
                        <a:defRPr/>
                      </a:pPr>
                      <a:r>
                        <a:rPr lang="zh-CN" altLang="en-US" sz="10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 </a:t>
                      </a:r>
                      <a:r>
                        <a:rPr kumimoji="0" lang="zh-CN" altLang="en-US" sz="10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空肠或回肠</a:t>
                      </a:r>
                      <a:endParaRPr kumimoji="0" lang="en-US" altLang="zh-CN" sz="10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a:txBody>
                  <a:tcPr marL="34923" marR="34923" marT="34923" marB="3492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ase">
                        <a:lnSpc>
                          <a:spcPts val="800"/>
                        </a:lnSpc>
                        <a:buNone/>
                      </a:pPr>
                      <a:r>
                        <a:rPr lang="en-US" sz="10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27</a:t>
                      </a:r>
                      <a:r>
                        <a:rPr lang="zh-CN" altLang="en-US" sz="10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a:t>
                      </a:r>
                      <a:r>
                        <a:rPr lang="en-US" altLang="zh-CN" sz="10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46.6</a:t>
                      </a:r>
                      <a:r>
                        <a:rPr lang="zh-CN" altLang="en-US" sz="10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a:t>
                      </a:r>
                      <a:endParaRPr lang="en-US" sz="10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34923" marR="34923" marT="34923" marB="3492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10623">
                <a:tc>
                  <a:txBody>
                    <a:bodyPr/>
                    <a:lstStyle/>
                    <a:p>
                      <a:pPr marL="0" marR="0" lvl="0" indent="0" algn="l" defTabSz="914400" rtl="0" eaLnBrk="1" fontAlgn="base" latinLnBrk="0" hangingPunct="1">
                        <a:lnSpc>
                          <a:spcPts val="800"/>
                        </a:lnSpc>
                        <a:spcBef>
                          <a:spcPts val="0"/>
                        </a:spcBef>
                        <a:spcAft>
                          <a:spcPts val="0"/>
                        </a:spcAft>
                        <a:buClrTx/>
                        <a:buSzTx/>
                        <a:buFontTx/>
                        <a:buNone/>
                        <a:defRPr/>
                      </a:pPr>
                      <a:r>
                        <a:rPr lang="zh-CN" altLang="en-US" sz="10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 </a:t>
                      </a:r>
                      <a:r>
                        <a:rPr kumimoji="0" lang="zh-CN" altLang="en-US" sz="10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结肠</a:t>
                      </a:r>
                      <a:r>
                        <a:rPr kumimoji="0" lang="en-US" altLang="zh-CN" sz="10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a:t>
                      </a:r>
                      <a:r>
                        <a:rPr kumimoji="0" lang="zh-CN" altLang="en-US" sz="10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直肠</a:t>
                      </a:r>
                      <a:endParaRPr kumimoji="0" lang="en-US" altLang="zh-CN" sz="10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a:txBody>
                  <a:tcPr marL="34923" marR="34923" marT="34923" marB="3492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ase">
                        <a:lnSpc>
                          <a:spcPts val="800"/>
                        </a:lnSpc>
                        <a:buNone/>
                      </a:pPr>
                      <a:r>
                        <a:rPr lang="en-US" sz="10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3</a:t>
                      </a:r>
                      <a:r>
                        <a:rPr lang="zh-CN" altLang="en-US" sz="10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a:t>
                      </a:r>
                      <a:r>
                        <a:rPr lang="en-US" altLang="zh-CN" sz="10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5.2</a:t>
                      </a:r>
                      <a:r>
                        <a:rPr lang="zh-CN" altLang="en-US" sz="10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a:t>
                      </a:r>
                      <a:endParaRPr lang="en-US" sz="10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34923" marR="34923" marT="34923" marB="3492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10623">
                <a:tc>
                  <a:txBody>
                    <a:bodyPr/>
                    <a:lstStyle/>
                    <a:p>
                      <a:pPr marL="0" marR="0" lvl="0" indent="0" algn="l" defTabSz="914400" rtl="0" eaLnBrk="1" fontAlgn="base" latinLnBrk="0" hangingPunct="1">
                        <a:lnSpc>
                          <a:spcPts val="800"/>
                        </a:lnSpc>
                        <a:spcBef>
                          <a:spcPts val="0"/>
                        </a:spcBef>
                        <a:spcAft>
                          <a:spcPts val="0"/>
                        </a:spcAft>
                        <a:buClrTx/>
                        <a:buSzTx/>
                        <a:buFontTx/>
                        <a:buNone/>
                        <a:defRPr/>
                      </a:pPr>
                      <a:r>
                        <a:rPr lang="zh-CN" altLang="en-US" sz="10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 </a:t>
                      </a:r>
                      <a:r>
                        <a:rPr kumimoji="0" lang="zh-CN" altLang="en-US" sz="10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腹膜</a:t>
                      </a:r>
                      <a:endParaRPr kumimoji="0" lang="en-US" altLang="zh-CN" sz="10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a:txBody>
                  <a:tcPr marL="34923" marR="34923" marT="34923" marB="3492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ase">
                        <a:lnSpc>
                          <a:spcPts val="800"/>
                        </a:lnSpc>
                        <a:buNone/>
                      </a:pPr>
                      <a:r>
                        <a:rPr lang="en-US" sz="10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1</a:t>
                      </a:r>
                      <a:r>
                        <a:rPr lang="zh-CN" altLang="en-US" sz="10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a:t>
                      </a:r>
                      <a:r>
                        <a:rPr lang="en-US" altLang="zh-CN" sz="10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1.7</a:t>
                      </a:r>
                      <a:r>
                        <a:rPr lang="zh-CN" altLang="en-US" sz="10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a:t>
                      </a:r>
                      <a:endParaRPr lang="en-US" sz="10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34923" marR="34923" marT="34923" marB="3492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10623">
                <a:tc>
                  <a:txBody>
                    <a:bodyPr/>
                    <a:lstStyle/>
                    <a:p>
                      <a:pPr algn="l" fontAlgn="base">
                        <a:lnSpc>
                          <a:spcPts val="800"/>
                        </a:lnSpc>
                        <a:buNone/>
                      </a:pPr>
                      <a:r>
                        <a:rPr lang="zh-CN" altLang="en-US" sz="10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突变状态，</a:t>
                      </a:r>
                      <a:r>
                        <a:rPr lang="en-US" sz="10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n (%)</a:t>
                      </a:r>
                      <a:endParaRPr lang="en-US" sz="10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34923" marR="34923" marT="34923" marB="3492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ase">
                        <a:lnSpc>
                          <a:spcPts val="800"/>
                        </a:lnSpc>
                        <a:buNone/>
                      </a:pPr>
                      <a:endParaRPr lang="en-US" sz="10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34923" marR="34923" marT="34923" marB="3492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10623">
                <a:tc>
                  <a:txBody>
                    <a:bodyPr/>
                    <a:lstStyle/>
                    <a:p>
                      <a:pPr algn="l" fontAlgn="base">
                        <a:lnSpc>
                          <a:spcPts val="800"/>
                        </a:lnSpc>
                        <a:buNone/>
                      </a:pPr>
                      <a:r>
                        <a:rPr lang="zh-CN" altLang="en-US" sz="10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 </a:t>
                      </a:r>
                      <a:r>
                        <a:rPr lang="en-US" sz="10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KIT </a:t>
                      </a:r>
                      <a:r>
                        <a:rPr lang="zh-CN" altLang="en-US" sz="10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外显子</a:t>
                      </a:r>
                      <a:r>
                        <a:rPr lang="en-US" altLang="zh-CN" sz="10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9</a:t>
                      </a:r>
                      <a:endParaRPr lang="zh-CN" altLang="en-US" sz="10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34923" marR="34923" marT="34923" marB="3492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ase">
                        <a:lnSpc>
                          <a:spcPts val="800"/>
                        </a:lnSpc>
                        <a:buNone/>
                      </a:pPr>
                      <a:r>
                        <a:rPr lang="en-US" sz="10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7(12.1)</a:t>
                      </a:r>
                      <a:endParaRPr lang="en-US" sz="10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34923" marR="34923" marT="34923" marB="3492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10623">
                <a:tc>
                  <a:txBody>
                    <a:bodyPr/>
                    <a:lstStyle/>
                    <a:p>
                      <a:pPr algn="l" fontAlgn="base">
                        <a:lnSpc>
                          <a:spcPts val="800"/>
                        </a:lnSpc>
                        <a:buNone/>
                      </a:pPr>
                      <a:r>
                        <a:rPr lang="en-US" sz="10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 </a:t>
                      </a:r>
                      <a:r>
                        <a:rPr lang="en-US" altLang="zh-CN" sz="10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KIT </a:t>
                      </a:r>
                      <a:r>
                        <a:rPr lang="zh-CN" altLang="en-US" sz="10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外显子</a:t>
                      </a:r>
                      <a:r>
                        <a:rPr lang="en-US" altLang="zh-CN" sz="10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11</a:t>
                      </a:r>
                      <a:endParaRPr lang="zh-CN" altLang="en-US" sz="10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34923" marR="34923" marT="34923" marB="3492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ase">
                        <a:lnSpc>
                          <a:spcPts val="800"/>
                        </a:lnSpc>
                        <a:buNone/>
                      </a:pPr>
                      <a:r>
                        <a:rPr lang="en-US" sz="10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37 (63.8)</a:t>
                      </a:r>
                      <a:endParaRPr lang="en-US" sz="10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34923" marR="34923" marT="34923" marB="3492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10623">
                <a:tc>
                  <a:txBody>
                    <a:bodyPr/>
                    <a:lstStyle/>
                    <a:p>
                      <a:pPr algn="l" fontAlgn="base">
                        <a:lnSpc>
                          <a:spcPts val="800"/>
                        </a:lnSpc>
                        <a:buNone/>
                      </a:pPr>
                      <a:r>
                        <a:rPr lang="zh-CN" altLang="en-US" sz="10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 </a:t>
                      </a:r>
                      <a:r>
                        <a:rPr lang="en-US" sz="10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KIT </a:t>
                      </a:r>
                      <a:r>
                        <a:rPr lang="zh-CN" altLang="en-US" sz="10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外显子</a:t>
                      </a:r>
                      <a:r>
                        <a:rPr lang="en-US" altLang="zh-CN" sz="10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13</a:t>
                      </a:r>
                      <a:endParaRPr lang="zh-CN" altLang="en-US" sz="10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34923" marR="34923" marT="34923" marB="3492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ase">
                        <a:lnSpc>
                          <a:spcPts val="800"/>
                        </a:lnSpc>
                        <a:buNone/>
                      </a:pPr>
                      <a:r>
                        <a:rPr lang="en-US" sz="10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1(1.7)</a:t>
                      </a:r>
                      <a:endParaRPr lang="en-US" sz="10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34923" marR="34923" marT="34923" marB="3492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10623">
                <a:tc>
                  <a:txBody>
                    <a:bodyPr/>
                    <a:lstStyle/>
                    <a:p>
                      <a:pPr algn="l" fontAlgn="base">
                        <a:lnSpc>
                          <a:spcPts val="800"/>
                        </a:lnSpc>
                        <a:buNone/>
                      </a:pPr>
                      <a:r>
                        <a:rPr lang="en-US" sz="10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 </a:t>
                      </a:r>
                      <a:r>
                        <a:rPr lang="en-US" altLang="zh-CN" sz="10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KIT </a:t>
                      </a:r>
                      <a:r>
                        <a:rPr lang="zh-CN" altLang="en-US" sz="10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外显子</a:t>
                      </a:r>
                      <a:r>
                        <a:rPr lang="en-US" altLang="zh-CN" sz="10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17</a:t>
                      </a:r>
                      <a:endParaRPr lang="zh-CN" altLang="en-US" sz="10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34923" marR="34923" marT="34923" marB="3492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ase">
                        <a:lnSpc>
                          <a:spcPts val="800"/>
                        </a:lnSpc>
                        <a:buNone/>
                      </a:pPr>
                      <a:r>
                        <a:rPr lang="en-US" altLang="zh-CN" sz="10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2 (3.4)</a:t>
                      </a:r>
                      <a:endParaRPr lang="en-US" altLang="zh-CN" sz="10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34923" marR="34923" marT="34923" marB="3492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10623">
                <a:tc>
                  <a:txBody>
                    <a:bodyPr/>
                    <a:lstStyle/>
                    <a:p>
                      <a:pPr algn="l" fontAlgn="base">
                        <a:lnSpc>
                          <a:spcPts val="800"/>
                        </a:lnSpc>
                        <a:buNone/>
                      </a:pPr>
                      <a:r>
                        <a:rPr lang="zh-CN" altLang="en-US" sz="10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 </a:t>
                      </a:r>
                      <a:r>
                        <a:rPr lang="en-US" altLang="zh-CN" sz="10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PDGFRA </a:t>
                      </a:r>
                      <a:r>
                        <a:rPr lang="zh-CN" altLang="en-US" sz="10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非 </a:t>
                      </a:r>
                      <a:r>
                        <a:rPr lang="en-US" altLang="zh-CN" sz="10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D842V </a:t>
                      </a:r>
                      <a:r>
                        <a:rPr lang="zh-CN" altLang="en-US" sz="10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外显子</a:t>
                      </a:r>
                      <a:r>
                        <a:rPr lang="en-US" altLang="zh-CN" sz="10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18</a:t>
                      </a:r>
                      <a:endParaRPr lang="en-US" altLang="zh-CN" sz="10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34923" marR="34923" marT="34923" marB="3492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ase">
                        <a:lnSpc>
                          <a:spcPts val="800"/>
                        </a:lnSpc>
                        <a:buNone/>
                      </a:pPr>
                      <a:r>
                        <a:rPr lang="en-US" sz="10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2 (3.4)</a:t>
                      </a:r>
                      <a:endParaRPr lang="en-US" sz="10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34923" marR="34923" marT="34923" marB="3492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10623">
                <a:tc>
                  <a:txBody>
                    <a:bodyPr/>
                    <a:lstStyle/>
                    <a:p>
                      <a:pPr algn="l" fontAlgn="base">
                        <a:lnSpc>
                          <a:spcPts val="800"/>
                        </a:lnSpc>
                        <a:buNone/>
                      </a:pPr>
                      <a:r>
                        <a:rPr lang="en-US" sz="10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 </a:t>
                      </a:r>
                      <a:r>
                        <a:rPr lang="zh-CN" altLang="en-US" sz="10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野生型</a:t>
                      </a:r>
                      <a:endParaRPr lang="zh-CN" altLang="en-US" sz="10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34923" marR="34923" marT="34923" marB="3492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ase">
                        <a:lnSpc>
                          <a:spcPts val="800"/>
                        </a:lnSpc>
                        <a:buNone/>
                      </a:pPr>
                      <a:r>
                        <a:rPr lang="en-US" sz="10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9 (15.5)</a:t>
                      </a:r>
                      <a:endParaRPr lang="en-US" sz="10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34923" marR="34923" marT="34923" marB="3492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10623">
                <a:tc>
                  <a:txBody>
                    <a:bodyPr/>
                    <a:lstStyle/>
                    <a:p>
                      <a:pPr algn="l" fontAlgn="base">
                        <a:lnSpc>
                          <a:spcPts val="800"/>
                        </a:lnSpc>
                        <a:buNone/>
                      </a:pPr>
                      <a:r>
                        <a:rPr lang="zh-CN" altLang="en-US" sz="10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既往</a:t>
                      </a:r>
                      <a:r>
                        <a:rPr lang="en-US" altLang="zh-CN" sz="10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TKI</a:t>
                      </a:r>
                      <a:r>
                        <a:rPr lang="zh-CN" altLang="en-US" sz="10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治疗线数，</a:t>
                      </a:r>
                      <a:r>
                        <a:rPr lang="en-US" altLang="zh-CN" sz="10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n</a:t>
                      </a:r>
                      <a:r>
                        <a:rPr lang="zh-CN" altLang="en-US" sz="10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a:t>
                      </a:r>
                      <a:r>
                        <a:rPr lang="en-US" altLang="zh-CN" sz="10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a:t>
                      </a:r>
                      <a:r>
                        <a:rPr lang="zh-CN" altLang="en-US" sz="10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a:t>
                      </a:r>
                      <a:endParaRPr lang="zh-CN" altLang="en-US" sz="10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34923" marR="34923" marT="34923" marB="3492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ase">
                        <a:lnSpc>
                          <a:spcPts val="800"/>
                        </a:lnSpc>
                        <a:buNone/>
                      </a:pPr>
                      <a:endParaRPr lang="en-US" sz="10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34923" marR="34923" marT="34923" marB="3492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10168">
                <a:tc>
                  <a:txBody>
                    <a:bodyPr/>
                    <a:lstStyle/>
                    <a:p>
                      <a:pPr algn="l" fontAlgn="base">
                        <a:lnSpc>
                          <a:spcPts val="800"/>
                        </a:lnSpc>
                        <a:buNone/>
                      </a:pPr>
                      <a:r>
                        <a:rPr lang="en-US" sz="10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 </a:t>
                      </a:r>
                      <a:r>
                        <a:rPr lang="en-US" altLang="zh-CN" sz="10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2</a:t>
                      </a:r>
                      <a:endParaRPr lang="zh-CN" altLang="en-US" sz="10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34923" marR="34923" marT="34923" marB="3492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ase">
                        <a:lnSpc>
                          <a:spcPts val="800"/>
                        </a:lnSpc>
                        <a:buNone/>
                      </a:pPr>
                      <a:r>
                        <a:rPr lang="en-US" sz="10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27 (46.6)</a:t>
                      </a:r>
                      <a:endParaRPr lang="en-US" sz="10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34923" marR="34923" marT="34923" marB="3492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10168">
                <a:tc>
                  <a:txBody>
                    <a:bodyPr/>
                    <a:lstStyle/>
                    <a:p>
                      <a:pPr algn="l" fontAlgn="base">
                        <a:lnSpc>
                          <a:spcPts val="800"/>
                        </a:lnSpc>
                        <a:buNone/>
                      </a:pPr>
                      <a:r>
                        <a:rPr lang="zh-CN" altLang="en-US" sz="10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 </a:t>
                      </a:r>
                      <a:r>
                        <a:rPr lang="en-US" altLang="zh-CN" sz="10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3</a:t>
                      </a:r>
                      <a:endParaRPr lang="en-US" altLang="zh-CN" sz="10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34923" marR="34923" marT="34923" marB="3492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ase">
                        <a:lnSpc>
                          <a:spcPts val="800"/>
                        </a:lnSpc>
                        <a:buNone/>
                      </a:pPr>
                      <a:r>
                        <a:rPr lang="en-US" sz="10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rPr>
                        <a:t>31 (53.4)</a:t>
                      </a:r>
                      <a:endParaRPr lang="en-US" sz="1000" kern="1200"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a:txBody>
                  <a:tcPr marL="34923" marR="34923" marT="34923" marB="3492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26" name="文本占位符 1"/>
          <p:cNvSpPr txBox="1"/>
          <p:nvPr/>
        </p:nvSpPr>
        <p:spPr>
          <a:xfrm>
            <a:off x="300038" y="6600879"/>
            <a:ext cx="3821112" cy="216982"/>
          </a:xfrm>
          <a:prstGeom prst="rect">
            <a:avLst/>
          </a:prstGeom>
        </p:spPr>
        <p:txBody>
          <a:bodyPr>
            <a:noAutofit/>
          </a:bodyPr>
          <a:lstStyle>
            <a:defPPr>
              <a:defRPr lang="zh-CN"/>
            </a:defPPr>
            <a:lvl1pPr indent="0" defTabSz="1219200">
              <a:lnSpc>
                <a:spcPct val="120000"/>
              </a:lnSpc>
              <a:spcBef>
                <a:spcPts val="0"/>
              </a:spcBef>
              <a:buFont typeface="Arial" panose="020B0604020202020204" pitchFamily="34" charset="0"/>
              <a:buNone/>
              <a:defRPr sz="900">
                <a:solidFill>
                  <a:prstClr val="black"/>
                </a:solidFill>
                <a:latin typeface="Arial" panose="020B0604020202020204"/>
                <a:cs typeface="+mn-ea"/>
              </a:defRPr>
            </a:lvl1pPr>
            <a:lvl2pPr marL="914400" indent="-304800" defTabSz="1219200">
              <a:lnSpc>
                <a:spcPct val="90000"/>
              </a:lnSpc>
              <a:spcBef>
                <a:spcPts val="665"/>
              </a:spcBef>
              <a:buFont typeface="Arial" panose="020B0604020202020204" pitchFamily="34" charset="0"/>
              <a:buChar char="•"/>
              <a:defRPr sz="3200">
                <a:latin typeface="微软雅黑" panose="020B0503020204020204" pitchFamily="34" charset="-122"/>
              </a:defRPr>
            </a:lvl2pPr>
            <a:lvl3pPr marL="1524000" indent="-304800" defTabSz="1219200">
              <a:lnSpc>
                <a:spcPct val="90000"/>
              </a:lnSpc>
              <a:spcBef>
                <a:spcPts val="665"/>
              </a:spcBef>
              <a:buFont typeface="Arial" panose="020B0604020202020204" pitchFamily="34" charset="0"/>
              <a:buChar char="•"/>
              <a:defRPr sz="2800">
                <a:latin typeface="微软雅黑" panose="020B0503020204020204" pitchFamily="34" charset="-122"/>
              </a:defRPr>
            </a:lvl3pPr>
            <a:lvl4pPr marL="2133600" indent="-304800" defTabSz="1219200">
              <a:lnSpc>
                <a:spcPct val="90000"/>
              </a:lnSpc>
              <a:spcBef>
                <a:spcPts val="665"/>
              </a:spcBef>
              <a:buFont typeface="Arial" panose="020B0604020202020204" pitchFamily="34" charset="0"/>
              <a:buChar char="•"/>
              <a:defRPr sz="2535">
                <a:latin typeface="微软雅黑" panose="020B0503020204020204" pitchFamily="34" charset="-122"/>
              </a:defRPr>
            </a:lvl4pPr>
            <a:lvl5pPr marL="2743200" indent="-304800" defTabSz="1219200">
              <a:lnSpc>
                <a:spcPct val="90000"/>
              </a:lnSpc>
              <a:spcBef>
                <a:spcPts val="665"/>
              </a:spcBef>
              <a:buFont typeface="Arial" panose="020B0604020202020204" pitchFamily="34" charset="0"/>
              <a:buChar char="•"/>
              <a:defRPr sz="2535">
                <a:latin typeface="微软雅黑" panose="020B0503020204020204" pitchFamily="34" charset="-122"/>
              </a:defRPr>
            </a:lvl5pPr>
            <a:lvl6pPr marL="3352800" indent="-304800" defTabSz="1219200">
              <a:lnSpc>
                <a:spcPct val="90000"/>
              </a:lnSpc>
              <a:spcBef>
                <a:spcPts val="665"/>
              </a:spcBef>
              <a:buFont typeface="Arial" panose="020B0604020202020204" pitchFamily="34" charset="0"/>
              <a:buChar char="•"/>
              <a:defRPr sz="2535"/>
            </a:lvl6pPr>
            <a:lvl7pPr marL="3961765" indent="-304800" defTabSz="1219200">
              <a:lnSpc>
                <a:spcPct val="90000"/>
              </a:lnSpc>
              <a:spcBef>
                <a:spcPts val="665"/>
              </a:spcBef>
              <a:buFont typeface="Arial" panose="020B0604020202020204" pitchFamily="34" charset="0"/>
              <a:buChar char="•"/>
              <a:defRPr sz="2535"/>
            </a:lvl7pPr>
            <a:lvl8pPr marL="4571365" indent="-304800" defTabSz="1219200">
              <a:lnSpc>
                <a:spcPct val="90000"/>
              </a:lnSpc>
              <a:spcBef>
                <a:spcPts val="665"/>
              </a:spcBef>
              <a:buFont typeface="Arial" panose="020B0604020202020204" pitchFamily="34" charset="0"/>
              <a:buChar char="•"/>
              <a:defRPr sz="2535"/>
            </a:lvl8pPr>
            <a:lvl9pPr marL="5180965" indent="-304800" defTabSz="1219200">
              <a:lnSpc>
                <a:spcPct val="90000"/>
              </a:lnSpc>
              <a:spcBef>
                <a:spcPts val="665"/>
              </a:spcBef>
              <a:buFont typeface="Arial" panose="020B0604020202020204" pitchFamily="34" charset="0"/>
              <a:buChar char="•"/>
              <a:defRPr sz="2535"/>
            </a:lvl9pPr>
          </a:lstStyle>
          <a:p>
            <a:r>
              <a:rPr lang="en-US" altLang="zh-CN" dirty="0">
                <a:latin typeface="微软雅黑" panose="020B0503020204020204" pitchFamily="34" charset="-122"/>
                <a:ea typeface="微软雅黑" panose="020B0503020204020204" pitchFamily="34" charset="-122"/>
                <a:sym typeface="微软雅黑" panose="020B0503020204020204" pitchFamily="34" charset="-122"/>
              </a:rPr>
              <a:t>Rutkowski PL, et al. </a:t>
            </a:r>
            <a:r>
              <a:rPr lang="en-US" altLang="zh-CN" dirty="0" err="1">
                <a:latin typeface="微软雅黑" panose="020B0503020204020204" pitchFamily="34" charset="-122"/>
                <a:ea typeface="微软雅黑" panose="020B0503020204020204" pitchFamily="34" charset="-122"/>
                <a:sym typeface="微软雅黑" panose="020B0503020204020204" pitchFamily="34" charset="-122"/>
              </a:rPr>
              <a:t>Eur</a:t>
            </a:r>
            <a:r>
              <a:rPr lang="en-US" altLang="zh-CN" dirty="0">
                <a:latin typeface="微软雅黑" panose="020B0503020204020204" pitchFamily="34" charset="-122"/>
                <a:ea typeface="微软雅黑" panose="020B0503020204020204" pitchFamily="34" charset="-122"/>
                <a:sym typeface="微软雅黑" panose="020B0503020204020204" pitchFamily="34" charset="-122"/>
              </a:rPr>
              <a:t> J Cancer. 2025 Jul 25;225:115565.</a:t>
            </a:r>
            <a:endParaRPr lang="es-ES" altLang="zh-CN" dirty="0">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文本占位符 1"/>
          <p:cNvSpPr txBox="1"/>
          <p:nvPr/>
        </p:nvSpPr>
        <p:spPr>
          <a:xfrm>
            <a:off x="300038" y="6600879"/>
            <a:ext cx="3821112" cy="216982"/>
          </a:xfrm>
          <a:prstGeom prst="rect">
            <a:avLst/>
          </a:prstGeom>
        </p:spPr>
        <p:txBody>
          <a:bodyPr>
            <a:noAutofit/>
          </a:bodyPr>
          <a:lstStyle>
            <a:defPPr>
              <a:defRPr lang="zh-CN"/>
            </a:defPPr>
            <a:lvl1pPr indent="0" defTabSz="1219200">
              <a:lnSpc>
                <a:spcPct val="120000"/>
              </a:lnSpc>
              <a:spcBef>
                <a:spcPts val="0"/>
              </a:spcBef>
              <a:buFont typeface="Arial" panose="020B0604020202020204" pitchFamily="34" charset="0"/>
              <a:buNone/>
              <a:defRPr sz="900">
                <a:solidFill>
                  <a:prstClr val="black"/>
                </a:solidFill>
                <a:latin typeface="Arial" panose="020B0604020202020204"/>
                <a:cs typeface="+mn-ea"/>
              </a:defRPr>
            </a:lvl1pPr>
            <a:lvl2pPr marL="914400" indent="-304800" defTabSz="1219200">
              <a:lnSpc>
                <a:spcPct val="90000"/>
              </a:lnSpc>
              <a:spcBef>
                <a:spcPts val="665"/>
              </a:spcBef>
              <a:buFont typeface="Arial" panose="020B0604020202020204" pitchFamily="34" charset="0"/>
              <a:buChar char="•"/>
              <a:defRPr sz="3200">
                <a:latin typeface="微软雅黑" panose="020B0503020204020204" pitchFamily="34" charset="-122"/>
              </a:defRPr>
            </a:lvl2pPr>
            <a:lvl3pPr marL="1524000" indent="-304800" defTabSz="1219200">
              <a:lnSpc>
                <a:spcPct val="90000"/>
              </a:lnSpc>
              <a:spcBef>
                <a:spcPts val="665"/>
              </a:spcBef>
              <a:buFont typeface="Arial" panose="020B0604020202020204" pitchFamily="34" charset="0"/>
              <a:buChar char="•"/>
              <a:defRPr sz="2800">
                <a:latin typeface="微软雅黑" panose="020B0503020204020204" pitchFamily="34" charset="-122"/>
              </a:defRPr>
            </a:lvl3pPr>
            <a:lvl4pPr marL="2133600" indent="-304800" defTabSz="1219200">
              <a:lnSpc>
                <a:spcPct val="90000"/>
              </a:lnSpc>
              <a:spcBef>
                <a:spcPts val="665"/>
              </a:spcBef>
              <a:buFont typeface="Arial" panose="020B0604020202020204" pitchFamily="34" charset="0"/>
              <a:buChar char="•"/>
              <a:defRPr sz="2535">
                <a:latin typeface="微软雅黑" panose="020B0503020204020204" pitchFamily="34" charset="-122"/>
              </a:defRPr>
            </a:lvl4pPr>
            <a:lvl5pPr marL="2743200" indent="-304800" defTabSz="1219200">
              <a:lnSpc>
                <a:spcPct val="90000"/>
              </a:lnSpc>
              <a:spcBef>
                <a:spcPts val="665"/>
              </a:spcBef>
              <a:buFont typeface="Arial" panose="020B0604020202020204" pitchFamily="34" charset="0"/>
              <a:buChar char="•"/>
              <a:defRPr sz="2535">
                <a:latin typeface="微软雅黑" panose="020B0503020204020204" pitchFamily="34" charset="-122"/>
              </a:defRPr>
            </a:lvl5pPr>
            <a:lvl6pPr marL="3352800" indent="-304800" defTabSz="1219200">
              <a:lnSpc>
                <a:spcPct val="90000"/>
              </a:lnSpc>
              <a:spcBef>
                <a:spcPts val="665"/>
              </a:spcBef>
              <a:buFont typeface="Arial" panose="020B0604020202020204" pitchFamily="34" charset="0"/>
              <a:buChar char="•"/>
              <a:defRPr sz="2535"/>
            </a:lvl6pPr>
            <a:lvl7pPr marL="3961765" indent="-304800" defTabSz="1219200">
              <a:lnSpc>
                <a:spcPct val="90000"/>
              </a:lnSpc>
              <a:spcBef>
                <a:spcPts val="665"/>
              </a:spcBef>
              <a:buFont typeface="Arial" panose="020B0604020202020204" pitchFamily="34" charset="0"/>
              <a:buChar char="•"/>
              <a:defRPr sz="2535"/>
            </a:lvl7pPr>
            <a:lvl8pPr marL="4571365" indent="-304800" defTabSz="1219200">
              <a:lnSpc>
                <a:spcPct val="90000"/>
              </a:lnSpc>
              <a:spcBef>
                <a:spcPts val="665"/>
              </a:spcBef>
              <a:buFont typeface="Arial" panose="020B0604020202020204" pitchFamily="34" charset="0"/>
              <a:buChar char="•"/>
              <a:defRPr sz="2535"/>
            </a:lvl8pPr>
            <a:lvl9pPr marL="5180965" indent="-304800" defTabSz="1219200">
              <a:lnSpc>
                <a:spcPct val="90000"/>
              </a:lnSpc>
              <a:spcBef>
                <a:spcPts val="665"/>
              </a:spcBef>
              <a:buFont typeface="Arial" panose="020B0604020202020204" pitchFamily="34" charset="0"/>
              <a:buChar char="•"/>
              <a:defRPr sz="2535"/>
            </a:lvl9pPr>
          </a:lstStyle>
          <a:p>
            <a:r>
              <a:rPr lang="en-US" altLang="zh-CN" dirty="0">
                <a:latin typeface="微软雅黑" panose="020B0503020204020204" pitchFamily="34" charset="-122"/>
                <a:ea typeface="微软雅黑" panose="020B0503020204020204" pitchFamily="34" charset="-122"/>
                <a:sym typeface="微软雅黑" panose="020B0503020204020204" pitchFamily="34" charset="-122"/>
              </a:rPr>
              <a:t>Rutkowski PL, et al. </a:t>
            </a:r>
            <a:r>
              <a:rPr lang="en-US" altLang="zh-CN" dirty="0" err="1">
                <a:latin typeface="微软雅黑" panose="020B0503020204020204" pitchFamily="34" charset="-122"/>
                <a:ea typeface="微软雅黑" panose="020B0503020204020204" pitchFamily="34" charset="-122"/>
                <a:sym typeface="微软雅黑" panose="020B0503020204020204" pitchFamily="34" charset="-122"/>
              </a:rPr>
              <a:t>Eur</a:t>
            </a:r>
            <a:r>
              <a:rPr lang="en-US" altLang="zh-CN" dirty="0">
                <a:latin typeface="微软雅黑" panose="020B0503020204020204" pitchFamily="34" charset="-122"/>
                <a:ea typeface="微软雅黑" panose="020B0503020204020204" pitchFamily="34" charset="-122"/>
                <a:sym typeface="微软雅黑" panose="020B0503020204020204" pitchFamily="34" charset="-122"/>
              </a:rPr>
              <a:t> J Cancer. 2025 Jul 25;225:115565.</a:t>
            </a:r>
            <a:endParaRPr lang="es-ES" altLang="zh-CN"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9" name="矩形: 圆角 88"/>
          <p:cNvSpPr/>
          <p:nvPr/>
        </p:nvSpPr>
        <p:spPr bwMode="auto">
          <a:xfrm>
            <a:off x="340891" y="3289070"/>
            <a:ext cx="5755109" cy="3018641"/>
          </a:xfrm>
          <a:prstGeom prst="roundRect">
            <a:avLst>
              <a:gd name="adj" fmla="val 1835"/>
            </a:avLst>
          </a:prstGeom>
          <a:solidFill>
            <a:sysClr val="window" lastClr="FFFFFF"/>
          </a:solidFill>
          <a:ln w="9525" cap="flat" cmpd="sng" algn="ctr">
            <a:gradFill>
              <a:gsLst>
                <a:gs pos="0">
                  <a:srgbClr val="AC283F"/>
                </a:gs>
                <a:gs pos="100000">
                  <a:schemeClr val="bg1"/>
                </a:gs>
              </a:gsLst>
              <a:lin ang="5400000" scaled="1"/>
            </a:gradFill>
            <a:prstDash val="solid"/>
            <a:round/>
            <a:headEnd type="none" w="med" len="med"/>
            <a:tailEnd type="none" w="med" len="med"/>
          </a:ln>
          <a:effectLst>
            <a:outerShdw blurRad="101600" dist="63500" dir="5400000" algn="t" rotWithShape="0">
              <a:schemeClr val="accent1">
                <a:alpha val="30000"/>
              </a:schemeClr>
            </a:outerShdw>
          </a:effectLst>
        </p:spPr>
        <p:txBody>
          <a:bodyPr vert="horz" wrap="none" lIns="37595" tIns="37595" rIns="37595" bIns="37595" numCol="1" rtlCol="0" anchor="ctr" anchorCtr="0" compatLnSpc="1"/>
          <a:lstStyle/>
          <a:p>
            <a:pPr algn="ctr" defTabSz="751840" eaLnBrk="0" fontAlgn="base" hangingPunct="0">
              <a:spcBef>
                <a:spcPct val="50000"/>
              </a:spcBef>
              <a:spcAft>
                <a:spcPct val="0"/>
              </a:spcAft>
            </a:pPr>
            <a:endParaRPr lang="zh-CN" altLang="en-US" sz="900" kern="0" dirty="0">
              <a:solidFill>
                <a:prstClr val="black"/>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27" name="内容占位符 4"/>
          <p:cNvSpPr txBox="1"/>
          <p:nvPr/>
        </p:nvSpPr>
        <p:spPr>
          <a:xfrm>
            <a:off x="300038" y="347305"/>
            <a:ext cx="11737287" cy="46166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1"/>
                </a:solidFill>
                <a:latin typeface="Arial" panose="020B0604020202020204" pitchFamily="34" charset="0"/>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Arial" panose="020B0604020202020204" pitchFamily="34" charset="0"/>
                <a:ea typeface="微软雅黑"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Arial" panose="020B0604020202020204" pitchFamily="34" charset="0"/>
                <a:ea typeface="微软雅黑" panose="020B0503020204020204"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Arial" panose="020B0604020202020204" pitchFamily="34" charset="0"/>
                <a:ea typeface="微软雅黑" panose="020B0503020204020204"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CN" altLang="en-US" sz="2000" b="1" dirty="0">
                <a:latin typeface="微软雅黑" panose="020B0503020204020204" pitchFamily="34" charset="-122"/>
                <a:cs typeface="+mn-ea"/>
                <a:sym typeface="微软雅黑" panose="020B0503020204020204" pitchFamily="34" charset="-122"/>
              </a:rPr>
              <a:t>研究虽达到主要终点，但疗效并不显著，需要进一步探索</a:t>
            </a:r>
            <a:endParaRPr lang="zh-CN" altLang="en-US" sz="2000" b="1" dirty="0">
              <a:latin typeface="微软雅黑" panose="020B0503020204020204" pitchFamily="34" charset="-122"/>
              <a:cs typeface="+mn-ea"/>
              <a:sym typeface="微软雅黑" panose="020B0503020204020204" pitchFamily="34" charset="-122"/>
            </a:endParaRPr>
          </a:p>
        </p:txBody>
      </p:sp>
      <p:pic>
        <p:nvPicPr>
          <p:cNvPr id="28" name="图片 27"/>
          <p:cNvPicPr>
            <a:picLocks noChangeAspect="1"/>
          </p:cNvPicPr>
          <p:nvPr/>
        </p:nvPicPr>
        <p:blipFill>
          <a:blip r:embed="rId1"/>
          <a:stretch>
            <a:fillRect/>
          </a:stretch>
        </p:blipFill>
        <p:spPr>
          <a:xfrm>
            <a:off x="398561" y="4102885"/>
            <a:ext cx="5659335" cy="2128263"/>
          </a:xfrm>
          <a:prstGeom prst="rect">
            <a:avLst/>
          </a:prstGeom>
        </p:spPr>
      </p:pic>
      <p:graphicFrame>
        <p:nvGraphicFramePr>
          <p:cNvPr id="30" name="表格 29"/>
          <p:cNvGraphicFramePr>
            <a:graphicFrameLocks noGrp="1"/>
          </p:cNvGraphicFramePr>
          <p:nvPr/>
        </p:nvGraphicFramePr>
        <p:xfrm>
          <a:off x="340891" y="1102137"/>
          <a:ext cx="5755109" cy="1981200"/>
        </p:xfrm>
        <a:graphic>
          <a:graphicData uri="http://schemas.openxmlformats.org/drawingml/2006/table">
            <a:tbl>
              <a:tblPr/>
              <a:tblGrid>
                <a:gridCol w="3424471"/>
                <a:gridCol w="2330638"/>
              </a:tblGrid>
              <a:tr h="200660">
                <a:tc>
                  <a:txBody>
                    <a:bodyPr/>
                    <a:lstStyle/>
                    <a:p>
                      <a:pPr algn="ctr" fontAlgn="ctr">
                        <a:buNone/>
                      </a:pPr>
                      <a:r>
                        <a:rPr lang="zh-CN" altLang="en-US" sz="1000" b="1" dirty="0">
                          <a:solidFill>
                            <a:schemeClr val="bg1"/>
                          </a:solidFill>
                          <a:effectLst/>
                          <a:latin typeface="微软雅黑" panose="020B0503020204020204" pitchFamily="34" charset="-122"/>
                          <a:ea typeface="微软雅黑" panose="020B0503020204020204" pitchFamily="34" charset="-122"/>
                          <a:sym typeface="微软雅黑" panose="020B0503020204020204" pitchFamily="34" charset="-122"/>
                        </a:rPr>
                        <a:t>结果</a:t>
                      </a:r>
                      <a:endParaRPr lang="en-US" sz="1000" b="1" dirty="0">
                        <a:solidFill>
                          <a:schemeClr val="bg1"/>
                        </a:solidFill>
                        <a:effectLst/>
                        <a:latin typeface="微软雅黑" panose="020B0503020204020204" pitchFamily="34" charset="-122"/>
                        <a:ea typeface="微软雅黑" panose="020B0503020204020204" pitchFamily="34" charset="-122"/>
                        <a:sym typeface="微软雅黑" panose="020B0503020204020204" pitchFamily="34" charset="-122"/>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283F"/>
                    </a:solidFill>
                  </a:tcPr>
                </a:tc>
                <a:tc>
                  <a:txBody>
                    <a:bodyPr/>
                    <a:lstStyle/>
                    <a:p>
                      <a:pPr algn="ctr" fontAlgn="ctr">
                        <a:buNone/>
                      </a:pPr>
                      <a:r>
                        <a:rPr lang="zh-CN" altLang="en-US" sz="1000" b="1" dirty="0">
                          <a:solidFill>
                            <a:schemeClr val="bg1"/>
                          </a:solidFill>
                          <a:effectLst/>
                          <a:latin typeface="微软雅黑" panose="020B0503020204020204" pitchFamily="34" charset="-122"/>
                          <a:ea typeface="微软雅黑" panose="020B0503020204020204" pitchFamily="34" charset="-122"/>
                          <a:sym typeface="微软雅黑" panose="020B0503020204020204" pitchFamily="34" charset="-122"/>
                        </a:rPr>
                        <a:t>患者</a:t>
                      </a:r>
                      <a:br>
                        <a:rPr lang="en-US" altLang="zh-CN" sz="1000" b="1" dirty="0">
                          <a:solidFill>
                            <a:schemeClr val="bg1"/>
                          </a:solidFill>
                          <a:effectLst/>
                          <a:latin typeface="微软雅黑" panose="020B0503020204020204" pitchFamily="34" charset="-122"/>
                          <a:ea typeface="微软雅黑" panose="020B0503020204020204" pitchFamily="34" charset="-122"/>
                          <a:sym typeface="微软雅黑" panose="020B0503020204020204" pitchFamily="34" charset="-122"/>
                        </a:rPr>
                      </a:br>
                      <a:r>
                        <a:rPr lang="en-US" sz="1000" b="1" dirty="0">
                          <a:solidFill>
                            <a:schemeClr val="bg1"/>
                          </a:solidFill>
                          <a:effectLst/>
                          <a:latin typeface="微软雅黑" panose="020B0503020204020204" pitchFamily="34" charset="-122"/>
                          <a:ea typeface="微软雅黑" panose="020B0503020204020204" pitchFamily="34" charset="-122"/>
                          <a:sym typeface="微软雅黑" panose="020B0503020204020204" pitchFamily="34" charset="-122"/>
                        </a:rPr>
                        <a:t> (N = 56)</a:t>
                      </a:r>
                      <a:endParaRPr lang="en-US" sz="1000" b="1" dirty="0">
                        <a:solidFill>
                          <a:schemeClr val="bg1"/>
                        </a:solidFill>
                        <a:effectLst/>
                        <a:latin typeface="微软雅黑" panose="020B0503020204020204" pitchFamily="34" charset="-122"/>
                        <a:ea typeface="微软雅黑" panose="020B0503020204020204" pitchFamily="34" charset="-122"/>
                        <a:sym typeface="微软雅黑" panose="020B0503020204020204" pitchFamily="34" charset="-122"/>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283F"/>
                    </a:solidFill>
                  </a:tcPr>
                </a:tc>
              </a:tr>
              <a:tr h="0">
                <a:tc>
                  <a:txBody>
                    <a:bodyPr/>
                    <a:lstStyle/>
                    <a:p>
                      <a:pPr algn="l">
                        <a:buNone/>
                      </a:pPr>
                      <a:r>
                        <a:rPr lang="en-US" sz="1000" b="0" dirty="0">
                          <a:effectLst/>
                          <a:latin typeface="微软雅黑" panose="020B0503020204020204" pitchFamily="34" charset="-122"/>
                          <a:ea typeface="微软雅黑" panose="020B0503020204020204" pitchFamily="34" charset="-122"/>
                          <a:sym typeface="微软雅黑" panose="020B0503020204020204" pitchFamily="34" charset="-122"/>
                        </a:rPr>
                        <a:t>PR</a:t>
                      </a:r>
                      <a:r>
                        <a:rPr lang="zh-CN" altLang="en-US" sz="1000" b="0" dirty="0">
                          <a:effectLst/>
                          <a:latin typeface="微软雅黑" panose="020B0503020204020204" pitchFamily="34" charset="-122"/>
                          <a:ea typeface="微软雅黑" panose="020B0503020204020204" pitchFamily="34" charset="-122"/>
                          <a:sym typeface="微软雅黑" panose="020B0503020204020204" pitchFamily="34" charset="-122"/>
                        </a:rPr>
                        <a:t>，</a:t>
                      </a:r>
                      <a:r>
                        <a:rPr lang="en-US" altLang="zh-CN" sz="1000" b="0" kern="1200" dirty="0">
                          <a:solidFill>
                            <a:schemeClr val="tx1"/>
                          </a:solidFill>
                          <a:effectLst/>
                          <a:latin typeface="微软雅黑" panose="020B0503020204020204" pitchFamily="34" charset="-122"/>
                          <a:ea typeface="微软雅黑" panose="020B0503020204020204" pitchFamily="34" charset="-122"/>
                          <a:cs typeface="+mn-cs"/>
                          <a:sym typeface="微软雅黑" panose="020B0503020204020204" pitchFamily="34" charset="-122"/>
                        </a:rPr>
                        <a:t>No. (%)</a:t>
                      </a:r>
                      <a:endParaRPr lang="en-US" sz="1000" b="0" dirty="0">
                        <a:effectLst/>
                        <a:latin typeface="微软雅黑" panose="020B0503020204020204" pitchFamily="34" charset="-122"/>
                        <a:ea typeface="微软雅黑" panose="020B0503020204020204" pitchFamily="34" charset="-122"/>
                        <a:sym typeface="微软雅黑" panose="020B0503020204020204" pitchFamily="34" charset="-122"/>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en-US" sz="1000" b="0" kern="1200" dirty="0">
                          <a:solidFill>
                            <a:schemeClr val="tx1"/>
                          </a:solidFill>
                          <a:effectLst/>
                          <a:latin typeface="微软雅黑" panose="020B0503020204020204" pitchFamily="34" charset="-122"/>
                          <a:ea typeface="微软雅黑" panose="020B0503020204020204" pitchFamily="34" charset="-122"/>
                          <a:cs typeface="+mn-cs"/>
                          <a:sym typeface="微软雅黑" panose="020B0503020204020204" pitchFamily="34" charset="-122"/>
                        </a:rPr>
                        <a:t>5 (8.9 %)</a:t>
                      </a:r>
                      <a:endParaRPr lang="en-US" altLang="en-US" sz="1000" b="0" kern="1200" dirty="0">
                        <a:solidFill>
                          <a:schemeClr val="tx1"/>
                        </a:solidFill>
                        <a:effectLst/>
                        <a:latin typeface="微软雅黑" panose="020B0503020204020204" pitchFamily="34" charset="-122"/>
                        <a:ea typeface="微软雅黑" panose="020B0503020204020204" pitchFamily="34" charset="-122"/>
                        <a:cs typeface="+mn-cs"/>
                        <a:sym typeface="微软雅黑" panose="020B0503020204020204" pitchFamily="34" charset="-122"/>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0">
                <a:tc>
                  <a:txBody>
                    <a:bodyPr/>
                    <a:lstStyle/>
                    <a:p>
                      <a:pPr algn="l">
                        <a:buNone/>
                      </a:pPr>
                      <a:r>
                        <a:rPr lang="en-US" sz="1000" b="0" dirty="0">
                          <a:effectLst/>
                          <a:latin typeface="微软雅黑" panose="020B0503020204020204" pitchFamily="34" charset="-122"/>
                          <a:ea typeface="微软雅黑" panose="020B0503020204020204" pitchFamily="34" charset="-122"/>
                          <a:sym typeface="微软雅黑" panose="020B0503020204020204" pitchFamily="34" charset="-122"/>
                        </a:rPr>
                        <a:t>SD</a:t>
                      </a:r>
                      <a:r>
                        <a:rPr lang="zh-CN" altLang="en-US" sz="1000" b="0" dirty="0">
                          <a:effectLst/>
                          <a:latin typeface="微软雅黑" panose="020B0503020204020204" pitchFamily="34" charset="-122"/>
                          <a:ea typeface="微软雅黑" panose="020B0503020204020204" pitchFamily="34" charset="-122"/>
                          <a:sym typeface="微软雅黑" panose="020B0503020204020204" pitchFamily="34" charset="-122"/>
                        </a:rPr>
                        <a:t>，</a:t>
                      </a:r>
                      <a:r>
                        <a:rPr lang="en-US" altLang="zh-CN" sz="1000" b="0" kern="1200" dirty="0">
                          <a:solidFill>
                            <a:schemeClr val="tx1"/>
                          </a:solidFill>
                          <a:effectLst/>
                          <a:latin typeface="微软雅黑" panose="020B0503020204020204" pitchFamily="34" charset="-122"/>
                          <a:ea typeface="微软雅黑" panose="020B0503020204020204" pitchFamily="34" charset="-122"/>
                          <a:cs typeface="+mn-cs"/>
                          <a:sym typeface="微软雅黑" panose="020B0503020204020204" pitchFamily="34" charset="-122"/>
                        </a:rPr>
                        <a:t>No. (%)</a:t>
                      </a:r>
                      <a:endParaRPr lang="en-US" sz="1000" b="0" dirty="0">
                        <a:effectLst/>
                        <a:latin typeface="微软雅黑" panose="020B0503020204020204" pitchFamily="34" charset="-122"/>
                        <a:ea typeface="微软雅黑" panose="020B0503020204020204" pitchFamily="34" charset="-122"/>
                        <a:sym typeface="微软雅黑" panose="020B0503020204020204" pitchFamily="34" charset="-122"/>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en-US" sz="1000" b="0" kern="1200" dirty="0">
                          <a:solidFill>
                            <a:schemeClr val="tx1"/>
                          </a:solidFill>
                          <a:effectLst/>
                          <a:latin typeface="微软雅黑" panose="020B0503020204020204" pitchFamily="34" charset="-122"/>
                          <a:ea typeface="微软雅黑" panose="020B0503020204020204" pitchFamily="34" charset="-122"/>
                          <a:cs typeface="+mn-cs"/>
                          <a:sym typeface="微软雅黑" panose="020B0503020204020204" pitchFamily="34" charset="-122"/>
                        </a:rPr>
                        <a:t>34 (60.7 %)</a:t>
                      </a:r>
                      <a:endParaRPr lang="en-US" altLang="en-US" sz="1000" b="0" kern="1200" dirty="0">
                        <a:solidFill>
                          <a:schemeClr val="tx1"/>
                        </a:solidFill>
                        <a:effectLst/>
                        <a:latin typeface="微软雅黑" panose="020B0503020204020204" pitchFamily="34" charset="-122"/>
                        <a:ea typeface="微软雅黑" panose="020B0503020204020204" pitchFamily="34" charset="-122"/>
                        <a:cs typeface="+mn-cs"/>
                        <a:sym typeface="微软雅黑" panose="020B0503020204020204" pitchFamily="34" charset="-122"/>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0">
                <a:tc>
                  <a:txBody>
                    <a:bodyPr/>
                    <a:lstStyle/>
                    <a:p>
                      <a:pPr algn="l">
                        <a:buNone/>
                      </a:pPr>
                      <a:r>
                        <a:rPr lang="en-US" sz="1000" b="0" dirty="0">
                          <a:effectLst/>
                          <a:latin typeface="微软雅黑" panose="020B0503020204020204" pitchFamily="34" charset="-122"/>
                          <a:ea typeface="微软雅黑" panose="020B0503020204020204" pitchFamily="34" charset="-122"/>
                          <a:sym typeface="微软雅黑" panose="020B0503020204020204" pitchFamily="34" charset="-122"/>
                        </a:rPr>
                        <a:t>PD</a:t>
                      </a:r>
                      <a:r>
                        <a:rPr lang="zh-CN" altLang="en-US" sz="1000" b="0" dirty="0">
                          <a:effectLst/>
                          <a:latin typeface="微软雅黑" panose="020B0503020204020204" pitchFamily="34" charset="-122"/>
                          <a:ea typeface="微软雅黑" panose="020B0503020204020204" pitchFamily="34" charset="-122"/>
                          <a:sym typeface="微软雅黑" panose="020B0503020204020204" pitchFamily="34" charset="-122"/>
                        </a:rPr>
                        <a:t>，</a:t>
                      </a:r>
                      <a:r>
                        <a:rPr lang="en-US" altLang="zh-CN" sz="1000" b="0" kern="1200" dirty="0">
                          <a:solidFill>
                            <a:schemeClr val="tx1"/>
                          </a:solidFill>
                          <a:effectLst/>
                          <a:latin typeface="微软雅黑" panose="020B0503020204020204" pitchFamily="34" charset="-122"/>
                          <a:ea typeface="微软雅黑" panose="020B0503020204020204" pitchFamily="34" charset="-122"/>
                          <a:cs typeface="+mn-cs"/>
                          <a:sym typeface="微软雅黑" panose="020B0503020204020204" pitchFamily="34" charset="-122"/>
                        </a:rPr>
                        <a:t>No. (%)</a:t>
                      </a:r>
                      <a:endParaRPr lang="en-US" sz="1000" b="0" dirty="0">
                        <a:effectLst/>
                        <a:latin typeface="微软雅黑" panose="020B0503020204020204" pitchFamily="34" charset="-122"/>
                        <a:ea typeface="微软雅黑" panose="020B0503020204020204" pitchFamily="34" charset="-122"/>
                        <a:sym typeface="微软雅黑" panose="020B0503020204020204" pitchFamily="34" charset="-122"/>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en-US" sz="1000" b="0" kern="1200" dirty="0">
                          <a:solidFill>
                            <a:schemeClr val="tx1"/>
                          </a:solidFill>
                          <a:effectLst/>
                          <a:latin typeface="微软雅黑" panose="020B0503020204020204" pitchFamily="34" charset="-122"/>
                          <a:ea typeface="微软雅黑" panose="020B0503020204020204" pitchFamily="34" charset="-122"/>
                          <a:cs typeface="+mn-cs"/>
                          <a:sym typeface="微软雅黑" panose="020B0503020204020204" pitchFamily="34" charset="-122"/>
                        </a:rPr>
                        <a:t>17 (30.4 %)</a:t>
                      </a:r>
                      <a:endParaRPr lang="en-US" altLang="en-US" sz="1000" b="0" kern="1200" dirty="0">
                        <a:solidFill>
                          <a:schemeClr val="tx1"/>
                        </a:solidFill>
                        <a:effectLst/>
                        <a:latin typeface="微软雅黑" panose="020B0503020204020204" pitchFamily="34" charset="-122"/>
                        <a:ea typeface="微软雅黑" panose="020B0503020204020204" pitchFamily="34" charset="-122"/>
                        <a:cs typeface="+mn-cs"/>
                        <a:sym typeface="微软雅黑" panose="020B0503020204020204" pitchFamily="34" charset="-122"/>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0">
                <a:tc>
                  <a:txBody>
                    <a:bodyPr/>
                    <a:lstStyle/>
                    <a:p>
                      <a:pPr algn="l">
                        <a:buNone/>
                      </a:pPr>
                      <a:r>
                        <a:rPr lang="zh-CN" altLang="en-US" sz="1000" b="0" dirty="0">
                          <a:effectLst/>
                          <a:latin typeface="微软雅黑" panose="020B0503020204020204" pitchFamily="34" charset="-122"/>
                          <a:ea typeface="微软雅黑" panose="020B0503020204020204" pitchFamily="34" charset="-122"/>
                          <a:sym typeface="微软雅黑" panose="020B0503020204020204" pitchFamily="34" charset="-122"/>
                        </a:rPr>
                        <a:t>疾病控制率，</a:t>
                      </a:r>
                      <a:r>
                        <a:rPr lang="en-US" altLang="zh-CN" sz="1000" b="0" dirty="0">
                          <a:effectLst/>
                          <a:latin typeface="微软雅黑" panose="020B0503020204020204" pitchFamily="34" charset="-122"/>
                          <a:ea typeface="微软雅黑" panose="020B0503020204020204" pitchFamily="34" charset="-122"/>
                          <a:sym typeface="微软雅黑" panose="020B0503020204020204" pitchFamily="34" charset="-122"/>
                        </a:rPr>
                        <a:t>DCR</a:t>
                      </a:r>
                      <a:r>
                        <a:rPr lang="zh-CN" altLang="en-US" sz="1000" b="0" dirty="0">
                          <a:effectLst/>
                          <a:latin typeface="微软雅黑" panose="020B0503020204020204" pitchFamily="34" charset="-122"/>
                          <a:ea typeface="微软雅黑" panose="020B0503020204020204" pitchFamily="34" charset="-122"/>
                          <a:sym typeface="微软雅黑" panose="020B0503020204020204" pitchFamily="34" charset="-122"/>
                        </a:rPr>
                        <a:t>，</a:t>
                      </a:r>
                      <a:r>
                        <a:rPr lang="en-US" altLang="zh-CN" sz="1000" b="0" kern="1200" dirty="0">
                          <a:solidFill>
                            <a:schemeClr val="tx1"/>
                          </a:solidFill>
                          <a:effectLst/>
                          <a:latin typeface="微软雅黑" panose="020B0503020204020204" pitchFamily="34" charset="-122"/>
                          <a:ea typeface="微软雅黑" panose="020B0503020204020204" pitchFamily="34" charset="-122"/>
                          <a:cs typeface="+mn-cs"/>
                          <a:sym typeface="微软雅黑" panose="020B0503020204020204" pitchFamily="34" charset="-122"/>
                        </a:rPr>
                        <a:t>No. (%)</a:t>
                      </a:r>
                      <a:endParaRPr lang="en-US" sz="1000" b="0" dirty="0">
                        <a:effectLst/>
                        <a:latin typeface="微软雅黑" panose="020B0503020204020204" pitchFamily="34" charset="-122"/>
                        <a:ea typeface="微软雅黑" panose="020B0503020204020204" pitchFamily="34" charset="-122"/>
                        <a:sym typeface="微软雅黑" panose="020B0503020204020204" pitchFamily="34" charset="-122"/>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en-US" sz="1000" b="0" kern="1200" dirty="0">
                          <a:solidFill>
                            <a:schemeClr val="tx1"/>
                          </a:solidFill>
                          <a:effectLst/>
                          <a:latin typeface="微软雅黑" panose="020B0503020204020204" pitchFamily="34" charset="-122"/>
                          <a:ea typeface="微软雅黑" panose="020B0503020204020204" pitchFamily="34" charset="-122"/>
                          <a:cs typeface="+mn-cs"/>
                          <a:sym typeface="微软雅黑" panose="020B0503020204020204" pitchFamily="34" charset="-122"/>
                        </a:rPr>
                        <a:t>39 (69.6 %)</a:t>
                      </a:r>
                      <a:endParaRPr lang="en-US" altLang="en-US" sz="1000" b="0" kern="1200" dirty="0">
                        <a:solidFill>
                          <a:schemeClr val="tx1"/>
                        </a:solidFill>
                        <a:effectLst/>
                        <a:latin typeface="微软雅黑" panose="020B0503020204020204" pitchFamily="34" charset="-122"/>
                        <a:ea typeface="微软雅黑" panose="020B0503020204020204" pitchFamily="34" charset="-122"/>
                        <a:cs typeface="+mn-cs"/>
                        <a:sym typeface="微软雅黑" panose="020B0503020204020204" pitchFamily="34" charset="-122"/>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0">
                <a:tc>
                  <a:txBody>
                    <a:bodyPr/>
                    <a:lstStyle/>
                    <a:p>
                      <a:pPr algn="l">
                        <a:buNone/>
                      </a:pPr>
                      <a:r>
                        <a:rPr lang="zh-CN" altLang="en-US" sz="1000" b="0" dirty="0">
                          <a:effectLst/>
                          <a:latin typeface="微软雅黑" panose="020B0503020204020204" pitchFamily="34" charset="-122"/>
                          <a:ea typeface="微软雅黑" panose="020B0503020204020204" pitchFamily="34" charset="-122"/>
                          <a:sym typeface="微软雅黑" panose="020B0503020204020204" pitchFamily="34" charset="-122"/>
                        </a:rPr>
                        <a:t>中位缓解持续时间，</a:t>
                      </a:r>
                      <a:r>
                        <a:rPr lang="en-US" altLang="zh-CN" sz="1000" b="0" dirty="0" err="1">
                          <a:effectLst/>
                          <a:latin typeface="微软雅黑" panose="020B0503020204020204" pitchFamily="34" charset="-122"/>
                          <a:ea typeface="微软雅黑" panose="020B0503020204020204" pitchFamily="34" charset="-122"/>
                          <a:sym typeface="微软雅黑" panose="020B0503020204020204" pitchFamily="34" charset="-122"/>
                        </a:rPr>
                        <a:t>mDOR</a:t>
                      </a:r>
                      <a:endParaRPr lang="en-US" sz="1000" b="0" dirty="0">
                        <a:effectLst/>
                        <a:latin typeface="微软雅黑" panose="020B0503020204020204" pitchFamily="34" charset="-122"/>
                        <a:ea typeface="微软雅黑" panose="020B0503020204020204" pitchFamily="34" charset="-122"/>
                        <a:sym typeface="微软雅黑" panose="020B0503020204020204" pitchFamily="34" charset="-122"/>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en-US" sz="1000" b="0" kern="1200" dirty="0">
                          <a:solidFill>
                            <a:schemeClr val="tx1"/>
                          </a:solidFill>
                          <a:effectLst/>
                          <a:latin typeface="微软雅黑" panose="020B0503020204020204" pitchFamily="34" charset="-122"/>
                          <a:ea typeface="微软雅黑" panose="020B0503020204020204" pitchFamily="34" charset="-122"/>
                          <a:cs typeface="+mn-cs"/>
                          <a:sym typeface="微软雅黑" panose="020B0503020204020204" pitchFamily="34" charset="-122"/>
                        </a:rPr>
                        <a:t>18.3</a:t>
                      </a:r>
                      <a:endParaRPr lang="en-US" altLang="en-US" sz="1000" b="0" kern="1200" dirty="0">
                        <a:solidFill>
                          <a:schemeClr val="tx1"/>
                        </a:solidFill>
                        <a:effectLst/>
                        <a:latin typeface="微软雅黑" panose="020B0503020204020204" pitchFamily="34" charset="-122"/>
                        <a:ea typeface="微软雅黑" panose="020B0503020204020204" pitchFamily="34" charset="-122"/>
                        <a:cs typeface="+mn-cs"/>
                        <a:sym typeface="微软雅黑" panose="020B0503020204020204" pitchFamily="34" charset="-122"/>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0">
                <a:tc>
                  <a:txBody>
                    <a:bodyPr/>
                    <a:lstStyle/>
                    <a:p>
                      <a:pPr algn="l">
                        <a:buNone/>
                      </a:pPr>
                      <a:r>
                        <a:rPr lang="en-US" sz="1000" b="0" dirty="0">
                          <a:effectLst/>
                          <a:latin typeface="微软雅黑" panose="020B0503020204020204" pitchFamily="34" charset="-122"/>
                          <a:ea typeface="微软雅黑" panose="020B0503020204020204" pitchFamily="34" charset="-122"/>
                          <a:sym typeface="微软雅黑" panose="020B0503020204020204" pitchFamily="34" charset="-122"/>
                        </a:rPr>
                        <a:t>PFS</a:t>
                      </a:r>
                      <a:endParaRPr lang="en-US" sz="1000" b="0" dirty="0">
                        <a:effectLst/>
                        <a:latin typeface="微软雅黑" panose="020B0503020204020204" pitchFamily="34" charset="-122"/>
                        <a:ea typeface="微软雅黑" panose="020B0503020204020204" pitchFamily="34" charset="-122"/>
                        <a:sym typeface="微软雅黑" panose="020B0503020204020204" pitchFamily="34" charset="-122"/>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buNone/>
                      </a:pPr>
                      <a:endParaRPr lang="en-US" altLang="en-US" sz="1000" b="0" dirty="0">
                        <a:effectLst/>
                        <a:latin typeface="微软雅黑" panose="020B0503020204020204" pitchFamily="34" charset="-122"/>
                        <a:ea typeface="微软雅黑" panose="020B0503020204020204" pitchFamily="34" charset="-122"/>
                        <a:sym typeface="微软雅黑" panose="020B0503020204020204" pitchFamily="34" charset="-122"/>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0">
                <a:tc>
                  <a:txBody>
                    <a:bodyPr/>
                    <a:lstStyle/>
                    <a:p>
                      <a:pPr algn="l">
                        <a:buNone/>
                      </a:pPr>
                      <a:r>
                        <a:rPr lang="en-US" sz="1000" b="0" dirty="0">
                          <a:effectLst/>
                          <a:latin typeface="微软雅黑" panose="020B0503020204020204" pitchFamily="34" charset="-122"/>
                          <a:ea typeface="微软雅黑" panose="020B0503020204020204" pitchFamily="34" charset="-122"/>
                          <a:sym typeface="微软雅黑" panose="020B0503020204020204" pitchFamily="34" charset="-122"/>
                        </a:rPr>
                        <a:t>  </a:t>
                      </a:r>
                      <a:r>
                        <a:rPr lang="zh-CN" altLang="en-US" sz="1000" b="0" dirty="0">
                          <a:effectLst/>
                          <a:latin typeface="微软雅黑" panose="020B0503020204020204" pitchFamily="34" charset="-122"/>
                          <a:ea typeface="微软雅黑" panose="020B0503020204020204" pitchFamily="34" charset="-122"/>
                          <a:sym typeface="微软雅黑" panose="020B0503020204020204" pitchFamily="34" charset="-122"/>
                        </a:rPr>
                        <a:t>中位</a:t>
                      </a:r>
                      <a:r>
                        <a:rPr lang="en-US" altLang="zh-CN" sz="1000" b="0" dirty="0">
                          <a:effectLst/>
                          <a:latin typeface="微软雅黑" panose="020B0503020204020204" pitchFamily="34" charset="-122"/>
                          <a:ea typeface="微软雅黑" panose="020B0503020204020204" pitchFamily="34" charset="-122"/>
                          <a:sym typeface="微软雅黑" panose="020B0503020204020204" pitchFamily="34" charset="-122"/>
                        </a:rPr>
                        <a:t>PFS</a:t>
                      </a:r>
                      <a:r>
                        <a:rPr lang="en-US" sz="1000" b="0" dirty="0">
                          <a:effectLst/>
                          <a:latin typeface="微软雅黑" panose="020B0503020204020204" pitchFamily="34" charset="-122"/>
                          <a:ea typeface="微软雅黑" panose="020B0503020204020204" pitchFamily="34" charset="-122"/>
                          <a:sym typeface="微软雅黑" panose="020B0503020204020204" pitchFamily="34" charset="-122"/>
                        </a:rPr>
                        <a:t>(95 % CI)</a:t>
                      </a:r>
                      <a:endParaRPr lang="en-US" sz="1000" b="0" dirty="0">
                        <a:effectLst/>
                        <a:latin typeface="微软雅黑" panose="020B0503020204020204" pitchFamily="34" charset="-122"/>
                        <a:ea typeface="微软雅黑" panose="020B0503020204020204" pitchFamily="34" charset="-122"/>
                        <a:sym typeface="微软雅黑" panose="020B0503020204020204" pitchFamily="34" charset="-122"/>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buNone/>
                      </a:pPr>
                      <a:r>
                        <a:rPr lang="en-US" altLang="en-US" sz="1000" b="0" dirty="0">
                          <a:effectLst/>
                          <a:latin typeface="微软雅黑" panose="020B0503020204020204" pitchFamily="34" charset="-122"/>
                          <a:ea typeface="微软雅黑" panose="020B0503020204020204" pitchFamily="34" charset="-122"/>
                          <a:sym typeface="微软雅黑" panose="020B0503020204020204" pitchFamily="34" charset="-122"/>
                        </a:rPr>
                        <a:t>4.6 (2.9–6.4)</a:t>
                      </a:r>
                      <a:endParaRPr lang="en-US" altLang="en-US" sz="1000" b="0" dirty="0">
                        <a:effectLst/>
                        <a:latin typeface="微软雅黑" panose="020B0503020204020204" pitchFamily="34" charset="-122"/>
                        <a:ea typeface="微软雅黑" panose="020B0503020204020204" pitchFamily="34" charset="-122"/>
                        <a:sym typeface="微软雅黑" panose="020B0503020204020204" pitchFamily="34" charset="-122"/>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0">
                <a:tc>
                  <a:txBody>
                    <a:bodyPr/>
                    <a:lstStyle/>
                    <a:p>
                      <a:pPr algn="l">
                        <a:buNone/>
                      </a:pPr>
                      <a:r>
                        <a:rPr lang="en-US" sz="1000" b="0" dirty="0">
                          <a:effectLst/>
                          <a:latin typeface="微软雅黑" panose="020B0503020204020204" pitchFamily="34" charset="-122"/>
                          <a:ea typeface="微软雅黑" panose="020B0503020204020204" pitchFamily="34" charset="-122"/>
                          <a:sym typeface="微软雅黑" panose="020B0503020204020204" pitchFamily="34" charset="-122"/>
                        </a:rPr>
                        <a:t>  12</a:t>
                      </a:r>
                      <a:r>
                        <a:rPr lang="zh-CN" altLang="en-US" sz="1000" b="0" dirty="0">
                          <a:effectLst/>
                          <a:latin typeface="微软雅黑" panose="020B0503020204020204" pitchFamily="34" charset="-122"/>
                          <a:ea typeface="微软雅黑" panose="020B0503020204020204" pitchFamily="34" charset="-122"/>
                          <a:sym typeface="微软雅黑" panose="020B0503020204020204" pitchFamily="34" charset="-122"/>
                        </a:rPr>
                        <a:t>个月</a:t>
                      </a:r>
                      <a:r>
                        <a:rPr lang="en-US" altLang="zh-CN" sz="1000" b="0" dirty="0">
                          <a:effectLst/>
                          <a:latin typeface="微软雅黑" panose="020B0503020204020204" pitchFamily="34" charset="-122"/>
                          <a:ea typeface="微软雅黑" panose="020B0503020204020204" pitchFamily="34" charset="-122"/>
                          <a:sym typeface="微软雅黑" panose="020B0503020204020204" pitchFamily="34" charset="-122"/>
                        </a:rPr>
                        <a:t>PFS</a:t>
                      </a:r>
                      <a:r>
                        <a:rPr lang="zh-CN" altLang="en-US" sz="1000" b="0" dirty="0">
                          <a:effectLst/>
                          <a:latin typeface="微软雅黑" panose="020B0503020204020204" pitchFamily="34" charset="-122"/>
                          <a:ea typeface="微软雅黑" panose="020B0503020204020204" pitchFamily="34" charset="-122"/>
                          <a:sym typeface="微软雅黑" panose="020B0503020204020204" pitchFamily="34" charset="-122"/>
                        </a:rPr>
                        <a:t>率</a:t>
                      </a:r>
                      <a:r>
                        <a:rPr lang="en-US" sz="1000" b="0" dirty="0">
                          <a:effectLst/>
                          <a:latin typeface="微软雅黑" panose="020B0503020204020204" pitchFamily="34" charset="-122"/>
                          <a:ea typeface="微软雅黑" panose="020B0503020204020204" pitchFamily="34" charset="-122"/>
                          <a:sym typeface="微软雅黑" panose="020B0503020204020204" pitchFamily="34" charset="-122"/>
                        </a:rPr>
                        <a:t>—%</a:t>
                      </a:r>
                      <a:endParaRPr lang="en-US" sz="1000" b="0" dirty="0">
                        <a:effectLst/>
                        <a:latin typeface="微软雅黑" panose="020B0503020204020204" pitchFamily="34" charset="-122"/>
                        <a:ea typeface="微软雅黑" panose="020B0503020204020204" pitchFamily="34" charset="-122"/>
                        <a:sym typeface="微软雅黑" panose="020B0503020204020204" pitchFamily="34" charset="-122"/>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buNone/>
                      </a:pPr>
                      <a:r>
                        <a:rPr lang="en-US" altLang="en-US" sz="1000" b="0" dirty="0">
                          <a:effectLst/>
                          <a:latin typeface="微软雅黑" panose="020B0503020204020204" pitchFamily="34" charset="-122"/>
                          <a:ea typeface="微软雅黑" panose="020B0503020204020204" pitchFamily="34" charset="-122"/>
                          <a:sym typeface="微软雅黑" panose="020B0503020204020204" pitchFamily="34" charset="-122"/>
                        </a:rPr>
                        <a:t>22.8 %</a:t>
                      </a:r>
                      <a:endParaRPr lang="en-US" altLang="en-US" sz="1000" b="0" dirty="0">
                        <a:effectLst/>
                        <a:latin typeface="微软雅黑" panose="020B0503020204020204" pitchFamily="34" charset="-122"/>
                        <a:ea typeface="微软雅黑" panose="020B0503020204020204" pitchFamily="34" charset="-122"/>
                        <a:sym typeface="微软雅黑" panose="020B0503020204020204" pitchFamily="34" charset="-122"/>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0">
                <a:tc>
                  <a:txBody>
                    <a:bodyPr/>
                    <a:lstStyle/>
                    <a:p>
                      <a:pPr algn="l">
                        <a:buNone/>
                      </a:pPr>
                      <a:r>
                        <a:rPr lang="en-US" sz="1000" b="0" dirty="0">
                          <a:effectLst/>
                          <a:latin typeface="微软雅黑" panose="020B0503020204020204" pitchFamily="34" charset="-122"/>
                          <a:ea typeface="微软雅黑" panose="020B0503020204020204" pitchFamily="34" charset="-122"/>
                          <a:sym typeface="微软雅黑" panose="020B0503020204020204" pitchFamily="34" charset="-122"/>
                        </a:rPr>
                        <a:t>OS</a:t>
                      </a:r>
                      <a:endParaRPr lang="en-US" sz="1000" b="0" dirty="0">
                        <a:effectLst/>
                        <a:latin typeface="微软雅黑" panose="020B0503020204020204" pitchFamily="34" charset="-122"/>
                        <a:ea typeface="微软雅黑" panose="020B0503020204020204" pitchFamily="34" charset="-122"/>
                        <a:sym typeface="微软雅黑" panose="020B0503020204020204" pitchFamily="34" charset="-122"/>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buNone/>
                      </a:pPr>
                      <a:endParaRPr lang="en-US" altLang="en-US" sz="1000" b="0" dirty="0">
                        <a:effectLst/>
                        <a:latin typeface="微软雅黑" panose="020B0503020204020204" pitchFamily="34" charset="-122"/>
                        <a:ea typeface="微软雅黑" panose="020B0503020204020204" pitchFamily="34" charset="-122"/>
                        <a:sym typeface="微软雅黑" panose="020B0503020204020204" pitchFamily="34" charset="-122"/>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0">
                <a:tc>
                  <a:txBody>
                    <a:bodyPr/>
                    <a:lstStyle/>
                    <a:p>
                      <a:pPr algn="l">
                        <a:buNone/>
                      </a:pPr>
                      <a:r>
                        <a:rPr lang="en-US" sz="1000" b="0" dirty="0">
                          <a:effectLst/>
                          <a:latin typeface="微软雅黑" panose="020B0503020204020204" pitchFamily="34" charset="-122"/>
                          <a:ea typeface="微软雅黑" panose="020B0503020204020204" pitchFamily="34" charset="-122"/>
                          <a:sym typeface="微软雅黑" panose="020B0503020204020204" pitchFamily="34" charset="-122"/>
                        </a:rPr>
                        <a:t>  </a:t>
                      </a:r>
                      <a:r>
                        <a:rPr lang="zh-CN" altLang="en-US" sz="1000" b="0" dirty="0">
                          <a:effectLst/>
                          <a:latin typeface="微软雅黑" panose="020B0503020204020204" pitchFamily="34" charset="-122"/>
                          <a:ea typeface="微软雅黑" panose="020B0503020204020204" pitchFamily="34" charset="-122"/>
                          <a:sym typeface="微软雅黑" panose="020B0503020204020204" pitchFamily="34" charset="-122"/>
                        </a:rPr>
                        <a:t>中位</a:t>
                      </a:r>
                      <a:r>
                        <a:rPr lang="en-US" altLang="zh-CN" sz="1000" b="0" dirty="0">
                          <a:effectLst/>
                          <a:latin typeface="微软雅黑" panose="020B0503020204020204" pitchFamily="34" charset="-122"/>
                          <a:ea typeface="微软雅黑" panose="020B0503020204020204" pitchFamily="34" charset="-122"/>
                          <a:sym typeface="微软雅黑" panose="020B0503020204020204" pitchFamily="34" charset="-122"/>
                        </a:rPr>
                        <a:t>OS</a:t>
                      </a:r>
                      <a:r>
                        <a:rPr lang="en-US" sz="1000" b="0" dirty="0">
                          <a:effectLst/>
                          <a:latin typeface="微软雅黑" panose="020B0503020204020204" pitchFamily="34" charset="-122"/>
                          <a:ea typeface="微软雅黑" panose="020B0503020204020204" pitchFamily="34" charset="-122"/>
                          <a:sym typeface="微软雅黑" panose="020B0503020204020204" pitchFamily="34" charset="-122"/>
                        </a:rPr>
                        <a:t>(95 % CI)</a:t>
                      </a:r>
                      <a:endParaRPr lang="en-US" sz="1000" b="0" dirty="0">
                        <a:effectLst/>
                        <a:latin typeface="微软雅黑" panose="020B0503020204020204" pitchFamily="34" charset="-122"/>
                        <a:ea typeface="微软雅黑" panose="020B0503020204020204" pitchFamily="34" charset="-122"/>
                        <a:sym typeface="微软雅黑" panose="020B0503020204020204" pitchFamily="34" charset="-122"/>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en-US" sz="1000" b="0" kern="1200" dirty="0">
                          <a:solidFill>
                            <a:schemeClr val="tx1"/>
                          </a:solidFill>
                          <a:effectLst/>
                          <a:latin typeface="微软雅黑" panose="020B0503020204020204" pitchFamily="34" charset="-122"/>
                          <a:ea typeface="微软雅黑" panose="020B0503020204020204" pitchFamily="34" charset="-122"/>
                          <a:cs typeface="+mn-cs"/>
                          <a:sym typeface="微软雅黑" panose="020B0503020204020204" pitchFamily="34" charset="-122"/>
                        </a:rPr>
                        <a:t>14.2 (9.2–26.3)</a:t>
                      </a:r>
                      <a:endParaRPr lang="en-US" altLang="en-US" sz="1000" b="0" kern="1200" dirty="0">
                        <a:solidFill>
                          <a:schemeClr val="tx1"/>
                        </a:solidFill>
                        <a:effectLst/>
                        <a:latin typeface="微软雅黑" panose="020B0503020204020204" pitchFamily="34" charset="-122"/>
                        <a:ea typeface="微软雅黑" panose="020B0503020204020204" pitchFamily="34" charset="-122"/>
                        <a:cs typeface="+mn-cs"/>
                        <a:sym typeface="微软雅黑" panose="020B0503020204020204" pitchFamily="34" charset="-122"/>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0">
                <a:tc>
                  <a:txBody>
                    <a:bodyPr/>
                    <a:lstStyle/>
                    <a:p>
                      <a:pPr algn="l">
                        <a:buNone/>
                      </a:pPr>
                      <a:r>
                        <a:rPr lang="en-US" sz="1000" b="0" dirty="0">
                          <a:effectLst/>
                          <a:latin typeface="微软雅黑" panose="020B0503020204020204" pitchFamily="34" charset="-122"/>
                          <a:ea typeface="微软雅黑" panose="020B0503020204020204" pitchFamily="34" charset="-122"/>
                          <a:sym typeface="微软雅黑" panose="020B0503020204020204" pitchFamily="34" charset="-122"/>
                        </a:rPr>
                        <a:t>  12</a:t>
                      </a:r>
                      <a:r>
                        <a:rPr lang="zh-CN" altLang="en-US" sz="1000" b="0" dirty="0">
                          <a:effectLst/>
                          <a:latin typeface="微软雅黑" panose="020B0503020204020204" pitchFamily="34" charset="-122"/>
                          <a:ea typeface="微软雅黑" panose="020B0503020204020204" pitchFamily="34" charset="-122"/>
                          <a:sym typeface="微软雅黑" panose="020B0503020204020204" pitchFamily="34" charset="-122"/>
                        </a:rPr>
                        <a:t>个月</a:t>
                      </a:r>
                      <a:r>
                        <a:rPr lang="en-US" altLang="zh-CN" sz="1000" b="0" dirty="0">
                          <a:effectLst/>
                          <a:latin typeface="微软雅黑" panose="020B0503020204020204" pitchFamily="34" charset="-122"/>
                          <a:ea typeface="微软雅黑" panose="020B0503020204020204" pitchFamily="34" charset="-122"/>
                          <a:sym typeface="微软雅黑" panose="020B0503020204020204" pitchFamily="34" charset="-122"/>
                        </a:rPr>
                        <a:t>OS</a:t>
                      </a:r>
                      <a:r>
                        <a:rPr lang="zh-CN" altLang="en-US" sz="1000" b="0" dirty="0">
                          <a:effectLst/>
                          <a:latin typeface="微软雅黑" panose="020B0503020204020204" pitchFamily="34" charset="-122"/>
                          <a:ea typeface="微软雅黑" panose="020B0503020204020204" pitchFamily="34" charset="-122"/>
                          <a:sym typeface="微软雅黑" panose="020B0503020204020204" pitchFamily="34" charset="-122"/>
                        </a:rPr>
                        <a:t>率</a:t>
                      </a:r>
                      <a:r>
                        <a:rPr lang="en-US" sz="1000" b="0" dirty="0">
                          <a:effectLst/>
                          <a:latin typeface="微软雅黑" panose="020B0503020204020204" pitchFamily="34" charset="-122"/>
                          <a:ea typeface="微软雅黑" panose="020B0503020204020204" pitchFamily="34" charset="-122"/>
                          <a:sym typeface="微软雅黑" panose="020B0503020204020204" pitchFamily="34" charset="-122"/>
                        </a:rPr>
                        <a:t>—%</a:t>
                      </a:r>
                      <a:endParaRPr lang="en-US" sz="1000" b="0" dirty="0">
                        <a:effectLst/>
                        <a:latin typeface="微软雅黑" panose="020B0503020204020204" pitchFamily="34" charset="-122"/>
                        <a:ea typeface="微软雅黑" panose="020B0503020204020204" pitchFamily="34" charset="-122"/>
                        <a:sym typeface="微软雅黑" panose="020B0503020204020204" pitchFamily="34" charset="-122"/>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buNone/>
                      </a:pPr>
                      <a:r>
                        <a:rPr lang="en-US" altLang="en-US" sz="1000" b="0" dirty="0">
                          <a:effectLst/>
                          <a:latin typeface="微软雅黑" panose="020B0503020204020204" pitchFamily="34" charset="-122"/>
                          <a:ea typeface="微软雅黑" panose="020B0503020204020204" pitchFamily="34" charset="-122"/>
                          <a:sym typeface="微软雅黑" panose="020B0503020204020204" pitchFamily="34" charset="-122"/>
                        </a:rPr>
                        <a:t>59.3 %</a:t>
                      </a:r>
                      <a:endParaRPr lang="en-US" altLang="en-US" sz="1000" b="0" dirty="0">
                        <a:effectLst/>
                        <a:latin typeface="微软雅黑" panose="020B0503020204020204" pitchFamily="34" charset="-122"/>
                        <a:ea typeface="微软雅黑" panose="020B0503020204020204" pitchFamily="34" charset="-122"/>
                        <a:sym typeface="微软雅黑" panose="020B0503020204020204" pitchFamily="34" charset="-122"/>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bl>
          </a:graphicData>
        </a:graphic>
      </p:graphicFrame>
      <p:sp>
        <p:nvSpPr>
          <p:cNvPr id="31" name="文本框 30"/>
          <p:cNvSpPr txBox="1"/>
          <p:nvPr/>
        </p:nvSpPr>
        <p:spPr>
          <a:xfrm>
            <a:off x="398561" y="3342607"/>
            <a:ext cx="5659335" cy="613694"/>
          </a:xfrm>
          <a:prstGeom prst="rect">
            <a:avLst/>
          </a:prstGeom>
          <a:noFill/>
        </p:spPr>
        <p:txBody>
          <a:bodyPr wrap="square">
            <a:spAutoFit/>
          </a:bodyPr>
          <a:lstStyle/>
          <a:p>
            <a:pPr marL="171450" indent="-171450">
              <a:lnSpc>
                <a:spcPct val="150000"/>
              </a:lnSpc>
              <a:buFont typeface="Wingdings" panose="05000000000000000000" pitchFamily="2" charset="2"/>
              <a:buChar char="Ø"/>
            </a:pPr>
            <a:r>
              <a:rPr lang="zh-CN" altLang="en-US" sz="1200" b="1" i="0" dirty="0">
                <a:solidFill>
                  <a:srgbClr val="2E2E2E"/>
                </a:solidFill>
                <a:effectLst/>
                <a:latin typeface="微软雅黑" panose="020B0503020204020204" pitchFamily="34" charset="-122"/>
                <a:ea typeface="微软雅黑" panose="020B0503020204020204" pitchFamily="34" charset="-122"/>
                <a:sym typeface="微软雅黑" panose="020B0503020204020204" pitchFamily="34" charset="-122"/>
              </a:rPr>
              <a:t>研究达到主要终点：</a:t>
            </a:r>
            <a:r>
              <a:rPr lang="en-US" altLang="zh-CN" sz="1200" b="1" i="0">
                <a:solidFill>
                  <a:srgbClr val="2E2E2E"/>
                </a:solidFill>
                <a:effectLst/>
                <a:latin typeface="微软雅黑" panose="020B0503020204020204" pitchFamily="34" charset="-122"/>
                <a:ea typeface="微软雅黑" panose="020B0503020204020204" pitchFamily="34" charset="-122"/>
                <a:sym typeface="微软雅黑" panose="020B0503020204020204" pitchFamily="34" charset="-122"/>
              </a:rPr>
              <a:t>3</a:t>
            </a:r>
            <a:r>
              <a:rPr lang="zh-CN" altLang="en-US" sz="1200" b="1" i="0">
                <a:solidFill>
                  <a:srgbClr val="2E2E2E"/>
                </a:solidFill>
                <a:effectLst/>
                <a:latin typeface="微软雅黑" panose="020B0503020204020204" pitchFamily="34" charset="-122"/>
                <a:ea typeface="微软雅黑" panose="020B0503020204020204" pitchFamily="34" charset="-122"/>
                <a:sym typeface="微软雅黑" panose="020B0503020204020204" pitchFamily="34" charset="-122"/>
              </a:rPr>
              <a:t>个</a:t>
            </a:r>
            <a:r>
              <a:rPr lang="zh-CN" altLang="en-US" sz="1200" b="1" i="0" dirty="0">
                <a:solidFill>
                  <a:srgbClr val="2E2E2E"/>
                </a:solidFill>
                <a:effectLst/>
                <a:latin typeface="微软雅黑" panose="020B0503020204020204" pitchFamily="34" charset="-122"/>
                <a:ea typeface="微软雅黑" panose="020B0503020204020204" pitchFamily="34" charset="-122"/>
                <a:sym typeface="微软雅黑" panose="020B0503020204020204" pitchFamily="34" charset="-122"/>
              </a:rPr>
              <a:t>月研究者评估的</a:t>
            </a:r>
            <a:r>
              <a:rPr lang="en-US" altLang="zh-CN" sz="1200" b="1" i="0">
                <a:solidFill>
                  <a:srgbClr val="2E2E2E"/>
                </a:solidFill>
                <a:effectLst/>
                <a:latin typeface="微软雅黑" panose="020B0503020204020204" pitchFamily="34" charset="-122"/>
                <a:ea typeface="微软雅黑" panose="020B0503020204020204" pitchFamily="34" charset="-122"/>
                <a:sym typeface="微软雅黑" panose="020B0503020204020204" pitchFamily="34" charset="-122"/>
              </a:rPr>
              <a:t>PFS</a:t>
            </a:r>
            <a:r>
              <a:rPr lang="zh-CN" altLang="en-US" sz="1200" b="1" i="0">
                <a:solidFill>
                  <a:srgbClr val="2E2E2E"/>
                </a:solidFill>
                <a:effectLst/>
                <a:latin typeface="微软雅黑" panose="020B0503020204020204" pitchFamily="34" charset="-122"/>
                <a:ea typeface="微软雅黑" panose="020B0503020204020204" pitchFamily="34" charset="-122"/>
                <a:sym typeface="微软雅黑" panose="020B0503020204020204" pitchFamily="34" charset="-122"/>
              </a:rPr>
              <a:t>率</a:t>
            </a:r>
            <a:r>
              <a:rPr lang="zh-CN" altLang="en-US" sz="1200" b="1" i="0" dirty="0">
                <a:solidFill>
                  <a:srgbClr val="2E2E2E"/>
                </a:solidFill>
                <a:effectLst/>
                <a:latin typeface="微软雅黑" panose="020B0503020204020204" pitchFamily="34" charset="-122"/>
                <a:ea typeface="微软雅黑" panose="020B0503020204020204" pitchFamily="34" charset="-122"/>
                <a:sym typeface="微软雅黑" panose="020B0503020204020204" pitchFamily="34" charset="-122"/>
              </a:rPr>
              <a:t>为</a:t>
            </a:r>
            <a:r>
              <a:rPr lang="en-US" altLang="zh-CN" sz="1200" b="1" i="0">
                <a:solidFill>
                  <a:srgbClr val="2E2E2E"/>
                </a:solidFill>
                <a:effectLst/>
                <a:latin typeface="微软雅黑" panose="020B0503020204020204" pitchFamily="34" charset="-122"/>
                <a:ea typeface="微软雅黑" panose="020B0503020204020204" pitchFamily="34" charset="-122"/>
                <a:sym typeface="微软雅黑" panose="020B0503020204020204" pitchFamily="34" charset="-122"/>
              </a:rPr>
              <a:t>57.1%</a:t>
            </a:r>
            <a:r>
              <a:rPr lang="zh-CN" altLang="en-US" sz="1200" b="0" i="0">
                <a:solidFill>
                  <a:srgbClr val="2E2E2E"/>
                </a:solidFill>
                <a:effectLst/>
                <a:latin typeface="微软雅黑" panose="020B0503020204020204" pitchFamily="34" charset="-122"/>
                <a:ea typeface="微软雅黑" panose="020B0503020204020204" pitchFamily="34" charset="-122"/>
                <a:sym typeface="微软雅黑" panose="020B0503020204020204" pitchFamily="34" charset="-122"/>
              </a:rPr>
              <a:t>（</a:t>
            </a:r>
            <a:r>
              <a:rPr lang="en-US" altLang="zh-CN" sz="1200" b="0" i="0">
                <a:solidFill>
                  <a:srgbClr val="2E2E2E"/>
                </a:solidFill>
                <a:effectLst/>
                <a:latin typeface="微软雅黑" panose="020B0503020204020204" pitchFamily="34" charset="-122"/>
                <a:ea typeface="微软雅黑" panose="020B0503020204020204" pitchFamily="34" charset="-122"/>
                <a:sym typeface="微软雅黑" panose="020B0503020204020204" pitchFamily="34" charset="-122"/>
              </a:rPr>
              <a:t>95% CI 45.5–1.7</a:t>
            </a:r>
            <a:r>
              <a:rPr lang="zh-CN" altLang="en-US" sz="1200" b="0" i="0">
                <a:solidFill>
                  <a:srgbClr val="2E2E2E"/>
                </a:solidFill>
                <a:effectLst/>
                <a:latin typeface="微软雅黑" panose="020B0503020204020204" pitchFamily="34" charset="-122"/>
                <a:ea typeface="微软雅黑" panose="020B0503020204020204" pitchFamily="34" charset="-122"/>
                <a:sym typeface="微软雅黑" panose="020B0503020204020204" pitchFamily="34" charset="-122"/>
              </a:rPr>
              <a:t>）</a:t>
            </a:r>
            <a:endParaRPr lang="en-US" altLang="zh-CN" sz="1200" b="0" i="0">
              <a:solidFill>
                <a:srgbClr val="2E2E2E"/>
              </a:solidFill>
              <a:effectLst/>
              <a:latin typeface="微软雅黑" panose="020B0503020204020204" pitchFamily="34" charset="-122"/>
              <a:ea typeface="微软雅黑" panose="020B0503020204020204" pitchFamily="34" charset="-122"/>
              <a:sym typeface="微软雅黑" panose="020B0503020204020204" pitchFamily="34" charset="-122"/>
            </a:endParaRPr>
          </a:p>
          <a:p>
            <a:pPr marL="171450" indent="-171450">
              <a:lnSpc>
                <a:spcPct val="150000"/>
              </a:lnSpc>
              <a:buFont typeface="Wingdings" panose="05000000000000000000" pitchFamily="2" charset="2"/>
              <a:buChar char="Ø"/>
            </a:pPr>
            <a:r>
              <a:rPr lang="zh-CN" altLang="en-US" sz="1200" b="0" i="0">
                <a:solidFill>
                  <a:srgbClr val="2E2E2E"/>
                </a:solidFill>
                <a:effectLst/>
                <a:latin typeface="微软雅黑" panose="020B0503020204020204" pitchFamily="34" charset="-122"/>
                <a:ea typeface="微软雅黑" panose="020B0503020204020204" pitchFamily="34" charset="-122"/>
                <a:sym typeface="微软雅黑" panose="020B0503020204020204" pitchFamily="34" charset="-122"/>
              </a:rPr>
              <a:t>中</a:t>
            </a:r>
            <a:r>
              <a:rPr lang="zh-CN" altLang="en-US" sz="1200" b="0" i="0" dirty="0">
                <a:solidFill>
                  <a:srgbClr val="2E2E2E"/>
                </a:solidFill>
                <a:effectLst/>
                <a:latin typeface="微软雅黑" panose="020B0503020204020204" pitchFamily="34" charset="-122"/>
                <a:ea typeface="微软雅黑" panose="020B0503020204020204" pitchFamily="34" charset="-122"/>
                <a:sym typeface="微软雅黑" panose="020B0503020204020204" pitchFamily="34" charset="-122"/>
              </a:rPr>
              <a:t>位</a:t>
            </a:r>
            <a:r>
              <a:rPr lang="en-US" altLang="zh-CN" sz="1200" b="0" i="0">
                <a:solidFill>
                  <a:srgbClr val="2E2E2E"/>
                </a:solidFill>
                <a:effectLst/>
                <a:latin typeface="微软雅黑" panose="020B0503020204020204" pitchFamily="34" charset="-122"/>
                <a:ea typeface="微软雅黑" panose="020B0503020204020204" pitchFamily="34" charset="-122"/>
                <a:sym typeface="微软雅黑" panose="020B0503020204020204" pitchFamily="34" charset="-122"/>
              </a:rPr>
              <a:t>PFS</a:t>
            </a:r>
            <a:r>
              <a:rPr lang="zh-CN" altLang="en-US" sz="1200" b="0" i="0">
                <a:solidFill>
                  <a:srgbClr val="2E2E2E"/>
                </a:solidFill>
                <a:effectLst/>
                <a:latin typeface="微软雅黑" panose="020B0503020204020204" pitchFamily="34" charset="-122"/>
                <a:ea typeface="微软雅黑" panose="020B0503020204020204" pitchFamily="34" charset="-122"/>
                <a:sym typeface="微软雅黑" panose="020B0503020204020204" pitchFamily="34" charset="-122"/>
              </a:rPr>
              <a:t>为</a:t>
            </a:r>
            <a:r>
              <a:rPr lang="en-US" altLang="zh-CN" sz="1200" b="0" i="0">
                <a:solidFill>
                  <a:srgbClr val="2E2E2E"/>
                </a:solidFill>
                <a:effectLst/>
                <a:latin typeface="微软雅黑" panose="020B0503020204020204" pitchFamily="34" charset="-122"/>
                <a:ea typeface="微软雅黑" panose="020B0503020204020204" pitchFamily="34" charset="-122"/>
                <a:sym typeface="微软雅黑" panose="020B0503020204020204" pitchFamily="34" charset="-122"/>
              </a:rPr>
              <a:t>4.6</a:t>
            </a:r>
            <a:r>
              <a:rPr lang="zh-CN" altLang="en-US" sz="1200" b="0" i="0">
                <a:solidFill>
                  <a:srgbClr val="2E2E2E"/>
                </a:solidFill>
                <a:effectLst/>
                <a:latin typeface="微软雅黑" panose="020B0503020204020204" pitchFamily="34" charset="-122"/>
                <a:ea typeface="微软雅黑" panose="020B0503020204020204" pitchFamily="34" charset="-122"/>
                <a:sym typeface="微软雅黑" panose="020B0503020204020204" pitchFamily="34" charset="-122"/>
              </a:rPr>
              <a:t>个</a:t>
            </a:r>
            <a:r>
              <a:rPr lang="zh-CN" altLang="en-US" sz="1200" b="0" i="0" dirty="0">
                <a:solidFill>
                  <a:srgbClr val="2E2E2E"/>
                </a:solidFill>
                <a:effectLst/>
                <a:latin typeface="微软雅黑" panose="020B0503020204020204" pitchFamily="34" charset="-122"/>
                <a:ea typeface="微软雅黑" panose="020B0503020204020204" pitchFamily="34" charset="-122"/>
                <a:sym typeface="微软雅黑" panose="020B0503020204020204" pitchFamily="34" charset="-122"/>
              </a:rPr>
              <a:t>月（</a:t>
            </a:r>
            <a:r>
              <a:rPr lang="en-US" altLang="zh-CN" sz="1200" b="0" i="0">
                <a:solidFill>
                  <a:srgbClr val="2E2E2E"/>
                </a:solidFill>
                <a:effectLst/>
                <a:latin typeface="微软雅黑" panose="020B0503020204020204" pitchFamily="34" charset="-122"/>
                <a:ea typeface="微软雅黑" panose="020B0503020204020204" pitchFamily="34" charset="-122"/>
                <a:sym typeface="微软雅黑" panose="020B0503020204020204" pitchFamily="34" charset="-122"/>
              </a:rPr>
              <a:t>95%CI 2.9–6.4</a:t>
            </a:r>
            <a:r>
              <a:rPr lang="zh-CN" altLang="en-US" sz="1200" b="0" i="0">
                <a:solidFill>
                  <a:srgbClr val="2E2E2E"/>
                </a:solidFill>
                <a:effectLst/>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200" b="0" i="0" dirty="0">
                <a:solidFill>
                  <a:srgbClr val="2E2E2E"/>
                </a:solidFill>
                <a:effectLst/>
                <a:latin typeface="微软雅黑" panose="020B0503020204020204" pitchFamily="34" charset="-122"/>
                <a:ea typeface="微软雅黑" panose="020B0503020204020204" pitchFamily="34" charset="-122"/>
                <a:sym typeface="微软雅黑" panose="020B0503020204020204" pitchFamily="34" charset="-122"/>
              </a:rPr>
              <a:t>中位</a:t>
            </a:r>
            <a:r>
              <a:rPr lang="en-US" altLang="zh-CN" sz="1200" b="0" i="0">
                <a:solidFill>
                  <a:srgbClr val="2E2E2E"/>
                </a:solidFill>
                <a:effectLst/>
                <a:latin typeface="微软雅黑" panose="020B0503020204020204" pitchFamily="34" charset="-122"/>
                <a:ea typeface="微软雅黑" panose="020B0503020204020204" pitchFamily="34" charset="-122"/>
                <a:sym typeface="微软雅黑" panose="020B0503020204020204" pitchFamily="34" charset="-122"/>
              </a:rPr>
              <a:t>OS</a:t>
            </a:r>
            <a:r>
              <a:rPr lang="zh-CN" altLang="en-US" sz="1200" b="0" i="0">
                <a:solidFill>
                  <a:srgbClr val="2E2E2E"/>
                </a:solidFill>
                <a:effectLst/>
                <a:latin typeface="微软雅黑" panose="020B0503020204020204" pitchFamily="34" charset="-122"/>
                <a:ea typeface="微软雅黑" panose="020B0503020204020204" pitchFamily="34" charset="-122"/>
                <a:sym typeface="微软雅黑" panose="020B0503020204020204" pitchFamily="34" charset="-122"/>
              </a:rPr>
              <a:t>为</a:t>
            </a:r>
            <a:r>
              <a:rPr lang="en-US" altLang="zh-CN" sz="1200" b="0" i="0">
                <a:solidFill>
                  <a:srgbClr val="2E2E2E"/>
                </a:solidFill>
                <a:effectLst/>
                <a:latin typeface="微软雅黑" panose="020B0503020204020204" pitchFamily="34" charset="-122"/>
                <a:ea typeface="微软雅黑" panose="020B0503020204020204" pitchFamily="34" charset="-122"/>
                <a:sym typeface="微软雅黑" panose="020B0503020204020204" pitchFamily="34" charset="-122"/>
              </a:rPr>
              <a:t>14.2</a:t>
            </a:r>
            <a:r>
              <a:rPr lang="zh-CN" altLang="en-US" sz="1200" b="0" i="0">
                <a:solidFill>
                  <a:srgbClr val="2E2E2E"/>
                </a:solidFill>
                <a:effectLst/>
                <a:latin typeface="微软雅黑" panose="020B0503020204020204" pitchFamily="34" charset="-122"/>
                <a:ea typeface="微软雅黑" panose="020B0503020204020204" pitchFamily="34" charset="-122"/>
                <a:sym typeface="微软雅黑" panose="020B0503020204020204" pitchFamily="34" charset="-122"/>
              </a:rPr>
              <a:t>个</a:t>
            </a:r>
            <a:r>
              <a:rPr lang="zh-CN" altLang="en-US" sz="1200" b="0" i="0" dirty="0">
                <a:solidFill>
                  <a:srgbClr val="2E2E2E"/>
                </a:solidFill>
                <a:effectLst/>
                <a:latin typeface="微软雅黑" panose="020B0503020204020204" pitchFamily="34" charset="-122"/>
                <a:ea typeface="微软雅黑" panose="020B0503020204020204" pitchFamily="34" charset="-122"/>
                <a:sym typeface="微软雅黑" panose="020B0503020204020204" pitchFamily="34" charset="-122"/>
              </a:rPr>
              <a:t>月</a:t>
            </a:r>
            <a:r>
              <a:rPr lang="zh-CN" altLang="en-US" sz="1200" dirty="0">
                <a:solidFill>
                  <a:srgbClr val="2E2E2E"/>
                </a:solidFill>
                <a:latin typeface="微软雅黑" panose="020B0503020204020204" pitchFamily="34" charset="-122"/>
                <a:ea typeface="微软雅黑" panose="020B0503020204020204" pitchFamily="34" charset="-122"/>
                <a:sym typeface="微软雅黑" panose="020B0503020204020204" pitchFamily="34" charset="-122"/>
              </a:rPr>
              <a:t>（</a:t>
            </a:r>
            <a:r>
              <a:rPr lang="en-US" altLang="zh-CN" sz="1200">
                <a:solidFill>
                  <a:srgbClr val="2E2E2E"/>
                </a:solidFill>
                <a:latin typeface="微软雅黑" panose="020B0503020204020204" pitchFamily="34" charset="-122"/>
                <a:ea typeface="微软雅黑" panose="020B0503020204020204" pitchFamily="34" charset="-122"/>
                <a:sym typeface="微软雅黑" panose="020B0503020204020204" pitchFamily="34" charset="-122"/>
              </a:rPr>
              <a:t>95%CI 9.2–26.3</a:t>
            </a:r>
            <a:r>
              <a:rPr lang="zh-CN" altLang="en-US" sz="1200">
                <a:solidFill>
                  <a:srgbClr val="2E2E2E"/>
                </a:solidFill>
                <a:latin typeface="微软雅黑" panose="020B0503020204020204" pitchFamily="34" charset="-122"/>
                <a:ea typeface="微软雅黑" panose="020B0503020204020204" pitchFamily="34" charset="-122"/>
                <a:sym typeface="微软雅黑" panose="020B0503020204020204" pitchFamily="34" charset="-122"/>
              </a:rPr>
              <a:t>）</a:t>
            </a:r>
            <a:endParaRPr lang="zh-CN" altLang="en-US" sz="12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2" name="文本框 31"/>
          <p:cNvSpPr txBox="1"/>
          <p:nvPr/>
        </p:nvSpPr>
        <p:spPr>
          <a:xfrm>
            <a:off x="1657350" y="4105190"/>
            <a:ext cx="463397" cy="276999"/>
          </a:xfrm>
          <a:prstGeom prst="rect">
            <a:avLst/>
          </a:prstGeom>
          <a:noFill/>
        </p:spPr>
        <p:txBody>
          <a:bodyPr wrap="none" rtlCol="0">
            <a:spAutoFit/>
          </a:bodyPr>
          <a:lstStyle/>
          <a:p>
            <a:r>
              <a:rPr lang="en-US" altLang="zh-CN" sz="1200" b="1" dirty="0">
                <a:latin typeface="微软雅黑" panose="020B0503020204020204" pitchFamily="34" charset="-122"/>
                <a:ea typeface="微软雅黑" panose="020B0503020204020204" pitchFamily="34" charset="-122"/>
                <a:sym typeface="微软雅黑" panose="020B0503020204020204" pitchFamily="34" charset="-122"/>
              </a:rPr>
              <a:t>PFS</a:t>
            </a:r>
            <a:endParaRPr lang="zh-CN" altLang="en-US" sz="1200"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3" name="文本框 32"/>
          <p:cNvSpPr txBox="1"/>
          <p:nvPr/>
        </p:nvSpPr>
        <p:spPr>
          <a:xfrm>
            <a:off x="4578350" y="4105190"/>
            <a:ext cx="404278" cy="276999"/>
          </a:xfrm>
          <a:prstGeom prst="rect">
            <a:avLst/>
          </a:prstGeom>
          <a:noFill/>
        </p:spPr>
        <p:txBody>
          <a:bodyPr wrap="none" rtlCol="0">
            <a:spAutoFit/>
          </a:bodyPr>
          <a:lstStyle/>
          <a:p>
            <a:r>
              <a:rPr lang="en-US" altLang="zh-CN" sz="1200" b="1" dirty="0">
                <a:latin typeface="微软雅黑" panose="020B0503020204020204" pitchFamily="34" charset="-122"/>
                <a:ea typeface="微软雅黑" panose="020B0503020204020204" pitchFamily="34" charset="-122"/>
                <a:sym typeface="微软雅黑" panose="020B0503020204020204" pitchFamily="34" charset="-122"/>
              </a:rPr>
              <a:t>OS</a:t>
            </a:r>
            <a:endParaRPr lang="zh-CN" altLang="en-US" sz="1200" b="1" dirty="0">
              <a:latin typeface="微软雅黑" panose="020B0503020204020204" pitchFamily="34" charset="-122"/>
              <a:ea typeface="微软雅黑" panose="020B0503020204020204" pitchFamily="34" charset="-122"/>
              <a:sym typeface="微软雅黑" panose="020B0503020204020204" pitchFamily="34" charset="-122"/>
            </a:endParaRPr>
          </a:p>
        </p:txBody>
      </p:sp>
      <p:graphicFrame>
        <p:nvGraphicFramePr>
          <p:cNvPr id="34" name="表格 33"/>
          <p:cNvGraphicFramePr>
            <a:graphicFrameLocks noGrp="1"/>
          </p:cNvGraphicFramePr>
          <p:nvPr/>
        </p:nvGraphicFramePr>
        <p:xfrm>
          <a:off x="6330470" y="1102137"/>
          <a:ext cx="5536092" cy="4358640"/>
        </p:xfrm>
        <a:graphic>
          <a:graphicData uri="http://schemas.openxmlformats.org/drawingml/2006/table">
            <a:tbl>
              <a:tblPr/>
              <a:tblGrid>
                <a:gridCol w="3289308"/>
                <a:gridCol w="1105365"/>
                <a:gridCol w="1141419"/>
              </a:tblGrid>
              <a:tr h="0">
                <a:tc rowSpan="2">
                  <a:txBody>
                    <a:bodyPr/>
                    <a:lstStyle/>
                    <a:p>
                      <a:pPr algn="ctr" fontAlgn="ctr">
                        <a:buNone/>
                      </a:pPr>
                      <a:r>
                        <a:rPr lang="zh-CN" altLang="en-US" sz="1000" b="1" dirty="0">
                          <a:solidFill>
                            <a:schemeClr val="bg1"/>
                          </a:solidFill>
                          <a:effectLst/>
                          <a:latin typeface="微软雅黑" panose="020B0503020204020204" pitchFamily="34" charset="-122"/>
                          <a:ea typeface="微软雅黑" panose="020B0503020204020204" pitchFamily="34" charset="-122"/>
                          <a:sym typeface="微软雅黑" panose="020B0503020204020204" pitchFamily="34" charset="-122"/>
                        </a:rPr>
                        <a:t>不良事件</a:t>
                      </a:r>
                      <a:endParaRPr lang="en-US" sz="1000" b="1" dirty="0">
                        <a:solidFill>
                          <a:schemeClr val="bg1"/>
                        </a:solidFill>
                        <a:effectLst/>
                        <a:latin typeface="微软雅黑" panose="020B0503020204020204" pitchFamily="34" charset="-122"/>
                        <a:ea typeface="微软雅黑" panose="020B0503020204020204" pitchFamily="34" charset="-122"/>
                        <a:sym typeface="微软雅黑" panose="020B0503020204020204" pitchFamily="34" charset="-122"/>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283F"/>
                    </a:solidFill>
                  </a:tcPr>
                </a:tc>
                <a:tc gridSpan="2">
                  <a:txBody>
                    <a:bodyPr/>
                    <a:lstStyle/>
                    <a:p>
                      <a:pPr algn="ctr" fontAlgn="ctr">
                        <a:buNone/>
                      </a:pPr>
                      <a:r>
                        <a:rPr lang="zh-CN" altLang="en-US" sz="1000" b="1" dirty="0">
                          <a:solidFill>
                            <a:schemeClr val="bg1"/>
                          </a:solidFill>
                          <a:effectLst/>
                          <a:latin typeface="微软雅黑" panose="020B0503020204020204" pitchFamily="34" charset="-122"/>
                          <a:ea typeface="微软雅黑" panose="020B0503020204020204" pitchFamily="34" charset="-122"/>
                          <a:sym typeface="微软雅黑" panose="020B0503020204020204" pitchFamily="34" charset="-122"/>
                        </a:rPr>
                        <a:t>患者</a:t>
                      </a:r>
                      <a:r>
                        <a:rPr lang="en-US" sz="1000" b="1" dirty="0">
                          <a:solidFill>
                            <a:schemeClr val="bg1"/>
                          </a:solidFill>
                          <a:effectLst/>
                          <a:latin typeface="微软雅黑" panose="020B0503020204020204" pitchFamily="34" charset="-122"/>
                          <a:ea typeface="微软雅黑" panose="020B0503020204020204" pitchFamily="34" charset="-122"/>
                          <a:sym typeface="微软雅黑" panose="020B0503020204020204" pitchFamily="34" charset="-122"/>
                        </a:rPr>
                        <a:t> (N = 56)</a:t>
                      </a:r>
                      <a:endParaRPr lang="en-US" sz="1000" b="1" dirty="0">
                        <a:solidFill>
                          <a:schemeClr val="bg1"/>
                        </a:solidFill>
                        <a:effectLst/>
                        <a:latin typeface="微软雅黑" panose="020B0503020204020204" pitchFamily="34" charset="-122"/>
                        <a:ea typeface="微软雅黑" panose="020B0503020204020204" pitchFamily="34" charset="-122"/>
                        <a:sym typeface="微软雅黑" panose="020B0503020204020204" pitchFamily="34" charset="-122"/>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C283F"/>
                    </a:solidFill>
                  </a:tcPr>
                </a:tc>
                <a:tc hMerge="1">
                  <a:tcPr/>
                </a:tc>
              </a:tr>
              <a:tr h="0">
                <a:tc vMerge="1">
                  <a:tcPr/>
                </a:tc>
                <a:tc>
                  <a:txBody>
                    <a:bodyPr/>
                    <a:lstStyle/>
                    <a:p>
                      <a:pPr algn="ctr" fontAlgn="ctr">
                        <a:buNone/>
                      </a:pPr>
                      <a:r>
                        <a:rPr lang="zh-CN" altLang="en-US" sz="1000" b="1" dirty="0">
                          <a:solidFill>
                            <a:schemeClr val="bg1"/>
                          </a:solidFill>
                          <a:effectLst/>
                          <a:latin typeface="微软雅黑" panose="020B0503020204020204" pitchFamily="34" charset="-122"/>
                          <a:ea typeface="微软雅黑" panose="020B0503020204020204" pitchFamily="34" charset="-122"/>
                          <a:sym typeface="微软雅黑" panose="020B0503020204020204" pitchFamily="34" charset="-122"/>
                        </a:rPr>
                        <a:t>所有级别</a:t>
                      </a:r>
                      <a:endParaRPr lang="en-US" sz="1000" b="1" dirty="0">
                        <a:solidFill>
                          <a:schemeClr val="bg1"/>
                        </a:solidFill>
                        <a:effectLst/>
                        <a:latin typeface="微软雅黑" panose="020B0503020204020204" pitchFamily="34" charset="-122"/>
                        <a:ea typeface="微软雅黑" panose="020B0503020204020204" pitchFamily="34" charset="-122"/>
                        <a:sym typeface="微软雅黑" panose="020B0503020204020204" pitchFamily="34" charset="-122"/>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283F"/>
                    </a:solidFill>
                  </a:tcPr>
                </a:tc>
                <a:tc>
                  <a:txBody>
                    <a:bodyPr/>
                    <a:lstStyle/>
                    <a:p>
                      <a:pPr algn="ctr" fontAlgn="ctr">
                        <a:buNone/>
                      </a:pPr>
                      <a:r>
                        <a:rPr lang="en-US" sz="1000" b="1" dirty="0">
                          <a:solidFill>
                            <a:schemeClr val="bg1"/>
                          </a:solidFill>
                          <a:effectLst/>
                          <a:latin typeface="微软雅黑" panose="020B0503020204020204" pitchFamily="34" charset="-122"/>
                          <a:ea typeface="微软雅黑" panose="020B0503020204020204" pitchFamily="34" charset="-122"/>
                          <a:sym typeface="微软雅黑" panose="020B0503020204020204" pitchFamily="34" charset="-122"/>
                        </a:rPr>
                        <a:t>3</a:t>
                      </a:r>
                      <a:r>
                        <a:rPr lang="zh-CN" altLang="en-US" sz="1000" b="1" dirty="0">
                          <a:solidFill>
                            <a:schemeClr val="bg1"/>
                          </a:solidFill>
                          <a:effectLst/>
                          <a:latin typeface="微软雅黑" panose="020B0503020204020204" pitchFamily="34" charset="-122"/>
                          <a:ea typeface="微软雅黑" panose="020B0503020204020204" pitchFamily="34" charset="-122"/>
                          <a:sym typeface="微软雅黑" panose="020B0503020204020204" pitchFamily="34" charset="-122"/>
                        </a:rPr>
                        <a:t>或</a:t>
                      </a:r>
                      <a:r>
                        <a:rPr lang="en-US" altLang="zh-CN" sz="1000" b="1" dirty="0">
                          <a:solidFill>
                            <a:schemeClr val="bg1"/>
                          </a:solidFill>
                          <a:effectLst/>
                          <a:latin typeface="微软雅黑" panose="020B0503020204020204" pitchFamily="34" charset="-122"/>
                          <a:ea typeface="微软雅黑" panose="020B0503020204020204" pitchFamily="34" charset="-122"/>
                          <a:sym typeface="微软雅黑" panose="020B0503020204020204" pitchFamily="34" charset="-122"/>
                        </a:rPr>
                        <a:t>4</a:t>
                      </a:r>
                      <a:r>
                        <a:rPr lang="zh-CN" altLang="en-US" sz="1000" b="1" dirty="0">
                          <a:solidFill>
                            <a:schemeClr val="bg1"/>
                          </a:solidFill>
                          <a:effectLst/>
                          <a:latin typeface="微软雅黑" panose="020B0503020204020204" pitchFamily="34" charset="-122"/>
                          <a:ea typeface="微软雅黑" panose="020B0503020204020204" pitchFamily="34" charset="-122"/>
                          <a:sym typeface="微软雅黑" panose="020B0503020204020204" pitchFamily="34" charset="-122"/>
                        </a:rPr>
                        <a:t>级</a:t>
                      </a:r>
                      <a:endParaRPr lang="en-US" sz="1000" b="1" dirty="0">
                        <a:solidFill>
                          <a:schemeClr val="bg1"/>
                        </a:solidFill>
                        <a:effectLst/>
                        <a:latin typeface="微软雅黑" panose="020B0503020204020204" pitchFamily="34" charset="-122"/>
                        <a:ea typeface="微软雅黑" panose="020B0503020204020204" pitchFamily="34" charset="-122"/>
                        <a:sym typeface="微软雅黑" panose="020B0503020204020204" pitchFamily="34" charset="-122"/>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283F"/>
                    </a:solidFill>
                  </a:tcPr>
                </a:tc>
              </a:tr>
              <a:tr h="0">
                <a:tc>
                  <a:txBody>
                    <a:bodyPr/>
                    <a:lstStyle/>
                    <a:p>
                      <a:pPr algn="ctr">
                        <a:buNone/>
                      </a:pPr>
                      <a:r>
                        <a:rPr lang="zh-CN" altLang="en-US" sz="1000" b="0" dirty="0">
                          <a:effectLst/>
                          <a:latin typeface="微软雅黑" panose="020B0503020204020204" pitchFamily="34" charset="-122"/>
                          <a:ea typeface="微软雅黑" panose="020B0503020204020204" pitchFamily="34" charset="-122"/>
                          <a:sym typeface="微软雅黑" panose="020B0503020204020204" pitchFamily="34" charset="-122"/>
                        </a:rPr>
                        <a:t>任何不良事件</a:t>
                      </a:r>
                      <a:endParaRPr lang="en-US" sz="1000" b="0" dirty="0">
                        <a:effectLst/>
                        <a:latin typeface="微软雅黑" panose="020B0503020204020204" pitchFamily="34" charset="-122"/>
                        <a:ea typeface="微软雅黑" panose="020B0503020204020204" pitchFamily="34" charset="-122"/>
                        <a:sym typeface="微软雅黑" panose="020B0503020204020204" pitchFamily="34" charset="-122"/>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buNone/>
                      </a:pPr>
                      <a:r>
                        <a:rPr lang="en-US" altLang="en-US" sz="1000" b="0" dirty="0">
                          <a:effectLst/>
                          <a:latin typeface="微软雅黑" panose="020B0503020204020204" pitchFamily="34" charset="-122"/>
                          <a:ea typeface="微软雅黑" panose="020B0503020204020204" pitchFamily="34" charset="-122"/>
                          <a:sym typeface="微软雅黑" panose="020B0503020204020204" pitchFamily="34" charset="-122"/>
                        </a:rPr>
                        <a:t>53 (94.6)</a:t>
                      </a:r>
                      <a:endParaRPr lang="en-US" altLang="en-US" sz="1000" b="0" dirty="0">
                        <a:effectLst/>
                        <a:latin typeface="微软雅黑" panose="020B0503020204020204" pitchFamily="34" charset="-122"/>
                        <a:ea typeface="微软雅黑" panose="020B0503020204020204" pitchFamily="34" charset="-122"/>
                        <a:sym typeface="微软雅黑" panose="020B0503020204020204" pitchFamily="34" charset="-122"/>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buNone/>
                      </a:pPr>
                      <a:r>
                        <a:rPr lang="en-US" altLang="en-US" sz="1000" b="0" dirty="0">
                          <a:effectLst/>
                          <a:latin typeface="微软雅黑" panose="020B0503020204020204" pitchFamily="34" charset="-122"/>
                          <a:ea typeface="微软雅黑" panose="020B0503020204020204" pitchFamily="34" charset="-122"/>
                          <a:sym typeface="微软雅黑" panose="020B0503020204020204" pitchFamily="34" charset="-122"/>
                        </a:rPr>
                        <a:t>17 (30.4)</a:t>
                      </a:r>
                      <a:endParaRPr lang="en-US" altLang="en-US" sz="1000" b="0" dirty="0">
                        <a:effectLst/>
                        <a:latin typeface="微软雅黑" panose="020B0503020204020204" pitchFamily="34" charset="-122"/>
                        <a:ea typeface="微软雅黑" panose="020B0503020204020204" pitchFamily="34" charset="-122"/>
                        <a:sym typeface="微软雅黑" panose="020B0503020204020204" pitchFamily="34" charset="-122"/>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175586">
                <a:tc>
                  <a:txBody>
                    <a:bodyPr/>
                    <a:lstStyle/>
                    <a:p>
                      <a:pPr algn="ctr">
                        <a:buNone/>
                      </a:pPr>
                      <a:r>
                        <a:rPr lang="zh-CN" altLang="en-US" sz="1000" b="0" dirty="0">
                          <a:effectLst/>
                          <a:latin typeface="微软雅黑" panose="020B0503020204020204" pitchFamily="34" charset="-122"/>
                          <a:ea typeface="微软雅黑" panose="020B0503020204020204" pitchFamily="34" charset="-122"/>
                          <a:sym typeface="微软雅黑" panose="020B0503020204020204" pitchFamily="34" charset="-122"/>
                        </a:rPr>
                        <a:t>腹泻</a:t>
                      </a:r>
                      <a:endParaRPr lang="zh-CN" altLang="en-US" sz="1000" b="0" dirty="0">
                        <a:effectLst/>
                        <a:latin typeface="微软雅黑" panose="020B0503020204020204" pitchFamily="34" charset="-122"/>
                        <a:ea typeface="微软雅黑" panose="020B0503020204020204" pitchFamily="34" charset="-122"/>
                        <a:sym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buNone/>
                      </a:pPr>
                      <a:r>
                        <a:rPr lang="en-US" altLang="en-US" sz="1000" b="0">
                          <a:effectLst/>
                          <a:latin typeface="微软雅黑" panose="020B0503020204020204" pitchFamily="34" charset="-122"/>
                          <a:ea typeface="微软雅黑" panose="020B0503020204020204" pitchFamily="34" charset="-122"/>
                          <a:sym typeface="微软雅黑" panose="020B0503020204020204" pitchFamily="34" charset="-122"/>
                        </a:rPr>
                        <a:t>19 (33.9)</a:t>
                      </a:r>
                      <a:endParaRPr lang="en-US" altLang="en-US" sz="1000" b="0">
                        <a:effectLst/>
                        <a:latin typeface="微软雅黑" panose="020B0503020204020204" pitchFamily="34" charset="-122"/>
                        <a:ea typeface="微软雅黑" panose="020B0503020204020204" pitchFamily="34" charset="-122"/>
                        <a:sym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buNone/>
                      </a:pPr>
                      <a:r>
                        <a:rPr lang="en-US" altLang="en-US" sz="1000" b="0">
                          <a:effectLst/>
                          <a:latin typeface="微软雅黑" panose="020B0503020204020204" pitchFamily="34" charset="-122"/>
                          <a:ea typeface="微软雅黑" panose="020B0503020204020204" pitchFamily="34" charset="-122"/>
                          <a:sym typeface="微软雅黑" panose="020B0503020204020204" pitchFamily="34" charset="-122"/>
                        </a:rPr>
                        <a:t>1 (1.8)</a:t>
                      </a:r>
                      <a:endParaRPr lang="en-US" altLang="en-US" sz="1000" b="0">
                        <a:effectLst/>
                        <a:latin typeface="微软雅黑" panose="020B0503020204020204" pitchFamily="34" charset="-122"/>
                        <a:ea typeface="微软雅黑" panose="020B0503020204020204" pitchFamily="34" charset="-122"/>
                        <a:sym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175586">
                <a:tc>
                  <a:txBody>
                    <a:bodyPr/>
                    <a:lstStyle/>
                    <a:p>
                      <a:pPr algn="ctr">
                        <a:buNone/>
                      </a:pPr>
                      <a:r>
                        <a:rPr lang="zh-CN" altLang="en-US" sz="1000" b="0" dirty="0">
                          <a:effectLst/>
                          <a:latin typeface="微软雅黑" panose="020B0503020204020204" pitchFamily="34" charset="-122"/>
                          <a:ea typeface="微软雅黑" panose="020B0503020204020204" pitchFamily="34" charset="-122"/>
                          <a:sym typeface="微软雅黑" panose="020B0503020204020204" pitchFamily="34" charset="-122"/>
                        </a:rPr>
                        <a:t>甲状腺功能障碍</a:t>
                      </a:r>
                      <a:endParaRPr lang="zh-CN" altLang="en-US" sz="1000" b="0" dirty="0">
                        <a:effectLst/>
                        <a:latin typeface="微软雅黑" panose="020B0503020204020204" pitchFamily="34" charset="-122"/>
                        <a:ea typeface="微软雅黑" panose="020B0503020204020204" pitchFamily="34" charset="-122"/>
                        <a:sym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buNone/>
                      </a:pPr>
                      <a:r>
                        <a:rPr lang="en-US" altLang="en-US" sz="1000" b="0">
                          <a:effectLst/>
                          <a:latin typeface="微软雅黑" panose="020B0503020204020204" pitchFamily="34" charset="-122"/>
                          <a:ea typeface="微软雅黑" panose="020B0503020204020204" pitchFamily="34" charset="-122"/>
                          <a:sym typeface="微软雅黑" panose="020B0503020204020204" pitchFamily="34" charset="-122"/>
                        </a:rPr>
                        <a:t>17 (30.4)</a:t>
                      </a:r>
                      <a:endParaRPr lang="en-US" altLang="en-US" sz="1000" b="0">
                        <a:effectLst/>
                        <a:latin typeface="微软雅黑" panose="020B0503020204020204" pitchFamily="34" charset="-122"/>
                        <a:ea typeface="微软雅黑" panose="020B0503020204020204" pitchFamily="34" charset="-122"/>
                        <a:sym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buNone/>
                      </a:pPr>
                      <a:r>
                        <a:rPr lang="en-US" altLang="en-US" sz="1000" b="0">
                          <a:effectLst/>
                          <a:latin typeface="微软雅黑" panose="020B0503020204020204" pitchFamily="34" charset="-122"/>
                          <a:ea typeface="微软雅黑" panose="020B0503020204020204" pitchFamily="34" charset="-122"/>
                          <a:sym typeface="微软雅黑" panose="020B0503020204020204" pitchFamily="34" charset="-122"/>
                        </a:rPr>
                        <a:t>0</a:t>
                      </a:r>
                      <a:endParaRPr lang="en-US" altLang="en-US" sz="1000" b="0">
                        <a:effectLst/>
                        <a:latin typeface="微软雅黑" panose="020B0503020204020204" pitchFamily="34" charset="-122"/>
                        <a:ea typeface="微软雅黑" panose="020B0503020204020204" pitchFamily="34" charset="-122"/>
                        <a:sym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175586">
                <a:tc>
                  <a:txBody>
                    <a:bodyPr/>
                    <a:lstStyle/>
                    <a:p>
                      <a:pPr algn="ctr">
                        <a:buNone/>
                      </a:pPr>
                      <a:r>
                        <a:rPr lang="zh-CN" altLang="en-US" sz="1000" b="0" dirty="0">
                          <a:effectLst/>
                          <a:latin typeface="微软雅黑" panose="020B0503020204020204" pitchFamily="34" charset="-122"/>
                          <a:ea typeface="微软雅黑" panose="020B0503020204020204" pitchFamily="34" charset="-122"/>
                          <a:sym typeface="微软雅黑" panose="020B0503020204020204" pitchFamily="34" charset="-122"/>
                        </a:rPr>
                        <a:t>高血压</a:t>
                      </a:r>
                      <a:endParaRPr lang="zh-CN" altLang="en-US" sz="1000" b="0" dirty="0">
                        <a:effectLst/>
                        <a:latin typeface="微软雅黑" panose="020B0503020204020204" pitchFamily="34" charset="-122"/>
                        <a:ea typeface="微软雅黑" panose="020B0503020204020204" pitchFamily="34" charset="-122"/>
                        <a:sym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buNone/>
                      </a:pPr>
                      <a:r>
                        <a:rPr lang="en-US" altLang="en-US" sz="1000" b="0">
                          <a:effectLst/>
                          <a:latin typeface="微软雅黑" panose="020B0503020204020204" pitchFamily="34" charset="-122"/>
                          <a:ea typeface="微软雅黑" panose="020B0503020204020204" pitchFamily="34" charset="-122"/>
                          <a:sym typeface="微软雅黑" panose="020B0503020204020204" pitchFamily="34" charset="-122"/>
                        </a:rPr>
                        <a:t>14 (25.0)</a:t>
                      </a:r>
                      <a:endParaRPr lang="en-US" altLang="en-US" sz="1000" b="0">
                        <a:effectLst/>
                        <a:latin typeface="微软雅黑" panose="020B0503020204020204" pitchFamily="34" charset="-122"/>
                        <a:ea typeface="微软雅黑" panose="020B0503020204020204" pitchFamily="34" charset="-122"/>
                        <a:sym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buNone/>
                      </a:pPr>
                      <a:r>
                        <a:rPr lang="en-US" altLang="en-US" sz="1000" b="0">
                          <a:effectLst/>
                          <a:latin typeface="微软雅黑" panose="020B0503020204020204" pitchFamily="34" charset="-122"/>
                          <a:ea typeface="微软雅黑" panose="020B0503020204020204" pitchFamily="34" charset="-122"/>
                          <a:sym typeface="微软雅黑" panose="020B0503020204020204" pitchFamily="34" charset="-122"/>
                        </a:rPr>
                        <a:t>7 (12.5)</a:t>
                      </a:r>
                      <a:endParaRPr lang="en-US" altLang="en-US" sz="1000" b="0">
                        <a:effectLst/>
                        <a:latin typeface="微软雅黑" panose="020B0503020204020204" pitchFamily="34" charset="-122"/>
                        <a:ea typeface="微软雅黑" panose="020B0503020204020204" pitchFamily="34" charset="-122"/>
                        <a:sym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175586">
                <a:tc>
                  <a:txBody>
                    <a:bodyPr/>
                    <a:lstStyle/>
                    <a:p>
                      <a:pPr algn="ctr">
                        <a:buNone/>
                      </a:pPr>
                      <a:r>
                        <a:rPr lang="zh-CN" altLang="en-US" sz="1000" b="0" dirty="0">
                          <a:effectLst/>
                          <a:latin typeface="微软雅黑" panose="020B0503020204020204" pitchFamily="34" charset="-122"/>
                          <a:ea typeface="微软雅黑" panose="020B0503020204020204" pitchFamily="34" charset="-122"/>
                          <a:sym typeface="微软雅黑" panose="020B0503020204020204" pitchFamily="34" charset="-122"/>
                        </a:rPr>
                        <a:t>掌足红斑感觉综合征</a:t>
                      </a:r>
                      <a:endParaRPr lang="zh-CN" altLang="en-US" sz="1000" b="0" dirty="0">
                        <a:effectLst/>
                        <a:latin typeface="微软雅黑" panose="020B0503020204020204" pitchFamily="34" charset="-122"/>
                        <a:ea typeface="微软雅黑" panose="020B0503020204020204" pitchFamily="34" charset="-122"/>
                        <a:sym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buNone/>
                      </a:pPr>
                      <a:r>
                        <a:rPr lang="en-US" altLang="en-US" sz="1000" b="0" dirty="0">
                          <a:effectLst/>
                          <a:latin typeface="微软雅黑" panose="020B0503020204020204" pitchFamily="34" charset="-122"/>
                          <a:ea typeface="微软雅黑" panose="020B0503020204020204" pitchFamily="34" charset="-122"/>
                          <a:sym typeface="微软雅黑" panose="020B0503020204020204" pitchFamily="34" charset="-122"/>
                        </a:rPr>
                        <a:t>13 (23.2)</a:t>
                      </a:r>
                      <a:endParaRPr lang="en-US" altLang="en-US" sz="1000" b="0" dirty="0">
                        <a:effectLst/>
                        <a:latin typeface="微软雅黑" panose="020B0503020204020204" pitchFamily="34" charset="-122"/>
                        <a:ea typeface="微软雅黑" panose="020B0503020204020204" pitchFamily="34" charset="-122"/>
                        <a:sym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buNone/>
                      </a:pPr>
                      <a:r>
                        <a:rPr lang="en-US" altLang="en-US" sz="1000" b="0">
                          <a:effectLst/>
                          <a:latin typeface="微软雅黑" panose="020B0503020204020204" pitchFamily="34" charset="-122"/>
                          <a:ea typeface="微软雅黑" panose="020B0503020204020204" pitchFamily="34" charset="-122"/>
                          <a:sym typeface="微软雅黑" panose="020B0503020204020204" pitchFamily="34" charset="-122"/>
                        </a:rPr>
                        <a:t>0</a:t>
                      </a:r>
                      <a:endParaRPr lang="en-US" altLang="en-US" sz="1000" b="0">
                        <a:effectLst/>
                        <a:latin typeface="微软雅黑" panose="020B0503020204020204" pitchFamily="34" charset="-122"/>
                        <a:ea typeface="微软雅黑" panose="020B0503020204020204" pitchFamily="34" charset="-122"/>
                        <a:sym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175586">
                <a:tc>
                  <a:txBody>
                    <a:bodyPr/>
                    <a:lstStyle/>
                    <a:p>
                      <a:pPr algn="ctr">
                        <a:buNone/>
                      </a:pPr>
                      <a:r>
                        <a:rPr lang="zh-CN" altLang="en-US" sz="1000" b="0" dirty="0">
                          <a:effectLst/>
                          <a:latin typeface="微软雅黑" panose="020B0503020204020204" pitchFamily="34" charset="-122"/>
                          <a:ea typeface="微软雅黑" panose="020B0503020204020204" pitchFamily="34" charset="-122"/>
                          <a:sym typeface="微软雅黑" panose="020B0503020204020204" pitchFamily="34" charset="-122"/>
                        </a:rPr>
                        <a:t>肌痛</a:t>
                      </a:r>
                      <a:endParaRPr lang="zh-CN" altLang="en-US" sz="1000" b="0" dirty="0">
                        <a:effectLst/>
                        <a:latin typeface="微软雅黑" panose="020B0503020204020204" pitchFamily="34" charset="-122"/>
                        <a:ea typeface="微软雅黑" panose="020B0503020204020204" pitchFamily="34" charset="-122"/>
                        <a:sym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buNone/>
                      </a:pPr>
                      <a:r>
                        <a:rPr lang="en-US" altLang="en-US" sz="1000" b="0">
                          <a:effectLst/>
                          <a:latin typeface="微软雅黑" panose="020B0503020204020204" pitchFamily="34" charset="-122"/>
                          <a:ea typeface="微软雅黑" panose="020B0503020204020204" pitchFamily="34" charset="-122"/>
                          <a:sym typeface="微软雅黑" panose="020B0503020204020204" pitchFamily="34" charset="-122"/>
                        </a:rPr>
                        <a:t>10 (17.9)</a:t>
                      </a:r>
                      <a:endParaRPr lang="en-US" altLang="en-US" sz="1000" b="0">
                        <a:effectLst/>
                        <a:latin typeface="微软雅黑" panose="020B0503020204020204" pitchFamily="34" charset="-122"/>
                        <a:ea typeface="微软雅黑" panose="020B0503020204020204" pitchFamily="34" charset="-122"/>
                        <a:sym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buNone/>
                      </a:pPr>
                      <a:r>
                        <a:rPr lang="en-US" altLang="en-US" sz="1000" b="0">
                          <a:effectLst/>
                          <a:latin typeface="微软雅黑" panose="020B0503020204020204" pitchFamily="34" charset="-122"/>
                          <a:ea typeface="微软雅黑" panose="020B0503020204020204" pitchFamily="34" charset="-122"/>
                          <a:sym typeface="微软雅黑" panose="020B0503020204020204" pitchFamily="34" charset="-122"/>
                        </a:rPr>
                        <a:t>0</a:t>
                      </a:r>
                      <a:endParaRPr lang="en-US" altLang="en-US" sz="1000" b="0">
                        <a:effectLst/>
                        <a:latin typeface="微软雅黑" panose="020B0503020204020204" pitchFamily="34" charset="-122"/>
                        <a:ea typeface="微软雅黑" panose="020B0503020204020204" pitchFamily="34" charset="-122"/>
                        <a:sym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175586">
                <a:tc>
                  <a:txBody>
                    <a:bodyPr/>
                    <a:lstStyle/>
                    <a:p>
                      <a:pPr algn="ctr">
                        <a:buNone/>
                      </a:pPr>
                      <a:r>
                        <a:rPr lang="zh-CN" altLang="en-US" sz="1000" b="0" dirty="0">
                          <a:effectLst/>
                          <a:latin typeface="微软雅黑" panose="020B0503020204020204" pitchFamily="34" charset="-122"/>
                          <a:ea typeface="微软雅黑" panose="020B0503020204020204" pitchFamily="34" charset="-122"/>
                          <a:sym typeface="微软雅黑" panose="020B0503020204020204" pitchFamily="34" charset="-122"/>
                        </a:rPr>
                        <a:t>发声障碍</a:t>
                      </a:r>
                      <a:endParaRPr lang="zh-CN" altLang="en-US" sz="1000" b="0" dirty="0">
                        <a:effectLst/>
                        <a:latin typeface="微软雅黑" panose="020B0503020204020204" pitchFamily="34" charset="-122"/>
                        <a:ea typeface="微软雅黑" panose="020B0503020204020204" pitchFamily="34" charset="-122"/>
                        <a:sym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buNone/>
                      </a:pPr>
                      <a:r>
                        <a:rPr lang="en-US" altLang="en-US" sz="1000" b="0" dirty="0">
                          <a:effectLst/>
                          <a:latin typeface="微软雅黑" panose="020B0503020204020204" pitchFamily="34" charset="-122"/>
                          <a:ea typeface="微软雅黑" panose="020B0503020204020204" pitchFamily="34" charset="-122"/>
                          <a:sym typeface="微软雅黑" panose="020B0503020204020204" pitchFamily="34" charset="-122"/>
                        </a:rPr>
                        <a:t>10 (17.9)</a:t>
                      </a:r>
                      <a:endParaRPr lang="en-US" altLang="en-US" sz="1000" b="0" dirty="0">
                        <a:effectLst/>
                        <a:latin typeface="微软雅黑" panose="020B0503020204020204" pitchFamily="34" charset="-122"/>
                        <a:ea typeface="微软雅黑" panose="020B0503020204020204" pitchFamily="34" charset="-122"/>
                        <a:sym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buNone/>
                      </a:pPr>
                      <a:r>
                        <a:rPr lang="en-US" altLang="en-US" sz="1000" b="0">
                          <a:effectLst/>
                          <a:latin typeface="微软雅黑" panose="020B0503020204020204" pitchFamily="34" charset="-122"/>
                          <a:ea typeface="微软雅黑" panose="020B0503020204020204" pitchFamily="34" charset="-122"/>
                          <a:sym typeface="微软雅黑" panose="020B0503020204020204" pitchFamily="34" charset="-122"/>
                        </a:rPr>
                        <a:t>0</a:t>
                      </a:r>
                      <a:endParaRPr lang="en-US" altLang="en-US" sz="1000" b="0">
                        <a:effectLst/>
                        <a:latin typeface="微软雅黑" panose="020B0503020204020204" pitchFamily="34" charset="-122"/>
                        <a:ea typeface="微软雅黑" panose="020B0503020204020204" pitchFamily="34" charset="-122"/>
                        <a:sym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175586">
                <a:tc>
                  <a:txBody>
                    <a:bodyPr/>
                    <a:lstStyle/>
                    <a:p>
                      <a:pPr algn="ctr">
                        <a:buNone/>
                      </a:pPr>
                      <a:r>
                        <a:rPr lang="zh-CN" altLang="en-US" sz="1000" b="0">
                          <a:effectLst/>
                          <a:latin typeface="微软雅黑" panose="020B0503020204020204" pitchFamily="34" charset="-122"/>
                          <a:ea typeface="微软雅黑" panose="020B0503020204020204" pitchFamily="34" charset="-122"/>
                          <a:sym typeface="微软雅黑" panose="020B0503020204020204" pitchFamily="34" charset="-122"/>
                        </a:rPr>
                        <a:t>丙氨酸</a:t>
                      </a:r>
                      <a:r>
                        <a:rPr lang="en-US" altLang="zh-CN" sz="1000" b="0">
                          <a:effectLst/>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000" b="0">
                          <a:effectLst/>
                          <a:latin typeface="微软雅黑" panose="020B0503020204020204" pitchFamily="34" charset="-122"/>
                          <a:ea typeface="微软雅黑" panose="020B0503020204020204" pitchFamily="34" charset="-122"/>
                          <a:sym typeface="微软雅黑" panose="020B0503020204020204" pitchFamily="34" charset="-122"/>
                        </a:rPr>
                        <a:t>天冬氨酸氨基转移酶升高</a:t>
                      </a:r>
                      <a:endParaRPr lang="zh-CN" altLang="en-US" sz="1000" b="0">
                        <a:effectLst/>
                        <a:latin typeface="微软雅黑" panose="020B0503020204020204" pitchFamily="34" charset="-122"/>
                        <a:ea typeface="微软雅黑" panose="020B0503020204020204" pitchFamily="34" charset="-122"/>
                        <a:sym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buNone/>
                      </a:pPr>
                      <a:r>
                        <a:rPr lang="en-US" altLang="en-US" sz="1000" b="0" dirty="0">
                          <a:effectLst/>
                          <a:latin typeface="微软雅黑" panose="020B0503020204020204" pitchFamily="34" charset="-122"/>
                          <a:ea typeface="微软雅黑" panose="020B0503020204020204" pitchFamily="34" charset="-122"/>
                          <a:sym typeface="微软雅黑" panose="020B0503020204020204" pitchFamily="34" charset="-122"/>
                        </a:rPr>
                        <a:t>9 (16.1)</a:t>
                      </a:r>
                      <a:endParaRPr lang="en-US" altLang="en-US" sz="1000" b="0" dirty="0">
                        <a:effectLst/>
                        <a:latin typeface="微软雅黑" panose="020B0503020204020204" pitchFamily="34" charset="-122"/>
                        <a:ea typeface="微软雅黑" panose="020B0503020204020204" pitchFamily="34" charset="-122"/>
                        <a:sym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buNone/>
                      </a:pPr>
                      <a:r>
                        <a:rPr lang="en-US" altLang="en-US" sz="1000" b="0">
                          <a:effectLst/>
                          <a:latin typeface="微软雅黑" panose="020B0503020204020204" pitchFamily="34" charset="-122"/>
                          <a:ea typeface="微软雅黑" panose="020B0503020204020204" pitchFamily="34" charset="-122"/>
                          <a:sym typeface="微软雅黑" panose="020B0503020204020204" pitchFamily="34" charset="-122"/>
                        </a:rPr>
                        <a:t>5(8.9)</a:t>
                      </a:r>
                      <a:endParaRPr lang="en-US" altLang="en-US" sz="1000" b="0">
                        <a:effectLst/>
                        <a:latin typeface="微软雅黑" panose="020B0503020204020204" pitchFamily="34" charset="-122"/>
                        <a:ea typeface="微软雅黑" panose="020B0503020204020204" pitchFamily="34" charset="-122"/>
                        <a:sym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175586">
                <a:tc>
                  <a:txBody>
                    <a:bodyPr/>
                    <a:lstStyle/>
                    <a:p>
                      <a:pPr algn="ctr">
                        <a:buNone/>
                      </a:pPr>
                      <a:r>
                        <a:rPr lang="zh-CN" altLang="en-US" sz="1000" b="0">
                          <a:effectLst/>
                          <a:latin typeface="微软雅黑" panose="020B0503020204020204" pitchFamily="34" charset="-122"/>
                          <a:ea typeface="微软雅黑" panose="020B0503020204020204" pitchFamily="34" charset="-122"/>
                          <a:sym typeface="微软雅黑" panose="020B0503020204020204" pitchFamily="34" charset="-122"/>
                        </a:rPr>
                        <a:t>疲劳</a:t>
                      </a:r>
                      <a:endParaRPr lang="zh-CN" altLang="en-US" sz="1000" b="0">
                        <a:effectLst/>
                        <a:latin typeface="微软雅黑" panose="020B0503020204020204" pitchFamily="34" charset="-122"/>
                        <a:ea typeface="微软雅黑" panose="020B0503020204020204" pitchFamily="34" charset="-122"/>
                        <a:sym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buNone/>
                      </a:pPr>
                      <a:r>
                        <a:rPr lang="en-US" altLang="en-US" sz="1000" b="0" dirty="0">
                          <a:effectLst/>
                          <a:latin typeface="微软雅黑" panose="020B0503020204020204" pitchFamily="34" charset="-122"/>
                          <a:ea typeface="微软雅黑" panose="020B0503020204020204" pitchFamily="34" charset="-122"/>
                          <a:sym typeface="微软雅黑" panose="020B0503020204020204" pitchFamily="34" charset="-122"/>
                        </a:rPr>
                        <a:t>9 (16.1)</a:t>
                      </a:r>
                      <a:endParaRPr lang="en-US" altLang="en-US" sz="1000" b="0" dirty="0">
                        <a:effectLst/>
                        <a:latin typeface="微软雅黑" panose="020B0503020204020204" pitchFamily="34" charset="-122"/>
                        <a:ea typeface="微软雅黑" panose="020B0503020204020204" pitchFamily="34" charset="-122"/>
                        <a:sym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buNone/>
                      </a:pPr>
                      <a:r>
                        <a:rPr lang="en-US" altLang="en-US" sz="1000" b="0">
                          <a:effectLst/>
                          <a:latin typeface="微软雅黑" panose="020B0503020204020204" pitchFamily="34" charset="-122"/>
                          <a:ea typeface="微软雅黑" panose="020B0503020204020204" pitchFamily="34" charset="-122"/>
                          <a:sym typeface="微软雅黑" panose="020B0503020204020204" pitchFamily="34" charset="-122"/>
                        </a:rPr>
                        <a:t>1 (1.8)</a:t>
                      </a:r>
                      <a:endParaRPr lang="en-US" altLang="en-US" sz="1000" b="0">
                        <a:effectLst/>
                        <a:latin typeface="微软雅黑" panose="020B0503020204020204" pitchFamily="34" charset="-122"/>
                        <a:ea typeface="微软雅黑" panose="020B0503020204020204" pitchFamily="34" charset="-122"/>
                        <a:sym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175586">
                <a:tc>
                  <a:txBody>
                    <a:bodyPr/>
                    <a:lstStyle/>
                    <a:p>
                      <a:pPr algn="ctr">
                        <a:buNone/>
                      </a:pPr>
                      <a:r>
                        <a:rPr lang="zh-CN" altLang="en-US" sz="1000" b="0" dirty="0">
                          <a:effectLst/>
                          <a:latin typeface="微软雅黑" panose="020B0503020204020204" pitchFamily="34" charset="-122"/>
                          <a:ea typeface="微软雅黑" panose="020B0503020204020204" pitchFamily="34" charset="-122"/>
                          <a:sym typeface="微软雅黑" panose="020B0503020204020204" pitchFamily="34" charset="-122"/>
                        </a:rPr>
                        <a:t>黏膜炎症</a:t>
                      </a:r>
                      <a:endParaRPr lang="zh-CN" altLang="en-US" sz="1000" b="0" dirty="0">
                        <a:effectLst/>
                        <a:latin typeface="微软雅黑" panose="020B0503020204020204" pitchFamily="34" charset="-122"/>
                        <a:ea typeface="微软雅黑" panose="020B0503020204020204" pitchFamily="34" charset="-122"/>
                        <a:sym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buNone/>
                      </a:pPr>
                      <a:r>
                        <a:rPr lang="en-US" altLang="en-US" sz="1000" b="0">
                          <a:effectLst/>
                          <a:latin typeface="微软雅黑" panose="020B0503020204020204" pitchFamily="34" charset="-122"/>
                          <a:ea typeface="微软雅黑" panose="020B0503020204020204" pitchFamily="34" charset="-122"/>
                          <a:sym typeface="微软雅黑" panose="020B0503020204020204" pitchFamily="34" charset="-122"/>
                        </a:rPr>
                        <a:t>6 (10.7)</a:t>
                      </a:r>
                      <a:endParaRPr lang="en-US" altLang="en-US" sz="1000" b="0">
                        <a:effectLst/>
                        <a:latin typeface="微软雅黑" panose="020B0503020204020204" pitchFamily="34" charset="-122"/>
                        <a:ea typeface="微软雅黑" panose="020B0503020204020204" pitchFamily="34" charset="-122"/>
                        <a:sym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buNone/>
                      </a:pPr>
                      <a:r>
                        <a:rPr lang="en-US" altLang="en-US" sz="1000" b="0">
                          <a:effectLst/>
                          <a:latin typeface="微软雅黑" panose="020B0503020204020204" pitchFamily="34" charset="-122"/>
                          <a:ea typeface="微软雅黑" panose="020B0503020204020204" pitchFamily="34" charset="-122"/>
                          <a:sym typeface="微软雅黑" panose="020B0503020204020204" pitchFamily="34" charset="-122"/>
                        </a:rPr>
                        <a:t>0</a:t>
                      </a:r>
                      <a:endParaRPr lang="en-US" altLang="en-US" sz="1000" b="0">
                        <a:effectLst/>
                        <a:latin typeface="微软雅黑" panose="020B0503020204020204" pitchFamily="34" charset="-122"/>
                        <a:ea typeface="微软雅黑" panose="020B0503020204020204" pitchFamily="34" charset="-122"/>
                        <a:sym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175586">
                <a:tc>
                  <a:txBody>
                    <a:bodyPr/>
                    <a:lstStyle/>
                    <a:p>
                      <a:pPr algn="ctr">
                        <a:buNone/>
                      </a:pPr>
                      <a:r>
                        <a:rPr lang="zh-CN" altLang="en-US" sz="1000" b="0">
                          <a:effectLst/>
                          <a:latin typeface="微软雅黑" panose="020B0503020204020204" pitchFamily="34" charset="-122"/>
                          <a:ea typeface="微软雅黑" panose="020B0503020204020204" pitchFamily="34" charset="-122"/>
                          <a:sym typeface="微软雅黑" panose="020B0503020204020204" pitchFamily="34" charset="-122"/>
                        </a:rPr>
                        <a:t>食欲减退</a:t>
                      </a:r>
                      <a:endParaRPr lang="zh-CN" altLang="en-US" sz="1000" b="0">
                        <a:effectLst/>
                        <a:latin typeface="微软雅黑" panose="020B0503020204020204" pitchFamily="34" charset="-122"/>
                        <a:ea typeface="微软雅黑" panose="020B0503020204020204" pitchFamily="34" charset="-122"/>
                        <a:sym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buNone/>
                      </a:pPr>
                      <a:r>
                        <a:rPr lang="en-US" altLang="en-US" sz="1000" b="0" dirty="0">
                          <a:effectLst/>
                          <a:latin typeface="微软雅黑" panose="020B0503020204020204" pitchFamily="34" charset="-122"/>
                          <a:ea typeface="微软雅黑" panose="020B0503020204020204" pitchFamily="34" charset="-122"/>
                          <a:sym typeface="微软雅黑" panose="020B0503020204020204" pitchFamily="34" charset="-122"/>
                        </a:rPr>
                        <a:t>4 (7.1)</a:t>
                      </a:r>
                      <a:endParaRPr lang="en-US" altLang="en-US" sz="1000" b="0" dirty="0">
                        <a:effectLst/>
                        <a:latin typeface="微软雅黑" panose="020B0503020204020204" pitchFamily="34" charset="-122"/>
                        <a:ea typeface="微软雅黑" panose="020B0503020204020204" pitchFamily="34" charset="-122"/>
                        <a:sym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buNone/>
                      </a:pPr>
                      <a:r>
                        <a:rPr lang="en-US" altLang="en-US" sz="1000" b="0">
                          <a:effectLst/>
                          <a:latin typeface="微软雅黑" panose="020B0503020204020204" pitchFamily="34" charset="-122"/>
                          <a:ea typeface="微软雅黑" panose="020B0503020204020204" pitchFamily="34" charset="-122"/>
                          <a:sym typeface="微软雅黑" panose="020B0503020204020204" pitchFamily="34" charset="-122"/>
                        </a:rPr>
                        <a:t>0</a:t>
                      </a:r>
                      <a:endParaRPr lang="en-US" altLang="en-US" sz="1000" b="0">
                        <a:effectLst/>
                        <a:latin typeface="微软雅黑" panose="020B0503020204020204" pitchFamily="34" charset="-122"/>
                        <a:ea typeface="微软雅黑" panose="020B0503020204020204" pitchFamily="34" charset="-122"/>
                        <a:sym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175586">
                <a:tc>
                  <a:txBody>
                    <a:bodyPr/>
                    <a:lstStyle/>
                    <a:p>
                      <a:pPr algn="ctr">
                        <a:buNone/>
                      </a:pPr>
                      <a:r>
                        <a:rPr lang="zh-CN" altLang="en-US" sz="1000" b="0">
                          <a:effectLst/>
                          <a:latin typeface="微软雅黑" panose="020B0503020204020204" pitchFamily="34" charset="-122"/>
                          <a:ea typeface="微软雅黑" panose="020B0503020204020204" pitchFamily="34" charset="-122"/>
                          <a:sym typeface="微软雅黑" panose="020B0503020204020204" pitchFamily="34" charset="-122"/>
                        </a:rPr>
                        <a:t>恶心</a:t>
                      </a:r>
                      <a:r>
                        <a:rPr lang="en-US" altLang="zh-CN" sz="1000" b="0">
                          <a:effectLst/>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000" b="0">
                          <a:effectLst/>
                          <a:latin typeface="微软雅黑" panose="020B0503020204020204" pitchFamily="34" charset="-122"/>
                          <a:ea typeface="微软雅黑" panose="020B0503020204020204" pitchFamily="34" charset="-122"/>
                          <a:sym typeface="微软雅黑" panose="020B0503020204020204" pitchFamily="34" charset="-122"/>
                        </a:rPr>
                        <a:t>呕吐</a:t>
                      </a:r>
                      <a:endParaRPr lang="zh-CN" altLang="en-US" sz="1000" b="0">
                        <a:effectLst/>
                        <a:latin typeface="微软雅黑" panose="020B0503020204020204" pitchFamily="34" charset="-122"/>
                        <a:ea typeface="微软雅黑" panose="020B0503020204020204" pitchFamily="34" charset="-122"/>
                        <a:sym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buNone/>
                      </a:pPr>
                      <a:r>
                        <a:rPr lang="en-US" altLang="en-US" sz="1000" b="0">
                          <a:effectLst/>
                          <a:latin typeface="微软雅黑" panose="020B0503020204020204" pitchFamily="34" charset="-122"/>
                          <a:ea typeface="微软雅黑" panose="020B0503020204020204" pitchFamily="34" charset="-122"/>
                          <a:sym typeface="微软雅黑" panose="020B0503020204020204" pitchFamily="34" charset="-122"/>
                        </a:rPr>
                        <a:t>4 (7.1)</a:t>
                      </a:r>
                      <a:endParaRPr lang="en-US" altLang="en-US" sz="1000" b="0">
                        <a:effectLst/>
                        <a:latin typeface="微软雅黑" panose="020B0503020204020204" pitchFamily="34" charset="-122"/>
                        <a:ea typeface="微软雅黑" panose="020B0503020204020204" pitchFamily="34" charset="-122"/>
                        <a:sym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buNone/>
                      </a:pPr>
                      <a:r>
                        <a:rPr lang="en-US" altLang="en-US" sz="1000" b="0">
                          <a:effectLst/>
                          <a:latin typeface="微软雅黑" panose="020B0503020204020204" pitchFamily="34" charset="-122"/>
                          <a:ea typeface="微软雅黑" panose="020B0503020204020204" pitchFamily="34" charset="-122"/>
                          <a:sym typeface="微软雅黑" panose="020B0503020204020204" pitchFamily="34" charset="-122"/>
                        </a:rPr>
                        <a:t>0</a:t>
                      </a:r>
                      <a:endParaRPr lang="en-US" altLang="en-US" sz="1000" b="0">
                        <a:effectLst/>
                        <a:latin typeface="微软雅黑" panose="020B0503020204020204" pitchFamily="34" charset="-122"/>
                        <a:ea typeface="微软雅黑" panose="020B0503020204020204" pitchFamily="34" charset="-122"/>
                        <a:sym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175586">
                <a:tc>
                  <a:txBody>
                    <a:bodyPr/>
                    <a:lstStyle/>
                    <a:p>
                      <a:pPr algn="ctr">
                        <a:buNone/>
                      </a:pPr>
                      <a:r>
                        <a:rPr lang="zh-CN" altLang="en-US" sz="1000" b="0" dirty="0">
                          <a:effectLst/>
                          <a:latin typeface="微软雅黑" panose="020B0503020204020204" pitchFamily="34" charset="-122"/>
                          <a:ea typeface="微软雅黑" panose="020B0503020204020204" pitchFamily="34" charset="-122"/>
                          <a:sym typeface="微软雅黑" panose="020B0503020204020204" pitchFamily="34" charset="-122"/>
                        </a:rPr>
                        <a:t>瘙痒</a:t>
                      </a:r>
                      <a:endParaRPr lang="zh-CN" altLang="en-US" sz="1000" b="0" dirty="0">
                        <a:effectLst/>
                        <a:latin typeface="微软雅黑" panose="020B0503020204020204" pitchFamily="34" charset="-122"/>
                        <a:ea typeface="微软雅黑" panose="020B0503020204020204" pitchFamily="34" charset="-122"/>
                        <a:sym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buNone/>
                      </a:pPr>
                      <a:r>
                        <a:rPr lang="en-US" altLang="en-US" sz="1000" b="0">
                          <a:effectLst/>
                          <a:latin typeface="微软雅黑" panose="020B0503020204020204" pitchFamily="34" charset="-122"/>
                          <a:ea typeface="微软雅黑" panose="020B0503020204020204" pitchFamily="34" charset="-122"/>
                          <a:sym typeface="微软雅黑" panose="020B0503020204020204" pitchFamily="34" charset="-122"/>
                        </a:rPr>
                        <a:t>4 (7.1)</a:t>
                      </a:r>
                      <a:endParaRPr lang="en-US" altLang="en-US" sz="1000" b="0">
                        <a:effectLst/>
                        <a:latin typeface="微软雅黑" panose="020B0503020204020204" pitchFamily="34" charset="-122"/>
                        <a:ea typeface="微软雅黑" panose="020B0503020204020204" pitchFamily="34" charset="-122"/>
                        <a:sym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buNone/>
                      </a:pPr>
                      <a:r>
                        <a:rPr lang="en-US" altLang="en-US" sz="1000" b="0" dirty="0">
                          <a:effectLst/>
                          <a:latin typeface="微软雅黑" panose="020B0503020204020204" pitchFamily="34" charset="-122"/>
                          <a:ea typeface="微软雅黑" panose="020B0503020204020204" pitchFamily="34" charset="-122"/>
                          <a:sym typeface="微软雅黑" panose="020B0503020204020204" pitchFamily="34" charset="-122"/>
                        </a:rPr>
                        <a:t>0</a:t>
                      </a:r>
                      <a:endParaRPr lang="en-US" altLang="en-US" sz="1000" b="0" dirty="0">
                        <a:effectLst/>
                        <a:latin typeface="微软雅黑" panose="020B0503020204020204" pitchFamily="34" charset="-122"/>
                        <a:ea typeface="微软雅黑" panose="020B0503020204020204" pitchFamily="34" charset="-122"/>
                        <a:sym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175586">
                <a:tc>
                  <a:txBody>
                    <a:bodyPr/>
                    <a:lstStyle/>
                    <a:p>
                      <a:pPr algn="ctr">
                        <a:buNone/>
                      </a:pPr>
                      <a:r>
                        <a:rPr lang="zh-CN" altLang="en-US" sz="1000" b="0" dirty="0">
                          <a:effectLst/>
                          <a:latin typeface="微软雅黑" panose="020B0503020204020204" pitchFamily="34" charset="-122"/>
                          <a:ea typeface="微软雅黑" panose="020B0503020204020204" pitchFamily="34" charset="-122"/>
                          <a:sym typeface="微软雅黑" panose="020B0503020204020204" pitchFamily="34" charset="-122"/>
                        </a:rPr>
                        <a:t>发冷</a:t>
                      </a:r>
                      <a:endParaRPr lang="zh-CN" altLang="en-US" sz="1000" b="0" dirty="0">
                        <a:effectLst/>
                        <a:latin typeface="微软雅黑" panose="020B0503020204020204" pitchFamily="34" charset="-122"/>
                        <a:ea typeface="微软雅黑" panose="020B0503020204020204" pitchFamily="34" charset="-122"/>
                        <a:sym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buNone/>
                      </a:pPr>
                      <a:r>
                        <a:rPr lang="en-US" altLang="en-US" sz="1000" b="0">
                          <a:effectLst/>
                          <a:latin typeface="微软雅黑" panose="020B0503020204020204" pitchFamily="34" charset="-122"/>
                          <a:ea typeface="微软雅黑" panose="020B0503020204020204" pitchFamily="34" charset="-122"/>
                          <a:sym typeface="微软雅黑" panose="020B0503020204020204" pitchFamily="34" charset="-122"/>
                        </a:rPr>
                        <a:t>3 (5.4)</a:t>
                      </a:r>
                      <a:endParaRPr lang="en-US" altLang="en-US" sz="1000" b="0">
                        <a:effectLst/>
                        <a:latin typeface="微软雅黑" panose="020B0503020204020204" pitchFamily="34" charset="-122"/>
                        <a:ea typeface="微软雅黑" panose="020B0503020204020204" pitchFamily="34" charset="-122"/>
                        <a:sym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buNone/>
                      </a:pPr>
                      <a:r>
                        <a:rPr lang="en-US" altLang="en-US" sz="1000" b="0" dirty="0">
                          <a:effectLst/>
                          <a:latin typeface="微软雅黑" panose="020B0503020204020204" pitchFamily="34" charset="-122"/>
                          <a:ea typeface="微软雅黑" panose="020B0503020204020204" pitchFamily="34" charset="-122"/>
                          <a:sym typeface="微软雅黑" panose="020B0503020204020204" pitchFamily="34" charset="-122"/>
                        </a:rPr>
                        <a:t>0</a:t>
                      </a:r>
                      <a:endParaRPr lang="en-US" altLang="en-US" sz="1000" b="0" dirty="0">
                        <a:effectLst/>
                        <a:latin typeface="微软雅黑" panose="020B0503020204020204" pitchFamily="34" charset="-122"/>
                        <a:ea typeface="微软雅黑" panose="020B0503020204020204" pitchFamily="34" charset="-122"/>
                        <a:sym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175586">
                <a:tc>
                  <a:txBody>
                    <a:bodyPr/>
                    <a:lstStyle/>
                    <a:p>
                      <a:pPr algn="ctr">
                        <a:buNone/>
                      </a:pPr>
                      <a:r>
                        <a:rPr lang="zh-CN" altLang="en-US" sz="1000" b="0" dirty="0">
                          <a:effectLst/>
                          <a:latin typeface="微软雅黑" panose="020B0503020204020204" pitchFamily="34" charset="-122"/>
                          <a:ea typeface="微软雅黑" panose="020B0503020204020204" pitchFamily="34" charset="-122"/>
                          <a:sym typeface="微软雅黑" panose="020B0503020204020204" pitchFamily="34" charset="-122"/>
                        </a:rPr>
                        <a:t>外围水肿</a:t>
                      </a:r>
                      <a:endParaRPr lang="zh-CN" altLang="en-US" sz="1000" b="0" dirty="0">
                        <a:effectLst/>
                        <a:latin typeface="微软雅黑" panose="020B0503020204020204" pitchFamily="34" charset="-122"/>
                        <a:ea typeface="微软雅黑" panose="020B0503020204020204" pitchFamily="34" charset="-122"/>
                        <a:sym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buNone/>
                      </a:pPr>
                      <a:r>
                        <a:rPr lang="en-US" altLang="en-US" sz="1000" b="0">
                          <a:effectLst/>
                          <a:latin typeface="微软雅黑" panose="020B0503020204020204" pitchFamily="34" charset="-122"/>
                          <a:ea typeface="微软雅黑" panose="020B0503020204020204" pitchFamily="34" charset="-122"/>
                          <a:sym typeface="微软雅黑" panose="020B0503020204020204" pitchFamily="34" charset="-122"/>
                        </a:rPr>
                        <a:t>3 (5.4)</a:t>
                      </a:r>
                      <a:endParaRPr lang="en-US" altLang="en-US" sz="1000" b="0">
                        <a:effectLst/>
                        <a:latin typeface="微软雅黑" panose="020B0503020204020204" pitchFamily="34" charset="-122"/>
                        <a:ea typeface="微软雅黑" panose="020B0503020204020204" pitchFamily="34" charset="-122"/>
                        <a:sym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buNone/>
                      </a:pPr>
                      <a:r>
                        <a:rPr lang="en-US" altLang="en-US" sz="1000" b="0" dirty="0">
                          <a:effectLst/>
                          <a:latin typeface="微软雅黑" panose="020B0503020204020204" pitchFamily="34" charset="-122"/>
                          <a:ea typeface="微软雅黑" panose="020B0503020204020204" pitchFamily="34" charset="-122"/>
                          <a:sym typeface="微软雅黑" panose="020B0503020204020204" pitchFamily="34" charset="-122"/>
                        </a:rPr>
                        <a:t>0</a:t>
                      </a:r>
                      <a:endParaRPr lang="en-US" altLang="en-US" sz="1000" b="0" dirty="0">
                        <a:effectLst/>
                        <a:latin typeface="微软雅黑" panose="020B0503020204020204" pitchFamily="34" charset="-122"/>
                        <a:ea typeface="微软雅黑" panose="020B0503020204020204" pitchFamily="34" charset="-122"/>
                        <a:sym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175586">
                <a:tc>
                  <a:txBody>
                    <a:bodyPr/>
                    <a:lstStyle/>
                    <a:p>
                      <a:pPr algn="ctr">
                        <a:buNone/>
                      </a:pPr>
                      <a:r>
                        <a:rPr lang="zh-CN" altLang="en-US" sz="1000" b="0" dirty="0">
                          <a:effectLst/>
                          <a:latin typeface="微软雅黑" panose="020B0503020204020204" pitchFamily="34" charset="-122"/>
                          <a:ea typeface="微软雅黑" panose="020B0503020204020204" pitchFamily="34" charset="-122"/>
                          <a:sym typeface="微软雅黑" panose="020B0503020204020204" pitchFamily="34" charset="-122"/>
                        </a:rPr>
                        <a:t>皮疹</a:t>
                      </a:r>
                      <a:endParaRPr lang="zh-CN" altLang="en-US" sz="1000" b="0" dirty="0">
                        <a:effectLst/>
                        <a:latin typeface="微软雅黑" panose="020B0503020204020204" pitchFamily="34" charset="-122"/>
                        <a:ea typeface="微软雅黑" panose="020B0503020204020204" pitchFamily="34" charset="-122"/>
                        <a:sym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buNone/>
                      </a:pPr>
                      <a:r>
                        <a:rPr lang="en-US" altLang="en-US" sz="1000" b="0">
                          <a:effectLst/>
                          <a:latin typeface="微软雅黑" panose="020B0503020204020204" pitchFamily="34" charset="-122"/>
                          <a:ea typeface="微软雅黑" panose="020B0503020204020204" pitchFamily="34" charset="-122"/>
                          <a:sym typeface="微软雅黑" panose="020B0503020204020204" pitchFamily="34" charset="-122"/>
                        </a:rPr>
                        <a:t>3 (5.4)</a:t>
                      </a:r>
                      <a:endParaRPr lang="en-US" altLang="en-US" sz="1000" b="0">
                        <a:effectLst/>
                        <a:latin typeface="微软雅黑" panose="020B0503020204020204" pitchFamily="34" charset="-122"/>
                        <a:ea typeface="微软雅黑" panose="020B0503020204020204" pitchFamily="34" charset="-122"/>
                        <a:sym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buNone/>
                      </a:pPr>
                      <a:r>
                        <a:rPr lang="en-US" altLang="en-US" sz="1000" b="0" dirty="0">
                          <a:effectLst/>
                          <a:latin typeface="微软雅黑" panose="020B0503020204020204" pitchFamily="34" charset="-122"/>
                          <a:ea typeface="微软雅黑" panose="020B0503020204020204" pitchFamily="34" charset="-122"/>
                          <a:sym typeface="微软雅黑" panose="020B0503020204020204" pitchFamily="34" charset="-122"/>
                        </a:rPr>
                        <a:t>0</a:t>
                      </a:r>
                      <a:endParaRPr lang="en-US" altLang="en-US" sz="1000" b="0" dirty="0">
                        <a:effectLst/>
                        <a:latin typeface="微软雅黑" panose="020B0503020204020204" pitchFamily="34" charset="-122"/>
                        <a:ea typeface="微软雅黑" panose="020B0503020204020204" pitchFamily="34" charset="-122"/>
                        <a:sym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175586">
                <a:tc>
                  <a:txBody>
                    <a:bodyPr/>
                    <a:lstStyle/>
                    <a:p>
                      <a:pPr algn="ctr">
                        <a:buNone/>
                      </a:pPr>
                      <a:r>
                        <a:rPr lang="zh-CN" altLang="en-US" sz="1000" b="0" dirty="0">
                          <a:effectLst/>
                          <a:latin typeface="微软雅黑" panose="020B0503020204020204" pitchFamily="34" charset="-122"/>
                          <a:ea typeface="微软雅黑" panose="020B0503020204020204" pitchFamily="34" charset="-122"/>
                          <a:sym typeface="微软雅黑" panose="020B0503020204020204" pitchFamily="34" charset="-122"/>
                        </a:rPr>
                        <a:t>总胆红素升高</a:t>
                      </a:r>
                      <a:endParaRPr lang="zh-CN" altLang="en-US" sz="1000" b="0" dirty="0">
                        <a:effectLst/>
                        <a:latin typeface="微软雅黑" panose="020B0503020204020204" pitchFamily="34" charset="-122"/>
                        <a:ea typeface="微软雅黑" panose="020B0503020204020204" pitchFamily="34" charset="-122"/>
                        <a:sym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buNone/>
                      </a:pPr>
                      <a:r>
                        <a:rPr lang="en-US" altLang="en-US" sz="1000" b="0">
                          <a:effectLst/>
                          <a:latin typeface="微软雅黑" panose="020B0503020204020204" pitchFamily="34" charset="-122"/>
                          <a:ea typeface="微软雅黑" panose="020B0503020204020204" pitchFamily="34" charset="-122"/>
                          <a:sym typeface="微软雅黑" panose="020B0503020204020204" pitchFamily="34" charset="-122"/>
                        </a:rPr>
                        <a:t>3 (5.4)</a:t>
                      </a:r>
                      <a:endParaRPr lang="en-US" altLang="en-US" sz="1000" b="0">
                        <a:effectLst/>
                        <a:latin typeface="微软雅黑" panose="020B0503020204020204" pitchFamily="34" charset="-122"/>
                        <a:ea typeface="微软雅黑" panose="020B0503020204020204" pitchFamily="34" charset="-122"/>
                        <a:sym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buNone/>
                      </a:pPr>
                      <a:r>
                        <a:rPr lang="en-US" altLang="en-US" sz="1000" b="0" dirty="0">
                          <a:effectLst/>
                          <a:latin typeface="微软雅黑" panose="020B0503020204020204" pitchFamily="34" charset="-122"/>
                          <a:ea typeface="微软雅黑" panose="020B0503020204020204" pitchFamily="34" charset="-122"/>
                          <a:sym typeface="微软雅黑" panose="020B0503020204020204" pitchFamily="34" charset="-122"/>
                        </a:rPr>
                        <a:t>0</a:t>
                      </a:r>
                      <a:endParaRPr lang="en-US" altLang="en-US" sz="1000" b="0" dirty="0">
                        <a:effectLst/>
                        <a:latin typeface="微软雅黑" panose="020B0503020204020204" pitchFamily="34" charset="-122"/>
                        <a:ea typeface="微软雅黑" panose="020B0503020204020204" pitchFamily="34" charset="-122"/>
                        <a:sym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bl>
          </a:graphicData>
        </a:graphic>
      </p:graphicFrame>
      <p:grpSp>
        <p:nvGrpSpPr>
          <p:cNvPr id="35" name="组合 34"/>
          <p:cNvGrpSpPr/>
          <p:nvPr/>
        </p:nvGrpSpPr>
        <p:grpSpPr>
          <a:xfrm>
            <a:off x="6330470" y="5493817"/>
            <a:ext cx="5536092" cy="794158"/>
            <a:chOff x="2482915" y="1479437"/>
            <a:chExt cx="7842184" cy="2766279"/>
          </a:xfrm>
        </p:grpSpPr>
        <p:sp>
          <p:nvSpPr>
            <p:cNvPr id="36" name="矩形 35"/>
            <p:cNvSpPr/>
            <p:nvPr/>
          </p:nvSpPr>
          <p:spPr>
            <a:xfrm flipH="1">
              <a:off x="2482915" y="1479437"/>
              <a:ext cx="7842184" cy="2766279"/>
            </a:xfrm>
            <a:prstGeom prst="rect">
              <a:avLst/>
            </a:prstGeom>
            <a:solidFill>
              <a:sysClr val="window" lastClr="FFFFFF"/>
            </a:solidFill>
            <a:ln w="19050" cap="flat" cmpd="sng" algn="ctr">
              <a:solidFill>
                <a:srgbClr val="AC283F"/>
              </a:solidFill>
              <a:prstDash val="solid"/>
              <a:miter lim="800000"/>
            </a:ln>
            <a:effectLst>
              <a:outerShdw dist="63500" dir="2700000" algn="tl" rotWithShape="0">
                <a:srgbClr val="156082">
                  <a:alpha val="40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37" name="文本框 36"/>
            <p:cNvSpPr txBox="1"/>
            <p:nvPr/>
          </p:nvSpPr>
          <p:spPr>
            <a:xfrm>
              <a:off x="2664815" y="1692597"/>
              <a:ext cx="7478383" cy="2465769"/>
            </a:xfrm>
            <a:prstGeom prst="rect">
              <a:avLst/>
            </a:prstGeom>
            <a:noFill/>
            <a:ln>
              <a:noFill/>
            </a:ln>
          </p:spPr>
          <p:txBody>
            <a:bodyPr wrap="square">
              <a:spAutoFit/>
            </a:bodyPr>
            <a:lstStyle/>
            <a:p>
              <a:pPr marL="179705" marR="0" lvl="0" indent="-179705" defTabSz="914400" eaLnBrk="1" fontAlgn="auto" latinLnBrk="0" hangingPunct="1">
                <a:spcBef>
                  <a:spcPts val="0"/>
                </a:spcBef>
                <a:spcAft>
                  <a:spcPts val="0"/>
                </a:spcAft>
                <a:buClrTx/>
                <a:buSzTx/>
                <a:buFont typeface="Wingdings" panose="05000000000000000000" pitchFamily="2" charset="2"/>
                <a:buChar char="Ø"/>
                <a:defRPr/>
              </a:pPr>
              <a:r>
                <a:rPr kumimoji="0" lang="en-US" altLang="zh-CN" sz="10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TRAEs</a:t>
              </a:r>
              <a:r>
                <a:rPr kumimoji="0" lang="zh-CN" altLang="en-US" sz="10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主要为</a:t>
              </a:r>
              <a:r>
                <a:rPr kumimoji="0" lang="en-US" altLang="zh-CN" sz="10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1-2</a:t>
              </a:r>
              <a:r>
                <a:rPr kumimoji="0" lang="zh-CN" altLang="en-US" sz="10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级，</a:t>
              </a:r>
              <a:r>
                <a:rPr kumimoji="0" lang="en-US" altLang="zh-CN" sz="10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17</a:t>
              </a:r>
              <a:r>
                <a:rPr kumimoji="0" lang="zh-CN" altLang="en-US" sz="10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例（</a:t>
              </a:r>
              <a:r>
                <a:rPr kumimoji="0" lang="en-US" altLang="zh-CN" sz="10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30.4%</a:t>
              </a:r>
              <a:r>
                <a:rPr kumimoji="0" lang="zh-CN" altLang="en-US" sz="10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）发生≥</a:t>
              </a:r>
              <a:r>
                <a:rPr kumimoji="0" lang="en-US" altLang="zh-CN" sz="10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3</a:t>
              </a:r>
              <a:r>
                <a:rPr kumimoji="0" lang="zh-CN" altLang="en-US" sz="10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级</a:t>
              </a:r>
              <a:r>
                <a:rPr kumimoji="0" lang="en-US" altLang="zh-CN" sz="10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TRAEs</a:t>
              </a:r>
              <a:r>
                <a:rPr kumimoji="0" lang="zh-CN" altLang="en-US" sz="10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a:t>
              </a:r>
              <a:endParaRPr kumimoji="0" lang="en-US" altLang="zh-CN" sz="10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a:p>
              <a:pPr marL="179705" marR="0" lvl="0" indent="-179705" defTabSz="914400" eaLnBrk="1" fontAlgn="auto" latinLnBrk="0" hangingPunct="1">
                <a:spcBef>
                  <a:spcPts val="0"/>
                </a:spcBef>
                <a:spcAft>
                  <a:spcPts val="0"/>
                </a:spcAft>
                <a:buClrTx/>
                <a:buSzTx/>
                <a:buFont typeface="Wingdings" panose="05000000000000000000" pitchFamily="2" charset="2"/>
                <a:buChar char="Ø"/>
                <a:defRPr/>
              </a:pPr>
              <a:r>
                <a:rPr kumimoji="0" lang="en-US" altLang="zh-CN" sz="10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20</a:t>
              </a:r>
              <a:r>
                <a:rPr kumimoji="0" lang="zh-CN" altLang="en-US" sz="10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例（</a:t>
              </a:r>
              <a:r>
                <a:rPr kumimoji="0" lang="en-US" altLang="zh-CN" sz="10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35.7%</a:t>
              </a:r>
              <a:r>
                <a:rPr kumimoji="0" lang="zh-CN" altLang="en-US" sz="10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）为免疫治疗相关的不良事件；最常见的</a:t>
              </a:r>
              <a:r>
                <a:rPr kumimoji="0" lang="en-US" altLang="zh-CN" sz="1000" b="0" i="0" u="none" strike="noStrike" kern="0" cap="none" spc="0" normalizeH="0" baseline="0" noProof="0" dirty="0" err="1">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irAE</a:t>
              </a:r>
              <a:r>
                <a:rPr kumimoji="0" lang="zh-CN" altLang="en-US" sz="10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为甲状腺功能障碍；</a:t>
              </a:r>
              <a:endParaRPr kumimoji="0" lang="zh-CN" altLang="en-US" sz="10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a:p>
              <a:pPr marL="179705" marR="0" lvl="0" indent="-179705" defTabSz="914400" eaLnBrk="1" fontAlgn="auto" latinLnBrk="0" hangingPunct="1">
                <a:spcBef>
                  <a:spcPts val="0"/>
                </a:spcBef>
                <a:spcAft>
                  <a:spcPts val="0"/>
                </a:spcAft>
                <a:buClrTx/>
                <a:buSzTx/>
                <a:buFont typeface="Wingdings" panose="05000000000000000000" pitchFamily="2" charset="2"/>
                <a:buChar char="Ø"/>
                <a:defRPr/>
              </a:pPr>
              <a:r>
                <a:rPr kumimoji="0" lang="en-US" altLang="zh-CN" sz="10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2</a:t>
              </a:r>
              <a:r>
                <a:rPr kumimoji="0" lang="zh-CN" altLang="en-US" sz="10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例（</a:t>
              </a:r>
              <a:r>
                <a:rPr kumimoji="0" lang="en-US" altLang="zh-CN" sz="10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3.6%</a:t>
              </a:r>
              <a:r>
                <a:rPr kumimoji="0" lang="zh-CN" altLang="en-US" sz="10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）因</a:t>
              </a:r>
              <a:r>
                <a:rPr kumimoji="0" lang="en-US" altLang="zh-CN" sz="10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TRAEs</a:t>
              </a:r>
              <a:r>
                <a:rPr kumimoji="0" lang="zh-CN" altLang="en-US" sz="10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导致阿维鲁单抗和阿昔替尼停药；</a:t>
              </a:r>
              <a:endParaRPr kumimoji="0" lang="zh-CN" altLang="en-US" sz="10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a:p>
              <a:pPr marL="179705" marR="0" lvl="0" indent="-179705" defTabSz="914400" eaLnBrk="1" fontAlgn="auto" latinLnBrk="0" hangingPunct="1">
                <a:spcBef>
                  <a:spcPts val="0"/>
                </a:spcBef>
                <a:spcAft>
                  <a:spcPts val="0"/>
                </a:spcAft>
                <a:buClrTx/>
                <a:buSzTx/>
                <a:buFont typeface="Wingdings" panose="05000000000000000000" pitchFamily="2" charset="2"/>
                <a:buChar char="Ø"/>
                <a:defRPr/>
              </a:pPr>
              <a:r>
                <a:rPr kumimoji="0" lang="zh-CN" altLang="en-US" sz="10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无治疗相关的死亡事件。</a:t>
              </a:r>
              <a:endParaRPr kumimoji="0" lang="zh-CN" altLang="en-US" sz="10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048573" y="890779"/>
            <a:ext cx="6094854" cy="523220"/>
          </a:xfrm>
          <a:prstGeom prst="rect">
            <a:avLst/>
          </a:prstGeom>
          <a:noFill/>
        </p:spPr>
        <p:txBody>
          <a:bodyPr wrap="square">
            <a:spAutoFit/>
          </a:bodyPr>
          <a:lstStyle/>
          <a:p>
            <a:pPr algn="ctr"/>
            <a:r>
              <a:rPr lang="zh-CN" altLang="en-US" sz="2800" b="1" i="0" u="none" strike="noStrike" baseline="0" dirty="0">
                <a:latin typeface="微软雅黑" panose="020B0503020204020204" pitchFamily="34" charset="-122"/>
                <a:ea typeface="微软雅黑" panose="020B0503020204020204" pitchFamily="34" charset="-122"/>
                <a:cs typeface="+mn-ea"/>
                <a:sym typeface="微软雅黑" panose="020B0503020204020204" pitchFamily="34" charset="-122"/>
              </a:rPr>
              <a:t>小 结</a:t>
            </a:r>
            <a:endParaRPr lang="zh-CN" altLang="en-US" sz="2800" dirty="0">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39" name="矩形: 圆角 21"/>
          <p:cNvSpPr/>
          <p:nvPr/>
        </p:nvSpPr>
        <p:spPr>
          <a:xfrm>
            <a:off x="795675" y="1651379"/>
            <a:ext cx="10573349" cy="3964675"/>
          </a:xfrm>
          <a:prstGeom prst="roundRect">
            <a:avLst/>
          </a:prstGeom>
          <a:solidFill>
            <a:schemeClr val="accent2">
              <a:lumMod val="20000"/>
              <a:lumOff val="8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4" name="文本框 32"/>
          <p:cNvSpPr txBox="1"/>
          <p:nvPr/>
        </p:nvSpPr>
        <p:spPr>
          <a:xfrm>
            <a:off x="1062280" y="2138082"/>
            <a:ext cx="9965112" cy="2991268"/>
          </a:xfrm>
          <a:prstGeom prst="rect">
            <a:avLst/>
          </a:prstGeom>
          <a:noFill/>
        </p:spPr>
        <p:txBody>
          <a:bodyPr wrap="square">
            <a:spAutoFit/>
          </a:bodyPr>
          <a:lstStyle/>
          <a:p>
            <a:pPr marL="0" lvl="2">
              <a:lnSpc>
                <a:spcPct val="200000"/>
              </a:lnSpc>
            </a:pPr>
            <a:r>
              <a:rPr lang="zh-CN" altLang="en-US" sz="1600" b="1" dirty="0">
                <a:latin typeface="微软雅黑" panose="020B0503020204020204" pitchFamily="34" charset="-122"/>
                <a:ea typeface="微软雅黑" panose="020B0503020204020204" pitchFamily="34" charset="-122"/>
                <a:cs typeface="+mn-ea"/>
                <a:sym typeface="微软雅黑" panose="020B0503020204020204" pitchFamily="34" charset="-122"/>
              </a:rPr>
              <a:t>奥雷巴替尼可能通过调节多种信号通路发挥抗肿瘤作用，给</a:t>
            </a:r>
            <a:r>
              <a:rPr lang="en-US" altLang="zh-CN" sz="1600" b="1" dirty="0">
                <a:latin typeface="微软雅黑" panose="020B0503020204020204" pitchFamily="34" charset="-122"/>
                <a:ea typeface="微软雅黑" panose="020B0503020204020204" pitchFamily="34" charset="-122"/>
                <a:cs typeface="+mn-ea"/>
                <a:sym typeface="微软雅黑" panose="020B0503020204020204" pitchFamily="34" charset="-122"/>
              </a:rPr>
              <a:t>SDH</a:t>
            </a:r>
            <a:r>
              <a:rPr lang="zh-CN" altLang="en-US" sz="1600" b="1" dirty="0">
                <a:latin typeface="微软雅黑" panose="020B0503020204020204" pitchFamily="34" charset="-122"/>
                <a:ea typeface="微软雅黑" panose="020B0503020204020204" pitchFamily="34" charset="-122"/>
                <a:cs typeface="+mn-ea"/>
                <a:sym typeface="微软雅黑" panose="020B0503020204020204" pitchFamily="34" charset="-122"/>
              </a:rPr>
              <a:t>缺陷型</a:t>
            </a:r>
            <a:r>
              <a:rPr lang="en-US" altLang="zh-CN" sz="1600" b="1" dirty="0">
                <a:latin typeface="微软雅黑" panose="020B0503020204020204" pitchFamily="34" charset="-122"/>
                <a:ea typeface="微软雅黑" panose="020B0503020204020204" pitchFamily="34" charset="-122"/>
                <a:cs typeface="+mn-ea"/>
                <a:sym typeface="微软雅黑" panose="020B0503020204020204" pitchFamily="34" charset="-122"/>
              </a:rPr>
              <a:t>GIST</a:t>
            </a:r>
            <a:r>
              <a:rPr lang="zh-CN" altLang="en-US" sz="1600" b="1" dirty="0">
                <a:latin typeface="微软雅黑" panose="020B0503020204020204" pitchFamily="34" charset="-122"/>
                <a:ea typeface="微软雅黑" panose="020B0503020204020204" pitchFamily="34" charset="-122"/>
                <a:cs typeface="+mn-ea"/>
                <a:sym typeface="微软雅黑" panose="020B0503020204020204" pitchFamily="34" charset="-122"/>
              </a:rPr>
              <a:t>的治疗带来新的突破</a:t>
            </a:r>
            <a:endParaRPr lang="en-US" altLang="zh-CN" sz="1600" b="1" dirty="0">
              <a:latin typeface="微软雅黑" panose="020B0503020204020204" pitchFamily="34" charset="-122"/>
              <a:ea typeface="微软雅黑" panose="020B0503020204020204" pitchFamily="34" charset="-122"/>
              <a:cs typeface="+mn-ea"/>
              <a:sym typeface="微软雅黑" panose="020B0503020204020204" pitchFamily="34" charset="-122"/>
            </a:endParaRPr>
          </a:p>
          <a:p>
            <a:pPr marL="720090" lvl="2" indent="-171450" algn="just">
              <a:lnSpc>
                <a:spcPct val="200000"/>
              </a:lnSpc>
              <a:buFont typeface="Arial" panose="020B0604020202020204" pitchFamily="34" charset="0"/>
              <a:buChar char="•"/>
            </a:pPr>
            <a:r>
              <a:rPr lang="en-US" altLang="zh-CN" sz="1200" dirty="0">
                <a:latin typeface="微软雅黑" panose="020B0503020204020204" pitchFamily="34" charset="-122"/>
                <a:ea typeface="微软雅黑" panose="020B0503020204020204" pitchFamily="34" charset="-122"/>
                <a:cs typeface="+mn-ea"/>
                <a:sym typeface="微软雅黑" panose="020B0503020204020204" pitchFamily="34" charset="-122"/>
              </a:rPr>
              <a:t>SDH</a:t>
            </a:r>
            <a:r>
              <a:rPr lang="zh-CN" altLang="en-US" sz="1200" dirty="0">
                <a:latin typeface="微软雅黑" panose="020B0503020204020204" pitchFamily="34" charset="-122"/>
                <a:ea typeface="微软雅黑" panose="020B0503020204020204" pitchFamily="34" charset="-122"/>
                <a:cs typeface="+mn-ea"/>
                <a:sym typeface="微软雅黑" panose="020B0503020204020204" pitchFamily="34" charset="-122"/>
              </a:rPr>
              <a:t>缺陷型</a:t>
            </a:r>
            <a:r>
              <a:rPr lang="en-US" altLang="zh-CN" sz="1200" dirty="0">
                <a:latin typeface="微软雅黑" panose="020B0503020204020204" pitchFamily="34" charset="-122"/>
                <a:ea typeface="微软雅黑" panose="020B0503020204020204" pitchFamily="34" charset="-122"/>
                <a:cs typeface="+mn-ea"/>
                <a:sym typeface="微软雅黑" panose="020B0503020204020204" pitchFamily="34" charset="-122"/>
              </a:rPr>
              <a:t>GIST</a:t>
            </a:r>
            <a:r>
              <a:rPr lang="zh-CN" altLang="en-US" sz="1200" dirty="0">
                <a:latin typeface="微软雅黑" panose="020B0503020204020204" pitchFamily="34" charset="-122"/>
                <a:ea typeface="微软雅黑" panose="020B0503020204020204" pitchFamily="34" charset="-122"/>
                <a:cs typeface="+mn-ea"/>
                <a:sym typeface="微软雅黑" panose="020B0503020204020204" pitchFamily="34" charset="-122"/>
              </a:rPr>
              <a:t>缺乏标准治疗，奥雷巴替尼展现出卓越的疗效，为</a:t>
            </a:r>
            <a:r>
              <a:rPr lang="en-US" altLang="zh-CN" sz="1200" dirty="0">
                <a:latin typeface="微软雅黑" panose="020B0503020204020204" pitchFamily="34" charset="-122"/>
                <a:ea typeface="微软雅黑" panose="020B0503020204020204" pitchFamily="34" charset="-122"/>
                <a:cs typeface="+mn-ea"/>
                <a:sym typeface="微软雅黑" panose="020B0503020204020204" pitchFamily="34" charset="-122"/>
              </a:rPr>
              <a:t>SDH</a:t>
            </a:r>
            <a:r>
              <a:rPr lang="zh-CN" altLang="en-US" sz="1200" dirty="0">
                <a:latin typeface="微软雅黑" panose="020B0503020204020204" pitchFamily="34" charset="-122"/>
                <a:ea typeface="微软雅黑" panose="020B0503020204020204" pitchFamily="34" charset="-122"/>
                <a:cs typeface="+mn-ea"/>
                <a:sym typeface="微软雅黑" panose="020B0503020204020204" pitchFamily="34" charset="-122"/>
              </a:rPr>
              <a:t>缺陷型</a:t>
            </a:r>
            <a:r>
              <a:rPr lang="en-US" altLang="zh-CN" sz="1200" dirty="0">
                <a:latin typeface="微软雅黑" panose="020B0503020204020204" pitchFamily="34" charset="-122"/>
                <a:ea typeface="微软雅黑" panose="020B0503020204020204" pitchFamily="34" charset="-122"/>
                <a:cs typeface="+mn-ea"/>
                <a:sym typeface="微软雅黑" panose="020B0503020204020204" pitchFamily="34" charset="-122"/>
              </a:rPr>
              <a:t>GIST</a:t>
            </a:r>
            <a:r>
              <a:rPr lang="zh-CN" altLang="en-US" sz="1200" dirty="0">
                <a:latin typeface="微软雅黑" panose="020B0503020204020204" pitchFamily="34" charset="-122"/>
                <a:ea typeface="微软雅黑" panose="020B0503020204020204" pitchFamily="34" charset="-122"/>
                <a:cs typeface="+mn-ea"/>
                <a:sym typeface="微软雅黑" panose="020B0503020204020204" pitchFamily="34" charset="-122"/>
              </a:rPr>
              <a:t>的精准治疗提供了新范式</a:t>
            </a:r>
            <a:endParaRPr lang="en-US" altLang="zh-CN" sz="1200" dirty="0">
              <a:latin typeface="微软雅黑" panose="020B0503020204020204" pitchFamily="34" charset="-122"/>
              <a:ea typeface="微软雅黑" panose="020B0503020204020204" pitchFamily="34" charset="-122"/>
              <a:cs typeface="+mn-ea"/>
              <a:sym typeface="微软雅黑" panose="020B0503020204020204" pitchFamily="34" charset="-122"/>
            </a:endParaRPr>
          </a:p>
          <a:p>
            <a:pPr>
              <a:lnSpc>
                <a:spcPct val="200000"/>
              </a:lnSpc>
            </a:pPr>
            <a:r>
              <a:rPr lang="zh-CN" altLang="en-US" sz="1600" b="1" i="0" u="none" strike="noStrike" baseline="0" dirty="0">
                <a:latin typeface="微软雅黑" panose="020B0503020204020204" pitchFamily="34" charset="-122"/>
                <a:ea typeface="微软雅黑" panose="020B0503020204020204" pitchFamily="34" charset="-122"/>
                <a:cs typeface="+mn-ea"/>
                <a:sym typeface="微软雅黑" panose="020B0503020204020204" pitchFamily="34" charset="-122"/>
              </a:rPr>
              <a:t>新型</a:t>
            </a:r>
            <a:r>
              <a:rPr lang="en-US" altLang="zh-CN" sz="1600" b="1" i="0" u="none" strike="noStrike" baseline="0" dirty="0">
                <a:latin typeface="微软雅黑" panose="020B0503020204020204" pitchFamily="34" charset="-122"/>
                <a:ea typeface="微软雅黑" panose="020B0503020204020204" pitchFamily="34" charset="-122"/>
                <a:cs typeface="+mn-ea"/>
                <a:sym typeface="微软雅黑" panose="020B0503020204020204" pitchFamily="34" charset="-122"/>
              </a:rPr>
              <a:t>TKI</a:t>
            </a:r>
            <a:r>
              <a:rPr lang="zh-CN" altLang="en-US" sz="1600" b="1" i="0" u="none" strike="noStrike" baseline="0" dirty="0">
                <a:latin typeface="微软雅黑" panose="020B0503020204020204" pitchFamily="34" charset="-122"/>
                <a:ea typeface="微软雅黑" panose="020B0503020204020204" pitchFamily="34" charset="-122"/>
                <a:cs typeface="+mn-ea"/>
                <a:sym typeface="微软雅黑" panose="020B0503020204020204" pitchFamily="34" charset="-122"/>
              </a:rPr>
              <a:t>早期研究显示出良好的耐受性和抗肿瘤疗效，为多种</a:t>
            </a:r>
            <a:r>
              <a:rPr lang="en-US" altLang="zh-CN" sz="1600" b="1" i="0" u="none" strike="noStrike" baseline="0" dirty="0">
                <a:latin typeface="微软雅黑" panose="020B0503020204020204" pitchFamily="34" charset="-122"/>
                <a:ea typeface="微软雅黑" panose="020B0503020204020204" pitchFamily="34" charset="-122"/>
                <a:cs typeface="+mn-ea"/>
                <a:sym typeface="微软雅黑" panose="020B0503020204020204" pitchFamily="34" charset="-122"/>
              </a:rPr>
              <a:t>TKI</a:t>
            </a:r>
            <a:r>
              <a:rPr lang="zh-CN" altLang="en-US" sz="1600" b="1" i="0" u="none" strike="noStrike" baseline="0" dirty="0">
                <a:latin typeface="微软雅黑" panose="020B0503020204020204" pitchFamily="34" charset="-122"/>
                <a:ea typeface="微软雅黑" panose="020B0503020204020204" pitchFamily="34" charset="-122"/>
                <a:cs typeface="+mn-ea"/>
                <a:sym typeface="微软雅黑" panose="020B0503020204020204" pitchFamily="34" charset="-122"/>
              </a:rPr>
              <a:t>耐药后的治疗带来新的希望</a:t>
            </a:r>
            <a:endParaRPr lang="en-US" altLang="zh-CN" sz="1600" b="1" i="0" u="none" strike="noStrike" baseline="0" dirty="0">
              <a:latin typeface="微软雅黑" panose="020B0503020204020204" pitchFamily="34" charset="-122"/>
              <a:ea typeface="微软雅黑" panose="020B0503020204020204" pitchFamily="34" charset="-122"/>
              <a:cs typeface="+mn-ea"/>
              <a:sym typeface="微软雅黑" panose="020B0503020204020204" pitchFamily="34" charset="-122"/>
            </a:endParaRPr>
          </a:p>
          <a:p>
            <a:pPr marL="720090" lvl="2" indent="-171450" algn="just">
              <a:lnSpc>
                <a:spcPct val="200000"/>
              </a:lnSpc>
              <a:buFont typeface="Arial" panose="020B0604020202020204" pitchFamily="34" charset="0"/>
              <a:buChar char="•"/>
            </a:pPr>
            <a:r>
              <a:rPr lang="en-US" altLang="zh-CN" sz="1200" dirty="0">
                <a:latin typeface="微软雅黑" panose="020B0503020204020204" pitchFamily="34" charset="-122"/>
                <a:ea typeface="微软雅黑" panose="020B0503020204020204" pitchFamily="34" charset="-122"/>
                <a:cs typeface="+mn-ea"/>
                <a:sym typeface="微软雅黑" panose="020B0503020204020204" pitchFamily="34" charset="-122"/>
              </a:rPr>
              <a:t>PEAK</a:t>
            </a:r>
            <a:r>
              <a:rPr lang="zh-CN" altLang="en-US" sz="1200" dirty="0">
                <a:latin typeface="微软雅黑" panose="020B0503020204020204" pitchFamily="34" charset="-122"/>
                <a:ea typeface="微软雅黑" panose="020B0503020204020204" pitchFamily="34" charset="-122"/>
                <a:cs typeface="+mn-ea"/>
                <a:sym typeface="微软雅黑" panose="020B0503020204020204" pitchFamily="34" charset="-122"/>
              </a:rPr>
              <a:t>研究公布了令人振奋的结果，表明</a:t>
            </a:r>
            <a:r>
              <a:rPr lang="zh-CN" altLang="en-US" sz="1200" dirty="0">
                <a:latin typeface="微软雅黑" panose="020B0503020204020204" pitchFamily="34" charset="-122"/>
                <a:ea typeface="微软雅黑" panose="020B0503020204020204" pitchFamily="34" charset="-122"/>
                <a:cs typeface="+mn-ea"/>
                <a:sym typeface="Arial" panose="020B0604020202020204" pitchFamily="34" charset="0"/>
              </a:rPr>
              <a:t>基于优势基因型互补的</a:t>
            </a:r>
            <a:r>
              <a:rPr lang="en-US" altLang="zh-CN" sz="1200" dirty="0">
                <a:latin typeface="微软雅黑" panose="020B0503020204020204" pitchFamily="34" charset="-122"/>
                <a:ea typeface="微软雅黑" panose="020B0503020204020204" pitchFamily="34" charset="-122"/>
                <a:cs typeface="+mn-ea"/>
              </a:rPr>
              <a:t>TKI</a:t>
            </a:r>
            <a:r>
              <a:rPr lang="zh-CN" altLang="en-US" sz="1200" dirty="0">
                <a:latin typeface="微软雅黑" panose="020B0503020204020204" pitchFamily="34" charset="-122"/>
                <a:ea typeface="微软雅黑" panose="020B0503020204020204" pitchFamily="34" charset="-122"/>
                <a:cs typeface="+mn-ea"/>
              </a:rPr>
              <a:t>联合方案</a:t>
            </a:r>
            <a:r>
              <a:rPr lang="zh-CN" altLang="en-US" sz="1200" dirty="0">
                <a:latin typeface="微软雅黑" panose="020B0503020204020204" pitchFamily="34" charset="-122"/>
                <a:ea typeface="微软雅黑" panose="020B0503020204020204" pitchFamily="34" charset="-122"/>
                <a:cs typeface="+mn-ea"/>
                <a:sym typeface="Arial" panose="020B0604020202020204" pitchFamily="34" charset="0"/>
              </a:rPr>
              <a:t>有望为广大患者带来新的标准治疗选择</a:t>
            </a:r>
            <a:endParaRPr lang="en-US" altLang="zh-CN" sz="1200" dirty="0">
              <a:latin typeface="微软雅黑" panose="020B0503020204020204" pitchFamily="34" charset="-122"/>
              <a:ea typeface="微软雅黑" panose="020B0503020204020204" pitchFamily="34" charset="-122"/>
              <a:cs typeface="+mn-ea"/>
              <a:sym typeface="微软雅黑" panose="020B0503020204020204" pitchFamily="34" charset="-122"/>
            </a:endParaRPr>
          </a:p>
          <a:p>
            <a:pPr marL="720090" lvl="2" indent="-171450" algn="just">
              <a:lnSpc>
                <a:spcPct val="200000"/>
              </a:lnSpc>
              <a:buFont typeface="Arial" panose="020B0604020202020204" pitchFamily="34" charset="0"/>
              <a:buChar char="•"/>
            </a:pPr>
            <a:r>
              <a:rPr lang="en-US" altLang="zh-CN" sz="1200" dirty="0">
                <a:latin typeface="微软雅黑" panose="020B0503020204020204" pitchFamily="34" charset="-122"/>
                <a:ea typeface="微软雅黑" panose="020B0503020204020204" pitchFamily="34" charset="-122"/>
                <a:cs typeface="+mn-ea"/>
                <a:sym typeface="微软雅黑" panose="020B0503020204020204" pitchFamily="34" charset="-122"/>
              </a:rPr>
              <a:t>IDRX-42</a:t>
            </a:r>
            <a:r>
              <a:rPr lang="zh-CN" altLang="en-US" sz="1200" dirty="0">
                <a:latin typeface="微软雅黑" panose="020B0503020204020204" pitchFamily="34" charset="-122"/>
                <a:ea typeface="微软雅黑" panose="020B0503020204020204" pitchFamily="34" charset="-122"/>
                <a:cs typeface="+mn-ea"/>
                <a:sym typeface="微软雅黑" panose="020B0503020204020204" pitchFamily="34" charset="-122"/>
              </a:rPr>
              <a:t>、</a:t>
            </a:r>
            <a:r>
              <a:rPr lang="en-US" altLang="zh-CN" sz="1200" dirty="0">
                <a:latin typeface="微软雅黑" panose="020B0503020204020204" pitchFamily="34" charset="-122"/>
                <a:ea typeface="微软雅黑" panose="020B0503020204020204" pitchFamily="34" charset="-122"/>
                <a:cs typeface="+mn-ea"/>
                <a:sym typeface="微软雅黑" panose="020B0503020204020204" pitchFamily="34" charset="-122"/>
              </a:rPr>
              <a:t>NB003</a:t>
            </a:r>
            <a:r>
              <a:rPr lang="zh-CN" altLang="en-US" sz="1200" dirty="0">
                <a:latin typeface="微软雅黑" panose="020B0503020204020204" pitchFamily="34" charset="-122"/>
                <a:ea typeface="微软雅黑" panose="020B0503020204020204" pitchFamily="34" charset="-122"/>
                <a:cs typeface="+mn-ea"/>
                <a:sym typeface="微软雅黑" panose="020B0503020204020204" pitchFamily="34" charset="-122"/>
              </a:rPr>
              <a:t>已初步展现令人鼓舞的临床活性，有望成为多线标准治疗后耐药</a:t>
            </a:r>
            <a:r>
              <a:rPr lang="en-US" altLang="zh-CN" sz="1200" dirty="0">
                <a:latin typeface="微软雅黑" panose="020B0503020204020204" pitchFamily="34" charset="-122"/>
                <a:ea typeface="微软雅黑" panose="020B0503020204020204" pitchFamily="34" charset="-122"/>
                <a:cs typeface="+mn-ea"/>
                <a:sym typeface="微软雅黑" panose="020B0503020204020204" pitchFamily="34" charset="-122"/>
              </a:rPr>
              <a:t>GIST</a:t>
            </a:r>
            <a:r>
              <a:rPr lang="zh-CN" altLang="en-US" sz="1200" dirty="0">
                <a:latin typeface="微软雅黑" panose="020B0503020204020204" pitchFamily="34" charset="-122"/>
                <a:ea typeface="微软雅黑" panose="020B0503020204020204" pitchFamily="34" charset="-122"/>
                <a:cs typeface="+mn-ea"/>
                <a:sym typeface="微软雅黑" panose="020B0503020204020204" pitchFamily="34" charset="-122"/>
              </a:rPr>
              <a:t>的潜在治疗选择</a:t>
            </a:r>
            <a:endParaRPr lang="en-US" altLang="zh-CN" sz="1200" dirty="0">
              <a:latin typeface="微软雅黑" panose="020B0503020204020204" pitchFamily="34" charset="-122"/>
              <a:ea typeface="微软雅黑" panose="020B0503020204020204" pitchFamily="34" charset="-122"/>
              <a:cs typeface="+mn-ea"/>
              <a:sym typeface="微软雅黑" panose="020B0503020204020204" pitchFamily="34" charset="-122"/>
            </a:endParaRPr>
          </a:p>
          <a:p>
            <a:pPr marL="0" marR="0" lvl="0" indent="0" algn="l" defTabSz="914400" rtl="0" eaLnBrk="1" fontAlgn="auto" latinLnBrk="0" hangingPunct="1">
              <a:lnSpc>
                <a:spcPct val="200000"/>
              </a:lnSpc>
              <a:spcBef>
                <a:spcPts val="0"/>
              </a:spcBef>
              <a:spcAft>
                <a:spcPts val="0"/>
              </a:spcAft>
              <a:buClrTx/>
              <a:buSzTx/>
              <a:buFontTx/>
              <a:buNone/>
              <a:defRPr/>
            </a:pPr>
            <a:r>
              <a:rPr kumimoji="0" lang="zh-CN" altLang="en-US" sz="16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免疫疗法在</a:t>
            </a:r>
            <a:r>
              <a:rPr kumimoji="0" lang="en-US" altLang="zh-CN" sz="16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GIST</a:t>
            </a:r>
            <a:r>
              <a:rPr kumimoji="0" lang="zh-CN" altLang="en-US" sz="16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治疗中尚处于早期阶段，需要进一步探索</a:t>
            </a:r>
            <a:endParaRPr lang="en-US" altLang="zh-CN" sz="1200" dirty="0">
              <a:latin typeface="微软雅黑" panose="020B0503020204020204" pitchFamily="34" charset="-122"/>
              <a:ea typeface="微软雅黑" panose="020B0503020204020204" pitchFamily="34" charset="-122"/>
              <a:cs typeface="+mn-ea"/>
              <a:sym typeface="微软雅黑" panose="020B0503020204020204" pitchFamily="34" charset="-122"/>
            </a:endParaRPr>
          </a:p>
          <a:p>
            <a:pPr marL="720090" lvl="2" indent="-171450" algn="just">
              <a:lnSpc>
                <a:spcPct val="200000"/>
              </a:lnSpc>
              <a:buFont typeface="Arial" panose="020B0604020202020204" pitchFamily="34" charset="0"/>
              <a:buChar char="•"/>
            </a:pPr>
            <a:r>
              <a:rPr lang="en-US" altLang="zh-CN" sz="1200" dirty="0">
                <a:latin typeface="微软雅黑" panose="020B0503020204020204" pitchFamily="34" charset="-122"/>
                <a:ea typeface="微软雅黑" panose="020B0503020204020204" pitchFamily="34" charset="-122"/>
                <a:cs typeface="+mn-ea"/>
                <a:sym typeface="微软雅黑" panose="020B0503020204020204" pitchFamily="34" charset="-122"/>
              </a:rPr>
              <a:t>GIST</a:t>
            </a:r>
            <a:r>
              <a:rPr lang="zh-CN" altLang="en-US" sz="1200" dirty="0">
                <a:latin typeface="微软雅黑" panose="020B0503020204020204" pitchFamily="34" charset="-122"/>
                <a:ea typeface="微软雅黑" panose="020B0503020204020204" pitchFamily="34" charset="-122"/>
                <a:cs typeface="+mn-ea"/>
                <a:sym typeface="微软雅黑" panose="020B0503020204020204" pitchFamily="34" charset="-122"/>
              </a:rPr>
              <a:t>免疫微环境存在异质特征，不同亚型对免疫治疗反应各异；目前所有免疫药物治疗</a:t>
            </a:r>
            <a:r>
              <a:rPr lang="en-US" altLang="zh-CN" sz="1200" dirty="0">
                <a:latin typeface="微软雅黑" panose="020B0503020204020204" pitchFamily="34" charset="-122"/>
                <a:ea typeface="微软雅黑" panose="020B0503020204020204" pitchFamily="34" charset="-122"/>
                <a:cs typeface="+mn-ea"/>
                <a:sym typeface="微软雅黑" panose="020B0503020204020204" pitchFamily="34" charset="-122"/>
              </a:rPr>
              <a:t>GIST</a:t>
            </a:r>
            <a:r>
              <a:rPr lang="zh-CN" altLang="en-US" sz="1200" dirty="0">
                <a:latin typeface="微软雅黑" panose="020B0503020204020204" pitchFamily="34" charset="-122"/>
                <a:ea typeface="微软雅黑" panose="020B0503020204020204" pitchFamily="34" charset="-122"/>
                <a:cs typeface="+mn-ea"/>
                <a:sym typeface="微软雅黑" panose="020B0503020204020204" pitchFamily="34" charset="-122"/>
              </a:rPr>
              <a:t>的疗效均不显著，未来需要进一步探索</a:t>
            </a:r>
            <a:endParaRPr lang="en-US" altLang="zh-CN" sz="1200" dirty="0">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4076953" y="2720075"/>
            <a:ext cx="4038093" cy="830997"/>
          </a:xfrm>
          <a:prstGeom prst="rect">
            <a:avLst/>
          </a:prstGeom>
          <a:noFill/>
        </p:spPr>
        <p:txBody>
          <a:bodyPr wrap="none" rtlCol="0">
            <a:spAutoFit/>
          </a:bodyPr>
          <a:lstStyle/>
          <a:p>
            <a:r>
              <a:rPr lang="en-US" altLang="zh-CN" sz="4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Thank you</a:t>
            </a:r>
            <a:r>
              <a:rPr lang="zh-CN" altLang="en-US" sz="4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a:t>
            </a:r>
            <a:endParaRPr lang="zh-CN" altLang="en-US" sz="4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矩形: 圆角 88"/>
          <p:cNvSpPr/>
          <p:nvPr/>
        </p:nvSpPr>
        <p:spPr bwMode="auto">
          <a:xfrm>
            <a:off x="340894" y="2226438"/>
            <a:ext cx="11309364" cy="3919043"/>
          </a:xfrm>
          <a:prstGeom prst="roundRect">
            <a:avLst>
              <a:gd name="adj" fmla="val 1835"/>
            </a:avLst>
          </a:prstGeom>
          <a:solidFill>
            <a:sysClr val="window" lastClr="FFFFFF"/>
          </a:solidFill>
          <a:ln w="9525" cap="flat" cmpd="sng" algn="ctr">
            <a:gradFill>
              <a:gsLst>
                <a:gs pos="100000">
                  <a:schemeClr val="bg1"/>
                </a:gs>
                <a:gs pos="0">
                  <a:srgbClr val="AC283F"/>
                </a:gs>
              </a:gsLst>
              <a:lin ang="5400000" scaled="1"/>
            </a:gradFill>
            <a:prstDash val="solid"/>
            <a:round/>
            <a:headEnd type="none" w="med" len="med"/>
            <a:tailEnd type="none" w="med" len="med"/>
          </a:ln>
          <a:effectLst>
            <a:outerShdw blurRad="101600" dist="63500" dir="5400000" algn="t" rotWithShape="0">
              <a:schemeClr val="accent1">
                <a:alpha val="30000"/>
              </a:schemeClr>
            </a:outerShdw>
          </a:effectLst>
        </p:spPr>
        <p:txBody>
          <a:bodyPr vert="horz" wrap="none" lIns="37595" tIns="37595" rIns="37595" bIns="37595" numCol="1" rtlCol="0" anchor="ctr" anchorCtr="0" compatLnSpc="1"/>
          <a:lstStyle/>
          <a:p>
            <a:pPr algn="ctr" defTabSz="751840" eaLnBrk="0" fontAlgn="base" hangingPunct="0">
              <a:spcBef>
                <a:spcPct val="50000"/>
              </a:spcBef>
              <a:spcAft>
                <a:spcPct val="0"/>
              </a:spcAft>
              <a:defRPr/>
            </a:pPr>
            <a:endParaRPr lang="zh-CN" altLang="en-US" sz="900" kern="0" dirty="0">
              <a:solidFill>
                <a:prstClr val="black"/>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6" name="内容占位符 4"/>
          <p:cNvSpPr txBox="1"/>
          <p:nvPr/>
        </p:nvSpPr>
        <p:spPr>
          <a:xfrm>
            <a:off x="258680" y="347305"/>
            <a:ext cx="11592426" cy="46166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1"/>
                </a:solidFill>
                <a:latin typeface="Arial" panose="020B0604020202020204" pitchFamily="34" charset="0"/>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Arial" panose="020B0604020202020204" pitchFamily="34" charset="0"/>
                <a:ea typeface="微软雅黑"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Arial" panose="020B0604020202020204" pitchFamily="34" charset="0"/>
                <a:ea typeface="微软雅黑" panose="020B0503020204020204"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Arial" panose="020B0604020202020204" pitchFamily="34" charset="0"/>
                <a:ea typeface="微软雅黑" panose="020B0503020204020204"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CN" altLang="en-US" sz="2000" b="1" dirty="0">
                <a:latin typeface="微软雅黑" panose="020B0503020204020204" pitchFamily="34" charset="-122"/>
                <a:cs typeface="+mn-ea"/>
                <a:sym typeface="微软雅黑" panose="020B0503020204020204" pitchFamily="34" charset="-122"/>
              </a:rPr>
              <a:t>在真实世界中，伊马替尼辅助治疗高危胃肠间质瘤</a:t>
            </a:r>
            <a:r>
              <a:rPr lang="en-US" altLang="zh-CN" sz="2000" b="1" dirty="0">
                <a:latin typeface="微软雅黑" panose="020B0503020204020204" pitchFamily="34" charset="-122"/>
                <a:cs typeface="+mn-ea"/>
                <a:sym typeface="微软雅黑" panose="020B0503020204020204" pitchFamily="34" charset="-122"/>
              </a:rPr>
              <a:t>3</a:t>
            </a:r>
            <a:r>
              <a:rPr lang="zh-CN" altLang="en-US" sz="2000" b="1" dirty="0">
                <a:latin typeface="微软雅黑" panose="020B0503020204020204" pitchFamily="34" charset="-122"/>
                <a:cs typeface="+mn-ea"/>
                <a:sym typeface="微软雅黑" panose="020B0503020204020204" pitchFamily="34" charset="-122"/>
              </a:rPr>
              <a:t>年是否可行？</a:t>
            </a:r>
            <a:endParaRPr lang="zh-CN" altLang="en-US" sz="2000" b="1" dirty="0">
              <a:latin typeface="微软雅黑" panose="020B0503020204020204" pitchFamily="34" charset="-122"/>
              <a:cs typeface="+mn-ea"/>
              <a:sym typeface="微软雅黑" panose="020B0503020204020204" pitchFamily="34" charset="-122"/>
            </a:endParaRPr>
          </a:p>
        </p:txBody>
      </p:sp>
      <p:graphicFrame>
        <p:nvGraphicFramePr>
          <p:cNvPr id="8" name="Content Placeholder 7_1"/>
          <p:cNvGraphicFramePr/>
          <p:nvPr/>
        </p:nvGraphicFramePr>
        <p:xfrm>
          <a:off x="591409" y="2624539"/>
          <a:ext cx="4527766" cy="3398544"/>
        </p:xfrm>
        <a:graphic>
          <a:graphicData uri="http://schemas.openxmlformats.org/drawingml/2006/table">
            <a:tbl>
              <a:tblPr firstRow="1" bandRow="1"/>
              <a:tblGrid>
                <a:gridCol w="1908542"/>
                <a:gridCol w="1241059"/>
                <a:gridCol w="1378165"/>
              </a:tblGrid>
              <a:tr h="212409">
                <a:tc>
                  <a:txBody>
                    <a:bodyPr/>
                    <a:lstStyle>
                      <a:lvl1pPr marL="0" algn="l" defTabSz="914400" rtl="0" eaLnBrk="1" latinLnBrk="0" hangingPunct="1">
                        <a:defRPr sz="1800" kern="1200">
                          <a:solidFill>
                            <a:schemeClr val="tx1"/>
                          </a:solidFill>
                          <a:latin typeface="等线" panose="02010600030101010101" charset="-122"/>
                        </a:defRPr>
                      </a:lvl1pPr>
                      <a:lvl2pPr marL="457200" algn="l" defTabSz="914400" rtl="0" eaLnBrk="1" latinLnBrk="0" hangingPunct="1">
                        <a:defRPr sz="1800" kern="1200">
                          <a:solidFill>
                            <a:schemeClr val="tx1"/>
                          </a:solidFill>
                          <a:latin typeface="等线" panose="02010600030101010101" charset="-122"/>
                        </a:defRPr>
                      </a:lvl2pPr>
                      <a:lvl3pPr marL="914400" algn="l" defTabSz="914400" rtl="0" eaLnBrk="1" latinLnBrk="0" hangingPunct="1">
                        <a:defRPr sz="1800" kern="1200">
                          <a:solidFill>
                            <a:schemeClr val="tx1"/>
                          </a:solidFill>
                          <a:latin typeface="等线" panose="02010600030101010101" charset="-122"/>
                        </a:defRPr>
                      </a:lvl3pPr>
                      <a:lvl4pPr marL="1371600" algn="l" defTabSz="914400" rtl="0" eaLnBrk="1" latinLnBrk="0" hangingPunct="1">
                        <a:defRPr sz="1800" kern="1200">
                          <a:solidFill>
                            <a:schemeClr val="tx1"/>
                          </a:solidFill>
                          <a:latin typeface="等线" panose="02010600030101010101" charset="-122"/>
                        </a:defRPr>
                      </a:lvl4pPr>
                      <a:lvl5pPr marL="1828800" algn="l" defTabSz="914400" rtl="0" eaLnBrk="1" latinLnBrk="0" hangingPunct="1">
                        <a:defRPr sz="1800" kern="1200">
                          <a:solidFill>
                            <a:schemeClr val="tx1"/>
                          </a:solidFill>
                          <a:latin typeface="等线" panose="02010600030101010101" charset="-122"/>
                        </a:defRPr>
                      </a:lvl5pPr>
                      <a:lvl6pPr marL="2286000" algn="l" defTabSz="914400" rtl="0" eaLnBrk="1" latinLnBrk="0" hangingPunct="1">
                        <a:defRPr sz="1800" kern="1200">
                          <a:solidFill>
                            <a:schemeClr val="tx1"/>
                          </a:solidFill>
                          <a:latin typeface="等线" panose="02010600030101010101" charset="-122"/>
                        </a:defRPr>
                      </a:lvl6pPr>
                      <a:lvl7pPr marL="2743200" algn="l" defTabSz="914400" rtl="0" eaLnBrk="1" latinLnBrk="0" hangingPunct="1">
                        <a:defRPr sz="1800" kern="1200">
                          <a:solidFill>
                            <a:schemeClr val="tx1"/>
                          </a:solidFill>
                          <a:latin typeface="等线" panose="02010600030101010101" charset="-122"/>
                        </a:defRPr>
                      </a:lvl7pPr>
                      <a:lvl8pPr marL="3200400" algn="l" defTabSz="914400" rtl="0" eaLnBrk="1" latinLnBrk="0" hangingPunct="1">
                        <a:defRPr sz="1800" kern="1200">
                          <a:solidFill>
                            <a:schemeClr val="tx1"/>
                          </a:solidFill>
                          <a:latin typeface="等线" panose="02010600030101010101" charset="-122"/>
                        </a:defRPr>
                      </a:lvl8pPr>
                      <a:lvl9pPr marL="3657600" algn="l" defTabSz="914400" rtl="0" eaLnBrk="1" latinLnBrk="0" hangingPunct="1">
                        <a:defRPr sz="1800" kern="1200">
                          <a:solidFill>
                            <a:schemeClr val="tx1"/>
                          </a:solidFill>
                          <a:latin typeface="等线" panose="02010600030101010101" charset="-122"/>
                        </a:defRPr>
                      </a:lvl9pPr>
                    </a:lstStyle>
                    <a:p>
                      <a:pPr algn="l" fontAlgn="ctr">
                        <a:buNone/>
                      </a:pPr>
                      <a:r>
                        <a:rPr lang="zh-CN" altLang="en-US" sz="1200" b="1" i="0" u="none" strike="noStrike" dirty="0">
                          <a:solidFill>
                            <a:schemeClr val="bg1"/>
                          </a:solidFill>
                          <a:effectLst/>
                          <a:latin typeface="微软雅黑" panose="020B0503020204020204" pitchFamily="34" charset="-122"/>
                          <a:ea typeface="微软雅黑" panose="020B0503020204020204" pitchFamily="34" charset="-122"/>
                          <a:sym typeface="微软雅黑" panose="020B0503020204020204" pitchFamily="34" charset="-122"/>
                        </a:rPr>
                        <a:t>因素</a:t>
                      </a:r>
                      <a:endParaRPr lang="zh-CN" altLang="en-US" sz="1200" b="1" i="0" u="none" strike="noStrike" dirty="0">
                        <a:solidFill>
                          <a:schemeClr val="bg1"/>
                        </a:solidFill>
                        <a:effectLst/>
                        <a:latin typeface="微软雅黑" panose="020B0503020204020204" pitchFamily="34" charset="-122"/>
                        <a:ea typeface="微软雅黑" panose="020B0503020204020204" pitchFamily="34" charset="-122"/>
                        <a:sym typeface="微软雅黑" panose="020B0503020204020204" pitchFamily="34" charset="-122"/>
                      </a:endParaRPr>
                    </a:p>
                  </a:txBody>
                  <a:tcPr marL="72000" marR="6350" marT="0" marB="0" anchor="ctr">
                    <a:lnL w="12700" cap="flat" cmpd="sng" algn="ctr">
                      <a:no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C283F"/>
                    </a:solidFill>
                  </a:tcPr>
                </a:tc>
                <a:tc>
                  <a:txBody>
                    <a:bodyPr/>
                    <a:lstStyle>
                      <a:lvl1pPr marL="0" algn="l" defTabSz="914400" rtl="0" eaLnBrk="1" latinLnBrk="0" hangingPunct="1">
                        <a:defRPr sz="1800" kern="1200">
                          <a:solidFill>
                            <a:schemeClr val="tx1"/>
                          </a:solidFill>
                          <a:latin typeface="等线" panose="02010600030101010101" charset="-122"/>
                        </a:defRPr>
                      </a:lvl1pPr>
                      <a:lvl2pPr marL="457200" algn="l" defTabSz="914400" rtl="0" eaLnBrk="1" latinLnBrk="0" hangingPunct="1">
                        <a:defRPr sz="1800" kern="1200">
                          <a:solidFill>
                            <a:schemeClr val="tx1"/>
                          </a:solidFill>
                          <a:latin typeface="等线" panose="02010600030101010101" charset="-122"/>
                        </a:defRPr>
                      </a:lvl2pPr>
                      <a:lvl3pPr marL="914400" algn="l" defTabSz="914400" rtl="0" eaLnBrk="1" latinLnBrk="0" hangingPunct="1">
                        <a:defRPr sz="1800" kern="1200">
                          <a:solidFill>
                            <a:schemeClr val="tx1"/>
                          </a:solidFill>
                          <a:latin typeface="等线" panose="02010600030101010101" charset="-122"/>
                        </a:defRPr>
                      </a:lvl3pPr>
                      <a:lvl4pPr marL="1371600" algn="l" defTabSz="914400" rtl="0" eaLnBrk="1" latinLnBrk="0" hangingPunct="1">
                        <a:defRPr sz="1800" kern="1200">
                          <a:solidFill>
                            <a:schemeClr val="tx1"/>
                          </a:solidFill>
                          <a:latin typeface="等线" panose="02010600030101010101" charset="-122"/>
                        </a:defRPr>
                      </a:lvl4pPr>
                      <a:lvl5pPr marL="1828800" algn="l" defTabSz="914400" rtl="0" eaLnBrk="1" latinLnBrk="0" hangingPunct="1">
                        <a:defRPr sz="1800" kern="1200">
                          <a:solidFill>
                            <a:schemeClr val="tx1"/>
                          </a:solidFill>
                          <a:latin typeface="等线" panose="02010600030101010101" charset="-122"/>
                        </a:defRPr>
                      </a:lvl5pPr>
                      <a:lvl6pPr marL="2286000" algn="l" defTabSz="914400" rtl="0" eaLnBrk="1" latinLnBrk="0" hangingPunct="1">
                        <a:defRPr sz="1800" kern="1200">
                          <a:solidFill>
                            <a:schemeClr val="tx1"/>
                          </a:solidFill>
                          <a:latin typeface="等线" panose="02010600030101010101" charset="-122"/>
                        </a:defRPr>
                      </a:lvl6pPr>
                      <a:lvl7pPr marL="2743200" algn="l" defTabSz="914400" rtl="0" eaLnBrk="1" latinLnBrk="0" hangingPunct="1">
                        <a:defRPr sz="1800" kern="1200">
                          <a:solidFill>
                            <a:schemeClr val="tx1"/>
                          </a:solidFill>
                          <a:latin typeface="等线" panose="02010600030101010101" charset="-122"/>
                        </a:defRPr>
                      </a:lvl7pPr>
                      <a:lvl8pPr marL="3200400" algn="l" defTabSz="914400" rtl="0" eaLnBrk="1" latinLnBrk="0" hangingPunct="1">
                        <a:defRPr sz="1800" kern="1200">
                          <a:solidFill>
                            <a:schemeClr val="tx1"/>
                          </a:solidFill>
                          <a:latin typeface="等线" panose="02010600030101010101" charset="-122"/>
                        </a:defRPr>
                      </a:lvl8pPr>
                      <a:lvl9pPr marL="3657600" algn="l" defTabSz="914400" rtl="0" eaLnBrk="1" latinLnBrk="0" hangingPunct="1">
                        <a:defRPr sz="1800" kern="1200">
                          <a:solidFill>
                            <a:schemeClr val="tx1"/>
                          </a:solidFill>
                          <a:latin typeface="等线" panose="02010600030101010101" charset="-122"/>
                        </a:defRPr>
                      </a:lvl9pPr>
                    </a:lstStyle>
                    <a:p>
                      <a:pPr algn="l" fontAlgn="ctr">
                        <a:buNone/>
                      </a:pPr>
                      <a:endParaRPr lang="zh-CN" altLang="en-US" sz="1200" b="1" i="0" u="none" strike="noStrike" dirty="0">
                        <a:solidFill>
                          <a:schemeClr val="bg1"/>
                        </a:solidFill>
                        <a:effectLst/>
                        <a:latin typeface="微软雅黑" panose="020B0503020204020204" pitchFamily="34" charset="-122"/>
                        <a:ea typeface="微软雅黑" panose="020B0503020204020204" pitchFamily="34" charset="-122"/>
                        <a:sym typeface="微软雅黑" panose="020B0503020204020204" pitchFamily="34" charset="-122"/>
                      </a:endParaRPr>
                    </a:p>
                  </a:txBody>
                  <a:tcPr marL="6350" marR="6350" marT="635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C283F"/>
                    </a:solidFill>
                  </a:tcPr>
                </a:tc>
                <a:tc>
                  <a:txBody>
                    <a:bodyPr/>
                    <a:lstStyle>
                      <a:lvl1pPr marL="0" algn="l" defTabSz="914400" rtl="0" eaLnBrk="1" latinLnBrk="0" hangingPunct="1">
                        <a:defRPr sz="1800" kern="1200">
                          <a:solidFill>
                            <a:schemeClr val="tx1"/>
                          </a:solidFill>
                          <a:latin typeface="等线" panose="02010600030101010101" charset="-122"/>
                        </a:defRPr>
                      </a:lvl1pPr>
                      <a:lvl2pPr marL="457200" algn="l" defTabSz="914400" rtl="0" eaLnBrk="1" latinLnBrk="0" hangingPunct="1">
                        <a:defRPr sz="1800" kern="1200">
                          <a:solidFill>
                            <a:schemeClr val="tx1"/>
                          </a:solidFill>
                          <a:latin typeface="等线" panose="02010600030101010101" charset="-122"/>
                        </a:defRPr>
                      </a:lvl2pPr>
                      <a:lvl3pPr marL="914400" algn="l" defTabSz="914400" rtl="0" eaLnBrk="1" latinLnBrk="0" hangingPunct="1">
                        <a:defRPr sz="1800" kern="1200">
                          <a:solidFill>
                            <a:schemeClr val="tx1"/>
                          </a:solidFill>
                          <a:latin typeface="等线" panose="02010600030101010101" charset="-122"/>
                        </a:defRPr>
                      </a:lvl3pPr>
                      <a:lvl4pPr marL="1371600" algn="l" defTabSz="914400" rtl="0" eaLnBrk="1" latinLnBrk="0" hangingPunct="1">
                        <a:defRPr sz="1800" kern="1200">
                          <a:solidFill>
                            <a:schemeClr val="tx1"/>
                          </a:solidFill>
                          <a:latin typeface="等线" panose="02010600030101010101" charset="-122"/>
                        </a:defRPr>
                      </a:lvl4pPr>
                      <a:lvl5pPr marL="1828800" algn="l" defTabSz="914400" rtl="0" eaLnBrk="1" latinLnBrk="0" hangingPunct="1">
                        <a:defRPr sz="1800" kern="1200">
                          <a:solidFill>
                            <a:schemeClr val="tx1"/>
                          </a:solidFill>
                          <a:latin typeface="等线" panose="02010600030101010101" charset="-122"/>
                        </a:defRPr>
                      </a:lvl5pPr>
                      <a:lvl6pPr marL="2286000" algn="l" defTabSz="914400" rtl="0" eaLnBrk="1" latinLnBrk="0" hangingPunct="1">
                        <a:defRPr sz="1800" kern="1200">
                          <a:solidFill>
                            <a:schemeClr val="tx1"/>
                          </a:solidFill>
                          <a:latin typeface="等线" panose="02010600030101010101" charset="-122"/>
                        </a:defRPr>
                      </a:lvl6pPr>
                      <a:lvl7pPr marL="2743200" algn="l" defTabSz="914400" rtl="0" eaLnBrk="1" latinLnBrk="0" hangingPunct="1">
                        <a:defRPr sz="1800" kern="1200">
                          <a:solidFill>
                            <a:schemeClr val="tx1"/>
                          </a:solidFill>
                          <a:latin typeface="等线" panose="02010600030101010101" charset="-122"/>
                        </a:defRPr>
                      </a:lvl7pPr>
                      <a:lvl8pPr marL="3200400" algn="l" defTabSz="914400" rtl="0" eaLnBrk="1" latinLnBrk="0" hangingPunct="1">
                        <a:defRPr sz="1800" kern="1200">
                          <a:solidFill>
                            <a:schemeClr val="tx1"/>
                          </a:solidFill>
                          <a:latin typeface="等线" panose="02010600030101010101" charset="-122"/>
                        </a:defRPr>
                      </a:lvl8pPr>
                      <a:lvl9pPr marL="3657600" algn="l" defTabSz="914400" rtl="0" eaLnBrk="1" latinLnBrk="0" hangingPunct="1">
                        <a:defRPr sz="1800" kern="1200">
                          <a:solidFill>
                            <a:schemeClr val="tx1"/>
                          </a:solidFill>
                          <a:latin typeface="等线" panose="02010600030101010101" charset="-122"/>
                        </a:defRPr>
                      </a:lvl9pPr>
                    </a:lstStyle>
                    <a:p>
                      <a:pPr algn="ctr" fontAlgn="ctr">
                        <a:buNone/>
                      </a:pPr>
                      <a:r>
                        <a:rPr lang="en-US" altLang="zh-CN" sz="1200" b="1" i="0" u="none" strike="noStrike" dirty="0">
                          <a:solidFill>
                            <a:schemeClr val="bg1"/>
                          </a:solidFill>
                          <a:effectLst/>
                          <a:latin typeface="微软雅黑" panose="020B0503020204020204" pitchFamily="34" charset="-122"/>
                          <a:ea typeface="微软雅黑" panose="020B0503020204020204" pitchFamily="34" charset="-122"/>
                          <a:sym typeface="微软雅黑" panose="020B0503020204020204" pitchFamily="34" charset="-122"/>
                        </a:rPr>
                        <a:t>%(n) n=175</a:t>
                      </a:r>
                      <a:endParaRPr lang="en-US" altLang="zh-CN" sz="1200" b="1" i="0" u="none" strike="noStrike" dirty="0">
                        <a:solidFill>
                          <a:schemeClr val="bg1"/>
                        </a:solidFill>
                        <a:effectLst/>
                        <a:latin typeface="微软雅黑" panose="020B0503020204020204" pitchFamily="34" charset="-122"/>
                        <a:ea typeface="微软雅黑" panose="020B0503020204020204" pitchFamily="34" charset="-122"/>
                        <a:sym typeface="微软雅黑" panose="020B0503020204020204" pitchFamily="34" charset="-122"/>
                      </a:endParaRPr>
                    </a:p>
                  </a:txBody>
                  <a:tcPr marL="6350" marR="6350" marT="635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C283F"/>
                    </a:solidFill>
                  </a:tcPr>
                </a:tc>
              </a:tr>
              <a:tr h="212409">
                <a:tc>
                  <a:txBody>
                    <a:bodyPr/>
                    <a:lstStyle>
                      <a:lvl1pPr marL="0" algn="l" defTabSz="914400" rtl="0" eaLnBrk="1" latinLnBrk="0" hangingPunct="1">
                        <a:defRPr sz="1800" kern="1200">
                          <a:solidFill>
                            <a:schemeClr val="tx1"/>
                          </a:solidFill>
                          <a:latin typeface="等线" panose="02010600030101010101" charset="-122"/>
                        </a:defRPr>
                      </a:lvl1pPr>
                      <a:lvl2pPr marL="457200" algn="l" defTabSz="914400" rtl="0" eaLnBrk="1" latinLnBrk="0" hangingPunct="1">
                        <a:defRPr sz="1800" kern="1200">
                          <a:solidFill>
                            <a:schemeClr val="tx1"/>
                          </a:solidFill>
                          <a:latin typeface="等线" panose="02010600030101010101" charset="-122"/>
                        </a:defRPr>
                      </a:lvl2pPr>
                      <a:lvl3pPr marL="914400" algn="l" defTabSz="914400" rtl="0" eaLnBrk="1" latinLnBrk="0" hangingPunct="1">
                        <a:defRPr sz="1800" kern="1200">
                          <a:solidFill>
                            <a:schemeClr val="tx1"/>
                          </a:solidFill>
                          <a:latin typeface="等线" panose="02010600030101010101" charset="-122"/>
                        </a:defRPr>
                      </a:lvl3pPr>
                      <a:lvl4pPr marL="1371600" algn="l" defTabSz="914400" rtl="0" eaLnBrk="1" latinLnBrk="0" hangingPunct="1">
                        <a:defRPr sz="1800" kern="1200">
                          <a:solidFill>
                            <a:schemeClr val="tx1"/>
                          </a:solidFill>
                          <a:latin typeface="等线" panose="02010600030101010101" charset="-122"/>
                        </a:defRPr>
                      </a:lvl4pPr>
                      <a:lvl5pPr marL="1828800" algn="l" defTabSz="914400" rtl="0" eaLnBrk="1" latinLnBrk="0" hangingPunct="1">
                        <a:defRPr sz="1800" kern="1200">
                          <a:solidFill>
                            <a:schemeClr val="tx1"/>
                          </a:solidFill>
                          <a:latin typeface="等线" panose="02010600030101010101" charset="-122"/>
                        </a:defRPr>
                      </a:lvl5pPr>
                      <a:lvl6pPr marL="2286000" algn="l" defTabSz="914400" rtl="0" eaLnBrk="1" latinLnBrk="0" hangingPunct="1">
                        <a:defRPr sz="1800" kern="1200">
                          <a:solidFill>
                            <a:schemeClr val="tx1"/>
                          </a:solidFill>
                          <a:latin typeface="等线" panose="02010600030101010101" charset="-122"/>
                        </a:defRPr>
                      </a:lvl6pPr>
                      <a:lvl7pPr marL="2743200" algn="l" defTabSz="914400" rtl="0" eaLnBrk="1" latinLnBrk="0" hangingPunct="1">
                        <a:defRPr sz="1800" kern="1200">
                          <a:solidFill>
                            <a:schemeClr val="tx1"/>
                          </a:solidFill>
                          <a:latin typeface="等线" panose="02010600030101010101" charset="-122"/>
                        </a:defRPr>
                      </a:lvl7pPr>
                      <a:lvl8pPr marL="3200400" algn="l" defTabSz="914400" rtl="0" eaLnBrk="1" latinLnBrk="0" hangingPunct="1">
                        <a:defRPr sz="1800" kern="1200">
                          <a:solidFill>
                            <a:schemeClr val="tx1"/>
                          </a:solidFill>
                          <a:latin typeface="等线" panose="02010600030101010101" charset="-122"/>
                        </a:defRPr>
                      </a:lvl8pPr>
                      <a:lvl9pPr marL="3657600" algn="l" defTabSz="914400" rtl="0" eaLnBrk="1" latinLnBrk="0" hangingPunct="1">
                        <a:defRPr sz="1800" kern="1200">
                          <a:solidFill>
                            <a:schemeClr val="tx1"/>
                          </a:solidFill>
                          <a:latin typeface="等线" panose="02010600030101010101" charset="-122"/>
                        </a:defRPr>
                      </a:lvl9pPr>
                    </a:lstStyle>
                    <a:p>
                      <a:pPr algn="l" fontAlgn="ctr">
                        <a:buNone/>
                      </a:pPr>
                      <a:r>
                        <a:rPr lang="zh-CN" altLang="en-US" sz="1100" b="0" i="0" u="none" strike="noStrike" dirty="0">
                          <a:solidFill>
                            <a:srgbClr val="000000"/>
                          </a:solidFill>
                          <a:effectLst/>
                          <a:latin typeface="微软雅黑" panose="020B0503020204020204" pitchFamily="34" charset="-122"/>
                          <a:ea typeface="微软雅黑" panose="020B0503020204020204" pitchFamily="34" charset="-122"/>
                          <a:sym typeface="微软雅黑" panose="020B0503020204020204" pitchFamily="34" charset="-122"/>
                        </a:rPr>
                        <a:t>中位年龄</a:t>
                      </a:r>
                      <a:endParaRPr lang="zh-CN" altLang="en-US" sz="1100" b="0" i="0" u="none" strike="noStrike" dirty="0">
                        <a:solidFill>
                          <a:srgbClr val="000000"/>
                        </a:solidFill>
                        <a:effectLst/>
                        <a:latin typeface="微软雅黑" panose="020B0503020204020204" pitchFamily="34" charset="-122"/>
                        <a:ea typeface="微软雅黑" panose="020B0503020204020204" pitchFamily="34" charset="-122"/>
                        <a:sym typeface="微软雅黑" panose="020B0503020204020204" pitchFamily="34" charset="-122"/>
                      </a:endParaRPr>
                    </a:p>
                  </a:txBody>
                  <a:tcPr marL="72000" marR="114300" marT="0" marB="0" anchor="ctr">
                    <a:lnL w="12700" cap="flat" cmpd="sng" algn="ctr">
                      <a:no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等线" panose="02010600030101010101" charset="-122"/>
                        </a:defRPr>
                      </a:lvl1pPr>
                      <a:lvl2pPr marL="457200" algn="l" defTabSz="914400" rtl="0" eaLnBrk="1" latinLnBrk="0" hangingPunct="1">
                        <a:defRPr sz="1800" kern="1200">
                          <a:solidFill>
                            <a:schemeClr val="tx1"/>
                          </a:solidFill>
                          <a:latin typeface="等线" panose="02010600030101010101" charset="-122"/>
                        </a:defRPr>
                      </a:lvl2pPr>
                      <a:lvl3pPr marL="914400" algn="l" defTabSz="914400" rtl="0" eaLnBrk="1" latinLnBrk="0" hangingPunct="1">
                        <a:defRPr sz="1800" kern="1200">
                          <a:solidFill>
                            <a:schemeClr val="tx1"/>
                          </a:solidFill>
                          <a:latin typeface="等线" panose="02010600030101010101" charset="-122"/>
                        </a:defRPr>
                      </a:lvl3pPr>
                      <a:lvl4pPr marL="1371600" algn="l" defTabSz="914400" rtl="0" eaLnBrk="1" latinLnBrk="0" hangingPunct="1">
                        <a:defRPr sz="1800" kern="1200">
                          <a:solidFill>
                            <a:schemeClr val="tx1"/>
                          </a:solidFill>
                          <a:latin typeface="等线" panose="02010600030101010101" charset="-122"/>
                        </a:defRPr>
                      </a:lvl4pPr>
                      <a:lvl5pPr marL="1828800" algn="l" defTabSz="914400" rtl="0" eaLnBrk="1" latinLnBrk="0" hangingPunct="1">
                        <a:defRPr sz="1800" kern="1200">
                          <a:solidFill>
                            <a:schemeClr val="tx1"/>
                          </a:solidFill>
                          <a:latin typeface="等线" panose="02010600030101010101" charset="-122"/>
                        </a:defRPr>
                      </a:lvl5pPr>
                      <a:lvl6pPr marL="2286000" algn="l" defTabSz="914400" rtl="0" eaLnBrk="1" latinLnBrk="0" hangingPunct="1">
                        <a:defRPr sz="1800" kern="1200">
                          <a:solidFill>
                            <a:schemeClr val="tx1"/>
                          </a:solidFill>
                          <a:latin typeface="等线" panose="02010600030101010101" charset="-122"/>
                        </a:defRPr>
                      </a:lvl6pPr>
                      <a:lvl7pPr marL="2743200" algn="l" defTabSz="914400" rtl="0" eaLnBrk="1" latinLnBrk="0" hangingPunct="1">
                        <a:defRPr sz="1800" kern="1200">
                          <a:solidFill>
                            <a:schemeClr val="tx1"/>
                          </a:solidFill>
                          <a:latin typeface="等线" panose="02010600030101010101" charset="-122"/>
                        </a:defRPr>
                      </a:lvl7pPr>
                      <a:lvl8pPr marL="3200400" algn="l" defTabSz="914400" rtl="0" eaLnBrk="1" latinLnBrk="0" hangingPunct="1">
                        <a:defRPr sz="1800" kern="1200">
                          <a:solidFill>
                            <a:schemeClr val="tx1"/>
                          </a:solidFill>
                          <a:latin typeface="等线" panose="02010600030101010101" charset="-122"/>
                        </a:defRPr>
                      </a:lvl8pPr>
                      <a:lvl9pPr marL="3657600" algn="l" defTabSz="914400" rtl="0" eaLnBrk="1" latinLnBrk="0" hangingPunct="1">
                        <a:defRPr sz="1800" kern="1200">
                          <a:solidFill>
                            <a:schemeClr val="tx1"/>
                          </a:solidFill>
                          <a:latin typeface="等线" panose="02010600030101010101" charset="-122"/>
                        </a:defRPr>
                      </a:lvl9pPr>
                    </a:lstStyle>
                    <a:p>
                      <a:pPr algn="ctr" fontAlgn="ctr">
                        <a:buNone/>
                      </a:pPr>
                      <a:r>
                        <a:rPr lang="en-US" altLang="zh-CN" sz="1100" b="0" i="0" u="none" strike="noStrike" dirty="0">
                          <a:solidFill>
                            <a:srgbClr val="000000"/>
                          </a:solidFill>
                          <a:effectLst/>
                          <a:latin typeface="微软雅黑" panose="020B0503020204020204" pitchFamily="34" charset="-122"/>
                          <a:ea typeface="微软雅黑" panose="020B0503020204020204" pitchFamily="34" charset="-122"/>
                          <a:sym typeface="微软雅黑" panose="020B0503020204020204" pitchFamily="34" charset="-122"/>
                        </a:rPr>
                        <a:t>62±13.3</a:t>
                      </a:r>
                      <a:endParaRPr lang="en-US" altLang="zh-CN" sz="1100" b="0" i="0" u="none" strike="noStrike" dirty="0">
                        <a:solidFill>
                          <a:srgbClr val="000000"/>
                        </a:solidFill>
                        <a:effectLst/>
                        <a:latin typeface="微软雅黑" panose="020B0503020204020204" pitchFamily="34" charset="-122"/>
                        <a:ea typeface="微软雅黑" panose="020B0503020204020204" pitchFamily="34" charset="-122"/>
                        <a:sym typeface="微软雅黑" panose="020B0503020204020204" pitchFamily="34" charset="-122"/>
                      </a:endParaRPr>
                    </a:p>
                  </a:txBody>
                  <a:tcPr marL="6350" marR="114300" marT="635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等线" panose="02010600030101010101" charset="-122"/>
                        </a:defRPr>
                      </a:lvl1pPr>
                      <a:lvl2pPr marL="457200" algn="l" defTabSz="914400" rtl="0" eaLnBrk="1" latinLnBrk="0" hangingPunct="1">
                        <a:defRPr sz="1800" kern="1200">
                          <a:solidFill>
                            <a:schemeClr val="tx1"/>
                          </a:solidFill>
                          <a:latin typeface="等线" panose="02010600030101010101" charset="-122"/>
                        </a:defRPr>
                      </a:lvl2pPr>
                      <a:lvl3pPr marL="914400" algn="l" defTabSz="914400" rtl="0" eaLnBrk="1" latinLnBrk="0" hangingPunct="1">
                        <a:defRPr sz="1800" kern="1200">
                          <a:solidFill>
                            <a:schemeClr val="tx1"/>
                          </a:solidFill>
                          <a:latin typeface="等线" panose="02010600030101010101" charset="-122"/>
                        </a:defRPr>
                      </a:lvl3pPr>
                      <a:lvl4pPr marL="1371600" algn="l" defTabSz="914400" rtl="0" eaLnBrk="1" latinLnBrk="0" hangingPunct="1">
                        <a:defRPr sz="1800" kern="1200">
                          <a:solidFill>
                            <a:schemeClr val="tx1"/>
                          </a:solidFill>
                          <a:latin typeface="等线" panose="02010600030101010101" charset="-122"/>
                        </a:defRPr>
                      </a:lvl4pPr>
                      <a:lvl5pPr marL="1828800" algn="l" defTabSz="914400" rtl="0" eaLnBrk="1" latinLnBrk="0" hangingPunct="1">
                        <a:defRPr sz="1800" kern="1200">
                          <a:solidFill>
                            <a:schemeClr val="tx1"/>
                          </a:solidFill>
                          <a:latin typeface="等线" panose="02010600030101010101" charset="-122"/>
                        </a:defRPr>
                      </a:lvl5pPr>
                      <a:lvl6pPr marL="2286000" algn="l" defTabSz="914400" rtl="0" eaLnBrk="1" latinLnBrk="0" hangingPunct="1">
                        <a:defRPr sz="1800" kern="1200">
                          <a:solidFill>
                            <a:schemeClr val="tx1"/>
                          </a:solidFill>
                          <a:latin typeface="等线" panose="02010600030101010101" charset="-122"/>
                        </a:defRPr>
                      </a:lvl6pPr>
                      <a:lvl7pPr marL="2743200" algn="l" defTabSz="914400" rtl="0" eaLnBrk="1" latinLnBrk="0" hangingPunct="1">
                        <a:defRPr sz="1800" kern="1200">
                          <a:solidFill>
                            <a:schemeClr val="tx1"/>
                          </a:solidFill>
                          <a:latin typeface="等线" panose="02010600030101010101" charset="-122"/>
                        </a:defRPr>
                      </a:lvl7pPr>
                      <a:lvl8pPr marL="3200400" algn="l" defTabSz="914400" rtl="0" eaLnBrk="1" latinLnBrk="0" hangingPunct="1">
                        <a:defRPr sz="1800" kern="1200">
                          <a:solidFill>
                            <a:schemeClr val="tx1"/>
                          </a:solidFill>
                          <a:latin typeface="等线" panose="02010600030101010101" charset="-122"/>
                        </a:defRPr>
                      </a:lvl8pPr>
                      <a:lvl9pPr marL="3657600" algn="l" defTabSz="914400" rtl="0" eaLnBrk="1" latinLnBrk="0" hangingPunct="1">
                        <a:defRPr sz="1800" kern="1200">
                          <a:solidFill>
                            <a:schemeClr val="tx1"/>
                          </a:solidFill>
                          <a:latin typeface="等线" panose="02010600030101010101" charset="-122"/>
                        </a:defRPr>
                      </a:lvl9pPr>
                    </a:lstStyle>
                    <a:p>
                      <a:pPr algn="ctr" fontAlgn="ctr">
                        <a:buNone/>
                      </a:pPr>
                      <a:r>
                        <a:rPr lang="en-US" altLang="zh-CN" sz="1100" b="0" i="0" u="none" strike="noStrike" dirty="0">
                          <a:solidFill>
                            <a:srgbClr val="000000"/>
                          </a:solidFill>
                          <a:effectLst/>
                          <a:latin typeface="微软雅黑" panose="020B0503020204020204" pitchFamily="34" charset="-122"/>
                          <a:ea typeface="微软雅黑" panose="020B0503020204020204" pitchFamily="34" charset="-122"/>
                          <a:sym typeface="微软雅黑" panose="020B0503020204020204" pitchFamily="34" charset="-122"/>
                        </a:rPr>
                        <a:t>-</a:t>
                      </a:r>
                      <a:endParaRPr lang="en-US" altLang="zh-CN" sz="1100" b="0" i="0" u="none" strike="noStrike" dirty="0">
                        <a:solidFill>
                          <a:srgbClr val="000000"/>
                        </a:solidFill>
                        <a:effectLst/>
                        <a:latin typeface="微软雅黑" panose="020B0503020204020204" pitchFamily="34" charset="-122"/>
                        <a:ea typeface="微软雅黑" panose="020B0503020204020204" pitchFamily="34" charset="-122"/>
                        <a:sym typeface="微软雅黑" panose="020B0503020204020204" pitchFamily="34" charset="-122"/>
                      </a:endParaRPr>
                    </a:p>
                  </a:txBody>
                  <a:tcPr marL="6350" marR="114300" marT="635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r>
              <a:tr h="212409">
                <a:tc rowSpan="2">
                  <a:txBody>
                    <a:bodyPr/>
                    <a:lstStyle>
                      <a:lvl1pPr marL="0" algn="l" defTabSz="914400" rtl="0" eaLnBrk="1" latinLnBrk="0" hangingPunct="1">
                        <a:defRPr sz="1800" kern="1200">
                          <a:solidFill>
                            <a:schemeClr val="tx1"/>
                          </a:solidFill>
                          <a:latin typeface="等线" panose="02010600030101010101" charset="-122"/>
                        </a:defRPr>
                      </a:lvl1pPr>
                      <a:lvl2pPr marL="457200" algn="l" defTabSz="914400" rtl="0" eaLnBrk="1" latinLnBrk="0" hangingPunct="1">
                        <a:defRPr sz="1800" kern="1200">
                          <a:solidFill>
                            <a:schemeClr val="tx1"/>
                          </a:solidFill>
                          <a:latin typeface="等线" panose="02010600030101010101" charset="-122"/>
                        </a:defRPr>
                      </a:lvl2pPr>
                      <a:lvl3pPr marL="914400" algn="l" defTabSz="914400" rtl="0" eaLnBrk="1" latinLnBrk="0" hangingPunct="1">
                        <a:defRPr sz="1800" kern="1200">
                          <a:solidFill>
                            <a:schemeClr val="tx1"/>
                          </a:solidFill>
                          <a:latin typeface="等线" panose="02010600030101010101" charset="-122"/>
                        </a:defRPr>
                      </a:lvl3pPr>
                      <a:lvl4pPr marL="1371600" algn="l" defTabSz="914400" rtl="0" eaLnBrk="1" latinLnBrk="0" hangingPunct="1">
                        <a:defRPr sz="1800" kern="1200">
                          <a:solidFill>
                            <a:schemeClr val="tx1"/>
                          </a:solidFill>
                          <a:latin typeface="等线" panose="02010600030101010101" charset="-122"/>
                        </a:defRPr>
                      </a:lvl4pPr>
                      <a:lvl5pPr marL="1828800" algn="l" defTabSz="914400" rtl="0" eaLnBrk="1" latinLnBrk="0" hangingPunct="1">
                        <a:defRPr sz="1800" kern="1200">
                          <a:solidFill>
                            <a:schemeClr val="tx1"/>
                          </a:solidFill>
                          <a:latin typeface="等线" panose="02010600030101010101" charset="-122"/>
                        </a:defRPr>
                      </a:lvl5pPr>
                      <a:lvl6pPr marL="2286000" algn="l" defTabSz="914400" rtl="0" eaLnBrk="1" latinLnBrk="0" hangingPunct="1">
                        <a:defRPr sz="1800" kern="1200">
                          <a:solidFill>
                            <a:schemeClr val="tx1"/>
                          </a:solidFill>
                          <a:latin typeface="等线" panose="02010600030101010101" charset="-122"/>
                        </a:defRPr>
                      </a:lvl6pPr>
                      <a:lvl7pPr marL="2743200" algn="l" defTabSz="914400" rtl="0" eaLnBrk="1" latinLnBrk="0" hangingPunct="1">
                        <a:defRPr sz="1800" kern="1200">
                          <a:solidFill>
                            <a:schemeClr val="tx1"/>
                          </a:solidFill>
                          <a:latin typeface="等线" panose="02010600030101010101" charset="-122"/>
                        </a:defRPr>
                      </a:lvl7pPr>
                      <a:lvl8pPr marL="3200400" algn="l" defTabSz="914400" rtl="0" eaLnBrk="1" latinLnBrk="0" hangingPunct="1">
                        <a:defRPr sz="1800" kern="1200">
                          <a:solidFill>
                            <a:schemeClr val="tx1"/>
                          </a:solidFill>
                          <a:latin typeface="等线" panose="02010600030101010101" charset="-122"/>
                        </a:defRPr>
                      </a:lvl8pPr>
                      <a:lvl9pPr marL="3657600" algn="l" defTabSz="914400" rtl="0" eaLnBrk="1" latinLnBrk="0" hangingPunct="1">
                        <a:defRPr sz="1800" kern="1200">
                          <a:solidFill>
                            <a:schemeClr val="tx1"/>
                          </a:solidFill>
                          <a:latin typeface="等线" panose="02010600030101010101" charset="-122"/>
                        </a:defRPr>
                      </a:lvl9pPr>
                    </a:lstStyle>
                    <a:p>
                      <a:pPr algn="l" fontAlgn="ctr">
                        <a:buNone/>
                      </a:pPr>
                      <a:r>
                        <a:rPr lang="zh-CN" altLang="en-US" sz="1100" b="0" i="0" u="none" strike="noStrike" dirty="0">
                          <a:solidFill>
                            <a:srgbClr val="000000"/>
                          </a:solidFill>
                          <a:effectLst/>
                          <a:latin typeface="微软雅黑" panose="020B0503020204020204" pitchFamily="34" charset="-122"/>
                          <a:ea typeface="微软雅黑" panose="020B0503020204020204" pitchFamily="34" charset="-122"/>
                          <a:sym typeface="微软雅黑" panose="020B0503020204020204" pitchFamily="34" charset="-122"/>
                        </a:rPr>
                        <a:t>性别</a:t>
                      </a:r>
                      <a:endParaRPr lang="zh-CN" altLang="en-US" sz="1100" b="0" i="0" u="none" strike="noStrike" dirty="0">
                        <a:solidFill>
                          <a:srgbClr val="000000"/>
                        </a:solidFill>
                        <a:effectLst/>
                        <a:latin typeface="微软雅黑" panose="020B0503020204020204" pitchFamily="34" charset="-122"/>
                        <a:ea typeface="微软雅黑" panose="020B0503020204020204" pitchFamily="34" charset="-122"/>
                        <a:sym typeface="微软雅黑" panose="020B0503020204020204" pitchFamily="34" charset="-122"/>
                      </a:endParaRPr>
                    </a:p>
                  </a:txBody>
                  <a:tcPr marL="72000" marR="114300" marT="0" marB="0" anchor="ctr">
                    <a:lnL w="12700" cap="flat" cmpd="sng" algn="ctr">
                      <a:no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lumMod val="85000"/>
                        </a:sys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等线" panose="02010600030101010101" charset="-122"/>
                        </a:defRPr>
                      </a:lvl1pPr>
                      <a:lvl2pPr marL="457200" algn="l" defTabSz="914400" rtl="0" eaLnBrk="1" latinLnBrk="0" hangingPunct="1">
                        <a:defRPr sz="1800" kern="1200">
                          <a:solidFill>
                            <a:schemeClr val="tx1"/>
                          </a:solidFill>
                          <a:latin typeface="等线" panose="02010600030101010101" charset="-122"/>
                        </a:defRPr>
                      </a:lvl2pPr>
                      <a:lvl3pPr marL="914400" algn="l" defTabSz="914400" rtl="0" eaLnBrk="1" latinLnBrk="0" hangingPunct="1">
                        <a:defRPr sz="1800" kern="1200">
                          <a:solidFill>
                            <a:schemeClr val="tx1"/>
                          </a:solidFill>
                          <a:latin typeface="等线" panose="02010600030101010101" charset="-122"/>
                        </a:defRPr>
                      </a:lvl3pPr>
                      <a:lvl4pPr marL="1371600" algn="l" defTabSz="914400" rtl="0" eaLnBrk="1" latinLnBrk="0" hangingPunct="1">
                        <a:defRPr sz="1800" kern="1200">
                          <a:solidFill>
                            <a:schemeClr val="tx1"/>
                          </a:solidFill>
                          <a:latin typeface="等线" panose="02010600030101010101" charset="-122"/>
                        </a:defRPr>
                      </a:lvl4pPr>
                      <a:lvl5pPr marL="1828800" algn="l" defTabSz="914400" rtl="0" eaLnBrk="1" latinLnBrk="0" hangingPunct="1">
                        <a:defRPr sz="1800" kern="1200">
                          <a:solidFill>
                            <a:schemeClr val="tx1"/>
                          </a:solidFill>
                          <a:latin typeface="等线" panose="02010600030101010101" charset="-122"/>
                        </a:defRPr>
                      </a:lvl5pPr>
                      <a:lvl6pPr marL="2286000" algn="l" defTabSz="914400" rtl="0" eaLnBrk="1" latinLnBrk="0" hangingPunct="1">
                        <a:defRPr sz="1800" kern="1200">
                          <a:solidFill>
                            <a:schemeClr val="tx1"/>
                          </a:solidFill>
                          <a:latin typeface="等线" panose="02010600030101010101" charset="-122"/>
                        </a:defRPr>
                      </a:lvl6pPr>
                      <a:lvl7pPr marL="2743200" algn="l" defTabSz="914400" rtl="0" eaLnBrk="1" latinLnBrk="0" hangingPunct="1">
                        <a:defRPr sz="1800" kern="1200">
                          <a:solidFill>
                            <a:schemeClr val="tx1"/>
                          </a:solidFill>
                          <a:latin typeface="等线" panose="02010600030101010101" charset="-122"/>
                        </a:defRPr>
                      </a:lvl7pPr>
                      <a:lvl8pPr marL="3200400" algn="l" defTabSz="914400" rtl="0" eaLnBrk="1" latinLnBrk="0" hangingPunct="1">
                        <a:defRPr sz="1800" kern="1200">
                          <a:solidFill>
                            <a:schemeClr val="tx1"/>
                          </a:solidFill>
                          <a:latin typeface="等线" panose="02010600030101010101" charset="-122"/>
                        </a:defRPr>
                      </a:lvl8pPr>
                      <a:lvl9pPr marL="3657600" algn="l" defTabSz="914400" rtl="0" eaLnBrk="1" latinLnBrk="0" hangingPunct="1">
                        <a:defRPr sz="1800" kern="1200">
                          <a:solidFill>
                            <a:schemeClr val="tx1"/>
                          </a:solidFill>
                          <a:latin typeface="等线" panose="02010600030101010101" charset="-122"/>
                        </a:defRPr>
                      </a:lvl9pPr>
                    </a:lstStyle>
                    <a:p>
                      <a:pPr algn="ctr" fontAlgn="ctr">
                        <a:buNone/>
                      </a:pPr>
                      <a:r>
                        <a:rPr lang="zh-CN" altLang="en-US" sz="1100" b="0" i="0" u="none" strike="noStrike" dirty="0">
                          <a:solidFill>
                            <a:srgbClr val="000000"/>
                          </a:solidFill>
                          <a:effectLst/>
                          <a:latin typeface="微软雅黑" panose="020B0503020204020204" pitchFamily="34" charset="-122"/>
                          <a:ea typeface="微软雅黑" panose="020B0503020204020204" pitchFamily="34" charset="-122"/>
                          <a:sym typeface="微软雅黑" panose="020B0503020204020204" pitchFamily="34" charset="-122"/>
                        </a:rPr>
                        <a:t>女性</a:t>
                      </a:r>
                      <a:endParaRPr lang="zh-CN" altLang="en-US" sz="1100" b="0" i="0" u="none" strike="noStrike" dirty="0">
                        <a:solidFill>
                          <a:srgbClr val="000000"/>
                        </a:solidFill>
                        <a:effectLst/>
                        <a:latin typeface="微软雅黑" panose="020B0503020204020204" pitchFamily="34" charset="-122"/>
                        <a:ea typeface="微软雅黑" panose="020B0503020204020204" pitchFamily="34" charset="-122"/>
                        <a:sym typeface="微软雅黑" panose="020B0503020204020204" pitchFamily="34" charset="-122"/>
                      </a:endParaRPr>
                    </a:p>
                  </a:txBody>
                  <a:tcPr marL="6350" marR="114300" marT="635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lumMod val="85000"/>
                        </a:sys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等线" panose="02010600030101010101" charset="-122"/>
                        </a:defRPr>
                      </a:lvl1pPr>
                      <a:lvl2pPr marL="457200" algn="l" defTabSz="914400" rtl="0" eaLnBrk="1" latinLnBrk="0" hangingPunct="1">
                        <a:defRPr sz="1800" kern="1200">
                          <a:solidFill>
                            <a:schemeClr val="tx1"/>
                          </a:solidFill>
                          <a:latin typeface="等线" panose="02010600030101010101" charset="-122"/>
                        </a:defRPr>
                      </a:lvl2pPr>
                      <a:lvl3pPr marL="914400" algn="l" defTabSz="914400" rtl="0" eaLnBrk="1" latinLnBrk="0" hangingPunct="1">
                        <a:defRPr sz="1800" kern="1200">
                          <a:solidFill>
                            <a:schemeClr val="tx1"/>
                          </a:solidFill>
                          <a:latin typeface="等线" panose="02010600030101010101" charset="-122"/>
                        </a:defRPr>
                      </a:lvl3pPr>
                      <a:lvl4pPr marL="1371600" algn="l" defTabSz="914400" rtl="0" eaLnBrk="1" latinLnBrk="0" hangingPunct="1">
                        <a:defRPr sz="1800" kern="1200">
                          <a:solidFill>
                            <a:schemeClr val="tx1"/>
                          </a:solidFill>
                          <a:latin typeface="等线" panose="02010600030101010101" charset="-122"/>
                        </a:defRPr>
                      </a:lvl4pPr>
                      <a:lvl5pPr marL="1828800" algn="l" defTabSz="914400" rtl="0" eaLnBrk="1" latinLnBrk="0" hangingPunct="1">
                        <a:defRPr sz="1800" kern="1200">
                          <a:solidFill>
                            <a:schemeClr val="tx1"/>
                          </a:solidFill>
                          <a:latin typeface="等线" panose="02010600030101010101" charset="-122"/>
                        </a:defRPr>
                      </a:lvl5pPr>
                      <a:lvl6pPr marL="2286000" algn="l" defTabSz="914400" rtl="0" eaLnBrk="1" latinLnBrk="0" hangingPunct="1">
                        <a:defRPr sz="1800" kern="1200">
                          <a:solidFill>
                            <a:schemeClr val="tx1"/>
                          </a:solidFill>
                          <a:latin typeface="等线" panose="02010600030101010101" charset="-122"/>
                        </a:defRPr>
                      </a:lvl6pPr>
                      <a:lvl7pPr marL="2743200" algn="l" defTabSz="914400" rtl="0" eaLnBrk="1" latinLnBrk="0" hangingPunct="1">
                        <a:defRPr sz="1800" kern="1200">
                          <a:solidFill>
                            <a:schemeClr val="tx1"/>
                          </a:solidFill>
                          <a:latin typeface="等线" panose="02010600030101010101" charset="-122"/>
                        </a:defRPr>
                      </a:lvl7pPr>
                      <a:lvl8pPr marL="3200400" algn="l" defTabSz="914400" rtl="0" eaLnBrk="1" latinLnBrk="0" hangingPunct="1">
                        <a:defRPr sz="1800" kern="1200">
                          <a:solidFill>
                            <a:schemeClr val="tx1"/>
                          </a:solidFill>
                          <a:latin typeface="等线" panose="02010600030101010101" charset="-122"/>
                        </a:defRPr>
                      </a:lvl8pPr>
                      <a:lvl9pPr marL="3657600" algn="l" defTabSz="914400" rtl="0" eaLnBrk="1" latinLnBrk="0" hangingPunct="1">
                        <a:defRPr sz="1800" kern="1200">
                          <a:solidFill>
                            <a:schemeClr val="tx1"/>
                          </a:solidFill>
                          <a:latin typeface="等线" panose="02010600030101010101" charset="-122"/>
                        </a:defRPr>
                      </a:lvl9pPr>
                    </a:lstStyle>
                    <a:p>
                      <a:pPr algn="ctr" fontAlgn="ctr">
                        <a:buNone/>
                      </a:pPr>
                      <a:r>
                        <a:rPr lang="en-US" altLang="zh-CN" sz="1100" b="0" i="0" u="none" strike="noStrike" dirty="0">
                          <a:solidFill>
                            <a:srgbClr val="000000"/>
                          </a:solidFill>
                          <a:effectLst/>
                          <a:latin typeface="微软雅黑" panose="020B0503020204020204" pitchFamily="34" charset="-122"/>
                          <a:ea typeface="微软雅黑" panose="020B0503020204020204" pitchFamily="34" charset="-122"/>
                          <a:sym typeface="微软雅黑" panose="020B0503020204020204" pitchFamily="34" charset="-122"/>
                        </a:rPr>
                        <a:t>52.6(92)</a:t>
                      </a:r>
                      <a:endParaRPr lang="en-US" altLang="zh-CN" sz="1100" b="0" i="0" u="none" strike="noStrike" dirty="0">
                        <a:solidFill>
                          <a:srgbClr val="000000"/>
                        </a:solidFill>
                        <a:effectLst/>
                        <a:latin typeface="微软雅黑" panose="020B0503020204020204" pitchFamily="34" charset="-122"/>
                        <a:ea typeface="微软雅黑" panose="020B0503020204020204" pitchFamily="34" charset="-122"/>
                        <a:sym typeface="微软雅黑" panose="020B0503020204020204" pitchFamily="34" charset="-122"/>
                      </a:endParaRPr>
                    </a:p>
                  </a:txBody>
                  <a:tcPr marL="6350" marR="114300" marT="635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lumMod val="85000"/>
                        </a:sys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r>
              <a:tr h="212409">
                <a:tc vMerge="1">
                  <a:tcPr marL="72000" marR="114300" marT="0"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等线" panose="02010600030101010101" charset="-122"/>
                        </a:defRPr>
                      </a:lvl1pPr>
                      <a:lvl2pPr marL="457200" algn="l" defTabSz="914400" rtl="0" eaLnBrk="1" latinLnBrk="0" hangingPunct="1">
                        <a:defRPr sz="1800" kern="1200">
                          <a:solidFill>
                            <a:schemeClr val="tx1"/>
                          </a:solidFill>
                          <a:latin typeface="等线" panose="02010600030101010101" charset="-122"/>
                        </a:defRPr>
                      </a:lvl2pPr>
                      <a:lvl3pPr marL="914400" algn="l" defTabSz="914400" rtl="0" eaLnBrk="1" latinLnBrk="0" hangingPunct="1">
                        <a:defRPr sz="1800" kern="1200">
                          <a:solidFill>
                            <a:schemeClr val="tx1"/>
                          </a:solidFill>
                          <a:latin typeface="等线" panose="02010600030101010101" charset="-122"/>
                        </a:defRPr>
                      </a:lvl3pPr>
                      <a:lvl4pPr marL="1371600" algn="l" defTabSz="914400" rtl="0" eaLnBrk="1" latinLnBrk="0" hangingPunct="1">
                        <a:defRPr sz="1800" kern="1200">
                          <a:solidFill>
                            <a:schemeClr val="tx1"/>
                          </a:solidFill>
                          <a:latin typeface="等线" panose="02010600030101010101" charset="-122"/>
                        </a:defRPr>
                      </a:lvl4pPr>
                      <a:lvl5pPr marL="1828800" algn="l" defTabSz="914400" rtl="0" eaLnBrk="1" latinLnBrk="0" hangingPunct="1">
                        <a:defRPr sz="1800" kern="1200">
                          <a:solidFill>
                            <a:schemeClr val="tx1"/>
                          </a:solidFill>
                          <a:latin typeface="等线" panose="02010600030101010101" charset="-122"/>
                        </a:defRPr>
                      </a:lvl5pPr>
                      <a:lvl6pPr marL="2286000" algn="l" defTabSz="914400" rtl="0" eaLnBrk="1" latinLnBrk="0" hangingPunct="1">
                        <a:defRPr sz="1800" kern="1200">
                          <a:solidFill>
                            <a:schemeClr val="tx1"/>
                          </a:solidFill>
                          <a:latin typeface="等线" panose="02010600030101010101" charset="-122"/>
                        </a:defRPr>
                      </a:lvl6pPr>
                      <a:lvl7pPr marL="2743200" algn="l" defTabSz="914400" rtl="0" eaLnBrk="1" latinLnBrk="0" hangingPunct="1">
                        <a:defRPr sz="1800" kern="1200">
                          <a:solidFill>
                            <a:schemeClr val="tx1"/>
                          </a:solidFill>
                          <a:latin typeface="等线" panose="02010600030101010101" charset="-122"/>
                        </a:defRPr>
                      </a:lvl7pPr>
                      <a:lvl8pPr marL="3200400" algn="l" defTabSz="914400" rtl="0" eaLnBrk="1" latinLnBrk="0" hangingPunct="1">
                        <a:defRPr sz="1800" kern="1200">
                          <a:solidFill>
                            <a:schemeClr val="tx1"/>
                          </a:solidFill>
                          <a:latin typeface="等线" panose="02010600030101010101" charset="-122"/>
                        </a:defRPr>
                      </a:lvl8pPr>
                      <a:lvl9pPr marL="3657600" algn="l" defTabSz="914400" rtl="0" eaLnBrk="1" latinLnBrk="0" hangingPunct="1">
                        <a:defRPr sz="1800" kern="1200">
                          <a:solidFill>
                            <a:schemeClr val="tx1"/>
                          </a:solidFill>
                          <a:latin typeface="等线" panose="02010600030101010101" charset="-122"/>
                        </a:defRPr>
                      </a:lvl9pPr>
                    </a:lstStyle>
                    <a:p>
                      <a:pPr algn="ctr" fontAlgn="ctr">
                        <a:buNone/>
                      </a:pPr>
                      <a:r>
                        <a:rPr lang="zh-CN" altLang="en-US" sz="1100" b="0" i="0" u="none" strike="noStrike" dirty="0">
                          <a:solidFill>
                            <a:srgbClr val="000000"/>
                          </a:solidFill>
                          <a:effectLst/>
                          <a:latin typeface="微软雅黑" panose="020B0503020204020204" pitchFamily="34" charset="-122"/>
                          <a:ea typeface="微软雅黑" panose="020B0503020204020204" pitchFamily="34" charset="-122"/>
                          <a:sym typeface="微软雅黑" panose="020B0503020204020204" pitchFamily="34" charset="-122"/>
                        </a:rPr>
                        <a:t>男性</a:t>
                      </a:r>
                      <a:endParaRPr lang="zh-CN" altLang="en-US" sz="1100" b="0" i="0" u="none" strike="noStrike" dirty="0">
                        <a:solidFill>
                          <a:srgbClr val="000000"/>
                        </a:solidFill>
                        <a:effectLst/>
                        <a:latin typeface="微软雅黑" panose="020B0503020204020204" pitchFamily="34" charset="-122"/>
                        <a:ea typeface="微软雅黑" panose="020B0503020204020204" pitchFamily="34" charset="-122"/>
                        <a:sym typeface="微软雅黑" panose="020B0503020204020204" pitchFamily="34" charset="-122"/>
                      </a:endParaRPr>
                    </a:p>
                  </a:txBody>
                  <a:tcPr marL="6350" marR="114300" marT="635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lumMod val="85000"/>
                        </a:sys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等线" panose="02010600030101010101" charset="-122"/>
                        </a:defRPr>
                      </a:lvl1pPr>
                      <a:lvl2pPr marL="457200" algn="l" defTabSz="914400" rtl="0" eaLnBrk="1" latinLnBrk="0" hangingPunct="1">
                        <a:defRPr sz="1800" kern="1200">
                          <a:solidFill>
                            <a:schemeClr val="tx1"/>
                          </a:solidFill>
                          <a:latin typeface="等线" panose="02010600030101010101" charset="-122"/>
                        </a:defRPr>
                      </a:lvl2pPr>
                      <a:lvl3pPr marL="914400" algn="l" defTabSz="914400" rtl="0" eaLnBrk="1" latinLnBrk="0" hangingPunct="1">
                        <a:defRPr sz="1800" kern="1200">
                          <a:solidFill>
                            <a:schemeClr val="tx1"/>
                          </a:solidFill>
                          <a:latin typeface="等线" panose="02010600030101010101" charset="-122"/>
                        </a:defRPr>
                      </a:lvl3pPr>
                      <a:lvl4pPr marL="1371600" algn="l" defTabSz="914400" rtl="0" eaLnBrk="1" latinLnBrk="0" hangingPunct="1">
                        <a:defRPr sz="1800" kern="1200">
                          <a:solidFill>
                            <a:schemeClr val="tx1"/>
                          </a:solidFill>
                          <a:latin typeface="等线" panose="02010600030101010101" charset="-122"/>
                        </a:defRPr>
                      </a:lvl4pPr>
                      <a:lvl5pPr marL="1828800" algn="l" defTabSz="914400" rtl="0" eaLnBrk="1" latinLnBrk="0" hangingPunct="1">
                        <a:defRPr sz="1800" kern="1200">
                          <a:solidFill>
                            <a:schemeClr val="tx1"/>
                          </a:solidFill>
                          <a:latin typeface="等线" panose="02010600030101010101" charset="-122"/>
                        </a:defRPr>
                      </a:lvl5pPr>
                      <a:lvl6pPr marL="2286000" algn="l" defTabSz="914400" rtl="0" eaLnBrk="1" latinLnBrk="0" hangingPunct="1">
                        <a:defRPr sz="1800" kern="1200">
                          <a:solidFill>
                            <a:schemeClr val="tx1"/>
                          </a:solidFill>
                          <a:latin typeface="等线" panose="02010600030101010101" charset="-122"/>
                        </a:defRPr>
                      </a:lvl6pPr>
                      <a:lvl7pPr marL="2743200" algn="l" defTabSz="914400" rtl="0" eaLnBrk="1" latinLnBrk="0" hangingPunct="1">
                        <a:defRPr sz="1800" kern="1200">
                          <a:solidFill>
                            <a:schemeClr val="tx1"/>
                          </a:solidFill>
                          <a:latin typeface="等线" panose="02010600030101010101" charset="-122"/>
                        </a:defRPr>
                      </a:lvl7pPr>
                      <a:lvl8pPr marL="3200400" algn="l" defTabSz="914400" rtl="0" eaLnBrk="1" latinLnBrk="0" hangingPunct="1">
                        <a:defRPr sz="1800" kern="1200">
                          <a:solidFill>
                            <a:schemeClr val="tx1"/>
                          </a:solidFill>
                          <a:latin typeface="等线" panose="02010600030101010101" charset="-122"/>
                        </a:defRPr>
                      </a:lvl8pPr>
                      <a:lvl9pPr marL="3657600" algn="l" defTabSz="914400" rtl="0" eaLnBrk="1" latinLnBrk="0" hangingPunct="1">
                        <a:defRPr sz="1800" kern="1200">
                          <a:solidFill>
                            <a:schemeClr val="tx1"/>
                          </a:solidFill>
                          <a:latin typeface="等线" panose="02010600030101010101" charset="-122"/>
                        </a:defRPr>
                      </a:lvl9pPr>
                    </a:lstStyle>
                    <a:p>
                      <a:pPr algn="ctr" fontAlgn="ctr">
                        <a:buNone/>
                      </a:pPr>
                      <a:r>
                        <a:rPr lang="en-US" altLang="zh-CN" sz="1100" b="0" i="0" u="none" strike="noStrike" dirty="0">
                          <a:solidFill>
                            <a:srgbClr val="000000"/>
                          </a:solidFill>
                          <a:effectLst/>
                          <a:latin typeface="微软雅黑" panose="020B0503020204020204" pitchFamily="34" charset="-122"/>
                          <a:ea typeface="微软雅黑" panose="020B0503020204020204" pitchFamily="34" charset="-122"/>
                          <a:sym typeface="微软雅黑" panose="020B0503020204020204" pitchFamily="34" charset="-122"/>
                        </a:rPr>
                        <a:t>47.4(86)</a:t>
                      </a:r>
                      <a:endParaRPr lang="en-US" altLang="zh-CN" sz="1100" b="0" i="0" u="none" strike="noStrike" dirty="0">
                        <a:solidFill>
                          <a:srgbClr val="000000"/>
                        </a:solidFill>
                        <a:effectLst/>
                        <a:latin typeface="微软雅黑" panose="020B0503020204020204" pitchFamily="34" charset="-122"/>
                        <a:ea typeface="微软雅黑" panose="020B0503020204020204" pitchFamily="34" charset="-122"/>
                        <a:sym typeface="微软雅黑" panose="020B0503020204020204" pitchFamily="34" charset="-122"/>
                      </a:endParaRPr>
                    </a:p>
                  </a:txBody>
                  <a:tcPr marL="6350" marR="114300" marT="635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lumMod val="85000"/>
                        </a:sys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r>
              <a:tr h="212409">
                <a:tc rowSpan="3">
                  <a:txBody>
                    <a:bodyPr/>
                    <a:lstStyle>
                      <a:lvl1pPr marL="0" algn="l" defTabSz="914400" rtl="0" eaLnBrk="1" latinLnBrk="0" hangingPunct="1">
                        <a:defRPr sz="1800" kern="1200">
                          <a:solidFill>
                            <a:schemeClr val="tx1"/>
                          </a:solidFill>
                          <a:latin typeface="等线" panose="02010600030101010101" charset="-122"/>
                        </a:defRPr>
                      </a:lvl1pPr>
                      <a:lvl2pPr marL="457200" algn="l" defTabSz="914400" rtl="0" eaLnBrk="1" latinLnBrk="0" hangingPunct="1">
                        <a:defRPr sz="1800" kern="1200">
                          <a:solidFill>
                            <a:schemeClr val="tx1"/>
                          </a:solidFill>
                          <a:latin typeface="等线" panose="02010600030101010101" charset="-122"/>
                        </a:defRPr>
                      </a:lvl2pPr>
                      <a:lvl3pPr marL="914400" algn="l" defTabSz="914400" rtl="0" eaLnBrk="1" latinLnBrk="0" hangingPunct="1">
                        <a:defRPr sz="1800" kern="1200">
                          <a:solidFill>
                            <a:schemeClr val="tx1"/>
                          </a:solidFill>
                          <a:latin typeface="等线" panose="02010600030101010101" charset="-122"/>
                        </a:defRPr>
                      </a:lvl3pPr>
                      <a:lvl4pPr marL="1371600" algn="l" defTabSz="914400" rtl="0" eaLnBrk="1" latinLnBrk="0" hangingPunct="1">
                        <a:defRPr sz="1800" kern="1200">
                          <a:solidFill>
                            <a:schemeClr val="tx1"/>
                          </a:solidFill>
                          <a:latin typeface="等线" panose="02010600030101010101" charset="-122"/>
                        </a:defRPr>
                      </a:lvl4pPr>
                      <a:lvl5pPr marL="1828800" algn="l" defTabSz="914400" rtl="0" eaLnBrk="1" latinLnBrk="0" hangingPunct="1">
                        <a:defRPr sz="1800" kern="1200">
                          <a:solidFill>
                            <a:schemeClr val="tx1"/>
                          </a:solidFill>
                          <a:latin typeface="等线" panose="02010600030101010101" charset="-122"/>
                        </a:defRPr>
                      </a:lvl5pPr>
                      <a:lvl6pPr marL="2286000" algn="l" defTabSz="914400" rtl="0" eaLnBrk="1" latinLnBrk="0" hangingPunct="1">
                        <a:defRPr sz="1800" kern="1200">
                          <a:solidFill>
                            <a:schemeClr val="tx1"/>
                          </a:solidFill>
                          <a:latin typeface="等线" panose="02010600030101010101" charset="-122"/>
                        </a:defRPr>
                      </a:lvl6pPr>
                      <a:lvl7pPr marL="2743200" algn="l" defTabSz="914400" rtl="0" eaLnBrk="1" latinLnBrk="0" hangingPunct="1">
                        <a:defRPr sz="1800" kern="1200">
                          <a:solidFill>
                            <a:schemeClr val="tx1"/>
                          </a:solidFill>
                          <a:latin typeface="等线" panose="02010600030101010101" charset="-122"/>
                        </a:defRPr>
                      </a:lvl7pPr>
                      <a:lvl8pPr marL="3200400" algn="l" defTabSz="914400" rtl="0" eaLnBrk="1" latinLnBrk="0" hangingPunct="1">
                        <a:defRPr sz="1800" kern="1200">
                          <a:solidFill>
                            <a:schemeClr val="tx1"/>
                          </a:solidFill>
                          <a:latin typeface="等线" panose="02010600030101010101" charset="-122"/>
                        </a:defRPr>
                      </a:lvl8pPr>
                      <a:lvl9pPr marL="3657600" algn="l" defTabSz="914400" rtl="0" eaLnBrk="1" latinLnBrk="0" hangingPunct="1">
                        <a:defRPr sz="1800" kern="1200">
                          <a:solidFill>
                            <a:schemeClr val="tx1"/>
                          </a:solidFill>
                          <a:latin typeface="等线" panose="02010600030101010101" charset="-122"/>
                        </a:defRPr>
                      </a:lvl9pPr>
                    </a:lstStyle>
                    <a:p>
                      <a:pPr algn="l" fontAlgn="ctr">
                        <a:buNone/>
                      </a:pPr>
                      <a:r>
                        <a:rPr lang="zh-CN" altLang="en-US" sz="1100" b="0" i="0" u="none" strike="noStrike" dirty="0">
                          <a:solidFill>
                            <a:srgbClr val="000000"/>
                          </a:solidFill>
                          <a:effectLst/>
                          <a:latin typeface="微软雅黑" panose="020B0503020204020204" pitchFamily="34" charset="-122"/>
                          <a:ea typeface="微软雅黑" panose="020B0503020204020204" pitchFamily="34" charset="-122"/>
                          <a:sym typeface="微软雅黑" panose="020B0503020204020204" pitchFamily="34" charset="-122"/>
                        </a:rPr>
                        <a:t>原发</a:t>
                      </a:r>
                      <a:r>
                        <a:rPr lang="de-DE" sz="1100" b="0" i="0" u="none" strike="noStrike" dirty="0">
                          <a:solidFill>
                            <a:srgbClr val="000000"/>
                          </a:solidFill>
                          <a:effectLst/>
                          <a:latin typeface="微软雅黑" panose="020B0503020204020204" pitchFamily="34" charset="-122"/>
                          <a:ea typeface="微软雅黑" panose="020B0503020204020204" pitchFamily="34" charset="-122"/>
                          <a:sym typeface="微软雅黑" panose="020B0503020204020204" pitchFamily="34" charset="-122"/>
                        </a:rPr>
                        <a:t>GIST</a:t>
                      </a:r>
                      <a:r>
                        <a:rPr lang="zh-CN" altLang="en-US" sz="1100" b="0" i="0" u="none" strike="noStrike" dirty="0">
                          <a:solidFill>
                            <a:srgbClr val="000000"/>
                          </a:solidFill>
                          <a:effectLst/>
                          <a:latin typeface="微软雅黑" panose="020B0503020204020204" pitchFamily="34" charset="-122"/>
                          <a:ea typeface="微软雅黑" panose="020B0503020204020204" pitchFamily="34" charset="-122"/>
                          <a:sym typeface="微软雅黑" panose="020B0503020204020204" pitchFamily="34" charset="-122"/>
                        </a:rPr>
                        <a:t>部位</a:t>
                      </a:r>
                      <a:endParaRPr lang="zh-CN" altLang="en-US" sz="1100" b="0" i="0" u="none" strike="noStrike" dirty="0">
                        <a:solidFill>
                          <a:srgbClr val="000000"/>
                        </a:solidFill>
                        <a:effectLst/>
                        <a:latin typeface="微软雅黑" panose="020B0503020204020204" pitchFamily="34" charset="-122"/>
                        <a:ea typeface="微软雅黑" panose="020B0503020204020204" pitchFamily="34" charset="-122"/>
                        <a:sym typeface="微软雅黑" panose="020B0503020204020204" pitchFamily="34" charset="-122"/>
                      </a:endParaRPr>
                    </a:p>
                  </a:txBody>
                  <a:tcPr marL="72000" marR="114300" marT="0" marB="0" anchor="ctr">
                    <a:lnL w="12700" cap="flat" cmpd="sng" algn="ctr">
                      <a:no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lumMod val="85000"/>
                        </a:sys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等线" panose="02010600030101010101" charset="-122"/>
                        </a:defRPr>
                      </a:lvl1pPr>
                      <a:lvl2pPr marL="457200" algn="l" defTabSz="914400" rtl="0" eaLnBrk="1" latinLnBrk="0" hangingPunct="1">
                        <a:defRPr sz="1800" kern="1200">
                          <a:solidFill>
                            <a:schemeClr val="tx1"/>
                          </a:solidFill>
                          <a:latin typeface="等线" panose="02010600030101010101" charset="-122"/>
                        </a:defRPr>
                      </a:lvl2pPr>
                      <a:lvl3pPr marL="914400" algn="l" defTabSz="914400" rtl="0" eaLnBrk="1" latinLnBrk="0" hangingPunct="1">
                        <a:defRPr sz="1800" kern="1200">
                          <a:solidFill>
                            <a:schemeClr val="tx1"/>
                          </a:solidFill>
                          <a:latin typeface="等线" panose="02010600030101010101" charset="-122"/>
                        </a:defRPr>
                      </a:lvl3pPr>
                      <a:lvl4pPr marL="1371600" algn="l" defTabSz="914400" rtl="0" eaLnBrk="1" latinLnBrk="0" hangingPunct="1">
                        <a:defRPr sz="1800" kern="1200">
                          <a:solidFill>
                            <a:schemeClr val="tx1"/>
                          </a:solidFill>
                          <a:latin typeface="等线" panose="02010600030101010101" charset="-122"/>
                        </a:defRPr>
                      </a:lvl4pPr>
                      <a:lvl5pPr marL="1828800" algn="l" defTabSz="914400" rtl="0" eaLnBrk="1" latinLnBrk="0" hangingPunct="1">
                        <a:defRPr sz="1800" kern="1200">
                          <a:solidFill>
                            <a:schemeClr val="tx1"/>
                          </a:solidFill>
                          <a:latin typeface="等线" panose="02010600030101010101" charset="-122"/>
                        </a:defRPr>
                      </a:lvl5pPr>
                      <a:lvl6pPr marL="2286000" algn="l" defTabSz="914400" rtl="0" eaLnBrk="1" latinLnBrk="0" hangingPunct="1">
                        <a:defRPr sz="1800" kern="1200">
                          <a:solidFill>
                            <a:schemeClr val="tx1"/>
                          </a:solidFill>
                          <a:latin typeface="等线" panose="02010600030101010101" charset="-122"/>
                        </a:defRPr>
                      </a:lvl6pPr>
                      <a:lvl7pPr marL="2743200" algn="l" defTabSz="914400" rtl="0" eaLnBrk="1" latinLnBrk="0" hangingPunct="1">
                        <a:defRPr sz="1800" kern="1200">
                          <a:solidFill>
                            <a:schemeClr val="tx1"/>
                          </a:solidFill>
                          <a:latin typeface="等线" panose="02010600030101010101" charset="-122"/>
                        </a:defRPr>
                      </a:lvl7pPr>
                      <a:lvl8pPr marL="3200400" algn="l" defTabSz="914400" rtl="0" eaLnBrk="1" latinLnBrk="0" hangingPunct="1">
                        <a:defRPr sz="1800" kern="1200">
                          <a:solidFill>
                            <a:schemeClr val="tx1"/>
                          </a:solidFill>
                          <a:latin typeface="等线" panose="02010600030101010101" charset="-122"/>
                        </a:defRPr>
                      </a:lvl8pPr>
                      <a:lvl9pPr marL="3657600" algn="l" defTabSz="914400" rtl="0" eaLnBrk="1" latinLnBrk="0" hangingPunct="1">
                        <a:defRPr sz="1800" kern="1200">
                          <a:solidFill>
                            <a:schemeClr val="tx1"/>
                          </a:solidFill>
                          <a:latin typeface="等线" panose="02010600030101010101" charset="-122"/>
                        </a:defRPr>
                      </a:lvl9pPr>
                    </a:lstStyle>
                    <a:p>
                      <a:pPr algn="ctr" fontAlgn="ctr">
                        <a:buNone/>
                      </a:pPr>
                      <a:r>
                        <a:rPr lang="zh-CN" altLang="en-US" sz="1100" b="0" i="0" u="none" strike="noStrike" dirty="0">
                          <a:solidFill>
                            <a:srgbClr val="000000"/>
                          </a:solidFill>
                          <a:effectLst/>
                          <a:latin typeface="微软雅黑" panose="020B0503020204020204" pitchFamily="34" charset="-122"/>
                          <a:ea typeface="微软雅黑" panose="020B0503020204020204" pitchFamily="34" charset="-122"/>
                          <a:sym typeface="微软雅黑" panose="020B0503020204020204" pitchFamily="34" charset="-122"/>
                        </a:rPr>
                        <a:t>胃</a:t>
                      </a:r>
                      <a:endParaRPr lang="zh-CN" altLang="en-US" sz="1100" b="0" i="0" u="none" strike="noStrike" dirty="0">
                        <a:solidFill>
                          <a:srgbClr val="000000"/>
                        </a:solidFill>
                        <a:effectLst/>
                        <a:latin typeface="微软雅黑" panose="020B0503020204020204" pitchFamily="34" charset="-122"/>
                        <a:ea typeface="微软雅黑" panose="020B0503020204020204" pitchFamily="34" charset="-122"/>
                        <a:sym typeface="微软雅黑" panose="020B0503020204020204" pitchFamily="34" charset="-122"/>
                      </a:endParaRPr>
                    </a:p>
                  </a:txBody>
                  <a:tcPr marL="6350" marR="114300" marT="635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lumMod val="85000"/>
                        </a:sys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等线" panose="02010600030101010101" charset="-122"/>
                        </a:defRPr>
                      </a:lvl1pPr>
                      <a:lvl2pPr marL="457200" algn="l" defTabSz="914400" rtl="0" eaLnBrk="1" latinLnBrk="0" hangingPunct="1">
                        <a:defRPr sz="1800" kern="1200">
                          <a:solidFill>
                            <a:schemeClr val="tx1"/>
                          </a:solidFill>
                          <a:latin typeface="等线" panose="02010600030101010101" charset="-122"/>
                        </a:defRPr>
                      </a:lvl2pPr>
                      <a:lvl3pPr marL="914400" algn="l" defTabSz="914400" rtl="0" eaLnBrk="1" latinLnBrk="0" hangingPunct="1">
                        <a:defRPr sz="1800" kern="1200">
                          <a:solidFill>
                            <a:schemeClr val="tx1"/>
                          </a:solidFill>
                          <a:latin typeface="等线" panose="02010600030101010101" charset="-122"/>
                        </a:defRPr>
                      </a:lvl3pPr>
                      <a:lvl4pPr marL="1371600" algn="l" defTabSz="914400" rtl="0" eaLnBrk="1" latinLnBrk="0" hangingPunct="1">
                        <a:defRPr sz="1800" kern="1200">
                          <a:solidFill>
                            <a:schemeClr val="tx1"/>
                          </a:solidFill>
                          <a:latin typeface="等线" panose="02010600030101010101" charset="-122"/>
                        </a:defRPr>
                      </a:lvl4pPr>
                      <a:lvl5pPr marL="1828800" algn="l" defTabSz="914400" rtl="0" eaLnBrk="1" latinLnBrk="0" hangingPunct="1">
                        <a:defRPr sz="1800" kern="1200">
                          <a:solidFill>
                            <a:schemeClr val="tx1"/>
                          </a:solidFill>
                          <a:latin typeface="等线" panose="02010600030101010101" charset="-122"/>
                        </a:defRPr>
                      </a:lvl5pPr>
                      <a:lvl6pPr marL="2286000" algn="l" defTabSz="914400" rtl="0" eaLnBrk="1" latinLnBrk="0" hangingPunct="1">
                        <a:defRPr sz="1800" kern="1200">
                          <a:solidFill>
                            <a:schemeClr val="tx1"/>
                          </a:solidFill>
                          <a:latin typeface="等线" panose="02010600030101010101" charset="-122"/>
                        </a:defRPr>
                      </a:lvl6pPr>
                      <a:lvl7pPr marL="2743200" algn="l" defTabSz="914400" rtl="0" eaLnBrk="1" latinLnBrk="0" hangingPunct="1">
                        <a:defRPr sz="1800" kern="1200">
                          <a:solidFill>
                            <a:schemeClr val="tx1"/>
                          </a:solidFill>
                          <a:latin typeface="等线" panose="02010600030101010101" charset="-122"/>
                        </a:defRPr>
                      </a:lvl7pPr>
                      <a:lvl8pPr marL="3200400" algn="l" defTabSz="914400" rtl="0" eaLnBrk="1" latinLnBrk="0" hangingPunct="1">
                        <a:defRPr sz="1800" kern="1200">
                          <a:solidFill>
                            <a:schemeClr val="tx1"/>
                          </a:solidFill>
                          <a:latin typeface="等线" panose="02010600030101010101" charset="-122"/>
                        </a:defRPr>
                      </a:lvl8pPr>
                      <a:lvl9pPr marL="3657600" algn="l" defTabSz="914400" rtl="0" eaLnBrk="1" latinLnBrk="0" hangingPunct="1">
                        <a:defRPr sz="1800" kern="1200">
                          <a:solidFill>
                            <a:schemeClr val="tx1"/>
                          </a:solidFill>
                          <a:latin typeface="等线" panose="02010600030101010101" charset="-122"/>
                        </a:defRPr>
                      </a:lvl9pPr>
                    </a:lstStyle>
                    <a:p>
                      <a:pPr algn="ctr" fontAlgn="ctr">
                        <a:buNone/>
                      </a:pPr>
                      <a:r>
                        <a:rPr lang="en-US" altLang="zh-CN" sz="1100" b="0" i="0" u="none" strike="noStrike" dirty="0">
                          <a:solidFill>
                            <a:srgbClr val="000000"/>
                          </a:solidFill>
                          <a:effectLst/>
                          <a:latin typeface="微软雅黑" panose="020B0503020204020204" pitchFamily="34" charset="-122"/>
                          <a:ea typeface="微软雅黑" panose="020B0503020204020204" pitchFamily="34" charset="-122"/>
                          <a:sym typeface="微软雅黑" panose="020B0503020204020204" pitchFamily="34" charset="-122"/>
                        </a:rPr>
                        <a:t>42.3(74)</a:t>
                      </a:r>
                      <a:endParaRPr lang="en-US" altLang="zh-CN" sz="1100" b="0" i="0" u="none" strike="noStrike" dirty="0">
                        <a:solidFill>
                          <a:srgbClr val="000000"/>
                        </a:solidFill>
                        <a:effectLst/>
                        <a:latin typeface="微软雅黑" panose="020B0503020204020204" pitchFamily="34" charset="-122"/>
                        <a:ea typeface="微软雅黑" panose="020B0503020204020204" pitchFamily="34" charset="-122"/>
                        <a:sym typeface="微软雅黑" panose="020B0503020204020204" pitchFamily="34" charset="-122"/>
                      </a:endParaRPr>
                    </a:p>
                  </a:txBody>
                  <a:tcPr marL="6350" marR="114300" marT="635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lumMod val="85000"/>
                        </a:sys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r>
              <a:tr h="212409">
                <a:tc vMerge="1">
                  <a:tcPr marL="72000" marR="114300" marT="0"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等线" panose="02010600030101010101" charset="-122"/>
                        </a:defRPr>
                      </a:lvl1pPr>
                      <a:lvl2pPr marL="457200" algn="l" defTabSz="914400" rtl="0" eaLnBrk="1" latinLnBrk="0" hangingPunct="1">
                        <a:defRPr sz="1800" kern="1200">
                          <a:solidFill>
                            <a:schemeClr val="tx1"/>
                          </a:solidFill>
                          <a:latin typeface="等线" panose="02010600030101010101" charset="-122"/>
                        </a:defRPr>
                      </a:lvl2pPr>
                      <a:lvl3pPr marL="914400" algn="l" defTabSz="914400" rtl="0" eaLnBrk="1" latinLnBrk="0" hangingPunct="1">
                        <a:defRPr sz="1800" kern="1200">
                          <a:solidFill>
                            <a:schemeClr val="tx1"/>
                          </a:solidFill>
                          <a:latin typeface="等线" panose="02010600030101010101" charset="-122"/>
                        </a:defRPr>
                      </a:lvl3pPr>
                      <a:lvl4pPr marL="1371600" algn="l" defTabSz="914400" rtl="0" eaLnBrk="1" latinLnBrk="0" hangingPunct="1">
                        <a:defRPr sz="1800" kern="1200">
                          <a:solidFill>
                            <a:schemeClr val="tx1"/>
                          </a:solidFill>
                          <a:latin typeface="等线" panose="02010600030101010101" charset="-122"/>
                        </a:defRPr>
                      </a:lvl4pPr>
                      <a:lvl5pPr marL="1828800" algn="l" defTabSz="914400" rtl="0" eaLnBrk="1" latinLnBrk="0" hangingPunct="1">
                        <a:defRPr sz="1800" kern="1200">
                          <a:solidFill>
                            <a:schemeClr val="tx1"/>
                          </a:solidFill>
                          <a:latin typeface="等线" panose="02010600030101010101" charset="-122"/>
                        </a:defRPr>
                      </a:lvl5pPr>
                      <a:lvl6pPr marL="2286000" algn="l" defTabSz="914400" rtl="0" eaLnBrk="1" latinLnBrk="0" hangingPunct="1">
                        <a:defRPr sz="1800" kern="1200">
                          <a:solidFill>
                            <a:schemeClr val="tx1"/>
                          </a:solidFill>
                          <a:latin typeface="等线" panose="02010600030101010101" charset="-122"/>
                        </a:defRPr>
                      </a:lvl6pPr>
                      <a:lvl7pPr marL="2743200" algn="l" defTabSz="914400" rtl="0" eaLnBrk="1" latinLnBrk="0" hangingPunct="1">
                        <a:defRPr sz="1800" kern="1200">
                          <a:solidFill>
                            <a:schemeClr val="tx1"/>
                          </a:solidFill>
                          <a:latin typeface="等线" panose="02010600030101010101" charset="-122"/>
                        </a:defRPr>
                      </a:lvl7pPr>
                      <a:lvl8pPr marL="3200400" algn="l" defTabSz="914400" rtl="0" eaLnBrk="1" latinLnBrk="0" hangingPunct="1">
                        <a:defRPr sz="1800" kern="1200">
                          <a:solidFill>
                            <a:schemeClr val="tx1"/>
                          </a:solidFill>
                          <a:latin typeface="等线" panose="02010600030101010101" charset="-122"/>
                        </a:defRPr>
                      </a:lvl8pPr>
                      <a:lvl9pPr marL="3657600" algn="l" defTabSz="914400" rtl="0" eaLnBrk="1" latinLnBrk="0" hangingPunct="1">
                        <a:defRPr sz="1800" kern="1200">
                          <a:solidFill>
                            <a:schemeClr val="tx1"/>
                          </a:solidFill>
                          <a:latin typeface="等线" panose="02010600030101010101" charset="-122"/>
                        </a:defRPr>
                      </a:lvl9pPr>
                    </a:lstStyle>
                    <a:p>
                      <a:pPr algn="ctr" fontAlgn="ctr">
                        <a:buNone/>
                      </a:pPr>
                      <a:r>
                        <a:rPr lang="zh-CN" altLang="en-US" sz="1100" b="0" i="0" u="none" strike="noStrike" dirty="0">
                          <a:solidFill>
                            <a:srgbClr val="000000"/>
                          </a:solidFill>
                          <a:effectLst/>
                          <a:latin typeface="微软雅黑" panose="020B0503020204020204" pitchFamily="34" charset="-122"/>
                          <a:ea typeface="微软雅黑" panose="020B0503020204020204" pitchFamily="34" charset="-122"/>
                          <a:sym typeface="微软雅黑" panose="020B0503020204020204" pitchFamily="34" charset="-122"/>
                        </a:rPr>
                        <a:t>小肠</a:t>
                      </a:r>
                      <a:endParaRPr lang="zh-CN" altLang="en-US" sz="1100" b="0" i="0" u="none" strike="noStrike" dirty="0">
                        <a:solidFill>
                          <a:srgbClr val="000000"/>
                        </a:solidFill>
                        <a:effectLst/>
                        <a:latin typeface="微软雅黑" panose="020B0503020204020204" pitchFamily="34" charset="-122"/>
                        <a:ea typeface="微软雅黑" panose="020B0503020204020204" pitchFamily="34" charset="-122"/>
                        <a:sym typeface="微软雅黑" panose="020B0503020204020204" pitchFamily="34" charset="-122"/>
                      </a:endParaRPr>
                    </a:p>
                  </a:txBody>
                  <a:tcPr marL="6350" marR="114300" marT="635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lumMod val="85000"/>
                        </a:sys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等线" panose="02010600030101010101" charset="-122"/>
                        </a:defRPr>
                      </a:lvl1pPr>
                      <a:lvl2pPr marL="457200" algn="l" defTabSz="914400" rtl="0" eaLnBrk="1" latinLnBrk="0" hangingPunct="1">
                        <a:defRPr sz="1800" kern="1200">
                          <a:solidFill>
                            <a:schemeClr val="tx1"/>
                          </a:solidFill>
                          <a:latin typeface="等线" panose="02010600030101010101" charset="-122"/>
                        </a:defRPr>
                      </a:lvl2pPr>
                      <a:lvl3pPr marL="914400" algn="l" defTabSz="914400" rtl="0" eaLnBrk="1" latinLnBrk="0" hangingPunct="1">
                        <a:defRPr sz="1800" kern="1200">
                          <a:solidFill>
                            <a:schemeClr val="tx1"/>
                          </a:solidFill>
                          <a:latin typeface="等线" panose="02010600030101010101" charset="-122"/>
                        </a:defRPr>
                      </a:lvl3pPr>
                      <a:lvl4pPr marL="1371600" algn="l" defTabSz="914400" rtl="0" eaLnBrk="1" latinLnBrk="0" hangingPunct="1">
                        <a:defRPr sz="1800" kern="1200">
                          <a:solidFill>
                            <a:schemeClr val="tx1"/>
                          </a:solidFill>
                          <a:latin typeface="等线" panose="02010600030101010101" charset="-122"/>
                        </a:defRPr>
                      </a:lvl4pPr>
                      <a:lvl5pPr marL="1828800" algn="l" defTabSz="914400" rtl="0" eaLnBrk="1" latinLnBrk="0" hangingPunct="1">
                        <a:defRPr sz="1800" kern="1200">
                          <a:solidFill>
                            <a:schemeClr val="tx1"/>
                          </a:solidFill>
                          <a:latin typeface="等线" panose="02010600030101010101" charset="-122"/>
                        </a:defRPr>
                      </a:lvl5pPr>
                      <a:lvl6pPr marL="2286000" algn="l" defTabSz="914400" rtl="0" eaLnBrk="1" latinLnBrk="0" hangingPunct="1">
                        <a:defRPr sz="1800" kern="1200">
                          <a:solidFill>
                            <a:schemeClr val="tx1"/>
                          </a:solidFill>
                          <a:latin typeface="等线" panose="02010600030101010101" charset="-122"/>
                        </a:defRPr>
                      </a:lvl6pPr>
                      <a:lvl7pPr marL="2743200" algn="l" defTabSz="914400" rtl="0" eaLnBrk="1" latinLnBrk="0" hangingPunct="1">
                        <a:defRPr sz="1800" kern="1200">
                          <a:solidFill>
                            <a:schemeClr val="tx1"/>
                          </a:solidFill>
                          <a:latin typeface="等线" panose="02010600030101010101" charset="-122"/>
                        </a:defRPr>
                      </a:lvl7pPr>
                      <a:lvl8pPr marL="3200400" algn="l" defTabSz="914400" rtl="0" eaLnBrk="1" latinLnBrk="0" hangingPunct="1">
                        <a:defRPr sz="1800" kern="1200">
                          <a:solidFill>
                            <a:schemeClr val="tx1"/>
                          </a:solidFill>
                          <a:latin typeface="等线" panose="02010600030101010101" charset="-122"/>
                        </a:defRPr>
                      </a:lvl8pPr>
                      <a:lvl9pPr marL="3657600" algn="l" defTabSz="914400" rtl="0" eaLnBrk="1" latinLnBrk="0" hangingPunct="1">
                        <a:defRPr sz="1800" kern="1200">
                          <a:solidFill>
                            <a:schemeClr val="tx1"/>
                          </a:solidFill>
                          <a:latin typeface="等线" panose="02010600030101010101" charset="-122"/>
                        </a:defRPr>
                      </a:lvl9pPr>
                    </a:lstStyle>
                    <a:p>
                      <a:pPr algn="ctr" fontAlgn="ctr">
                        <a:buNone/>
                      </a:pPr>
                      <a:r>
                        <a:rPr lang="en-US" altLang="zh-CN" sz="1100" b="0" i="0" u="none" strike="noStrike" dirty="0">
                          <a:solidFill>
                            <a:srgbClr val="000000"/>
                          </a:solidFill>
                          <a:effectLst/>
                          <a:latin typeface="微软雅黑" panose="020B0503020204020204" pitchFamily="34" charset="-122"/>
                          <a:ea typeface="微软雅黑" panose="020B0503020204020204" pitchFamily="34" charset="-122"/>
                          <a:sym typeface="微软雅黑" panose="020B0503020204020204" pitchFamily="34" charset="-122"/>
                        </a:rPr>
                        <a:t>45.1(79)</a:t>
                      </a:r>
                      <a:endParaRPr lang="en-US" altLang="zh-CN" sz="1100" b="0" i="0" u="none" strike="noStrike" dirty="0">
                        <a:solidFill>
                          <a:srgbClr val="000000"/>
                        </a:solidFill>
                        <a:effectLst/>
                        <a:latin typeface="微软雅黑" panose="020B0503020204020204" pitchFamily="34" charset="-122"/>
                        <a:ea typeface="微软雅黑" panose="020B0503020204020204" pitchFamily="34" charset="-122"/>
                        <a:sym typeface="微软雅黑" panose="020B0503020204020204" pitchFamily="34" charset="-122"/>
                      </a:endParaRPr>
                    </a:p>
                  </a:txBody>
                  <a:tcPr marL="6350" marR="114300" marT="635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lumMod val="85000"/>
                        </a:sys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r>
              <a:tr h="212409">
                <a:tc vMerge="1">
                  <a:tcPr marL="72000" marR="114300" marT="0"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等线" panose="02010600030101010101" charset="-122"/>
                        </a:defRPr>
                      </a:lvl1pPr>
                      <a:lvl2pPr marL="457200" algn="l" defTabSz="914400" rtl="0" eaLnBrk="1" latinLnBrk="0" hangingPunct="1">
                        <a:defRPr sz="1800" kern="1200">
                          <a:solidFill>
                            <a:schemeClr val="tx1"/>
                          </a:solidFill>
                          <a:latin typeface="等线" panose="02010600030101010101" charset="-122"/>
                        </a:defRPr>
                      </a:lvl2pPr>
                      <a:lvl3pPr marL="914400" algn="l" defTabSz="914400" rtl="0" eaLnBrk="1" latinLnBrk="0" hangingPunct="1">
                        <a:defRPr sz="1800" kern="1200">
                          <a:solidFill>
                            <a:schemeClr val="tx1"/>
                          </a:solidFill>
                          <a:latin typeface="等线" panose="02010600030101010101" charset="-122"/>
                        </a:defRPr>
                      </a:lvl3pPr>
                      <a:lvl4pPr marL="1371600" algn="l" defTabSz="914400" rtl="0" eaLnBrk="1" latinLnBrk="0" hangingPunct="1">
                        <a:defRPr sz="1800" kern="1200">
                          <a:solidFill>
                            <a:schemeClr val="tx1"/>
                          </a:solidFill>
                          <a:latin typeface="等线" panose="02010600030101010101" charset="-122"/>
                        </a:defRPr>
                      </a:lvl4pPr>
                      <a:lvl5pPr marL="1828800" algn="l" defTabSz="914400" rtl="0" eaLnBrk="1" latinLnBrk="0" hangingPunct="1">
                        <a:defRPr sz="1800" kern="1200">
                          <a:solidFill>
                            <a:schemeClr val="tx1"/>
                          </a:solidFill>
                          <a:latin typeface="等线" panose="02010600030101010101" charset="-122"/>
                        </a:defRPr>
                      </a:lvl5pPr>
                      <a:lvl6pPr marL="2286000" algn="l" defTabSz="914400" rtl="0" eaLnBrk="1" latinLnBrk="0" hangingPunct="1">
                        <a:defRPr sz="1800" kern="1200">
                          <a:solidFill>
                            <a:schemeClr val="tx1"/>
                          </a:solidFill>
                          <a:latin typeface="等线" panose="02010600030101010101" charset="-122"/>
                        </a:defRPr>
                      </a:lvl6pPr>
                      <a:lvl7pPr marL="2743200" algn="l" defTabSz="914400" rtl="0" eaLnBrk="1" latinLnBrk="0" hangingPunct="1">
                        <a:defRPr sz="1800" kern="1200">
                          <a:solidFill>
                            <a:schemeClr val="tx1"/>
                          </a:solidFill>
                          <a:latin typeface="等线" panose="02010600030101010101" charset="-122"/>
                        </a:defRPr>
                      </a:lvl7pPr>
                      <a:lvl8pPr marL="3200400" algn="l" defTabSz="914400" rtl="0" eaLnBrk="1" latinLnBrk="0" hangingPunct="1">
                        <a:defRPr sz="1800" kern="1200">
                          <a:solidFill>
                            <a:schemeClr val="tx1"/>
                          </a:solidFill>
                          <a:latin typeface="等线" panose="02010600030101010101" charset="-122"/>
                        </a:defRPr>
                      </a:lvl8pPr>
                      <a:lvl9pPr marL="3657600" algn="l" defTabSz="914400" rtl="0" eaLnBrk="1" latinLnBrk="0" hangingPunct="1">
                        <a:defRPr sz="1800" kern="1200">
                          <a:solidFill>
                            <a:schemeClr val="tx1"/>
                          </a:solidFill>
                          <a:latin typeface="等线" panose="02010600030101010101" charset="-122"/>
                        </a:defRPr>
                      </a:lvl9pPr>
                    </a:lstStyle>
                    <a:p>
                      <a:pPr algn="ctr" fontAlgn="ctr">
                        <a:buNone/>
                      </a:pPr>
                      <a:r>
                        <a:rPr lang="zh-CN" altLang="en-US" sz="1100" b="0" i="0" u="none" strike="noStrike" dirty="0">
                          <a:solidFill>
                            <a:srgbClr val="000000"/>
                          </a:solidFill>
                          <a:effectLst/>
                          <a:latin typeface="微软雅黑" panose="020B0503020204020204" pitchFamily="34" charset="-122"/>
                          <a:ea typeface="微软雅黑" panose="020B0503020204020204" pitchFamily="34" charset="-122"/>
                          <a:sym typeface="微软雅黑" panose="020B0503020204020204" pitchFamily="34" charset="-122"/>
                        </a:rPr>
                        <a:t>其他</a:t>
                      </a:r>
                      <a:endParaRPr lang="zh-CN" altLang="en-US" sz="1100" b="0" i="0" u="none" strike="noStrike" dirty="0">
                        <a:solidFill>
                          <a:srgbClr val="000000"/>
                        </a:solidFill>
                        <a:effectLst/>
                        <a:latin typeface="微软雅黑" panose="020B0503020204020204" pitchFamily="34" charset="-122"/>
                        <a:ea typeface="微软雅黑" panose="020B0503020204020204" pitchFamily="34" charset="-122"/>
                        <a:sym typeface="微软雅黑" panose="020B0503020204020204" pitchFamily="34" charset="-122"/>
                      </a:endParaRPr>
                    </a:p>
                  </a:txBody>
                  <a:tcPr marL="6350" marR="114300" marT="635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lumMod val="85000"/>
                        </a:sys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等线" panose="02010600030101010101" charset="-122"/>
                        </a:defRPr>
                      </a:lvl1pPr>
                      <a:lvl2pPr marL="457200" algn="l" defTabSz="914400" rtl="0" eaLnBrk="1" latinLnBrk="0" hangingPunct="1">
                        <a:defRPr sz="1800" kern="1200">
                          <a:solidFill>
                            <a:schemeClr val="tx1"/>
                          </a:solidFill>
                          <a:latin typeface="等线" panose="02010600030101010101" charset="-122"/>
                        </a:defRPr>
                      </a:lvl2pPr>
                      <a:lvl3pPr marL="914400" algn="l" defTabSz="914400" rtl="0" eaLnBrk="1" latinLnBrk="0" hangingPunct="1">
                        <a:defRPr sz="1800" kern="1200">
                          <a:solidFill>
                            <a:schemeClr val="tx1"/>
                          </a:solidFill>
                          <a:latin typeface="等线" panose="02010600030101010101" charset="-122"/>
                        </a:defRPr>
                      </a:lvl3pPr>
                      <a:lvl4pPr marL="1371600" algn="l" defTabSz="914400" rtl="0" eaLnBrk="1" latinLnBrk="0" hangingPunct="1">
                        <a:defRPr sz="1800" kern="1200">
                          <a:solidFill>
                            <a:schemeClr val="tx1"/>
                          </a:solidFill>
                          <a:latin typeface="等线" panose="02010600030101010101" charset="-122"/>
                        </a:defRPr>
                      </a:lvl4pPr>
                      <a:lvl5pPr marL="1828800" algn="l" defTabSz="914400" rtl="0" eaLnBrk="1" latinLnBrk="0" hangingPunct="1">
                        <a:defRPr sz="1800" kern="1200">
                          <a:solidFill>
                            <a:schemeClr val="tx1"/>
                          </a:solidFill>
                          <a:latin typeface="等线" panose="02010600030101010101" charset="-122"/>
                        </a:defRPr>
                      </a:lvl5pPr>
                      <a:lvl6pPr marL="2286000" algn="l" defTabSz="914400" rtl="0" eaLnBrk="1" latinLnBrk="0" hangingPunct="1">
                        <a:defRPr sz="1800" kern="1200">
                          <a:solidFill>
                            <a:schemeClr val="tx1"/>
                          </a:solidFill>
                          <a:latin typeface="等线" panose="02010600030101010101" charset="-122"/>
                        </a:defRPr>
                      </a:lvl6pPr>
                      <a:lvl7pPr marL="2743200" algn="l" defTabSz="914400" rtl="0" eaLnBrk="1" latinLnBrk="0" hangingPunct="1">
                        <a:defRPr sz="1800" kern="1200">
                          <a:solidFill>
                            <a:schemeClr val="tx1"/>
                          </a:solidFill>
                          <a:latin typeface="等线" panose="02010600030101010101" charset="-122"/>
                        </a:defRPr>
                      </a:lvl7pPr>
                      <a:lvl8pPr marL="3200400" algn="l" defTabSz="914400" rtl="0" eaLnBrk="1" latinLnBrk="0" hangingPunct="1">
                        <a:defRPr sz="1800" kern="1200">
                          <a:solidFill>
                            <a:schemeClr val="tx1"/>
                          </a:solidFill>
                          <a:latin typeface="等线" panose="02010600030101010101" charset="-122"/>
                        </a:defRPr>
                      </a:lvl8pPr>
                      <a:lvl9pPr marL="3657600" algn="l" defTabSz="914400" rtl="0" eaLnBrk="1" latinLnBrk="0" hangingPunct="1">
                        <a:defRPr sz="1800" kern="1200">
                          <a:solidFill>
                            <a:schemeClr val="tx1"/>
                          </a:solidFill>
                          <a:latin typeface="等线" panose="02010600030101010101" charset="-122"/>
                        </a:defRPr>
                      </a:lvl9pPr>
                    </a:lstStyle>
                    <a:p>
                      <a:pPr algn="ctr" fontAlgn="ctr">
                        <a:buNone/>
                      </a:pPr>
                      <a:r>
                        <a:rPr lang="en-US" altLang="zh-CN" sz="1100" b="0" i="0" u="none" strike="noStrike" dirty="0">
                          <a:solidFill>
                            <a:srgbClr val="000000"/>
                          </a:solidFill>
                          <a:effectLst/>
                          <a:latin typeface="微软雅黑" panose="020B0503020204020204" pitchFamily="34" charset="-122"/>
                          <a:ea typeface="微软雅黑" panose="020B0503020204020204" pitchFamily="34" charset="-122"/>
                          <a:sym typeface="微软雅黑" panose="020B0503020204020204" pitchFamily="34" charset="-122"/>
                        </a:rPr>
                        <a:t>12.8(22)</a:t>
                      </a:r>
                      <a:endParaRPr lang="en-US" altLang="zh-CN" sz="1100" b="0" i="0" u="none" strike="noStrike" dirty="0">
                        <a:solidFill>
                          <a:srgbClr val="000000"/>
                        </a:solidFill>
                        <a:effectLst/>
                        <a:latin typeface="微软雅黑" panose="020B0503020204020204" pitchFamily="34" charset="-122"/>
                        <a:ea typeface="微软雅黑" panose="020B0503020204020204" pitchFamily="34" charset="-122"/>
                        <a:sym typeface="微软雅黑" panose="020B0503020204020204" pitchFamily="34" charset="-122"/>
                      </a:endParaRPr>
                    </a:p>
                  </a:txBody>
                  <a:tcPr marL="6350" marR="114300" marT="635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lumMod val="85000"/>
                        </a:sys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r>
              <a:tr h="212409">
                <a:tc rowSpan="2">
                  <a:txBody>
                    <a:bodyPr/>
                    <a:lstStyle>
                      <a:lvl1pPr marL="0" algn="l" defTabSz="914400" rtl="0" eaLnBrk="1" latinLnBrk="0" hangingPunct="1">
                        <a:defRPr sz="1800" kern="1200">
                          <a:solidFill>
                            <a:schemeClr val="tx1"/>
                          </a:solidFill>
                          <a:latin typeface="等线" panose="02010600030101010101" charset="-122"/>
                        </a:defRPr>
                      </a:lvl1pPr>
                      <a:lvl2pPr marL="457200" algn="l" defTabSz="914400" rtl="0" eaLnBrk="1" latinLnBrk="0" hangingPunct="1">
                        <a:defRPr sz="1800" kern="1200">
                          <a:solidFill>
                            <a:schemeClr val="tx1"/>
                          </a:solidFill>
                          <a:latin typeface="等线" panose="02010600030101010101" charset="-122"/>
                        </a:defRPr>
                      </a:lvl2pPr>
                      <a:lvl3pPr marL="914400" algn="l" defTabSz="914400" rtl="0" eaLnBrk="1" latinLnBrk="0" hangingPunct="1">
                        <a:defRPr sz="1800" kern="1200">
                          <a:solidFill>
                            <a:schemeClr val="tx1"/>
                          </a:solidFill>
                          <a:latin typeface="等线" panose="02010600030101010101" charset="-122"/>
                        </a:defRPr>
                      </a:lvl3pPr>
                      <a:lvl4pPr marL="1371600" algn="l" defTabSz="914400" rtl="0" eaLnBrk="1" latinLnBrk="0" hangingPunct="1">
                        <a:defRPr sz="1800" kern="1200">
                          <a:solidFill>
                            <a:schemeClr val="tx1"/>
                          </a:solidFill>
                          <a:latin typeface="等线" panose="02010600030101010101" charset="-122"/>
                        </a:defRPr>
                      </a:lvl4pPr>
                      <a:lvl5pPr marL="1828800" algn="l" defTabSz="914400" rtl="0" eaLnBrk="1" latinLnBrk="0" hangingPunct="1">
                        <a:defRPr sz="1800" kern="1200">
                          <a:solidFill>
                            <a:schemeClr val="tx1"/>
                          </a:solidFill>
                          <a:latin typeface="等线" panose="02010600030101010101" charset="-122"/>
                        </a:defRPr>
                      </a:lvl5pPr>
                      <a:lvl6pPr marL="2286000" algn="l" defTabSz="914400" rtl="0" eaLnBrk="1" latinLnBrk="0" hangingPunct="1">
                        <a:defRPr sz="1800" kern="1200">
                          <a:solidFill>
                            <a:schemeClr val="tx1"/>
                          </a:solidFill>
                          <a:latin typeface="等线" panose="02010600030101010101" charset="-122"/>
                        </a:defRPr>
                      </a:lvl6pPr>
                      <a:lvl7pPr marL="2743200" algn="l" defTabSz="914400" rtl="0" eaLnBrk="1" latinLnBrk="0" hangingPunct="1">
                        <a:defRPr sz="1800" kern="1200">
                          <a:solidFill>
                            <a:schemeClr val="tx1"/>
                          </a:solidFill>
                          <a:latin typeface="等线" panose="02010600030101010101" charset="-122"/>
                        </a:defRPr>
                      </a:lvl7pPr>
                      <a:lvl8pPr marL="3200400" algn="l" defTabSz="914400" rtl="0" eaLnBrk="1" latinLnBrk="0" hangingPunct="1">
                        <a:defRPr sz="1800" kern="1200">
                          <a:solidFill>
                            <a:schemeClr val="tx1"/>
                          </a:solidFill>
                          <a:latin typeface="等线" panose="02010600030101010101" charset="-122"/>
                        </a:defRPr>
                      </a:lvl8pPr>
                      <a:lvl9pPr marL="3657600" algn="l" defTabSz="914400" rtl="0" eaLnBrk="1" latinLnBrk="0" hangingPunct="1">
                        <a:defRPr sz="1800" kern="1200">
                          <a:solidFill>
                            <a:schemeClr val="tx1"/>
                          </a:solidFill>
                          <a:latin typeface="等线" panose="02010600030101010101" charset="-122"/>
                        </a:defRPr>
                      </a:lvl9pPr>
                    </a:lstStyle>
                    <a:p>
                      <a:pPr algn="l" fontAlgn="ctr">
                        <a:buNone/>
                      </a:pPr>
                      <a:r>
                        <a:rPr lang="zh-CN" altLang="en-US" sz="1100" b="0" i="0" u="none" strike="noStrike" dirty="0">
                          <a:solidFill>
                            <a:srgbClr val="000000"/>
                          </a:solidFill>
                          <a:effectLst/>
                          <a:latin typeface="微软雅黑" panose="020B0503020204020204" pitchFamily="34" charset="-122"/>
                          <a:ea typeface="微软雅黑" panose="020B0503020204020204" pitchFamily="34" charset="-122"/>
                          <a:sym typeface="微软雅黑" panose="020B0503020204020204" pitchFamily="34" charset="-122"/>
                        </a:rPr>
                        <a:t>手术类型</a:t>
                      </a:r>
                      <a:endParaRPr lang="zh-CN" altLang="en-US" sz="1100" b="0" i="0" u="none" strike="noStrike" dirty="0">
                        <a:solidFill>
                          <a:srgbClr val="000000"/>
                        </a:solidFill>
                        <a:effectLst/>
                        <a:latin typeface="微软雅黑" panose="020B0503020204020204" pitchFamily="34" charset="-122"/>
                        <a:ea typeface="微软雅黑" panose="020B0503020204020204" pitchFamily="34" charset="-122"/>
                        <a:sym typeface="微软雅黑" panose="020B0503020204020204" pitchFamily="34" charset="-122"/>
                      </a:endParaRPr>
                    </a:p>
                  </a:txBody>
                  <a:tcPr marL="72000" marR="114300" marT="0" marB="0" anchor="ctr">
                    <a:lnL w="12700" cap="flat" cmpd="sng" algn="ctr">
                      <a:no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lumMod val="85000"/>
                        </a:sys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等线" panose="02010600030101010101" charset="-122"/>
                        </a:defRPr>
                      </a:lvl1pPr>
                      <a:lvl2pPr marL="457200" algn="l" defTabSz="914400" rtl="0" eaLnBrk="1" latinLnBrk="0" hangingPunct="1">
                        <a:defRPr sz="1800" kern="1200">
                          <a:solidFill>
                            <a:schemeClr val="tx1"/>
                          </a:solidFill>
                          <a:latin typeface="等线" panose="02010600030101010101" charset="-122"/>
                        </a:defRPr>
                      </a:lvl2pPr>
                      <a:lvl3pPr marL="914400" algn="l" defTabSz="914400" rtl="0" eaLnBrk="1" latinLnBrk="0" hangingPunct="1">
                        <a:defRPr sz="1800" kern="1200">
                          <a:solidFill>
                            <a:schemeClr val="tx1"/>
                          </a:solidFill>
                          <a:latin typeface="等线" panose="02010600030101010101" charset="-122"/>
                        </a:defRPr>
                      </a:lvl3pPr>
                      <a:lvl4pPr marL="1371600" algn="l" defTabSz="914400" rtl="0" eaLnBrk="1" latinLnBrk="0" hangingPunct="1">
                        <a:defRPr sz="1800" kern="1200">
                          <a:solidFill>
                            <a:schemeClr val="tx1"/>
                          </a:solidFill>
                          <a:latin typeface="等线" panose="02010600030101010101" charset="-122"/>
                        </a:defRPr>
                      </a:lvl4pPr>
                      <a:lvl5pPr marL="1828800" algn="l" defTabSz="914400" rtl="0" eaLnBrk="1" latinLnBrk="0" hangingPunct="1">
                        <a:defRPr sz="1800" kern="1200">
                          <a:solidFill>
                            <a:schemeClr val="tx1"/>
                          </a:solidFill>
                          <a:latin typeface="等线" panose="02010600030101010101" charset="-122"/>
                        </a:defRPr>
                      </a:lvl5pPr>
                      <a:lvl6pPr marL="2286000" algn="l" defTabSz="914400" rtl="0" eaLnBrk="1" latinLnBrk="0" hangingPunct="1">
                        <a:defRPr sz="1800" kern="1200">
                          <a:solidFill>
                            <a:schemeClr val="tx1"/>
                          </a:solidFill>
                          <a:latin typeface="等线" panose="02010600030101010101" charset="-122"/>
                        </a:defRPr>
                      </a:lvl6pPr>
                      <a:lvl7pPr marL="2743200" algn="l" defTabSz="914400" rtl="0" eaLnBrk="1" latinLnBrk="0" hangingPunct="1">
                        <a:defRPr sz="1800" kern="1200">
                          <a:solidFill>
                            <a:schemeClr val="tx1"/>
                          </a:solidFill>
                          <a:latin typeface="等线" panose="02010600030101010101" charset="-122"/>
                        </a:defRPr>
                      </a:lvl7pPr>
                      <a:lvl8pPr marL="3200400" algn="l" defTabSz="914400" rtl="0" eaLnBrk="1" latinLnBrk="0" hangingPunct="1">
                        <a:defRPr sz="1800" kern="1200">
                          <a:solidFill>
                            <a:schemeClr val="tx1"/>
                          </a:solidFill>
                          <a:latin typeface="等线" panose="02010600030101010101" charset="-122"/>
                        </a:defRPr>
                      </a:lvl8pPr>
                      <a:lvl9pPr marL="3657600" algn="l" defTabSz="914400" rtl="0" eaLnBrk="1" latinLnBrk="0" hangingPunct="1">
                        <a:defRPr sz="1800" kern="1200">
                          <a:solidFill>
                            <a:schemeClr val="tx1"/>
                          </a:solidFill>
                          <a:latin typeface="等线" panose="02010600030101010101" charset="-122"/>
                        </a:defRPr>
                      </a:lvl9pPr>
                    </a:lstStyle>
                    <a:p>
                      <a:pPr algn="ctr" fontAlgn="ctr">
                        <a:buNone/>
                      </a:pPr>
                      <a:r>
                        <a:rPr lang="zh-CN" altLang="en-US" sz="1100" b="0" i="0" u="none" strike="noStrike" dirty="0">
                          <a:solidFill>
                            <a:srgbClr val="000000"/>
                          </a:solidFill>
                          <a:effectLst/>
                          <a:latin typeface="微软雅黑" panose="020B0503020204020204" pitchFamily="34" charset="-122"/>
                          <a:ea typeface="微软雅黑" panose="020B0503020204020204" pitchFamily="34" charset="-122"/>
                          <a:sym typeface="微软雅黑" panose="020B0503020204020204" pitchFamily="34" charset="-122"/>
                        </a:rPr>
                        <a:t>择期手术</a:t>
                      </a:r>
                      <a:endParaRPr lang="zh-CN" altLang="en-US" sz="1100" b="0" i="0" u="none" strike="noStrike" dirty="0">
                        <a:solidFill>
                          <a:srgbClr val="000000"/>
                        </a:solidFill>
                        <a:effectLst/>
                        <a:latin typeface="微软雅黑" panose="020B0503020204020204" pitchFamily="34" charset="-122"/>
                        <a:ea typeface="微软雅黑" panose="020B0503020204020204" pitchFamily="34" charset="-122"/>
                        <a:sym typeface="微软雅黑" panose="020B0503020204020204" pitchFamily="34" charset="-122"/>
                      </a:endParaRPr>
                    </a:p>
                  </a:txBody>
                  <a:tcPr marL="6350" marR="114300" marT="635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lumMod val="85000"/>
                        </a:sys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等线" panose="02010600030101010101" charset="-122"/>
                        </a:defRPr>
                      </a:lvl1pPr>
                      <a:lvl2pPr marL="457200" algn="l" defTabSz="914400" rtl="0" eaLnBrk="1" latinLnBrk="0" hangingPunct="1">
                        <a:defRPr sz="1800" kern="1200">
                          <a:solidFill>
                            <a:schemeClr val="tx1"/>
                          </a:solidFill>
                          <a:latin typeface="等线" panose="02010600030101010101" charset="-122"/>
                        </a:defRPr>
                      </a:lvl2pPr>
                      <a:lvl3pPr marL="914400" algn="l" defTabSz="914400" rtl="0" eaLnBrk="1" latinLnBrk="0" hangingPunct="1">
                        <a:defRPr sz="1800" kern="1200">
                          <a:solidFill>
                            <a:schemeClr val="tx1"/>
                          </a:solidFill>
                          <a:latin typeface="等线" panose="02010600030101010101" charset="-122"/>
                        </a:defRPr>
                      </a:lvl3pPr>
                      <a:lvl4pPr marL="1371600" algn="l" defTabSz="914400" rtl="0" eaLnBrk="1" latinLnBrk="0" hangingPunct="1">
                        <a:defRPr sz="1800" kern="1200">
                          <a:solidFill>
                            <a:schemeClr val="tx1"/>
                          </a:solidFill>
                          <a:latin typeface="等线" panose="02010600030101010101" charset="-122"/>
                        </a:defRPr>
                      </a:lvl4pPr>
                      <a:lvl5pPr marL="1828800" algn="l" defTabSz="914400" rtl="0" eaLnBrk="1" latinLnBrk="0" hangingPunct="1">
                        <a:defRPr sz="1800" kern="1200">
                          <a:solidFill>
                            <a:schemeClr val="tx1"/>
                          </a:solidFill>
                          <a:latin typeface="等线" panose="02010600030101010101" charset="-122"/>
                        </a:defRPr>
                      </a:lvl5pPr>
                      <a:lvl6pPr marL="2286000" algn="l" defTabSz="914400" rtl="0" eaLnBrk="1" latinLnBrk="0" hangingPunct="1">
                        <a:defRPr sz="1800" kern="1200">
                          <a:solidFill>
                            <a:schemeClr val="tx1"/>
                          </a:solidFill>
                          <a:latin typeface="等线" panose="02010600030101010101" charset="-122"/>
                        </a:defRPr>
                      </a:lvl6pPr>
                      <a:lvl7pPr marL="2743200" algn="l" defTabSz="914400" rtl="0" eaLnBrk="1" latinLnBrk="0" hangingPunct="1">
                        <a:defRPr sz="1800" kern="1200">
                          <a:solidFill>
                            <a:schemeClr val="tx1"/>
                          </a:solidFill>
                          <a:latin typeface="等线" panose="02010600030101010101" charset="-122"/>
                        </a:defRPr>
                      </a:lvl7pPr>
                      <a:lvl8pPr marL="3200400" algn="l" defTabSz="914400" rtl="0" eaLnBrk="1" latinLnBrk="0" hangingPunct="1">
                        <a:defRPr sz="1800" kern="1200">
                          <a:solidFill>
                            <a:schemeClr val="tx1"/>
                          </a:solidFill>
                          <a:latin typeface="等线" panose="02010600030101010101" charset="-122"/>
                        </a:defRPr>
                      </a:lvl8pPr>
                      <a:lvl9pPr marL="3657600" algn="l" defTabSz="914400" rtl="0" eaLnBrk="1" latinLnBrk="0" hangingPunct="1">
                        <a:defRPr sz="1800" kern="1200">
                          <a:solidFill>
                            <a:schemeClr val="tx1"/>
                          </a:solidFill>
                          <a:latin typeface="等线" panose="02010600030101010101" charset="-122"/>
                        </a:defRPr>
                      </a:lvl9pPr>
                    </a:lstStyle>
                    <a:p>
                      <a:pPr algn="ctr" fontAlgn="ctr">
                        <a:buNone/>
                      </a:pPr>
                      <a:r>
                        <a:rPr lang="en-US" altLang="zh-CN" sz="1100" b="0" i="0" u="none" strike="noStrike" dirty="0">
                          <a:solidFill>
                            <a:srgbClr val="000000"/>
                          </a:solidFill>
                          <a:effectLst/>
                          <a:latin typeface="微软雅黑" panose="020B0503020204020204" pitchFamily="34" charset="-122"/>
                          <a:ea typeface="微软雅黑" panose="020B0503020204020204" pitchFamily="34" charset="-122"/>
                          <a:sym typeface="微软雅黑" panose="020B0503020204020204" pitchFamily="34" charset="-122"/>
                        </a:rPr>
                        <a:t>81.1(142)</a:t>
                      </a:r>
                      <a:endParaRPr lang="en-US" altLang="zh-CN" sz="1100" b="0" i="0" u="none" strike="noStrike" dirty="0">
                        <a:solidFill>
                          <a:srgbClr val="000000"/>
                        </a:solidFill>
                        <a:effectLst/>
                        <a:latin typeface="微软雅黑" panose="020B0503020204020204" pitchFamily="34" charset="-122"/>
                        <a:ea typeface="微软雅黑" panose="020B0503020204020204" pitchFamily="34" charset="-122"/>
                        <a:sym typeface="微软雅黑" panose="020B0503020204020204" pitchFamily="34" charset="-122"/>
                      </a:endParaRPr>
                    </a:p>
                  </a:txBody>
                  <a:tcPr marL="6350" marR="114300" marT="635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lumMod val="85000"/>
                        </a:sys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r>
              <a:tr h="212409">
                <a:tc vMerge="1">
                  <a:tcPr marL="72000" marR="114300" marT="0"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等线" panose="02010600030101010101" charset="-122"/>
                        </a:defRPr>
                      </a:lvl1pPr>
                      <a:lvl2pPr marL="457200" algn="l" defTabSz="914400" rtl="0" eaLnBrk="1" latinLnBrk="0" hangingPunct="1">
                        <a:defRPr sz="1800" kern="1200">
                          <a:solidFill>
                            <a:schemeClr val="tx1"/>
                          </a:solidFill>
                          <a:latin typeface="等线" panose="02010600030101010101" charset="-122"/>
                        </a:defRPr>
                      </a:lvl2pPr>
                      <a:lvl3pPr marL="914400" algn="l" defTabSz="914400" rtl="0" eaLnBrk="1" latinLnBrk="0" hangingPunct="1">
                        <a:defRPr sz="1800" kern="1200">
                          <a:solidFill>
                            <a:schemeClr val="tx1"/>
                          </a:solidFill>
                          <a:latin typeface="等线" panose="02010600030101010101" charset="-122"/>
                        </a:defRPr>
                      </a:lvl3pPr>
                      <a:lvl4pPr marL="1371600" algn="l" defTabSz="914400" rtl="0" eaLnBrk="1" latinLnBrk="0" hangingPunct="1">
                        <a:defRPr sz="1800" kern="1200">
                          <a:solidFill>
                            <a:schemeClr val="tx1"/>
                          </a:solidFill>
                          <a:latin typeface="等线" panose="02010600030101010101" charset="-122"/>
                        </a:defRPr>
                      </a:lvl4pPr>
                      <a:lvl5pPr marL="1828800" algn="l" defTabSz="914400" rtl="0" eaLnBrk="1" latinLnBrk="0" hangingPunct="1">
                        <a:defRPr sz="1800" kern="1200">
                          <a:solidFill>
                            <a:schemeClr val="tx1"/>
                          </a:solidFill>
                          <a:latin typeface="等线" panose="02010600030101010101" charset="-122"/>
                        </a:defRPr>
                      </a:lvl5pPr>
                      <a:lvl6pPr marL="2286000" algn="l" defTabSz="914400" rtl="0" eaLnBrk="1" latinLnBrk="0" hangingPunct="1">
                        <a:defRPr sz="1800" kern="1200">
                          <a:solidFill>
                            <a:schemeClr val="tx1"/>
                          </a:solidFill>
                          <a:latin typeface="等线" panose="02010600030101010101" charset="-122"/>
                        </a:defRPr>
                      </a:lvl6pPr>
                      <a:lvl7pPr marL="2743200" algn="l" defTabSz="914400" rtl="0" eaLnBrk="1" latinLnBrk="0" hangingPunct="1">
                        <a:defRPr sz="1800" kern="1200">
                          <a:solidFill>
                            <a:schemeClr val="tx1"/>
                          </a:solidFill>
                          <a:latin typeface="等线" panose="02010600030101010101" charset="-122"/>
                        </a:defRPr>
                      </a:lvl7pPr>
                      <a:lvl8pPr marL="3200400" algn="l" defTabSz="914400" rtl="0" eaLnBrk="1" latinLnBrk="0" hangingPunct="1">
                        <a:defRPr sz="1800" kern="1200">
                          <a:solidFill>
                            <a:schemeClr val="tx1"/>
                          </a:solidFill>
                          <a:latin typeface="等线" panose="02010600030101010101" charset="-122"/>
                        </a:defRPr>
                      </a:lvl8pPr>
                      <a:lvl9pPr marL="3657600" algn="l" defTabSz="914400" rtl="0" eaLnBrk="1" latinLnBrk="0" hangingPunct="1">
                        <a:defRPr sz="1800" kern="1200">
                          <a:solidFill>
                            <a:schemeClr val="tx1"/>
                          </a:solidFill>
                          <a:latin typeface="等线" panose="02010600030101010101" charset="-122"/>
                        </a:defRPr>
                      </a:lvl9pPr>
                    </a:lstStyle>
                    <a:p>
                      <a:pPr algn="ctr" fontAlgn="ctr">
                        <a:buNone/>
                      </a:pPr>
                      <a:r>
                        <a:rPr lang="zh-CN" altLang="en-US" sz="1100" b="0" i="0" u="none" strike="noStrike" dirty="0">
                          <a:solidFill>
                            <a:srgbClr val="000000"/>
                          </a:solidFill>
                          <a:effectLst/>
                          <a:latin typeface="微软雅黑" panose="020B0503020204020204" pitchFamily="34" charset="-122"/>
                          <a:ea typeface="微软雅黑" panose="020B0503020204020204" pitchFamily="34" charset="-122"/>
                          <a:sym typeface="微软雅黑" panose="020B0503020204020204" pitchFamily="34" charset="-122"/>
                        </a:rPr>
                        <a:t>急诊手术</a:t>
                      </a:r>
                      <a:endParaRPr lang="zh-CN" altLang="en-US" sz="1100" b="0" i="0" u="none" strike="noStrike" dirty="0">
                        <a:solidFill>
                          <a:srgbClr val="000000"/>
                        </a:solidFill>
                        <a:effectLst/>
                        <a:latin typeface="微软雅黑" panose="020B0503020204020204" pitchFamily="34" charset="-122"/>
                        <a:ea typeface="微软雅黑" panose="020B0503020204020204" pitchFamily="34" charset="-122"/>
                        <a:sym typeface="微软雅黑" panose="020B0503020204020204" pitchFamily="34" charset="-122"/>
                      </a:endParaRPr>
                    </a:p>
                  </a:txBody>
                  <a:tcPr marL="6350" marR="114300" marT="635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lumMod val="85000"/>
                        </a:sys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等线" panose="02010600030101010101" charset="-122"/>
                        </a:defRPr>
                      </a:lvl1pPr>
                      <a:lvl2pPr marL="457200" algn="l" defTabSz="914400" rtl="0" eaLnBrk="1" latinLnBrk="0" hangingPunct="1">
                        <a:defRPr sz="1800" kern="1200">
                          <a:solidFill>
                            <a:schemeClr val="tx1"/>
                          </a:solidFill>
                          <a:latin typeface="等线" panose="02010600030101010101" charset="-122"/>
                        </a:defRPr>
                      </a:lvl2pPr>
                      <a:lvl3pPr marL="914400" algn="l" defTabSz="914400" rtl="0" eaLnBrk="1" latinLnBrk="0" hangingPunct="1">
                        <a:defRPr sz="1800" kern="1200">
                          <a:solidFill>
                            <a:schemeClr val="tx1"/>
                          </a:solidFill>
                          <a:latin typeface="等线" panose="02010600030101010101" charset="-122"/>
                        </a:defRPr>
                      </a:lvl3pPr>
                      <a:lvl4pPr marL="1371600" algn="l" defTabSz="914400" rtl="0" eaLnBrk="1" latinLnBrk="0" hangingPunct="1">
                        <a:defRPr sz="1800" kern="1200">
                          <a:solidFill>
                            <a:schemeClr val="tx1"/>
                          </a:solidFill>
                          <a:latin typeface="等线" panose="02010600030101010101" charset="-122"/>
                        </a:defRPr>
                      </a:lvl4pPr>
                      <a:lvl5pPr marL="1828800" algn="l" defTabSz="914400" rtl="0" eaLnBrk="1" latinLnBrk="0" hangingPunct="1">
                        <a:defRPr sz="1800" kern="1200">
                          <a:solidFill>
                            <a:schemeClr val="tx1"/>
                          </a:solidFill>
                          <a:latin typeface="等线" panose="02010600030101010101" charset="-122"/>
                        </a:defRPr>
                      </a:lvl5pPr>
                      <a:lvl6pPr marL="2286000" algn="l" defTabSz="914400" rtl="0" eaLnBrk="1" latinLnBrk="0" hangingPunct="1">
                        <a:defRPr sz="1800" kern="1200">
                          <a:solidFill>
                            <a:schemeClr val="tx1"/>
                          </a:solidFill>
                          <a:latin typeface="等线" panose="02010600030101010101" charset="-122"/>
                        </a:defRPr>
                      </a:lvl6pPr>
                      <a:lvl7pPr marL="2743200" algn="l" defTabSz="914400" rtl="0" eaLnBrk="1" latinLnBrk="0" hangingPunct="1">
                        <a:defRPr sz="1800" kern="1200">
                          <a:solidFill>
                            <a:schemeClr val="tx1"/>
                          </a:solidFill>
                          <a:latin typeface="等线" panose="02010600030101010101" charset="-122"/>
                        </a:defRPr>
                      </a:lvl7pPr>
                      <a:lvl8pPr marL="3200400" algn="l" defTabSz="914400" rtl="0" eaLnBrk="1" latinLnBrk="0" hangingPunct="1">
                        <a:defRPr sz="1800" kern="1200">
                          <a:solidFill>
                            <a:schemeClr val="tx1"/>
                          </a:solidFill>
                          <a:latin typeface="等线" panose="02010600030101010101" charset="-122"/>
                        </a:defRPr>
                      </a:lvl8pPr>
                      <a:lvl9pPr marL="3657600" algn="l" defTabSz="914400" rtl="0" eaLnBrk="1" latinLnBrk="0" hangingPunct="1">
                        <a:defRPr sz="1800" kern="1200">
                          <a:solidFill>
                            <a:schemeClr val="tx1"/>
                          </a:solidFill>
                          <a:latin typeface="等线" panose="02010600030101010101" charset="-122"/>
                        </a:defRPr>
                      </a:lvl9pPr>
                    </a:lstStyle>
                    <a:p>
                      <a:pPr algn="ctr" fontAlgn="ctr">
                        <a:buNone/>
                      </a:pPr>
                      <a:r>
                        <a:rPr lang="en-US" altLang="zh-CN" sz="1100" b="0" i="0" u="none" strike="noStrike" dirty="0">
                          <a:solidFill>
                            <a:srgbClr val="000000"/>
                          </a:solidFill>
                          <a:effectLst/>
                          <a:latin typeface="微软雅黑" panose="020B0503020204020204" pitchFamily="34" charset="-122"/>
                          <a:ea typeface="微软雅黑" panose="020B0503020204020204" pitchFamily="34" charset="-122"/>
                          <a:sym typeface="微软雅黑" panose="020B0503020204020204" pitchFamily="34" charset="-122"/>
                        </a:rPr>
                        <a:t>18.9(33)</a:t>
                      </a:r>
                      <a:endParaRPr lang="en-US" altLang="zh-CN" sz="1100" b="0" i="0" u="none" strike="noStrike" dirty="0">
                        <a:solidFill>
                          <a:srgbClr val="000000"/>
                        </a:solidFill>
                        <a:effectLst/>
                        <a:latin typeface="微软雅黑" panose="020B0503020204020204" pitchFamily="34" charset="-122"/>
                        <a:ea typeface="微软雅黑" panose="020B0503020204020204" pitchFamily="34" charset="-122"/>
                        <a:sym typeface="微软雅黑" panose="020B0503020204020204" pitchFamily="34" charset="-122"/>
                      </a:endParaRPr>
                    </a:p>
                  </a:txBody>
                  <a:tcPr marL="6350" marR="114300" marT="635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lumMod val="85000"/>
                        </a:sys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r>
              <a:tr h="212409">
                <a:tc rowSpan="2">
                  <a:txBody>
                    <a:bodyPr/>
                    <a:lstStyle>
                      <a:lvl1pPr marL="0" algn="l" defTabSz="914400" rtl="0" eaLnBrk="1" latinLnBrk="0" hangingPunct="1">
                        <a:defRPr sz="1800" kern="1200">
                          <a:solidFill>
                            <a:schemeClr val="tx1"/>
                          </a:solidFill>
                          <a:latin typeface="等线" panose="02010600030101010101" charset="-122"/>
                        </a:defRPr>
                      </a:lvl1pPr>
                      <a:lvl2pPr marL="457200" algn="l" defTabSz="914400" rtl="0" eaLnBrk="1" latinLnBrk="0" hangingPunct="1">
                        <a:defRPr sz="1800" kern="1200">
                          <a:solidFill>
                            <a:schemeClr val="tx1"/>
                          </a:solidFill>
                          <a:latin typeface="等线" panose="02010600030101010101" charset="-122"/>
                        </a:defRPr>
                      </a:lvl2pPr>
                      <a:lvl3pPr marL="914400" algn="l" defTabSz="914400" rtl="0" eaLnBrk="1" latinLnBrk="0" hangingPunct="1">
                        <a:defRPr sz="1800" kern="1200">
                          <a:solidFill>
                            <a:schemeClr val="tx1"/>
                          </a:solidFill>
                          <a:latin typeface="等线" panose="02010600030101010101" charset="-122"/>
                        </a:defRPr>
                      </a:lvl3pPr>
                      <a:lvl4pPr marL="1371600" algn="l" defTabSz="914400" rtl="0" eaLnBrk="1" latinLnBrk="0" hangingPunct="1">
                        <a:defRPr sz="1800" kern="1200">
                          <a:solidFill>
                            <a:schemeClr val="tx1"/>
                          </a:solidFill>
                          <a:latin typeface="等线" panose="02010600030101010101" charset="-122"/>
                        </a:defRPr>
                      </a:lvl4pPr>
                      <a:lvl5pPr marL="1828800" algn="l" defTabSz="914400" rtl="0" eaLnBrk="1" latinLnBrk="0" hangingPunct="1">
                        <a:defRPr sz="1800" kern="1200">
                          <a:solidFill>
                            <a:schemeClr val="tx1"/>
                          </a:solidFill>
                          <a:latin typeface="等线" panose="02010600030101010101" charset="-122"/>
                        </a:defRPr>
                      </a:lvl5pPr>
                      <a:lvl6pPr marL="2286000" algn="l" defTabSz="914400" rtl="0" eaLnBrk="1" latinLnBrk="0" hangingPunct="1">
                        <a:defRPr sz="1800" kern="1200">
                          <a:solidFill>
                            <a:schemeClr val="tx1"/>
                          </a:solidFill>
                          <a:latin typeface="等线" panose="02010600030101010101" charset="-122"/>
                        </a:defRPr>
                      </a:lvl6pPr>
                      <a:lvl7pPr marL="2743200" algn="l" defTabSz="914400" rtl="0" eaLnBrk="1" latinLnBrk="0" hangingPunct="1">
                        <a:defRPr sz="1800" kern="1200">
                          <a:solidFill>
                            <a:schemeClr val="tx1"/>
                          </a:solidFill>
                          <a:latin typeface="等线" panose="02010600030101010101" charset="-122"/>
                        </a:defRPr>
                      </a:lvl7pPr>
                      <a:lvl8pPr marL="3200400" algn="l" defTabSz="914400" rtl="0" eaLnBrk="1" latinLnBrk="0" hangingPunct="1">
                        <a:defRPr sz="1800" kern="1200">
                          <a:solidFill>
                            <a:schemeClr val="tx1"/>
                          </a:solidFill>
                          <a:latin typeface="等线" panose="02010600030101010101" charset="-122"/>
                        </a:defRPr>
                      </a:lvl8pPr>
                      <a:lvl9pPr marL="3657600" algn="l" defTabSz="914400" rtl="0" eaLnBrk="1" latinLnBrk="0" hangingPunct="1">
                        <a:defRPr sz="1800" kern="1200">
                          <a:solidFill>
                            <a:schemeClr val="tx1"/>
                          </a:solidFill>
                          <a:latin typeface="等线" panose="02010600030101010101" charset="-122"/>
                        </a:defRPr>
                      </a:lvl9pPr>
                    </a:lstStyle>
                    <a:p>
                      <a:pPr algn="l" fontAlgn="ctr">
                        <a:buNone/>
                      </a:pPr>
                      <a:r>
                        <a:rPr lang="zh-CN" altLang="en-US" sz="1100" b="0" i="0" u="none" strike="noStrike" dirty="0">
                          <a:solidFill>
                            <a:srgbClr val="000000"/>
                          </a:solidFill>
                          <a:effectLst/>
                          <a:latin typeface="微软雅黑" panose="020B0503020204020204" pitchFamily="34" charset="-122"/>
                          <a:ea typeface="微软雅黑" panose="020B0503020204020204" pitchFamily="34" charset="-122"/>
                          <a:sym typeface="微软雅黑" panose="020B0503020204020204" pitchFamily="34" charset="-122"/>
                        </a:rPr>
                        <a:t>切除根治性</a:t>
                      </a:r>
                      <a:endParaRPr lang="zh-CN" altLang="en-US" sz="1100" b="0" i="0" u="none" strike="noStrike" dirty="0">
                        <a:solidFill>
                          <a:srgbClr val="000000"/>
                        </a:solidFill>
                        <a:effectLst/>
                        <a:latin typeface="微软雅黑" panose="020B0503020204020204" pitchFamily="34" charset="-122"/>
                        <a:ea typeface="微软雅黑" panose="020B0503020204020204" pitchFamily="34" charset="-122"/>
                        <a:sym typeface="微软雅黑" panose="020B0503020204020204" pitchFamily="34" charset="-122"/>
                      </a:endParaRPr>
                    </a:p>
                  </a:txBody>
                  <a:tcPr marL="72000" marR="114300" marT="0" marB="0" anchor="ctr">
                    <a:lnL w="12700" cap="flat" cmpd="sng" algn="ctr">
                      <a:no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lumMod val="85000"/>
                        </a:sys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等线" panose="02010600030101010101" charset="-122"/>
                        </a:defRPr>
                      </a:lvl1pPr>
                      <a:lvl2pPr marL="457200" algn="l" defTabSz="914400" rtl="0" eaLnBrk="1" latinLnBrk="0" hangingPunct="1">
                        <a:defRPr sz="1800" kern="1200">
                          <a:solidFill>
                            <a:schemeClr val="tx1"/>
                          </a:solidFill>
                          <a:latin typeface="等线" panose="02010600030101010101" charset="-122"/>
                        </a:defRPr>
                      </a:lvl2pPr>
                      <a:lvl3pPr marL="914400" algn="l" defTabSz="914400" rtl="0" eaLnBrk="1" latinLnBrk="0" hangingPunct="1">
                        <a:defRPr sz="1800" kern="1200">
                          <a:solidFill>
                            <a:schemeClr val="tx1"/>
                          </a:solidFill>
                          <a:latin typeface="等线" panose="02010600030101010101" charset="-122"/>
                        </a:defRPr>
                      </a:lvl3pPr>
                      <a:lvl4pPr marL="1371600" algn="l" defTabSz="914400" rtl="0" eaLnBrk="1" latinLnBrk="0" hangingPunct="1">
                        <a:defRPr sz="1800" kern="1200">
                          <a:solidFill>
                            <a:schemeClr val="tx1"/>
                          </a:solidFill>
                          <a:latin typeface="等线" panose="02010600030101010101" charset="-122"/>
                        </a:defRPr>
                      </a:lvl4pPr>
                      <a:lvl5pPr marL="1828800" algn="l" defTabSz="914400" rtl="0" eaLnBrk="1" latinLnBrk="0" hangingPunct="1">
                        <a:defRPr sz="1800" kern="1200">
                          <a:solidFill>
                            <a:schemeClr val="tx1"/>
                          </a:solidFill>
                          <a:latin typeface="等线" panose="02010600030101010101" charset="-122"/>
                        </a:defRPr>
                      </a:lvl5pPr>
                      <a:lvl6pPr marL="2286000" algn="l" defTabSz="914400" rtl="0" eaLnBrk="1" latinLnBrk="0" hangingPunct="1">
                        <a:defRPr sz="1800" kern="1200">
                          <a:solidFill>
                            <a:schemeClr val="tx1"/>
                          </a:solidFill>
                          <a:latin typeface="等线" panose="02010600030101010101" charset="-122"/>
                        </a:defRPr>
                      </a:lvl6pPr>
                      <a:lvl7pPr marL="2743200" algn="l" defTabSz="914400" rtl="0" eaLnBrk="1" latinLnBrk="0" hangingPunct="1">
                        <a:defRPr sz="1800" kern="1200">
                          <a:solidFill>
                            <a:schemeClr val="tx1"/>
                          </a:solidFill>
                          <a:latin typeface="等线" panose="02010600030101010101" charset="-122"/>
                        </a:defRPr>
                      </a:lvl7pPr>
                      <a:lvl8pPr marL="3200400" algn="l" defTabSz="914400" rtl="0" eaLnBrk="1" latinLnBrk="0" hangingPunct="1">
                        <a:defRPr sz="1800" kern="1200">
                          <a:solidFill>
                            <a:schemeClr val="tx1"/>
                          </a:solidFill>
                          <a:latin typeface="等线" panose="02010600030101010101" charset="-122"/>
                        </a:defRPr>
                      </a:lvl8pPr>
                      <a:lvl9pPr marL="3657600" algn="l" defTabSz="914400" rtl="0" eaLnBrk="1" latinLnBrk="0" hangingPunct="1">
                        <a:defRPr sz="1800" kern="1200">
                          <a:solidFill>
                            <a:schemeClr val="tx1"/>
                          </a:solidFill>
                          <a:latin typeface="等线" panose="02010600030101010101" charset="-122"/>
                        </a:defRPr>
                      </a:lvl9pPr>
                    </a:lstStyle>
                    <a:p>
                      <a:pPr algn="ctr" fontAlgn="ctr">
                        <a:buNone/>
                      </a:pPr>
                      <a:r>
                        <a:rPr lang="de-DE" sz="1100" b="0" i="0" u="none" strike="noStrike" dirty="0">
                          <a:solidFill>
                            <a:srgbClr val="000000"/>
                          </a:solidFill>
                          <a:effectLst/>
                          <a:latin typeface="微软雅黑" panose="020B0503020204020204" pitchFamily="34" charset="-122"/>
                          <a:ea typeface="微软雅黑" panose="020B0503020204020204" pitchFamily="34" charset="-122"/>
                          <a:sym typeface="微软雅黑" panose="020B0503020204020204" pitchFamily="34" charset="-122"/>
                        </a:rPr>
                        <a:t>R0</a:t>
                      </a:r>
                      <a:endParaRPr lang="de-DE" sz="1100" b="0" i="0" u="none" strike="noStrike" dirty="0">
                        <a:solidFill>
                          <a:srgbClr val="000000"/>
                        </a:solidFill>
                        <a:effectLst/>
                        <a:latin typeface="微软雅黑" panose="020B0503020204020204" pitchFamily="34" charset="-122"/>
                        <a:ea typeface="微软雅黑" panose="020B0503020204020204" pitchFamily="34" charset="-122"/>
                        <a:sym typeface="微软雅黑" panose="020B0503020204020204" pitchFamily="34" charset="-122"/>
                      </a:endParaRPr>
                    </a:p>
                  </a:txBody>
                  <a:tcPr marL="6350" marR="114300" marT="635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lumMod val="85000"/>
                        </a:sys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等线" panose="02010600030101010101" charset="-122"/>
                        </a:defRPr>
                      </a:lvl1pPr>
                      <a:lvl2pPr marL="457200" algn="l" defTabSz="914400" rtl="0" eaLnBrk="1" latinLnBrk="0" hangingPunct="1">
                        <a:defRPr sz="1800" kern="1200">
                          <a:solidFill>
                            <a:schemeClr val="tx1"/>
                          </a:solidFill>
                          <a:latin typeface="等线" panose="02010600030101010101" charset="-122"/>
                        </a:defRPr>
                      </a:lvl2pPr>
                      <a:lvl3pPr marL="914400" algn="l" defTabSz="914400" rtl="0" eaLnBrk="1" latinLnBrk="0" hangingPunct="1">
                        <a:defRPr sz="1800" kern="1200">
                          <a:solidFill>
                            <a:schemeClr val="tx1"/>
                          </a:solidFill>
                          <a:latin typeface="等线" panose="02010600030101010101" charset="-122"/>
                        </a:defRPr>
                      </a:lvl3pPr>
                      <a:lvl4pPr marL="1371600" algn="l" defTabSz="914400" rtl="0" eaLnBrk="1" latinLnBrk="0" hangingPunct="1">
                        <a:defRPr sz="1800" kern="1200">
                          <a:solidFill>
                            <a:schemeClr val="tx1"/>
                          </a:solidFill>
                          <a:latin typeface="等线" panose="02010600030101010101" charset="-122"/>
                        </a:defRPr>
                      </a:lvl4pPr>
                      <a:lvl5pPr marL="1828800" algn="l" defTabSz="914400" rtl="0" eaLnBrk="1" latinLnBrk="0" hangingPunct="1">
                        <a:defRPr sz="1800" kern="1200">
                          <a:solidFill>
                            <a:schemeClr val="tx1"/>
                          </a:solidFill>
                          <a:latin typeface="等线" panose="02010600030101010101" charset="-122"/>
                        </a:defRPr>
                      </a:lvl5pPr>
                      <a:lvl6pPr marL="2286000" algn="l" defTabSz="914400" rtl="0" eaLnBrk="1" latinLnBrk="0" hangingPunct="1">
                        <a:defRPr sz="1800" kern="1200">
                          <a:solidFill>
                            <a:schemeClr val="tx1"/>
                          </a:solidFill>
                          <a:latin typeface="等线" panose="02010600030101010101" charset="-122"/>
                        </a:defRPr>
                      </a:lvl6pPr>
                      <a:lvl7pPr marL="2743200" algn="l" defTabSz="914400" rtl="0" eaLnBrk="1" latinLnBrk="0" hangingPunct="1">
                        <a:defRPr sz="1800" kern="1200">
                          <a:solidFill>
                            <a:schemeClr val="tx1"/>
                          </a:solidFill>
                          <a:latin typeface="等线" panose="02010600030101010101" charset="-122"/>
                        </a:defRPr>
                      </a:lvl7pPr>
                      <a:lvl8pPr marL="3200400" algn="l" defTabSz="914400" rtl="0" eaLnBrk="1" latinLnBrk="0" hangingPunct="1">
                        <a:defRPr sz="1800" kern="1200">
                          <a:solidFill>
                            <a:schemeClr val="tx1"/>
                          </a:solidFill>
                          <a:latin typeface="等线" panose="02010600030101010101" charset="-122"/>
                        </a:defRPr>
                      </a:lvl8pPr>
                      <a:lvl9pPr marL="3657600" algn="l" defTabSz="914400" rtl="0" eaLnBrk="1" latinLnBrk="0" hangingPunct="1">
                        <a:defRPr sz="1800" kern="1200">
                          <a:solidFill>
                            <a:schemeClr val="tx1"/>
                          </a:solidFill>
                          <a:latin typeface="等线" panose="02010600030101010101" charset="-122"/>
                        </a:defRPr>
                      </a:lvl9pPr>
                    </a:lstStyle>
                    <a:p>
                      <a:pPr algn="ctr" fontAlgn="ctr">
                        <a:buNone/>
                      </a:pPr>
                      <a:r>
                        <a:rPr lang="en-US" altLang="zh-CN" sz="1100" b="0" i="0" u="none" strike="noStrike" dirty="0">
                          <a:solidFill>
                            <a:srgbClr val="000000"/>
                          </a:solidFill>
                          <a:effectLst/>
                          <a:latin typeface="微软雅黑" panose="020B0503020204020204" pitchFamily="34" charset="-122"/>
                          <a:ea typeface="微软雅黑" panose="020B0503020204020204" pitchFamily="34" charset="-122"/>
                          <a:sym typeface="微软雅黑" panose="020B0503020204020204" pitchFamily="34" charset="-122"/>
                        </a:rPr>
                        <a:t>92.0(161)</a:t>
                      </a:r>
                      <a:endParaRPr lang="en-US" altLang="zh-CN" sz="1100" b="0" i="0" u="none" strike="noStrike" dirty="0">
                        <a:solidFill>
                          <a:srgbClr val="000000"/>
                        </a:solidFill>
                        <a:effectLst/>
                        <a:latin typeface="微软雅黑" panose="020B0503020204020204" pitchFamily="34" charset="-122"/>
                        <a:ea typeface="微软雅黑" panose="020B0503020204020204" pitchFamily="34" charset="-122"/>
                        <a:sym typeface="微软雅黑" panose="020B0503020204020204" pitchFamily="34" charset="-122"/>
                      </a:endParaRPr>
                    </a:p>
                  </a:txBody>
                  <a:tcPr marL="6350" marR="114300" marT="635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lumMod val="85000"/>
                        </a:sys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r>
              <a:tr h="212409">
                <a:tc vMerge="1">
                  <a:tcPr marL="72000" marR="114300" marT="0"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等线" panose="02010600030101010101" charset="-122"/>
                        </a:defRPr>
                      </a:lvl1pPr>
                      <a:lvl2pPr marL="457200" algn="l" defTabSz="914400" rtl="0" eaLnBrk="1" latinLnBrk="0" hangingPunct="1">
                        <a:defRPr sz="1800" kern="1200">
                          <a:solidFill>
                            <a:schemeClr val="tx1"/>
                          </a:solidFill>
                          <a:latin typeface="等线" panose="02010600030101010101" charset="-122"/>
                        </a:defRPr>
                      </a:lvl2pPr>
                      <a:lvl3pPr marL="914400" algn="l" defTabSz="914400" rtl="0" eaLnBrk="1" latinLnBrk="0" hangingPunct="1">
                        <a:defRPr sz="1800" kern="1200">
                          <a:solidFill>
                            <a:schemeClr val="tx1"/>
                          </a:solidFill>
                          <a:latin typeface="等线" panose="02010600030101010101" charset="-122"/>
                        </a:defRPr>
                      </a:lvl3pPr>
                      <a:lvl4pPr marL="1371600" algn="l" defTabSz="914400" rtl="0" eaLnBrk="1" latinLnBrk="0" hangingPunct="1">
                        <a:defRPr sz="1800" kern="1200">
                          <a:solidFill>
                            <a:schemeClr val="tx1"/>
                          </a:solidFill>
                          <a:latin typeface="等线" panose="02010600030101010101" charset="-122"/>
                        </a:defRPr>
                      </a:lvl4pPr>
                      <a:lvl5pPr marL="1828800" algn="l" defTabSz="914400" rtl="0" eaLnBrk="1" latinLnBrk="0" hangingPunct="1">
                        <a:defRPr sz="1800" kern="1200">
                          <a:solidFill>
                            <a:schemeClr val="tx1"/>
                          </a:solidFill>
                          <a:latin typeface="等线" panose="02010600030101010101" charset="-122"/>
                        </a:defRPr>
                      </a:lvl5pPr>
                      <a:lvl6pPr marL="2286000" algn="l" defTabSz="914400" rtl="0" eaLnBrk="1" latinLnBrk="0" hangingPunct="1">
                        <a:defRPr sz="1800" kern="1200">
                          <a:solidFill>
                            <a:schemeClr val="tx1"/>
                          </a:solidFill>
                          <a:latin typeface="等线" panose="02010600030101010101" charset="-122"/>
                        </a:defRPr>
                      </a:lvl6pPr>
                      <a:lvl7pPr marL="2743200" algn="l" defTabSz="914400" rtl="0" eaLnBrk="1" latinLnBrk="0" hangingPunct="1">
                        <a:defRPr sz="1800" kern="1200">
                          <a:solidFill>
                            <a:schemeClr val="tx1"/>
                          </a:solidFill>
                          <a:latin typeface="等线" panose="02010600030101010101" charset="-122"/>
                        </a:defRPr>
                      </a:lvl7pPr>
                      <a:lvl8pPr marL="3200400" algn="l" defTabSz="914400" rtl="0" eaLnBrk="1" latinLnBrk="0" hangingPunct="1">
                        <a:defRPr sz="1800" kern="1200">
                          <a:solidFill>
                            <a:schemeClr val="tx1"/>
                          </a:solidFill>
                          <a:latin typeface="等线" panose="02010600030101010101" charset="-122"/>
                        </a:defRPr>
                      </a:lvl8pPr>
                      <a:lvl9pPr marL="3657600" algn="l" defTabSz="914400" rtl="0" eaLnBrk="1" latinLnBrk="0" hangingPunct="1">
                        <a:defRPr sz="1800" kern="1200">
                          <a:solidFill>
                            <a:schemeClr val="tx1"/>
                          </a:solidFill>
                          <a:latin typeface="等线" panose="02010600030101010101" charset="-122"/>
                        </a:defRPr>
                      </a:lvl9pPr>
                    </a:lstStyle>
                    <a:p>
                      <a:pPr algn="ctr" fontAlgn="ctr">
                        <a:buNone/>
                      </a:pPr>
                      <a:r>
                        <a:rPr lang="de-DE" sz="1100" b="0" i="0" u="none" strike="noStrike" dirty="0">
                          <a:solidFill>
                            <a:srgbClr val="000000"/>
                          </a:solidFill>
                          <a:effectLst/>
                          <a:latin typeface="微软雅黑" panose="020B0503020204020204" pitchFamily="34" charset="-122"/>
                          <a:ea typeface="微软雅黑" panose="020B0503020204020204" pitchFamily="34" charset="-122"/>
                          <a:sym typeface="微软雅黑" panose="020B0503020204020204" pitchFamily="34" charset="-122"/>
                        </a:rPr>
                        <a:t>R1</a:t>
                      </a:r>
                      <a:endParaRPr lang="de-DE" sz="1100" b="0" i="0" u="none" strike="noStrike" dirty="0">
                        <a:solidFill>
                          <a:srgbClr val="000000"/>
                        </a:solidFill>
                        <a:effectLst/>
                        <a:latin typeface="微软雅黑" panose="020B0503020204020204" pitchFamily="34" charset="-122"/>
                        <a:ea typeface="微软雅黑" panose="020B0503020204020204" pitchFamily="34" charset="-122"/>
                        <a:sym typeface="微软雅黑" panose="020B0503020204020204" pitchFamily="34" charset="-122"/>
                      </a:endParaRPr>
                    </a:p>
                  </a:txBody>
                  <a:tcPr marL="6350" marR="114300" marT="635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lumMod val="85000"/>
                        </a:sys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等线" panose="02010600030101010101" charset="-122"/>
                        </a:defRPr>
                      </a:lvl1pPr>
                      <a:lvl2pPr marL="457200" algn="l" defTabSz="914400" rtl="0" eaLnBrk="1" latinLnBrk="0" hangingPunct="1">
                        <a:defRPr sz="1800" kern="1200">
                          <a:solidFill>
                            <a:schemeClr val="tx1"/>
                          </a:solidFill>
                          <a:latin typeface="等线" panose="02010600030101010101" charset="-122"/>
                        </a:defRPr>
                      </a:lvl2pPr>
                      <a:lvl3pPr marL="914400" algn="l" defTabSz="914400" rtl="0" eaLnBrk="1" latinLnBrk="0" hangingPunct="1">
                        <a:defRPr sz="1800" kern="1200">
                          <a:solidFill>
                            <a:schemeClr val="tx1"/>
                          </a:solidFill>
                          <a:latin typeface="等线" panose="02010600030101010101" charset="-122"/>
                        </a:defRPr>
                      </a:lvl3pPr>
                      <a:lvl4pPr marL="1371600" algn="l" defTabSz="914400" rtl="0" eaLnBrk="1" latinLnBrk="0" hangingPunct="1">
                        <a:defRPr sz="1800" kern="1200">
                          <a:solidFill>
                            <a:schemeClr val="tx1"/>
                          </a:solidFill>
                          <a:latin typeface="等线" panose="02010600030101010101" charset="-122"/>
                        </a:defRPr>
                      </a:lvl4pPr>
                      <a:lvl5pPr marL="1828800" algn="l" defTabSz="914400" rtl="0" eaLnBrk="1" latinLnBrk="0" hangingPunct="1">
                        <a:defRPr sz="1800" kern="1200">
                          <a:solidFill>
                            <a:schemeClr val="tx1"/>
                          </a:solidFill>
                          <a:latin typeface="等线" panose="02010600030101010101" charset="-122"/>
                        </a:defRPr>
                      </a:lvl5pPr>
                      <a:lvl6pPr marL="2286000" algn="l" defTabSz="914400" rtl="0" eaLnBrk="1" latinLnBrk="0" hangingPunct="1">
                        <a:defRPr sz="1800" kern="1200">
                          <a:solidFill>
                            <a:schemeClr val="tx1"/>
                          </a:solidFill>
                          <a:latin typeface="等线" panose="02010600030101010101" charset="-122"/>
                        </a:defRPr>
                      </a:lvl6pPr>
                      <a:lvl7pPr marL="2743200" algn="l" defTabSz="914400" rtl="0" eaLnBrk="1" latinLnBrk="0" hangingPunct="1">
                        <a:defRPr sz="1800" kern="1200">
                          <a:solidFill>
                            <a:schemeClr val="tx1"/>
                          </a:solidFill>
                          <a:latin typeface="等线" panose="02010600030101010101" charset="-122"/>
                        </a:defRPr>
                      </a:lvl7pPr>
                      <a:lvl8pPr marL="3200400" algn="l" defTabSz="914400" rtl="0" eaLnBrk="1" latinLnBrk="0" hangingPunct="1">
                        <a:defRPr sz="1800" kern="1200">
                          <a:solidFill>
                            <a:schemeClr val="tx1"/>
                          </a:solidFill>
                          <a:latin typeface="等线" panose="02010600030101010101" charset="-122"/>
                        </a:defRPr>
                      </a:lvl8pPr>
                      <a:lvl9pPr marL="3657600" algn="l" defTabSz="914400" rtl="0" eaLnBrk="1" latinLnBrk="0" hangingPunct="1">
                        <a:defRPr sz="1800" kern="1200">
                          <a:solidFill>
                            <a:schemeClr val="tx1"/>
                          </a:solidFill>
                          <a:latin typeface="等线" panose="02010600030101010101" charset="-122"/>
                        </a:defRPr>
                      </a:lvl9pPr>
                    </a:lstStyle>
                    <a:p>
                      <a:pPr algn="ctr" fontAlgn="ctr">
                        <a:buNone/>
                      </a:pPr>
                      <a:r>
                        <a:rPr lang="en-US" altLang="zh-CN" sz="1100" b="0" i="0" u="none" strike="noStrike" dirty="0">
                          <a:solidFill>
                            <a:srgbClr val="000000"/>
                          </a:solidFill>
                          <a:effectLst/>
                          <a:latin typeface="微软雅黑" panose="020B0503020204020204" pitchFamily="34" charset="-122"/>
                          <a:ea typeface="微软雅黑" panose="020B0503020204020204" pitchFamily="34" charset="-122"/>
                          <a:sym typeface="微软雅黑" panose="020B0503020204020204" pitchFamily="34" charset="-122"/>
                        </a:rPr>
                        <a:t>8.0(14)</a:t>
                      </a:r>
                      <a:endParaRPr lang="en-US" altLang="zh-CN" sz="1100" b="0" i="0" u="none" strike="noStrike" dirty="0">
                        <a:solidFill>
                          <a:srgbClr val="000000"/>
                        </a:solidFill>
                        <a:effectLst/>
                        <a:latin typeface="微软雅黑" panose="020B0503020204020204" pitchFamily="34" charset="-122"/>
                        <a:ea typeface="微软雅黑" panose="020B0503020204020204" pitchFamily="34" charset="-122"/>
                        <a:sym typeface="微软雅黑" panose="020B0503020204020204" pitchFamily="34" charset="-122"/>
                      </a:endParaRPr>
                    </a:p>
                  </a:txBody>
                  <a:tcPr marL="6350" marR="114300" marT="635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lumMod val="85000"/>
                        </a:sys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r>
              <a:tr h="212409">
                <a:tc rowSpan="2">
                  <a:txBody>
                    <a:bodyPr/>
                    <a:lstStyle>
                      <a:lvl1pPr marL="0" algn="l" defTabSz="914400" rtl="0" eaLnBrk="1" latinLnBrk="0" hangingPunct="1">
                        <a:defRPr sz="1800" kern="1200">
                          <a:solidFill>
                            <a:schemeClr val="tx1"/>
                          </a:solidFill>
                          <a:latin typeface="等线" panose="02010600030101010101" charset="-122"/>
                        </a:defRPr>
                      </a:lvl1pPr>
                      <a:lvl2pPr marL="457200" algn="l" defTabSz="914400" rtl="0" eaLnBrk="1" latinLnBrk="0" hangingPunct="1">
                        <a:defRPr sz="1800" kern="1200">
                          <a:solidFill>
                            <a:schemeClr val="tx1"/>
                          </a:solidFill>
                          <a:latin typeface="等线" panose="02010600030101010101" charset="-122"/>
                        </a:defRPr>
                      </a:lvl2pPr>
                      <a:lvl3pPr marL="914400" algn="l" defTabSz="914400" rtl="0" eaLnBrk="1" latinLnBrk="0" hangingPunct="1">
                        <a:defRPr sz="1800" kern="1200">
                          <a:solidFill>
                            <a:schemeClr val="tx1"/>
                          </a:solidFill>
                          <a:latin typeface="等线" panose="02010600030101010101" charset="-122"/>
                        </a:defRPr>
                      </a:lvl3pPr>
                      <a:lvl4pPr marL="1371600" algn="l" defTabSz="914400" rtl="0" eaLnBrk="1" latinLnBrk="0" hangingPunct="1">
                        <a:defRPr sz="1800" kern="1200">
                          <a:solidFill>
                            <a:schemeClr val="tx1"/>
                          </a:solidFill>
                          <a:latin typeface="等线" panose="02010600030101010101" charset="-122"/>
                        </a:defRPr>
                      </a:lvl4pPr>
                      <a:lvl5pPr marL="1828800" algn="l" defTabSz="914400" rtl="0" eaLnBrk="1" latinLnBrk="0" hangingPunct="1">
                        <a:defRPr sz="1800" kern="1200">
                          <a:solidFill>
                            <a:schemeClr val="tx1"/>
                          </a:solidFill>
                          <a:latin typeface="等线" panose="02010600030101010101" charset="-122"/>
                        </a:defRPr>
                      </a:lvl5pPr>
                      <a:lvl6pPr marL="2286000" algn="l" defTabSz="914400" rtl="0" eaLnBrk="1" latinLnBrk="0" hangingPunct="1">
                        <a:defRPr sz="1800" kern="1200">
                          <a:solidFill>
                            <a:schemeClr val="tx1"/>
                          </a:solidFill>
                          <a:latin typeface="等线" panose="02010600030101010101" charset="-122"/>
                        </a:defRPr>
                      </a:lvl6pPr>
                      <a:lvl7pPr marL="2743200" algn="l" defTabSz="914400" rtl="0" eaLnBrk="1" latinLnBrk="0" hangingPunct="1">
                        <a:defRPr sz="1800" kern="1200">
                          <a:solidFill>
                            <a:schemeClr val="tx1"/>
                          </a:solidFill>
                          <a:latin typeface="等线" panose="02010600030101010101" charset="-122"/>
                        </a:defRPr>
                      </a:lvl7pPr>
                      <a:lvl8pPr marL="3200400" algn="l" defTabSz="914400" rtl="0" eaLnBrk="1" latinLnBrk="0" hangingPunct="1">
                        <a:defRPr sz="1800" kern="1200">
                          <a:solidFill>
                            <a:schemeClr val="tx1"/>
                          </a:solidFill>
                          <a:latin typeface="等线" panose="02010600030101010101" charset="-122"/>
                        </a:defRPr>
                      </a:lvl8pPr>
                      <a:lvl9pPr marL="3657600" algn="l" defTabSz="914400" rtl="0" eaLnBrk="1" latinLnBrk="0" hangingPunct="1">
                        <a:defRPr sz="1800" kern="1200">
                          <a:solidFill>
                            <a:schemeClr val="tx1"/>
                          </a:solidFill>
                          <a:latin typeface="等线" panose="02010600030101010101" charset="-122"/>
                        </a:defRPr>
                      </a:lvl9pPr>
                    </a:lstStyle>
                    <a:p>
                      <a:pPr algn="l" fontAlgn="ctr">
                        <a:buNone/>
                      </a:pPr>
                      <a:r>
                        <a:rPr lang="zh-CN" altLang="en-US" sz="1100" b="0" i="0" u="none" strike="noStrike" dirty="0">
                          <a:solidFill>
                            <a:srgbClr val="000000"/>
                          </a:solidFill>
                          <a:effectLst/>
                          <a:latin typeface="微软雅黑" panose="020B0503020204020204" pitchFamily="34" charset="-122"/>
                          <a:ea typeface="微软雅黑" panose="020B0503020204020204" pitchFamily="34" charset="-122"/>
                          <a:sym typeface="微软雅黑" panose="020B0503020204020204" pitchFamily="34" charset="-122"/>
                        </a:rPr>
                        <a:t>肿瘤破裂</a:t>
                      </a:r>
                      <a:endParaRPr lang="zh-CN" altLang="en-US" sz="1100" b="0" i="0" u="none" strike="noStrike" dirty="0">
                        <a:solidFill>
                          <a:srgbClr val="000000"/>
                        </a:solidFill>
                        <a:effectLst/>
                        <a:latin typeface="微软雅黑" panose="020B0503020204020204" pitchFamily="34" charset="-122"/>
                        <a:ea typeface="微软雅黑" panose="020B0503020204020204" pitchFamily="34" charset="-122"/>
                        <a:sym typeface="微软雅黑" panose="020B0503020204020204" pitchFamily="34" charset="-122"/>
                      </a:endParaRPr>
                    </a:p>
                  </a:txBody>
                  <a:tcPr marL="72000" marR="114300" marT="0" marB="0" anchor="ctr">
                    <a:lnL w="12700" cap="flat" cmpd="sng" algn="ctr">
                      <a:no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lumMod val="85000"/>
                        </a:sys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等线" panose="02010600030101010101" charset="-122"/>
                        </a:defRPr>
                      </a:lvl1pPr>
                      <a:lvl2pPr marL="457200" algn="l" defTabSz="914400" rtl="0" eaLnBrk="1" latinLnBrk="0" hangingPunct="1">
                        <a:defRPr sz="1800" kern="1200">
                          <a:solidFill>
                            <a:schemeClr val="tx1"/>
                          </a:solidFill>
                          <a:latin typeface="等线" panose="02010600030101010101" charset="-122"/>
                        </a:defRPr>
                      </a:lvl2pPr>
                      <a:lvl3pPr marL="914400" algn="l" defTabSz="914400" rtl="0" eaLnBrk="1" latinLnBrk="0" hangingPunct="1">
                        <a:defRPr sz="1800" kern="1200">
                          <a:solidFill>
                            <a:schemeClr val="tx1"/>
                          </a:solidFill>
                          <a:latin typeface="等线" panose="02010600030101010101" charset="-122"/>
                        </a:defRPr>
                      </a:lvl3pPr>
                      <a:lvl4pPr marL="1371600" algn="l" defTabSz="914400" rtl="0" eaLnBrk="1" latinLnBrk="0" hangingPunct="1">
                        <a:defRPr sz="1800" kern="1200">
                          <a:solidFill>
                            <a:schemeClr val="tx1"/>
                          </a:solidFill>
                          <a:latin typeface="等线" panose="02010600030101010101" charset="-122"/>
                        </a:defRPr>
                      </a:lvl4pPr>
                      <a:lvl5pPr marL="1828800" algn="l" defTabSz="914400" rtl="0" eaLnBrk="1" latinLnBrk="0" hangingPunct="1">
                        <a:defRPr sz="1800" kern="1200">
                          <a:solidFill>
                            <a:schemeClr val="tx1"/>
                          </a:solidFill>
                          <a:latin typeface="等线" panose="02010600030101010101" charset="-122"/>
                        </a:defRPr>
                      </a:lvl5pPr>
                      <a:lvl6pPr marL="2286000" algn="l" defTabSz="914400" rtl="0" eaLnBrk="1" latinLnBrk="0" hangingPunct="1">
                        <a:defRPr sz="1800" kern="1200">
                          <a:solidFill>
                            <a:schemeClr val="tx1"/>
                          </a:solidFill>
                          <a:latin typeface="等线" panose="02010600030101010101" charset="-122"/>
                        </a:defRPr>
                      </a:lvl6pPr>
                      <a:lvl7pPr marL="2743200" algn="l" defTabSz="914400" rtl="0" eaLnBrk="1" latinLnBrk="0" hangingPunct="1">
                        <a:defRPr sz="1800" kern="1200">
                          <a:solidFill>
                            <a:schemeClr val="tx1"/>
                          </a:solidFill>
                          <a:latin typeface="等线" panose="02010600030101010101" charset="-122"/>
                        </a:defRPr>
                      </a:lvl7pPr>
                      <a:lvl8pPr marL="3200400" algn="l" defTabSz="914400" rtl="0" eaLnBrk="1" latinLnBrk="0" hangingPunct="1">
                        <a:defRPr sz="1800" kern="1200">
                          <a:solidFill>
                            <a:schemeClr val="tx1"/>
                          </a:solidFill>
                          <a:latin typeface="等线" panose="02010600030101010101" charset="-122"/>
                        </a:defRPr>
                      </a:lvl8pPr>
                      <a:lvl9pPr marL="3657600" algn="l" defTabSz="914400" rtl="0" eaLnBrk="1" latinLnBrk="0" hangingPunct="1">
                        <a:defRPr sz="1800" kern="1200">
                          <a:solidFill>
                            <a:schemeClr val="tx1"/>
                          </a:solidFill>
                          <a:latin typeface="等线" panose="02010600030101010101" charset="-122"/>
                        </a:defRPr>
                      </a:lvl9pPr>
                    </a:lstStyle>
                    <a:p>
                      <a:pPr algn="ctr" fontAlgn="ctr">
                        <a:buNone/>
                      </a:pPr>
                      <a:r>
                        <a:rPr lang="zh-CN" altLang="en-US" sz="1100" b="0" i="0" u="none" strike="noStrike" dirty="0">
                          <a:solidFill>
                            <a:srgbClr val="000000"/>
                          </a:solidFill>
                          <a:effectLst/>
                          <a:latin typeface="微软雅黑" panose="020B0503020204020204" pitchFamily="34" charset="-122"/>
                          <a:ea typeface="微软雅黑" panose="020B0503020204020204" pitchFamily="34" charset="-122"/>
                          <a:sym typeface="微软雅黑" panose="020B0503020204020204" pitchFamily="34" charset="-122"/>
                        </a:rPr>
                        <a:t>否</a:t>
                      </a:r>
                      <a:endParaRPr lang="zh-CN" altLang="en-US" sz="1100" b="0" i="0" u="none" strike="noStrike" dirty="0">
                        <a:solidFill>
                          <a:srgbClr val="000000"/>
                        </a:solidFill>
                        <a:effectLst/>
                        <a:latin typeface="微软雅黑" panose="020B0503020204020204" pitchFamily="34" charset="-122"/>
                        <a:ea typeface="微软雅黑" panose="020B0503020204020204" pitchFamily="34" charset="-122"/>
                        <a:sym typeface="微软雅黑" panose="020B0503020204020204" pitchFamily="34" charset="-122"/>
                      </a:endParaRPr>
                    </a:p>
                  </a:txBody>
                  <a:tcPr marL="6350" marR="114300" marT="635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lumMod val="85000"/>
                        </a:sys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等线" panose="02010600030101010101" charset="-122"/>
                        </a:defRPr>
                      </a:lvl1pPr>
                      <a:lvl2pPr marL="457200" algn="l" defTabSz="914400" rtl="0" eaLnBrk="1" latinLnBrk="0" hangingPunct="1">
                        <a:defRPr sz="1800" kern="1200">
                          <a:solidFill>
                            <a:schemeClr val="tx1"/>
                          </a:solidFill>
                          <a:latin typeface="等线" panose="02010600030101010101" charset="-122"/>
                        </a:defRPr>
                      </a:lvl2pPr>
                      <a:lvl3pPr marL="914400" algn="l" defTabSz="914400" rtl="0" eaLnBrk="1" latinLnBrk="0" hangingPunct="1">
                        <a:defRPr sz="1800" kern="1200">
                          <a:solidFill>
                            <a:schemeClr val="tx1"/>
                          </a:solidFill>
                          <a:latin typeface="等线" panose="02010600030101010101" charset="-122"/>
                        </a:defRPr>
                      </a:lvl3pPr>
                      <a:lvl4pPr marL="1371600" algn="l" defTabSz="914400" rtl="0" eaLnBrk="1" latinLnBrk="0" hangingPunct="1">
                        <a:defRPr sz="1800" kern="1200">
                          <a:solidFill>
                            <a:schemeClr val="tx1"/>
                          </a:solidFill>
                          <a:latin typeface="等线" panose="02010600030101010101" charset="-122"/>
                        </a:defRPr>
                      </a:lvl4pPr>
                      <a:lvl5pPr marL="1828800" algn="l" defTabSz="914400" rtl="0" eaLnBrk="1" latinLnBrk="0" hangingPunct="1">
                        <a:defRPr sz="1800" kern="1200">
                          <a:solidFill>
                            <a:schemeClr val="tx1"/>
                          </a:solidFill>
                          <a:latin typeface="等线" panose="02010600030101010101" charset="-122"/>
                        </a:defRPr>
                      </a:lvl5pPr>
                      <a:lvl6pPr marL="2286000" algn="l" defTabSz="914400" rtl="0" eaLnBrk="1" latinLnBrk="0" hangingPunct="1">
                        <a:defRPr sz="1800" kern="1200">
                          <a:solidFill>
                            <a:schemeClr val="tx1"/>
                          </a:solidFill>
                          <a:latin typeface="等线" panose="02010600030101010101" charset="-122"/>
                        </a:defRPr>
                      </a:lvl6pPr>
                      <a:lvl7pPr marL="2743200" algn="l" defTabSz="914400" rtl="0" eaLnBrk="1" latinLnBrk="0" hangingPunct="1">
                        <a:defRPr sz="1800" kern="1200">
                          <a:solidFill>
                            <a:schemeClr val="tx1"/>
                          </a:solidFill>
                          <a:latin typeface="等线" panose="02010600030101010101" charset="-122"/>
                        </a:defRPr>
                      </a:lvl7pPr>
                      <a:lvl8pPr marL="3200400" algn="l" defTabSz="914400" rtl="0" eaLnBrk="1" latinLnBrk="0" hangingPunct="1">
                        <a:defRPr sz="1800" kern="1200">
                          <a:solidFill>
                            <a:schemeClr val="tx1"/>
                          </a:solidFill>
                          <a:latin typeface="等线" panose="02010600030101010101" charset="-122"/>
                        </a:defRPr>
                      </a:lvl8pPr>
                      <a:lvl9pPr marL="3657600" algn="l" defTabSz="914400" rtl="0" eaLnBrk="1" latinLnBrk="0" hangingPunct="1">
                        <a:defRPr sz="1800" kern="1200">
                          <a:solidFill>
                            <a:schemeClr val="tx1"/>
                          </a:solidFill>
                          <a:latin typeface="等线" panose="02010600030101010101" charset="-122"/>
                        </a:defRPr>
                      </a:lvl9pPr>
                    </a:lstStyle>
                    <a:p>
                      <a:pPr algn="ctr" fontAlgn="ctr">
                        <a:buNone/>
                      </a:pPr>
                      <a:r>
                        <a:rPr lang="en-US" altLang="zh-CN" sz="1100" b="0" i="0" u="none" strike="noStrike" dirty="0">
                          <a:solidFill>
                            <a:srgbClr val="000000"/>
                          </a:solidFill>
                          <a:effectLst/>
                          <a:latin typeface="微软雅黑" panose="020B0503020204020204" pitchFamily="34" charset="-122"/>
                          <a:ea typeface="微软雅黑" panose="020B0503020204020204" pitchFamily="34" charset="-122"/>
                          <a:sym typeface="微软雅黑" panose="020B0503020204020204" pitchFamily="34" charset="-122"/>
                        </a:rPr>
                        <a:t>89.7(157)</a:t>
                      </a:r>
                      <a:endParaRPr lang="en-US" altLang="zh-CN" sz="1100" b="0" i="0" u="none" strike="noStrike" dirty="0">
                        <a:solidFill>
                          <a:srgbClr val="000000"/>
                        </a:solidFill>
                        <a:effectLst/>
                        <a:latin typeface="微软雅黑" panose="020B0503020204020204" pitchFamily="34" charset="-122"/>
                        <a:ea typeface="微软雅黑" panose="020B0503020204020204" pitchFamily="34" charset="-122"/>
                        <a:sym typeface="微软雅黑" panose="020B0503020204020204" pitchFamily="34" charset="-122"/>
                      </a:endParaRPr>
                    </a:p>
                  </a:txBody>
                  <a:tcPr marL="6350" marR="114300" marT="635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lumMod val="85000"/>
                        </a:sys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r>
              <a:tr h="212409">
                <a:tc vMerge="1">
                  <a:tcPr marL="72000" marR="114300" marT="0"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等线" panose="02010600030101010101" charset="-122"/>
                        </a:defRPr>
                      </a:lvl1pPr>
                      <a:lvl2pPr marL="457200" algn="l" defTabSz="914400" rtl="0" eaLnBrk="1" latinLnBrk="0" hangingPunct="1">
                        <a:defRPr sz="1800" kern="1200">
                          <a:solidFill>
                            <a:schemeClr val="tx1"/>
                          </a:solidFill>
                          <a:latin typeface="等线" panose="02010600030101010101" charset="-122"/>
                        </a:defRPr>
                      </a:lvl2pPr>
                      <a:lvl3pPr marL="914400" algn="l" defTabSz="914400" rtl="0" eaLnBrk="1" latinLnBrk="0" hangingPunct="1">
                        <a:defRPr sz="1800" kern="1200">
                          <a:solidFill>
                            <a:schemeClr val="tx1"/>
                          </a:solidFill>
                          <a:latin typeface="等线" panose="02010600030101010101" charset="-122"/>
                        </a:defRPr>
                      </a:lvl3pPr>
                      <a:lvl4pPr marL="1371600" algn="l" defTabSz="914400" rtl="0" eaLnBrk="1" latinLnBrk="0" hangingPunct="1">
                        <a:defRPr sz="1800" kern="1200">
                          <a:solidFill>
                            <a:schemeClr val="tx1"/>
                          </a:solidFill>
                          <a:latin typeface="等线" panose="02010600030101010101" charset="-122"/>
                        </a:defRPr>
                      </a:lvl4pPr>
                      <a:lvl5pPr marL="1828800" algn="l" defTabSz="914400" rtl="0" eaLnBrk="1" latinLnBrk="0" hangingPunct="1">
                        <a:defRPr sz="1800" kern="1200">
                          <a:solidFill>
                            <a:schemeClr val="tx1"/>
                          </a:solidFill>
                          <a:latin typeface="等线" panose="02010600030101010101" charset="-122"/>
                        </a:defRPr>
                      </a:lvl5pPr>
                      <a:lvl6pPr marL="2286000" algn="l" defTabSz="914400" rtl="0" eaLnBrk="1" latinLnBrk="0" hangingPunct="1">
                        <a:defRPr sz="1800" kern="1200">
                          <a:solidFill>
                            <a:schemeClr val="tx1"/>
                          </a:solidFill>
                          <a:latin typeface="等线" panose="02010600030101010101" charset="-122"/>
                        </a:defRPr>
                      </a:lvl6pPr>
                      <a:lvl7pPr marL="2743200" algn="l" defTabSz="914400" rtl="0" eaLnBrk="1" latinLnBrk="0" hangingPunct="1">
                        <a:defRPr sz="1800" kern="1200">
                          <a:solidFill>
                            <a:schemeClr val="tx1"/>
                          </a:solidFill>
                          <a:latin typeface="等线" panose="02010600030101010101" charset="-122"/>
                        </a:defRPr>
                      </a:lvl7pPr>
                      <a:lvl8pPr marL="3200400" algn="l" defTabSz="914400" rtl="0" eaLnBrk="1" latinLnBrk="0" hangingPunct="1">
                        <a:defRPr sz="1800" kern="1200">
                          <a:solidFill>
                            <a:schemeClr val="tx1"/>
                          </a:solidFill>
                          <a:latin typeface="等线" panose="02010600030101010101" charset="-122"/>
                        </a:defRPr>
                      </a:lvl8pPr>
                      <a:lvl9pPr marL="3657600" algn="l" defTabSz="914400" rtl="0" eaLnBrk="1" latinLnBrk="0" hangingPunct="1">
                        <a:defRPr sz="1800" kern="1200">
                          <a:solidFill>
                            <a:schemeClr val="tx1"/>
                          </a:solidFill>
                          <a:latin typeface="等线" panose="02010600030101010101" charset="-122"/>
                        </a:defRPr>
                      </a:lvl9pPr>
                    </a:lstStyle>
                    <a:p>
                      <a:pPr algn="ctr" fontAlgn="ctr">
                        <a:buNone/>
                      </a:pPr>
                      <a:r>
                        <a:rPr lang="zh-CN" altLang="en-US" sz="1100" b="0" i="0" u="none" strike="noStrike">
                          <a:solidFill>
                            <a:srgbClr val="000000"/>
                          </a:solidFill>
                          <a:effectLst/>
                          <a:latin typeface="微软雅黑" panose="020B0503020204020204" pitchFamily="34" charset="-122"/>
                          <a:ea typeface="微软雅黑" panose="020B0503020204020204" pitchFamily="34" charset="-122"/>
                          <a:sym typeface="微软雅黑" panose="020B0503020204020204" pitchFamily="34" charset="-122"/>
                        </a:rPr>
                        <a:t>是</a:t>
                      </a:r>
                      <a:endParaRPr lang="zh-CN" altLang="en-US" sz="1100" b="0" i="0" u="none" strike="noStrike">
                        <a:solidFill>
                          <a:srgbClr val="000000"/>
                        </a:solidFill>
                        <a:effectLst/>
                        <a:latin typeface="微软雅黑" panose="020B0503020204020204" pitchFamily="34" charset="-122"/>
                        <a:ea typeface="微软雅黑" panose="020B0503020204020204" pitchFamily="34" charset="-122"/>
                        <a:sym typeface="微软雅黑" panose="020B0503020204020204" pitchFamily="34" charset="-122"/>
                      </a:endParaRPr>
                    </a:p>
                  </a:txBody>
                  <a:tcPr marL="6350" marR="114300" marT="635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lumMod val="85000"/>
                        </a:sys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等线" panose="02010600030101010101" charset="-122"/>
                        </a:defRPr>
                      </a:lvl1pPr>
                      <a:lvl2pPr marL="457200" algn="l" defTabSz="914400" rtl="0" eaLnBrk="1" latinLnBrk="0" hangingPunct="1">
                        <a:defRPr sz="1800" kern="1200">
                          <a:solidFill>
                            <a:schemeClr val="tx1"/>
                          </a:solidFill>
                          <a:latin typeface="等线" panose="02010600030101010101" charset="-122"/>
                        </a:defRPr>
                      </a:lvl2pPr>
                      <a:lvl3pPr marL="914400" algn="l" defTabSz="914400" rtl="0" eaLnBrk="1" latinLnBrk="0" hangingPunct="1">
                        <a:defRPr sz="1800" kern="1200">
                          <a:solidFill>
                            <a:schemeClr val="tx1"/>
                          </a:solidFill>
                          <a:latin typeface="等线" panose="02010600030101010101" charset="-122"/>
                        </a:defRPr>
                      </a:lvl3pPr>
                      <a:lvl4pPr marL="1371600" algn="l" defTabSz="914400" rtl="0" eaLnBrk="1" latinLnBrk="0" hangingPunct="1">
                        <a:defRPr sz="1800" kern="1200">
                          <a:solidFill>
                            <a:schemeClr val="tx1"/>
                          </a:solidFill>
                          <a:latin typeface="等线" panose="02010600030101010101" charset="-122"/>
                        </a:defRPr>
                      </a:lvl4pPr>
                      <a:lvl5pPr marL="1828800" algn="l" defTabSz="914400" rtl="0" eaLnBrk="1" latinLnBrk="0" hangingPunct="1">
                        <a:defRPr sz="1800" kern="1200">
                          <a:solidFill>
                            <a:schemeClr val="tx1"/>
                          </a:solidFill>
                          <a:latin typeface="等线" panose="02010600030101010101" charset="-122"/>
                        </a:defRPr>
                      </a:lvl5pPr>
                      <a:lvl6pPr marL="2286000" algn="l" defTabSz="914400" rtl="0" eaLnBrk="1" latinLnBrk="0" hangingPunct="1">
                        <a:defRPr sz="1800" kern="1200">
                          <a:solidFill>
                            <a:schemeClr val="tx1"/>
                          </a:solidFill>
                          <a:latin typeface="等线" panose="02010600030101010101" charset="-122"/>
                        </a:defRPr>
                      </a:lvl6pPr>
                      <a:lvl7pPr marL="2743200" algn="l" defTabSz="914400" rtl="0" eaLnBrk="1" latinLnBrk="0" hangingPunct="1">
                        <a:defRPr sz="1800" kern="1200">
                          <a:solidFill>
                            <a:schemeClr val="tx1"/>
                          </a:solidFill>
                          <a:latin typeface="等线" panose="02010600030101010101" charset="-122"/>
                        </a:defRPr>
                      </a:lvl7pPr>
                      <a:lvl8pPr marL="3200400" algn="l" defTabSz="914400" rtl="0" eaLnBrk="1" latinLnBrk="0" hangingPunct="1">
                        <a:defRPr sz="1800" kern="1200">
                          <a:solidFill>
                            <a:schemeClr val="tx1"/>
                          </a:solidFill>
                          <a:latin typeface="等线" panose="02010600030101010101" charset="-122"/>
                        </a:defRPr>
                      </a:lvl8pPr>
                      <a:lvl9pPr marL="3657600" algn="l" defTabSz="914400" rtl="0" eaLnBrk="1" latinLnBrk="0" hangingPunct="1">
                        <a:defRPr sz="1800" kern="1200">
                          <a:solidFill>
                            <a:schemeClr val="tx1"/>
                          </a:solidFill>
                          <a:latin typeface="等线" panose="02010600030101010101" charset="-122"/>
                        </a:defRPr>
                      </a:lvl9pPr>
                    </a:lstStyle>
                    <a:p>
                      <a:pPr algn="ctr" fontAlgn="ctr">
                        <a:buNone/>
                      </a:pPr>
                      <a:r>
                        <a:rPr lang="en-US" altLang="zh-CN" sz="1100" b="0" i="0" u="none" strike="noStrike" dirty="0">
                          <a:solidFill>
                            <a:srgbClr val="000000"/>
                          </a:solidFill>
                          <a:effectLst/>
                          <a:latin typeface="微软雅黑" panose="020B0503020204020204" pitchFamily="34" charset="-122"/>
                          <a:ea typeface="微软雅黑" panose="020B0503020204020204" pitchFamily="34" charset="-122"/>
                          <a:sym typeface="微软雅黑" panose="020B0503020204020204" pitchFamily="34" charset="-122"/>
                        </a:rPr>
                        <a:t>10.3(18)</a:t>
                      </a:r>
                      <a:endParaRPr lang="en-US" altLang="zh-CN" sz="1100" b="0" i="0" u="none" strike="noStrike" dirty="0">
                        <a:solidFill>
                          <a:srgbClr val="000000"/>
                        </a:solidFill>
                        <a:effectLst/>
                        <a:latin typeface="微软雅黑" panose="020B0503020204020204" pitchFamily="34" charset="-122"/>
                        <a:ea typeface="微软雅黑" panose="020B0503020204020204" pitchFamily="34" charset="-122"/>
                        <a:sym typeface="微软雅黑" panose="020B0503020204020204" pitchFamily="34" charset="-122"/>
                      </a:endParaRPr>
                    </a:p>
                  </a:txBody>
                  <a:tcPr marL="6350" marR="114300" marT="635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lumMod val="85000"/>
                        </a:sys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r>
              <a:tr h="212409">
                <a:tc rowSpan="3">
                  <a:txBody>
                    <a:bodyPr/>
                    <a:lstStyle>
                      <a:lvl1pPr marL="0" algn="l" defTabSz="914400" rtl="0" eaLnBrk="1" latinLnBrk="0" hangingPunct="1">
                        <a:defRPr sz="1800" kern="1200">
                          <a:solidFill>
                            <a:schemeClr val="tx1"/>
                          </a:solidFill>
                          <a:latin typeface="等线" panose="02010600030101010101" charset="-122"/>
                        </a:defRPr>
                      </a:lvl1pPr>
                      <a:lvl2pPr marL="457200" algn="l" defTabSz="914400" rtl="0" eaLnBrk="1" latinLnBrk="0" hangingPunct="1">
                        <a:defRPr sz="1800" kern="1200">
                          <a:solidFill>
                            <a:schemeClr val="tx1"/>
                          </a:solidFill>
                          <a:latin typeface="等线" panose="02010600030101010101" charset="-122"/>
                        </a:defRPr>
                      </a:lvl2pPr>
                      <a:lvl3pPr marL="914400" algn="l" defTabSz="914400" rtl="0" eaLnBrk="1" latinLnBrk="0" hangingPunct="1">
                        <a:defRPr sz="1800" kern="1200">
                          <a:solidFill>
                            <a:schemeClr val="tx1"/>
                          </a:solidFill>
                          <a:latin typeface="等线" panose="02010600030101010101" charset="-122"/>
                        </a:defRPr>
                      </a:lvl3pPr>
                      <a:lvl4pPr marL="1371600" algn="l" defTabSz="914400" rtl="0" eaLnBrk="1" latinLnBrk="0" hangingPunct="1">
                        <a:defRPr sz="1800" kern="1200">
                          <a:solidFill>
                            <a:schemeClr val="tx1"/>
                          </a:solidFill>
                          <a:latin typeface="等线" panose="02010600030101010101" charset="-122"/>
                        </a:defRPr>
                      </a:lvl4pPr>
                      <a:lvl5pPr marL="1828800" algn="l" defTabSz="914400" rtl="0" eaLnBrk="1" latinLnBrk="0" hangingPunct="1">
                        <a:defRPr sz="1800" kern="1200">
                          <a:solidFill>
                            <a:schemeClr val="tx1"/>
                          </a:solidFill>
                          <a:latin typeface="等线" panose="02010600030101010101" charset="-122"/>
                        </a:defRPr>
                      </a:lvl5pPr>
                      <a:lvl6pPr marL="2286000" algn="l" defTabSz="914400" rtl="0" eaLnBrk="1" latinLnBrk="0" hangingPunct="1">
                        <a:defRPr sz="1800" kern="1200">
                          <a:solidFill>
                            <a:schemeClr val="tx1"/>
                          </a:solidFill>
                          <a:latin typeface="等线" panose="02010600030101010101" charset="-122"/>
                        </a:defRPr>
                      </a:lvl6pPr>
                      <a:lvl7pPr marL="2743200" algn="l" defTabSz="914400" rtl="0" eaLnBrk="1" latinLnBrk="0" hangingPunct="1">
                        <a:defRPr sz="1800" kern="1200">
                          <a:solidFill>
                            <a:schemeClr val="tx1"/>
                          </a:solidFill>
                          <a:latin typeface="等线" panose="02010600030101010101" charset="-122"/>
                        </a:defRPr>
                      </a:lvl7pPr>
                      <a:lvl8pPr marL="3200400" algn="l" defTabSz="914400" rtl="0" eaLnBrk="1" latinLnBrk="0" hangingPunct="1">
                        <a:defRPr sz="1800" kern="1200">
                          <a:solidFill>
                            <a:schemeClr val="tx1"/>
                          </a:solidFill>
                          <a:latin typeface="等线" panose="02010600030101010101" charset="-122"/>
                        </a:defRPr>
                      </a:lvl8pPr>
                      <a:lvl9pPr marL="3657600" algn="l" defTabSz="914400" rtl="0" eaLnBrk="1" latinLnBrk="0" hangingPunct="1">
                        <a:defRPr sz="1800" kern="1200">
                          <a:solidFill>
                            <a:schemeClr val="tx1"/>
                          </a:solidFill>
                          <a:latin typeface="等线" panose="02010600030101010101" charset="-122"/>
                        </a:defRPr>
                      </a:lvl9pPr>
                    </a:lstStyle>
                    <a:p>
                      <a:pPr algn="l" fontAlgn="ctr">
                        <a:buNone/>
                      </a:pPr>
                      <a:r>
                        <a:rPr lang="de-DE" sz="1100" b="0" i="0" u="none" strike="noStrike" dirty="0">
                          <a:solidFill>
                            <a:srgbClr val="000000"/>
                          </a:solidFill>
                          <a:effectLst/>
                          <a:latin typeface="微软雅黑" panose="020B0503020204020204" pitchFamily="34" charset="-122"/>
                          <a:ea typeface="微软雅黑" panose="020B0503020204020204" pitchFamily="34" charset="-122"/>
                          <a:sym typeface="微软雅黑" panose="020B0503020204020204" pitchFamily="34" charset="-122"/>
                        </a:rPr>
                        <a:t>KIT</a:t>
                      </a:r>
                      <a:r>
                        <a:rPr lang="zh-CN" altLang="en-US" sz="1100" b="0" i="0" u="none" strike="noStrike" dirty="0">
                          <a:solidFill>
                            <a:srgbClr val="000000"/>
                          </a:solidFill>
                          <a:effectLst/>
                          <a:latin typeface="微软雅黑" panose="020B0503020204020204" pitchFamily="34" charset="-122"/>
                          <a:ea typeface="微软雅黑" panose="020B0503020204020204" pitchFamily="34" charset="-122"/>
                          <a:sym typeface="微软雅黑" panose="020B0503020204020204" pitchFamily="34" charset="-122"/>
                        </a:rPr>
                        <a:t>突变</a:t>
                      </a:r>
                      <a:endParaRPr lang="zh-CN" altLang="en-US" sz="1100" b="0" i="0" u="none" strike="noStrike" dirty="0">
                        <a:solidFill>
                          <a:srgbClr val="000000"/>
                        </a:solidFill>
                        <a:effectLst/>
                        <a:latin typeface="微软雅黑" panose="020B0503020204020204" pitchFamily="34" charset="-122"/>
                        <a:ea typeface="微软雅黑" panose="020B0503020204020204" pitchFamily="34" charset="-122"/>
                        <a:sym typeface="微软雅黑" panose="020B0503020204020204" pitchFamily="34" charset="-122"/>
                      </a:endParaRPr>
                    </a:p>
                  </a:txBody>
                  <a:tcPr marL="72000" marR="114300" marT="0" marB="0" anchor="ctr">
                    <a:lnL w="12700" cap="flat" cmpd="sng" algn="ctr">
                      <a:no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lumMod val="85000"/>
                        </a:sysClr>
                      </a:solidFill>
                      <a:prstDash val="solid"/>
                      <a:round/>
                      <a:headEnd type="none" w="med" len="med"/>
                      <a:tailEnd type="none" w="med" len="med"/>
                    </a:lnT>
                    <a:lnB w="12700" cap="flat" cmpd="sng" algn="ctr">
                      <a:solidFill>
                        <a:srgbClr val="AC283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等线" panose="02010600030101010101" charset="-122"/>
                        </a:defRPr>
                      </a:lvl1pPr>
                      <a:lvl2pPr marL="457200" algn="l" defTabSz="914400" rtl="0" eaLnBrk="1" latinLnBrk="0" hangingPunct="1">
                        <a:defRPr sz="1800" kern="1200">
                          <a:solidFill>
                            <a:schemeClr val="tx1"/>
                          </a:solidFill>
                          <a:latin typeface="等线" panose="02010600030101010101" charset="-122"/>
                        </a:defRPr>
                      </a:lvl2pPr>
                      <a:lvl3pPr marL="914400" algn="l" defTabSz="914400" rtl="0" eaLnBrk="1" latinLnBrk="0" hangingPunct="1">
                        <a:defRPr sz="1800" kern="1200">
                          <a:solidFill>
                            <a:schemeClr val="tx1"/>
                          </a:solidFill>
                          <a:latin typeface="等线" panose="02010600030101010101" charset="-122"/>
                        </a:defRPr>
                      </a:lvl3pPr>
                      <a:lvl4pPr marL="1371600" algn="l" defTabSz="914400" rtl="0" eaLnBrk="1" latinLnBrk="0" hangingPunct="1">
                        <a:defRPr sz="1800" kern="1200">
                          <a:solidFill>
                            <a:schemeClr val="tx1"/>
                          </a:solidFill>
                          <a:latin typeface="等线" panose="02010600030101010101" charset="-122"/>
                        </a:defRPr>
                      </a:lvl4pPr>
                      <a:lvl5pPr marL="1828800" algn="l" defTabSz="914400" rtl="0" eaLnBrk="1" latinLnBrk="0" hangingPunct="1">
                        <a:defRPr sz="1800" kern="1200">
                          <a:solidFill>
                            <a:schemeClr val="tx1"/>
                          </a:solidFill>
                          <a:latin typeface="等线" panose="02010600030101010101" charset="-122"/>
                        </a:defRPr>
                      </a:lvl5pPr>
                      <a:lvl6pPr marL="2286000" algn="l" defTabSz="914400" rtl="0" eaLnBrk="1" latinLnBrk="0" hangingPunct="1">
                        <a:defRPr sz="1800" kern="1200">
                          <a:solidFill>
                            <a:schemeClr val="tx1"/>
                          </a:solidFill>
                          <a:latin typeface="等线" panose="02010600030101010101" charset="-122"/>
                        </a:defRPr>
                      </a:lvl6pPr>
                      <a:lvl7pPr marL="2743200" algn="l" defTabSz="914400" rtl="0" eaLnBrk="1" latinLnBrk="0" hangingPunct="1">
                        <a:defRPr sz="1800" kern="1200">
                          <a:solidFill>
                            <a:schemeClr val="tx1"/>
                          </a:solidFill>
                          <a:latin typeface="等线" panose="02010600030101010101" charset="-122"/>
                        </a:defRPr>
                      </a:lvl7pPr>
                      <a:lvl8pPr marL="3200400" algn="l" defTabSz="914400" rtl="0" eaLnBrk="1" latinLnBrk="0" hangingPunct="1">
                        <a:defRPr sz="1800" kern="1200">
                          <a:solidFill>
                            <a:schemeClr val="tx1"/>
                          </a:solidFill>
                          <a:latin typeface="等线" panose="02010600030101010101" charset="-122"/>
                        </a:defRPr>
                      </a:lvl8pPr>
                      <a:lvl9pPr marL="3657600" algn="l" defTabSz="914400" rtl="0" eaLnBrk="1" latinLnBrk="0" hangingPunct="1">
                        <a:defRPr sz="1800" kern="1200">
                          <a:solidFill>
                            <a:schemeClr val="tx1"/>
                          </a:solidFill>
                          <a:latin typeface="等线" panose="02010600030101010101" charset="-122"/>
                        </a:defRPr>
                      </a:lvl9pPr>
                    </a:lstStyle>
                    <a:p>
                      <a:pPr algn="ctr" fontAlgn="ctr">
                        <a:buNone/>
                      </a:pPr>
                      <a:r>
                        <a:rPr lang="zh-CN" altLang="en-US" sz="1100" b="0" i="0" u="none" strike="noStrike" dirty="0">
                          <a:solidFill>
                            <a:srgbClr val="000000"/>
                          </a:solidFill>
                          <a:effectLst/>
                          <a:latin typeface="微软雅黑" panose="020B0503020204020204" pitchFamily="34" charset="-122"/>
                          <a:ea typeface="微软雅黑" panose="020B0503020204020204" pitchFamily="34" charset="-122"/>
                          <a:sym typeface="微软雅黑" panose="020B0503020204020204" pitchFamily="34" charset="-122"/>
                        </a:rPr>
                        <a:t>存在</a:t>
                      </a:r>
                      <a:endParaRPr lang="zh-CN" altLang="en-US" sz="1100" b="0" i="0" u="none" strike="noStrike" dirty="0">
                        <a:solidFill>
                          <a:srgbClr val="000000"/>
                        </a:solidFill>
                        <a:effectLst/>
                        <a:latin typeface="微软雅黑" panose="020B0503020204020204" pitchFamily="34" charset="-122"/>
                        <a:ea typeface="微软雅黑" panose="020B0503020204020204" pitchFamily="34" charset="-122"/>
                        <a:sym typeface="微软雅黑" panose="020B0503020204020204" pitchFamily="34" charset="-122"/>
                      </a:endParaRPr>
                    </a:p>
                  </a:txBody>
                  <a:tcPr marL="6350" marR="114300" marT="635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lumMod val="85000"/>
                        </a:sys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等线" panose="02010600030101010101" charset="-122"/>
                        </a:defRPr>
                      </a:lvl1pPr>
                      <a:lvl2pPr marL="457200" algn="l" defTabSz="914400" rtl="0" eaLnBrk="1" latinLnBrk="0" hangingPunct="1">
                        <a:defRPr sz="1800" kern="1200">
                          <a:solidFill>
                            <a:schemeClr val="tx1"/>
                          </a:solidFill>
                          <a:latin typeface="等线" panose="02010600030101010101" charset="-122"/>
                        </a:defRPr>
                      </a:lvl2pPr>
                      <a:lvl3pPr marL="914400" algn="l" defTabSz="914400" rtl="0" eaLnBrk="1" latinLnBrk="0" hangingPunct="1">
                        <a:defRPr sz="1800" kern="1200">
                          <a:solidFill>
                            <a:schemeClr val="tx1"/>
                          </a:solidFill>
                          <a:latin typeface="等线" panose="02010600030101010101" charset="-122"/>
                        </a:defRPr>
                      </a:lvl3pPr>
                      <a:lvl4pPr marL="1371600" algn="l" defTabSz="914400" rtl="0" eaLnBrk="1" latinLnBrk="0" hangingPunct="1">
                        <a:defRPr sz="1800" kern="1200">
                          <a:solidFill>
                            <a:schemeClr val="tx1"/>
                          </a:solidFill>
                          <a:latin typeface="等线" panose="02010600030101010101" charset="-122"/>
                        </a:defRPr>
                      </a:lvl4pPr>
                      <a:lvl5pPr marL="1828800" algn="l" defTabSz="914400" rtl="0" eaLnBrk="1" latinLnBrk="0" hangingPunct="1">
                        <a:defRPr sz="1800" kern="1200">
                          <a:solidFill>
                            <a:schemeClr val="tx1"/>
                          </a:solidFill>
                          <a:latin typeface="等线" panose="02010600030101010101" charset="-122"/>
                        </a:defRPr>
                      </a:lvl5pPr>
                      <a:lvl6pPr marL="2286000" algn="l" defTabSz="914400" rtl="0" eaLnBrk="1" latinLnBrk="0" hangingPunct="1">
                        <a:defRPr sz="1800" kern="1200">
                          <a:solidFill>
                            <a:schemeClr val="tx1"/>
                          </a:solidFill>
                          <a:latin typeface="等线" panose="02010600030101010101" charset="-122"/>
                        </a:defRPr>
                      </a:lvl6pPr>
                      <a:lvl7pPr marL="2743200" algn="l" defTabSz="914400" rtl="0" eaLnBrk="1" latinLnBrk="0" hangingPunct="1">
                        <a:defRPr sz="1800" kern="1200">
                          <a:solidFill>
                            <a:schemeClr val="tx1"/>
                          </a:solidFill>
                          <a:latin typeface="等线" panose="02010600030101010101" charset="-122"/>
                        </a:defRPr>
                      </a:lvl7pPr>
                      <a:lvl8pPr marL="3200400" algn="l" defTabSz="914400" rtl="0" eaLnBrk="1" latinLnBrk="0" hangingPunct="1">
                        <a:defRPr sz="1800" kern="1200">
                          <a:solidFill>
                            <a:schemeClr val="tx1"/>
                          </a:solidFill>
                          <a:latin typeface="等线" panose="02010600030101010101" charset="-122"/>
                        </a:defRPr>
                      </a:lvl8pPr>
                      <a:lvl9pPr marL="3657600" algn="l" defTabSz="914400" rtl="0" eaLnBrk="1" latinLnBrk="0" hangingPunct="1">
                        <a:defRPr sz="1800" kern="1200">
                          <a:solidFill>
                            <a:schemeClr val="tx1"/>
                          </a:solidFill>
                          <a:latin typeface="等线" panose="02010600030101010101" charset="-122"/>
                        </a:defRPr>
                      </a:lvl9pPr>
                    </a:lstStyle>
                    <a:p>
                      <a:pPr algn="ctr" fontAlgn="ctr">
                        <a:buNone/>
                      </a:pPr>
                      <a:r>
                        <a:rPr lang="en-US" altLang="zh-CN" sz="1100" b="0" i="0" u="none" strike="noStrike" dirty="0">
                          <a:solidFill>
                            <a:srgbClr val="000000"/>
                          </a:solidFill>
                          <a:effectLst/>
                          <a:latin typeface="微软雅黑" panose="020B0503020204020204" pitchFamily="34" charset="-122"/>
                          <a:ea typeface="微软雅黑" panose="020B0503020204020204" pitchFamily="34" charset="-122"/>
                          <a:sym typeface="微软雅黑" panose="020B0503020204020204" pitchFamily="34" charset="-122"/>
                        </a:rPr>
                        <a:t>95.5(167)</a:t>
                      </a:r>
                      <a:endParaRPr lang="en-US" altLang="zh-CN" sz="1100" b="0" i="0" u="none" strike="noStrike" dirty="0">
                        <a:solidFill>
                          <a:srgbClr val="000000"/>
                        </a:solidFill>
                        <a:effectLst/>
                        <a:latin typeface="微软雅黑" panose="020B0503020204020204" pitchFamily="34" charset="-122"/>
                        <a:ea typeface="微软雅黑" panose="020B0503020204020204" pitchFamily="34" charset="-122"/>
                        <a:sym typeface="微软雅黑" panose="020B0503020204020204" pitchFamily="34" charset="-122"/>
                      </a:endParaRPr>
                    </a:p>
                  </a:txBody>
                  <a:tcPr marL="6350" marR="114300" marT="635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lumMod val="85000"/>
                        </a:sys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r>
              <a:tr h="212409">
                <a:tc vMerge="1">
                  <a:tcPr marL="72000" marR="114300" marT="0"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等线" panose="02010600030101010101" charset="-122"/>
                        </a:defRPr>
                      </a:lvl1pPr>
                      <a:lvl2pPr marL="457200" algn="l" defTabSz="914400" rtl="0" eaLnBrk="1" latinLnBrk="0" hangingPunct="1">
                        <a:defRPr sz="1800" kern="1200">
                          <a:solidFill>
                            <a:schemeClr val="tx1"/>
                          </a:solidFill>
                          <a:latin typeface="等线" panose="02010600030101010101" charset="-122"/>
                        </a:defRPr>
                      </a:lvl2pPr>
                      <a:lvl3pPr marL="914400" algn="l" defTabSz="914400" rtl="0" eaLnBrk="1" latinLnBrk="0" hangingPunct="1">
                        <a:defRPr sz="1800" kern="1200">
                          <a:solidFill>
                            <a:schemeClr val="tx1"/>
                          </a:solidFill>
                          <a:latin typeface="等线" panose="02010600030101010101" charset="-122"/>
                        </a:defRPr>
                      </a:lvl3pPr>
                      <a:lvl4pPr marL="1371600" algn="l" defTabSz="914400" rtl="0" eaLnBrk="1" latinLnBrk="0" hangingPunct="1">
                        <a:defRPr sz="1800" kern="1200">
                          <a:solidFill>
                            <a:schemeClr val="tx1"/>
                          </a:solidFill>
                          <a:latin typeface="等线" panose="02010600030101010101" charset="-122"/>
                        </a:defRPr>
                      </a:lvl4pPr>
                      <a:lvl5pPr marL="1828800" algn="l" defTabSz="914400" rtl="0" eaLnBrk="1" latinLnBrk="0" hangingPunct="1">
                        <a:defRPr sz="1800" kern="1200">
                          <a:solidFill>
                            <a:schemeClr val="tx1"/>
                          </a:solidFill>
                          <a:latin typeface="等线" panose="02010600030101010101" charset="-122"/>
                        </a:defRPr>
                      </a:lvl5pPr>
                      <a:lvl6pPr marL="2286000" algn="l" defTabSz="914400" rtl="0" eaLnBrk="1" latinLnBrk="0" hangingPunct="1">
                        <a:defRPr sz="1800" kern="1200">
                          <a:solidFill>
                            <a:schemeClr val="tx1"/>
                          </a:solidFill>
                          <a:latin typeface="等线" panose="02010600030101010101" charset="-122"/>
                        </a:defRPr>
                      </a:lvl6pPr>
                      <a:lvl7pPr marL="2743200" algn="l" defTabSz="914400" rtl="0" eaLnBrk="1" latinLnBrk="0" hangingPunct="1">
                        <a:defRPr sz="1800" kern="1200">
                          <a:solidFill>
                            <a:schemeClr val="tx1"/>
                          </a:solidFill>
                          <a:latin typeface="等线" panose="02010600030101010101" charset="-122"/>
                        </a:defRPr>
                      </a:lvl7pPr>
                      <a:lvl8pPr marL="3200400" algn="l" defTabSz="914400" rtl="0" eaLnBrk="1" latinLnBrk="0" hangingPunct="1">
                        <a:defRPr sz="1800" kern="1200">
                          <a:solidFill>
                            <a:schemeClr val="tx1"/>
                          </a:solidFill>
                          <a:latin typeface="等线" panose="02010600030101010101" charset="-122"/>
                        </a:defRPr>
                      </a:lvl8pPr>
                      <a:lvl9pPr marL="3657600" algn="l" defTabSz="914400" rtl="0" eaLnBrk="1" latinLnBrk="0" hangingPunct="1">
                        <a:defRPr sz="1800" kern="1200">
                          <a:solidFill>
                            <a:schemeClr val="tx1"/>
                          </a:solidFill>
                          <a:latin typeface="等线" panose="02010600030101010101" charset="-122"/>
                        </a:defRPr>
                      </a:lvl9pPr>
                    </a:lstStyle>
                    <a:p>
                      <a:pPr algn="ctr" fontAlgn="ctr">
                        <a:buNone/>
                      </a:pPr>
                      <a:r>
                        <a:rPr lang="zh-CN" altLang="en-US" sz="1100" b="0" i="0" u="none" strike="noStrike">
                          <a:solidFill>
                            <a:srgbClr val="000000"/>
                          </a:solidFill>
                          <a:effectLst/>
                          <a:latin typeface="微软雅黑" panose="020B0503020204020204" pitchFamily="34" charset="-122"/>
                          <a:ea typeface="微软雅黑" panose="020B0503020204020204" pitchFamily="34" charset="-122"/>
                          <a:sym typeface="微软雅黑" panose="020B0503020204020204" pitchFamily="34" charset="-122"/>
                        </a:rPr>
                        <a:t>外显子</a:t>
                      </a:r>
                      <a:r>
                        <a:rPr lang="en-US" altLang="zh-CN" sz="1100" b="0" i="0" u="none" strike="noStrike">
                          <a:solidFill>
                            <a:srgbClr val="000000"/>
                          </a:solidFill>
                          <a:effectLst/>
                          <a:latin typeface="微软雅黑" panose="020B0503020204020204" pitchFamily="34" charset="-122"/>
                          <a:ea typeface="微软雅黑" panose="020B0503020204020204" pitchFamily="34" charset="-122"/>
                          <a:sym typeface="微软雅黑" panose="020B0503020204020204" pitchFamily="34" charset="-122"/>
                        </a:rPr>
                        <a:t>11</a:t>
                      </a:r>
                      <a:endParaRPr lang="en-US" altLang="zh-CN" sz="1100" b="0" i="0" u="none" strike="noStrike">
                        <a:solidFill>
                          <a:srgbClr val="000000"/>
                        </a:solidFill>
                        <a:effectLst/>
                        <a:latin typeface="微软雅黑" panose="020B0503020204020204" pitchFamily="34" charset="-122"/>
                        <a:ea typeface="微软雅黑" panose="020B0503020204020204" pitchFamily="34" charset="-122"/>
                        <a:sym typeface="微软雅黑" panose="020B0503020204020204" pitchFamily="34" charset="-122"/>
                      </a:endParaRPr>
                    </a:p>
                  </a:txBody>
                  <a:tcPr marL="6350" marR="114300" marT="635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lumMod val="85000"/>
                        </a:sys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等线" panose="02010600030101010101" charset="-122"/>
                        </a:defRPr>
                      </a:lvl1pPr>
                      <a:lvl2pPr marL="457200" algn="l" defTabSz="914400" rtl="0" eaLnBrk="1" latinLnBrk="0" hangingPunct="1">
                        <a:defRPr sz="1800" kern="1200">
                          <a:solidFill>
                            <a:schemeClr val="tx1"/>
                          </a:solidFill>
                          <a:latin typeface="等线" panose="02010600030101010101" charset="-122"/>
                        </a:defRPr>
                      </a:lvl2pPr>
                      <a:lvl3pPr marL="914400" algn="l" defTabSz="914400" rtl="0" eaLnBrk="1" latinLnBrk="0" hangingPunct="1">
                        <a:defRPr sz="1800" kern="1200">
                          <a:solidFill>
                            <a:schemeClr val="tx1"/>
                          </a:solidFill>
                          <a:latin typeface="等线" panose="02010600030101010101" charset="-122"/>
                        </a:defRPr>
                      </a:lvl3pPr>
                      <a:lvl4pPr marL="1371600" algn="l" defTabSz="914400" rtl="0" eaLnBrk="1" latinLnBrk="0" hangingPunct="1">
                        <a:defRPr sz="1800" kern="1200">
                          <a:solidFill>
                            <a:schemeClr val="tx1"/>
                          </a:solidFill>
                          <a:latin typeface="等线" panose="02010600030101010101" charset="-122"/>
                        </a:defRPr>
                      </a:lvl4pPr>
                      <a:lvl5pPr marL="1828800" algn="l" defTabSz="914400" rtl="0" eaLnBrk="1" latinLnBrk="0" hangingPunct="1">
                        <a:defRPr sz="1800" kern="1200">
                          <a:solidFill>
                            <a:schemeClr val="tx1"/>
                          </a:solidFill>
                          <a:latin typeface="等线" panose="02010600030101010101" charset="-122"/>
                        </a:defRPr>
                      </a:lvl5pPr>
                      <a:lvl6pPr marL="2286000" algn="l" defTabSz="914400" rtl="0" eaLnBrk="1" latinLnBrk="0" hangingPunct="1">
                        <a:defRPr sz="1800" kern="1200">
                          <a:solidFill>
                            <a:schemeClr val="tx1"/>
                          </a:solidFill>
                          <a:latin typeface="等线" panose="02010600030101010101" charset="-122"/>
                        </a:defRPr>
                      </a:lvl6pPr>
                      <a:lvl7pPr marL="2743200" algn="l" defTabSz="914400" rtl="0" eaLnBrk="1" latinLnBrk="0" hangingPunct="1">
                        <a:defRPr sz="1800" kern="1200">
                          <a:solidFill>
                            <a:schemeClr val="tx1"/>
                          </a:solidFill>
                          <a:latin typeface="等线" panose="02010600030101010101" charset="-122"/>
                        </a:defRPr>
                      </a:lvl7pPr>
                      <a:lvl8pPr marL="3200400" algn="l" defTabSz="914400" rtl="0" eaLnBrk="1" latinLnBrk="0" hangingPunct="1">
                        <a:defRPr sz="1800" kern="1200">
                          <a:solidFill>
                            <a:schemeClr val="tx1"/>
                          </a:solidFill>
                          <a:latin typeface="等线" panose="02010600030101010101" charset="-122"/>
                        </a:defRPr>
                      </a:lvl8pPr>
                      <a:lvl9pPr marL="3657600" algn="l" defTabSz="914400" rtl="0" eaLnBrk="1" latinLnBrk="0" hangingPunct="1">
                        <a:defRPr sz="1800" kern="1200">
                          <a:solidFill>
                            <a:schemeClr val="tx1"/>
                          </a:solidFill>
                          <a:latin typeface="等线" panose="02010600030101010101" charset="-122"/>
                        </a:defRPr>
                      </a:lvl9pPr>
                    </a:lstStyle>
                    <a:p>
                      <a:pPr algn="ctr" fontAlgn="ctr">
                        <a:buNone/>
                      </a:pPr>
                      <a:r>
                        <a:rPr lang="en-US" altLang="zh-CN" sz="1100" b="0" i="0" u="none" strike="noStrike" dirty="0">
                          <a:solidFill>
                            <a:srgbClr val="000000"/>
                          </a:solidFill>
                          <a:effectLst/>
                          <a:latin typeface="微软雅黑" panose="020B0503020204020204" pitchFamily="34" charset="-122"/>
                          <a:ea typeface="微软雅黑" panose="020B0503020204020204" pitchFamily="34" charset="-122"/>
                          <a:sym typeface="微软雅黑" panose="020B0503020204020204" pitchFamily="34" charset="-122"/>
                        </a:rPr>
                        <a:t>90.0(150)</a:t>
                      </a:r>
                      <a:endParaRPr lang="en-US" altLang="zh-CN" sz="1100" b="0" i="0" u="none" strike="noStrike" dirty="0">
                        <a:solidFill>
                          <a:srgbClr val="000000"/>
                        </a:solidFill>
                        <a:effectLst/>
                        <a:latin typeface="微软雅黑" panose="020B0503020204020204" pitchFamily="34" charset="-122"/>
                        <a:ea typeface="微软雅黑" panose="020B0503020204020204" pitchFamily="34" charset="-122"/>
                        <a:sym typeface="微软雅黑" panose="020B0503020204020204" pitchFamily="34" charset="-122"/>
                      </a:endParaRPr>
                    </a:p>
                  </a:txBody>
                  <a:tcPr marL="6350" marR="114300" marT="635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lumMod val="85000"/>
                        </a:sys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r>
              <a:tr h="212409">
                <a:tc vMerge="1">
                  <a:tcPr marL="72000" marR="114300" marT="0"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等线" panose="02010600030101010101" charset="-122"/>
                        </a:defRPr>
                      </a:lvl1pPr>
                      <a:lvl2pPr marL="457200" algn="l" defTabSz="914400" rtl="0" eaLnBrk="1" latinLnBrk="0" hangingPunct="1">
                        <a:defRPr sz="1800" kern="1200">
                          <a:solidFill>
                            <a:schemeClr val="tx1"/>
                          </a:solidFill>
                          <a:latin typeface="等线" panose="02010600030101010101" charset="-122"/>
                        </a:defRPr>
                      </a:lvl2pPr>
                      <a:lvl3pPr marL="914400" algn="l" defTabSz="914400" rtl="0" eaLnBrk="1" latinLnBrk="0" hangingPunct="1">
                        <a:defRPr sz="1800" kern="1200">
                          <a:solidFill>
                            <a:schemeClr val="tx1"/>
                          </a:solidFill>
                          <a:latin typeface="等线" panose="02010600030101010101" charset="-122"/>
                        </a:defRPr>
                      </a:lvl3pPr>
                      <a:lvl4pPr marL="1371600" algn="l" defTabSz="914400" rtl="0" eaLnBrk="1" latinLnBrk="0" hangingPunct="1">
                        <a:defRPr sz="1800" kern="1200">
                          <a:solidFill>
                            <a:schemeClr val="tx1"/>
                          </a:solidFill>
                          <a:latin typeface="等线" panose="02010600030101010101" charset="-122"/>
                        </a:defRPr>
                      </a:lvl4pPr>
                      <a:lvl5pPr marL="1828800" algn="l" defTabSz="914400" rtl="0" eaLnBrk="1" latinLnBrk="0" hangingPunct="1">
                        <a:defRPr sz="1800" kern="1200">
                          <a:solidFill>
                            <a:schemeClr val="tx1"/>
                          </a:solidFill>
                          <a:latin typeface="等线" panose="02010600030101010101" charset="-122"/>
                        </a:defRPr>
                      </a:lvl5pPr>
                      <a:lvl6pPr marL="2286000" algn="l" defTabSz="914400" rtl="0" eaLnBrk="1" latinLnBrk="0" hangingPunct="1">
                        <a:defRPr sz="1800" kern="1200">
                          <a:solidFill>
                            <a:schemeClr val="tx1"/>
                          </a:solidFill>
                          <a:latin typeface="等线" panose="02010600030101010101" charset="-122"/>
                        </a:defRPr>
                      </a:lvl6pPr>
                      <a:lvl7pPr marL="2743200" algn="l" defTabSz="914400" rtl="0" eaLnBrk="1" latinLnBrk="0" hangingPunct="1">
                        <a:defRPr sz="1800" kern="1200">
                          <a:solidFill>
                            <a:schemeClr val="tx1"/>
                          </a:solidFill>
                          <a:latin typeface="等线" panose="02010600030101010101" charset="-122"/>
                        </a:defRPr>
                      </a:lvl7pPr>
                      <a:lvl8pPr marL="3200400" algn="l" defTabSz="914400" rtl="0" eaLnBrk="1" latinLnBrk="0" hangingPunct="1">
                        <a:defRPr sz="1800" kern="1200">
                          <a:solidFill>
                            <a:schemeClr val="tx1"/>
                          </a:solidFill>
                          <a:latin typeface="等线" panose="02010600030101010101" charset="-122"/>
                        </a:defRPr>
                      </a:lvl8pPr>
                      <a:lvl9pPr marL="3657600" algn="l" defTabSz="914400" rtl="0" eaLnBrk="1" latinLnBrk="0" hangingPunct="1">
                        <a:defRPr sz="1800" kern="1200">
                          <a:solidFill>
                            <a:schemeClr val="tx1"/>
                          </a:solidFill>
                          <a:latin typeface="等线" panose="02010600030101010101" charset="-122"/>
                        </a:defRPr>
                      </a:lvl9pPr>
                    </a:lstStyle>
                    <a:p>
                      <a:pPr algn="ctr" fontAlgn="ctr">
                        <a:buNone/>
                      </a:pPr>
                      <a:r>
                        <a:rPr lang="zh-CN" altLang="en-US" sz="1100" b="0" i="0" u="none" strike="noStrike" dirty="0">
                          <a:solidFill>
                            <a:srgbClr val="000000"/>
                          </a:solidFill>
                          <a:effectLst/>
                          <a:latin typeface="微软雅黑" panose="020B0503020204020204" pitchFamily="34" charset="-122"/>
                          <a:ea typeface="微软雅黑" panose="020B0503020204020204" pitchFamily="34" charset="-122"/>
                          <a:sym typeface="微软雅黑" panose="020B0503020204020204" pitchFamily="34" charset="-122"/>
                        </a:rPr>
                        <a:t>外显子</a:t>
                      </a:r>
                      <a:r>
                        <a:rPr lang="en-US" altLang="zh-CN" sz="1100" b="0" i="0" u="none" strike="noStrike" dirty="0">
                          <a:solidFill>
                            <a:srgbClr val="000000"/>
                          </a:solidFill>
                          <a:effectLst/>
                          <a:latin typeface="微软雅黑" panose="020B0503020204020204" pitchFamily="34" charset="-122"/>
                          <a:ea typeface="微软雅黑" panose="020B0503020204020204" pitchFamily="34" charset="-122"/>
                          <a:sym typeface="微软雅黑" panose="020B0503020204020204" pitchFamily="34" charset="-122"/>
                        </a:rPr>
                        <a:t>9</a:t>
                      </a:r>
                      <a:endParaRPr lang="en-US" altLang="zh-CN" sz="1100" b="0" i="0" u="none" strike="noStrike" dirty="0">
                        <a:solidFill>
                          <a:srgbClr val="000000"/>
                        </a:solidFill>
                        <a:effectLst/>
                        <a:latin typeface="微软雅黑" panose="020B0503020204020204" pitchFamily="34" charset="-122"/>
                        <a:ea typeface="微软雅黑" panose="020B0503020204020204" pitchFamily="34" charset="-122"/>
                        <a:sym typeface="微软雅黑" panose="020B0503020204020204" pitchFamily="34" charset="-122"/>
                      </a:endParaRPr>
                    </a:p>
                  </a:txBody>
                  <a:tcPr marL="6350" marR="114300" marT="635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lumMod val="85000"/>
                        </a:sysClr>
                      </a:solidFill>
                      <a:prstDash val="solid"/>
                      <a:round/>
                      <a:headEnd type="none" w="med" len="med"/>
                      <a:tailEnd type="none" w="med" len="med"/>
                    </a:lnT>
                    <a:lnB w="12700" cap="flat" cmpd="sng" algn="ctr">
                      <a:solidFill>
                        <a:srgbClr val="AC283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等线" panose="02010600030101010101" charset="-122"/>
                        </a:defRPr>
                      </a:lvl1pPr>
                      <a:lvl2pPr marL="457200" algn="l" defTabSz="914400" rtl="0" eaLnBrk="1" latinLnBrk="0" hangingPunct="1">
                        <a:defRPr sz="1800" kern="1200">
                          <a:solidFill>
                            <a:schemeClr val="tx1"/>
                          </a:solidFill>
                          <a:latin typeface="等线" panose="02010600030101010101" charset="-122"/>
                        </a:defRPr>
                      </a:lvl2pPr>
                      <a:lvl3pPr marL="914400" algn="l" defTabSz="914400" rtl="0" eaLnBrk="1" latinLnBrk="0" hangingPunct="1">
                        <a:defRPr sz="1800" kern="1200">
                          <a:solidFill>
                            <a:schemeClr val="tx1"/>
                          </a:solidFill>
                          <a:latin typeface="等线" panose="02010600030101010101" charset="-122"/>
                        </a:defRPr>
                      </a:lvl3pPr>
                      <a:lvl4pPr marL="1371600" algn="l" defTabSz="914400" rtl="0" eaLnBrk="1" latinLnBrk="0" hangingPunct="1">
                        <a:defRPr sz="1800" kern="1200">
                          <a:solidFill>
                            <a:schemeClr val="tx1"/>
                          </a:solidFill>
                          <a:latin typeface="等线" panose="02010600030101010101" charset="-122"/>
                        </a:defRPr>
                      </a:lvl4pPr>
                      <a:lvl5pPr marL="1828800" algn="l" defTabSz="914400" rtl="0" eaLnBrk="1" latinLnBrk="0" hangingPunct="1">
                        <a:defRPr sz="1800" kern="1200">
                          <a:solidFill>
                            <a:schemeClr val="tx1"/>
                          </a:solidFill>
                          <a:latin typeface="等线" panose="02010600030101010101" charset="-122"/>
                        </a:defRPr>
                      </a:lvl5pPr>
                      <a:lvl6pPr marL="2286000" algn="l" defTabSz="914400" rtl="0" eaLnBrk="1" latinLnBrk="0" hangingPunct="1">
                        <a:defRPr sz="1800" kern="1200">
                          <a:solidFill>
                            <a:schemeClr val="tx1"/>
                          </a:solidFill>
                          <a:latin typeface="等线" panose="02010600030101010101" charset="-122"/>
                        </a:defRPr>
                      </a:lvl6pPr>
                      <a:lvl7pPr marL="2743200" algn="l" defTabSz="914400" rtl="0" eaLnBrk="1" latinLnBrk="0" hangingPunct="1">
                        <a:defRPr sz="1800" kern="1200">
                          <a:solidFill>
                            <a:schemeClr val="tx1"/>
                          </a:solidFill>
                          <a:latin typeface="等线" panose="02010600030101010101" charset="-122"/>
                        </a:defRPr>
                      </a:lvl7pPr>
                      <a:lvl8pPr marL="3200400" algn="l" defTabSz="914400" rtl="0" eaLnBrk="1" latinLnBrk="0" hangingPunct="1">
                        <a:defRPr sz="1800" kern="1200">
                          <a:solidFill>
                            <a:schemeClr val="tx1"/>
                          </a:solidFill>
                          <a:latin typeface="等线" panose="02010600030101010101" charset="-122"/>
                        </a:defRPr>
                      </a:lvl8pPr>
                      <a:lvl9pPr marL="3657600" algn="l" defTabSz="914400" rtl="0" eaLnBrk="1" latinLnBrk="0" hangingPunct="1">
                        <a:defRPr sz="1800" kern="1200">
                          <a:solidFill>
                            <a:schemeClr val="tx1"/>
                          </a:solidFill>
                          <a:latin typeface="等线" panose="02010600030101010101" charset="-122"/>
                        </a:defRPr>
                      </a:lvl9pPr>
                    </a:lstStyle>
                    <a:p>
                      <a:pPr algn="ctr" fontAlgn="ctr">
                        <a:buNone/>
                      </a:pPr>
                      <a:r>
                        <a:rPr lang="en-US" altLang="zh-CN" sz="1100" b="0" i="0" u="none" strike="noStrike" dirty="0">
                          <a:solidFill>
                            <a:srgbClr val="000000"/>
                          </a:solidFill>
                          <a:effectLst/>
                          <a:latin typeface="微软雅黑" panose="020B0503020204020204" pitchFamily="34" charset="-122"/>
                          <a:ea typeface="微软雅黑" panose="020B0503020204020204" pitchFamily="34" charset="-122"/>
                          <a:sym typeface="微软雅黑" panose="020B0503020204020204" pitchFamily="34" charset="-122"/>
                        </a:rPr>
                        <a:t>10.0(17)</a:t>
                      </a:r>
                      <a:endParaRPr lang="en-US" altLang="zh-CN" sz="1100" b="0" i="0" u="none" strike="noStrike" dirty="0">
                        <a:solidFill>
                          <a:srgbClr val="000000"/>
                        </a:solidFill>
                        <a:effectLst/>
                        <a:latin typeface="微软雅黑" panose="020B0503020204020204" pitchFamily="34" charset="-122"/>
                        <a:ea typeface="微软雅黑" panose="020B0503020204020204" pitchFamily="34" charset="-122"/>
                        <a:sym typeface="微软雅黑" panose="020B0503020204020204" pitchFamily="34" charset="-122"/>
                      </a:endParaRPr>
                    </a:p>
                  </a:txBody>
                  <a:tcPr marL="6350" marR="114300" marT="635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lumMod val="85000"/>
                        </a:sysClr>
                      </a:solidFill>
                      <a:prstDash val="solid"/>
                      <a:round/>
                      <a:headEnd type="none" w="med" len="med"/>
                      <a:tailEnd type="none" w="med" len="med"/>
                    </a:lnT>
                    <a:lnB w="12700" cap="flat" cmpd="sng" algn="ctr">
                      <a:solidFill>
                        <a:srgbClr val="AC283F"/>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16" name="文本占位符 1_1"/>
          <p:cNvSpPr txBox="1"/>
          <p:nvPr/>
        </p:nvSpPr>
        <p:spPr>
          <a:xfrm>
            <a:off x="340894" y="6619565"/>
            <a:ext cx="6335712" cy="216982"/>
          </a:xfrm>
          <a:prstGeom prst="rect">
            <a:avLst/>
          </a:prstGeom>
        </p:spPr>
        <p:txBody>
          <a:bodyPr>
            <a:noAutofit/>
          </a:bodyPr>
          <a:lstStyle>
            <a:defPPr>
              <a:defRPr lang="zh-CN"/>
            </a:defPPr>
            <a:lvl1pPr indent="0" defTabSz="1219200">
              <a:lnSpc>
                <a:spcPct val="120000"/>
              </a:lnSpc>
              <a:spcBef>
                <a:spcPts val="0"/>
              </a:spcBef>
              <a:buFont typeface="Arial" panose="020B0604020202020204" pitchFamily="34" charset="0"/>
              <a:buNone/>
              <a:defRPr sz="900">
                <a:solidFill>
                  <a:prstClr val="black"/>
                </a:solidFill>
                <a:cs typeface="+mn-ea"/>
              </a:defRPr>
            </a:lvl1pPr>
            <a:lvl2pPr marL="914400" indent="-304800" defTabSz="1219200">
              <a:lnSpc>
                <a:spcPct val="90000"/>
              </a:lnSpc>
              <a:spcBef>
                <a:spcPts val="665"/>
              </a:spcBef>
              <a:buFont typeface="Arial" panose="020B0604020202020204" pitchFamily="34" charset="0"/>
              <a:buChar char="•"/>
              <a:defRPr sz="3200">
                <a:latin typeface="微软雅黑" panose="020B0503020204020204" pitchFamily="34" charset="-122"/>
              </a:defRPr>
            </a:lvl2pPr>
            <a:lvl3pPr marL="1524000" indent="-304800" defTabSz="1219200">
              <a:lnSpc>
                <a:spcPct val="90000"/>
              </a:lnSpc>
              <a:spcBef>
                <a:spcPts val="665"/>
              </a:spcBef>
              <a:buFont typeface="Arial" panose="020B0604020202020204" pitchFamily="34" charset="0"/>
              <a:buChar char="•"/>
              <a:defRPr sz="2800">
                <a:latin typeface="微软雅黑" panose="020B0503020204020204" pitchFamily="34" charset="-122"/>
              </a:defRPr>
            </a:lvl3pPr>
            <a:lvl4pPr marL="2133600" indent="-304800" defTabSz="1219200">
              <a:lnSpc>
                <a:spcPct val="90000"/>
              </a:lnSpc>
              <a:spcBef>
                <a:spcPts val="665"/>
              </a:spcBef>
              <a:buFont typeface="Arial" panose="020B0604020202020204" pitchFamily="34" charset="0"/>
              <a:buChar char="•"/>
              <a:defRPr sz="2535">
                <a:latin typeface="微软雅黑" panose="020B0503020204020204" pitchFamily="34" charset="-122"/>
              </a:defRPr>
            </a:lvl4pPr>
            <a:lvl5pPr marL="2743200" indent="-304800" defTabSz="1219200">
              <a:lnSpc>
                <a:spcPct val="90000"/>
              </a:lnSpc>
              <a:spcBef>
                <a:spcPts val="665"/>
              </a:spcBef>
              <a:buFont typeface="Arial" panose="020B0604020202020204" pitchFamily="34" charset="0"/>
              <a:buChar char="•"/>
              <a:defRPr sz="2535">
                <a:latin typeface="微软雅黑" panose="020B0503020204020204" pitchFamily="34" charset="-122"/>
              </a:defRPr>
            </a:lvl5pPr>
            <a:lvl6pPr marL="3352800" indent="-304800" defTabSz="1219200">
              <a:lnSpc>
                <a:spcPct val="90000"/>
              </a:lnSpc>
              <a:spcBef>
                <a:spcPts val="665"/>
              </a:spcBef>
              <a:buFont typeface="Arial" panose="020B0604020202020204" pitchFamily="34" charset="0"/>
              <a:buChar char="•"/>
              <a:defRPr sz="2535"/>
            </a:lvl6pPr>
            <a:lvl7pPr marL="3961765" indent="-304800" defTabSz="1219200">
              <a:lnSpc>
                <a:spcPct val="90000"/>
              </a:lnSpc>
              <a:spcBef>
                <a:spcPts val="665"/>
              </a:spcBef>
              <a:buFont typeface="Arial" panose="020B0604020202020204" pitchFamily="34" charset="0"/>
              <a:buChar char="•"/>
              <a:defRPr sz="2535"/>
            </a:lvl7pPr>
            <a:lvl8pPr marL="4571365" indent="-304800" defTabSz="1219200">
              <a:lnSpc>
                <a:spcPct val="90000"/>
              </a:lnSpc>
              <a:spcBef>
                <a:spcPts val="665"/>
              </a:spcBef>
              <a:buFont typeface="Arial" panose="020B0604020202020204" pitchFamily="34" charset="0"/>
              <a:buChar char="•"/>
              <a:defRPr sz="2535"/>
            </a:lvl8pPr>
            <a:lvl9pPr marL="5180965" indent="-304800" defTabSz="1219200">
              <a:lnSpc>
                <a:spcPct val="90000"/>
              </a:lnSpc>
              <a:spcBef>
                <a:spcPts val="665"/>
              </a:spcBef>
              <a:buFont typeface="Arial" panose="020B0604020202020204" pitchFamily="34" charset="0"/>
              <a:buChar char="•"/>
              <a:defRPr sz="2535"/>
            </a:lvl9pPr>
          </a:lstStyle>
          <a:p>
            <a:r>
              <a:rPr lang="fi-FI" altLang="zh-CN" dirty="0">
                <a:latin typeface="微软雅黑" panose="020B0503020204020204" pitchFamily="34" charset="-122"/>
                <a:ea typeface="微软雅黑" panose="020B0503020204020204" pitchFamily="34" charset="-122"/>
                <a:sym typeface="微软雅黑" panose="020B0503020204020204" pitchFamily="34" charset="-122"/>
              </a:rPr>
              <a:t>Katarzyna Kisielewska, et al. 2025 ESMO. 2729P.</a:t>
            </a:r>
            <a:endParaRPr lang="es-ES" altLang="zh-CN"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 name="TextBox 8_1_1"/>
          <p:cNvSpPr txBox="1"/>
          <p:nvPr/>
        </p:nvSpPr>
        <p:spPr>
          <a:xfrm>
            <a:off x="1526328" y="6344500"/>
            <a:ext cx="10012287" cy="184666"/>
          </a:xfrm>
          <a:prstGeom prst="rect">
            <a:avLst/>
          </a:prstGeom>
          <a:noFill/>
        </p:spPr>
        <p:txBody>
          <a:bodyPr wrap="square" lIns="60960" tIns="30480" rIns="60960" bIns="30480" numCol="1"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Clr>
                <a:schemeClr val="bg1">
                  <a:lumMod val="50000"/>
                </a:schemeClr>
              </a:buClr>
            </a:pPr>
            <a:r>
              <a:rPr lang="en-US" altLang="zh-CN" sz="800" dirty="0">
                <a:latin typeface="微软雅黑" panose="020B0503020204020204" pitchFamily="34" charset="-122"/>
                <a:ea typeface="微软雅黑" panose="020B0503020204020204" pitchFamily="34" charset="-122"/>
                <a:sym typeface="微软雅黑" panose="020B0503020204020204" pitchFamily="34" charset="-122"/>
              </a:rPr>
              <a:t>GIST</a:t>
            </a:r>
            <a:r>
              <a:rPr lang="zh-CN" altLang="en-US" sz="800" dirty="0">
                <a:latin typeface="微软雅黑" panose="020B0503020204020204" pitchFamily="34" charset="-122"/>
                <a:ea typeface="微软雅黑" panose="020B0503020204020204" pitchFamily="34" charset="-122"/>
                <a:sym typeface="微软雅黑" panose="020B0503020204020204" pitchFamily="34" charset="-122"/>
              </a:rPr>
              <a:t>：胃肠间质瘤；</a:t>
            </a:r>
            <a:r>
              <a:rPr lang="en-US" altLang="zh-CN" sz="800" dirty="0">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DFS</a:t>
            </a:r>
            <a:r>
              <a:rPr lang="zh-CN" altLang="en-US" sz="800" dirty="0">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，无病生存期；</a:t>
            </a:r>
            <a:r>
              <a:rPr lang="en-US" altLang="zh-CN" sz="800" dirty="0">
                <a:latin typeface="微软雅黑" panose="020B0503020204020204" pitchFamily="34" charset="-122"/>
                <a:ea typeface="微软雅黑" panose="020B0503020204020204" pitchFamily="34" charset="-122"/>
                <a:sym typeface="微软雅黑" panose="020B0503020204020204" pitchFamily="34" charset="-122"/>
              </a:rPr>
              <a:t>OS</a:t>
            </a:r>
            <a:r>
              <a:rPr lang="zh-CN" altLang="en-US" sz="800" dirty="0">
                <a:latin typeface="微软雅黑" panose="020B0503020204020204" pitchFamily="34" charset="-122"/>
                <a:ea typeface="微软雅黑" panose="020B0503020204020204" pitchFamily="34" charset="-122"/>
                <a:sym typeface="微软雅黑" panose="020B0503020204020204" pitchFamily="34" charset="-122"/>
              </a:rPr>
              <a:t>，总生存期；</a:t>
            </a:r>
            <a:r>
              <a:rPr lang="en-US" altLang="zh-CN" sz="800" dirty="0">
                <a:latin typeface="微软雅黑" panose="020B0503020204020204" pitchFamily="34" charset="-122"/>
                <a:ea typeface="微软雅黑" panose="020B0503020204020204" pitchFamily="34" charset="-122"/>
                <a:sym typeface="微软雅黑" panose="020B0503020204020204" pitchFamily="34" charset="-122"/>
              </a:rPr>
              <a:t>PFS</a:t>
            </a:r>
            <a:r>
              <a:rPr lang="zh-CN" altLang="en-US" sz="800" dirty="0">
                <a:latin typeface="微软雅黑" panose="020B0503020204020204" pitchFamily="34" charset="-122"/>
                <a:ea typeface="微软雅黑" panose="020B0503020204020204" pitchFamily="34" charset="-122"/>
                <a:sym typeface="微软雅黑" panose="020B0503020204020204" pitchFamily="34" charset="-122"/>
              </a:rPr>
              <a:t>，无进展生存期</a:t>
            </a:r>
            <a:endParaRPr lang="zh-CN" altLang="en-US" sz="800" dirty="0">
              <a:latin typeface="微软雅黑" panose="020B0503020204020204" pitchFamily="34" charset="-122"/>
              <a:ea typeface="微软雅黑" panose="020B0503020204020204" pitchFamily="34" charset="-122"/>
              <a:sym typeface="微软雅黑" panose="020B0503020204020204" pitchFamily="34" charset="-122"/>
            </a:endParaRPr>
          </a:p>
        </p:txBody>
      </p:sp>
      <p:graphicFrame>
        <p:nvGraphicFramePr>
          <p:cNvPr id="9" name="Content Placeholder 7_1"/>
          <p:cNvGraphicFramePr/>
          <p:nvPr/>
        </p:nvGraphicFramePr>
        <p:xfrm>
          <a:off x="6096000" y="2624540"/>
          <a:ext cx="5500359" cy="3398545"/>
        </p:xfrm>
        <a:graphic>
          <a:graphicData uri="http://schemas.openxmlformats.org/drawingml/2006/table">
            <a:tbl>
              <a:tblPr firstRow="1" bandRow="1"/>
              <a:tblGrid>
                <a:gridCol w="2372043"/>
                <a:gridCol w="1257820"/>
                <a:gridCol w="1870496"/>
              </a:tblGrid>
              <a:tr h="272785">
                <a:tc>
                  <a:txBody>
                    <a:bodyPr/>
                    <a:lstStyle>
                      <a:lvl1pPr marL="0" algn="l" defTabSz="914400" rtl="0" eaLnBrk="1" latinLnBrk="0" hangingPunct="1">
                        <a:defRPr sz="1800" kern="1200">
                          <a:solidFill>
                            <a:schemeClr val="tx1"/>
                          </a:solidFill>
                          <a:latin typeface="等线" panose="02010600030101010101" charset="-122"/>
                        </a:defRPr>
                      </a:lvl1pPr>
                      <a:lvl2pPr marL="457200" algn="l" defTabSz="914400" rtl="0" eaLnBrk="1" latinLnBrk="0" hangingPunct="1">
                        <a:defRPr sz="1800" kern="1200">
                          <a:solidFill>
                            <a:schemeClr val="tx1"/>
                          </a:solidFill>
                          <a:latin typeface="等线" panose="02010600030101010101" charset="-122"/>
                        </a:defRPr>
                      </a:lvl2pPr>
                      <a:lvl3pPr marL="914400" algn="l" defTabSz="914400" rtl="0" eaLnBrk="1" latinLnBrk="0" hangingPunct="1">
                        <a:defRPr sz="1800" kern="1200">
                          <a:solidFill>
                            <a:schemeClr val="tx1"/>
                          </a:solidFill>
                          <a:latin typeface="等线" panose="02010600030101010101" charset="-122"/>
                        </a:defRPr>
                      </a:lvl3pPr>
                      <a:lvl4pPr marL="1371600" algn="l" defTabSz="914400" rtl="0" eaLnBrk="1" latinLnBrk="0" hangingPunct="1">
                        <a:defRPr sz="1800" kern="1200">
                          <a:solidFill>
                            <a:schemeClr val="tx1"/>
                          </a:solidFill>
                          <a:latin typeface="等线" panose="02010600030101010101" charset="-122"/>
                        </a:defRPr>
                      </a:lvl4pPr>
                      <a:lvl5pPr marL="1828800" algn="l" defTabSz="914400" rtl="0" eaLnBrk="1" latinLnBrk="0" hangingPunct="1">
                        <a:defRPr sz="1800" kern="1200">
                          <a:solidFill>
                            <a:schemeClr val="tx1"/>
                          </a:solidFill>
                          <a:latin typeface="等线" panose="02010600030101010101" charset="-122"/>
                        </a:defRPr>
                      </a:lvl5pPr>
                      <a:lvl6pPr marL="2286000" algn="l" defTabSz="914400" rtl="0" eaLnBrk="1" latinLnBrk="0" hangingPunct="1">
                        <a:defRPr sz="1800" kern="1200">
                          <a:solidFill>
                            <a:schemeClr val="tx1"/>
                          </a:solidFill>
                          <a:latin typeface="等线" panose="02010600030101010101" charset="-122"/>
                        </a:defRPr>
                      </a:lvl6pPr>
                      <a:lvl7pPr marL="2743200" algn="l" defTabSz="914400" rtl="0" eaLnBrk="1" latinLnBrk="0" hangingPunct="1">
                        <a:defRPr sz="1800" kern="1200">
                          <a:solidFill>
                            <a:schemeClr val="tx1"/>
                          </a:solidFill>
                          <a:latin typeface="等线" panose="02010600030101010101" charset="-122"/>
                        </a:defRPr>
                      </a:lvl7pPr>
                      <a:lvl8pPr marL="3200400" algn="l" defTabSz="914400" rtl="0" eaLnBrk="1" latinLnBrk="0" hangingPunct="1">
                        <a:defRPr sz="1800" kern="1200">
                          <a:solidFill>
                            <a:schemeClr val="tx1"/>
                          </a:solidFill>
                          <a:latin typeface="等线" panose="02010600030101010101" charset="-122"/>
                        </a:defRPr>
                      </a:lvl8pPr>
                      <a:lvl9pPr marL="3657600" algn="l" defTabSz="914400" rtl="0" eaLnBrk="1" latinLnBrk="0" hangingPunct="1">
                        <a:defRPr sz="1800" kern="1200">
                          <a:solidFill>
                            <a:schemeClr val="tx1"/>
                          </a:solidFill>
                          <a:latin typeface="等线" panose="02010600030101010101" charset="-122"/>
                        </a:defRPr>
                      </a:lvl9pPr>
                    </a:lstStyle>
                    <a:p>
                      <a:pPr algn="l" fontAlgn="ctr">
                        <a:buNone/>
                      </a:pPr>
                      <a:r>
                        <a:rPr lang="zh-CN" altLang="en-US" sz="1000" b="1" i="0" u="none" strike="noStrike" dirty="0">
                          <a:solidFill>
                            <a:schemeClr val="bg1"/>
                          </a:solidFill>
                          <a:effectLst/>
                          <a:latin typeface="微软雅黑" panose="020B0503020204020204" pitchFamily="34" charset="-122"/>
                          <a:ea typeface="微软雅黑" panose="020B0503020204020204" pitchFamily="34" charset="-122"/>
                          <a:sym typeface="微软雅黑" panose="020B0503020204020204" pitchFamily="34" charset="-122"/>
                        </a:rPr>
                        <a:t>复发模式</a:t>
                      </a:r>
                      <a:endParaRPr lang="zh-CN" altLang="en-US" sz="1000" b="1" i="0" u="none" strike="noStrike" dirty="0">
                        <a:solidFill>
                          <a:schemeClr val="bg1"/>
                        </a:solidFill>
                        <a:effectLst/>
                        <a:latin typeface="微软雅黑" panose="020B0503020204020204" pitchFamily="34" charset="-122"/>
                        <a:ea typeface="微软雅黑" panose="020B0503020204020204" pitchFamily="34" charset="-122"/>
                        <a:sym typeface="微软雅黑" panose="020B0503020204020204" pitchFamily="34" charset="-122"/>
                      </a:endParaRPr>
                    </a:p>
                  </a:txBody>
                  <a:tcPr marL="72000" marR="6350" marT="0" marB="0" anchor="ctr">
                    <a:lnL w="12700" cap="flat" cmpd="sng" algn="ctr">
                      <a:no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C283F"/>
                    </a:solidFill>
                  </a:tcPr>
                </a:tc>
                <a:tc>
                  <a:txBody>
                    <a:bodyPr/>
                    <a:lstStyle>
                      <a:lvl1pPr marL="0" algn="l" defTabSz="914400" rtl="0" eaLnBrk="1" latinLnBrk="0" hangingPunct="1">
                        <a:defRPr sz="1800" kern="1200">
                          <a:solidFill>
                            <a:schemeClr val="tx1"/>
                          </a:solidFill>
                          <a:latin typeface="等线" panose="02010600030101010101" charset="-122"/>
                        </a:defRPr>
                      </a:lvl1pPr>
                      <a:lvl2pPr marL="457200" algn="l" defTabSz="914400" rtl="0" eaLnBrk="1" latinLnBrk="0" hangingPunct="1">
                        <a:defRPr sz="1800" kern="1200">
                          <a:solidFill>
                            <a:schemeClr val="tx1"/>
                          </a:solidFill>
                          <a:latin typeface="等线" panose="02010600030101010101" charset="-122"/>
                        </a:defRPr>
                      </a:lvl2pPr>
                      <a:lvl3pPr marL="914400" algn="l" defTabSz="914400" rtl="0" eaLnBrk="1" latinLnBrk="0" hangingPunct="1">
                        <a:defRPr sz="1800" kern="1200">
                          <a:solidFill>
                            <a:schemeClr val="tx1"/>
                          </a:solidFill>
                          <a:latin typeface="等线" panose="02010600030101010101" charset="-122"/>
                        </a:defRPr>
                      </a:lvl3pPr>
                      <a:lvl4pPr marL="1371600" algn="l" defTabSz="914400" rtl="0" eaLnBrk="1" latinLnBrk="0" hangingPunct="1">
                        <a:defRPr sz="1800" kern="1200">
                          <a:solidFill>
                            <a:schemeClr val="tx1"/>
                          </a:solidFill>
                          <a:latin typeface="等线" panose="02010600030101010101" charset="-122"/>
                        </a:defRPr>
                      </a:lvl4pPr>
                      <a:lvl5pPr marL="1828800" algn="l" defTabSz="914400" rtl="0" eaLnBrk="1" latinLnBrk="0" hangingPunct="1">
                        <a:defRPr sz="1800" kern="1200">
                          <a:solidFill>
                            <a:schemeClr val="tx1"/>
                          </a:solidFill>
                          <a:latin typeface="等线" panose="02010600030101010101" charset="-122"/>
                        </a:defRPr>
                      </a:lvl5pPr>
                      <a:lvl6pPr marL="2286000" algn="l" defTabSz="914400" rtl="0" eaLnBrk="1" latinLnBrk="0" hangingPunct="1">
                        <a:defRPr sz="1800" kern="1200">
                          <a:solidFill>
                            <a:schemeClr val="tx1"/>
                          </a:solidFill>
                          <a:latin typeface="等线" panose="02010600030101010101" charset="-122"/>
                        </a:defRPr>
                      </a:lvl6pPr>
                      <a:lvl7pPr marL="2743200" algn="l" defTabSz="914400" rtl="0" eaLnBrk="1" latinLnBrk="0" hangingPunct="1">
                        <a:defRPr sz="1800" kern="1200">
                          <a:solidFill>
                            <a:schemeClr val="tx1"/>
                          </a:solidFill>
                          <a:latin typeface="等线" panose="02010600030101010101" charset="-122"/>
                        </a:defRPr>
                      </a:lvl7pPr>
                      <a:lvl8pPr marL="3200400" algn="l" defTabSz="914400" rtl="0" eaLnBrk="1" latinLnBrk="0" hangingPunct="1">
                        <a:defRPr sz="1800" kern="1200">
                          <a:solidFill>
                            <a:schemeClr val="tx1"/>
                          </a:solidFill>
                          <a:latin typeface="等线" panose="02010600030101010101" charset="-122"/>
                        </a:defRPr>
                      </a:lvl8pPr>
                      <a:lvl9pPr marL="3657600" algn="l" defTabSz="914400" rtl="0" eaLnBrk="1" latinLnBrk="0" hangingPunct="1">
                        <a:defRPr sz="1800" kern="1200">
                          <a:solidFill>
                            <a:schemeClr val="tx1"/>
                          </a:solidFill>
                          <a:latin typeface="等线" panose="02010600030101010101" charset="-122"/>
                        </a:defRPr>
                      </a:lvl9pPr>
                    </a:lstStyle>
                    <a:p>
                      <a:pPr algn="l" fontAlgn="ctr">
                        <a:buNone/>
                      </a:pPr>
                      <a:r>
                        <a:rPr lang="zh-CN" altLang="en-US" sz="1000" b="1" i="0" u="none" strike="noStrike" dirty="0">
                          <a:solidFill>
                            <a:schemeClr val="bg1"/>
                          </a:solidFill>
                          <a:effectLst/>
                          <a:latin typeface="微软雅黑" panose="020B0503020204020204" pitchFamily="34" charset="-122"/>
                          <a:ea typeface="微软雅黑" panose="020B0503020204020204" pitchFamily="34" charset="-122"/>
                          <a:sym typeface="微软雅黑" panose="020B0503020204020204" pitchFamily="34" charset="-122"/>
                        </a:rPr>
                        <a:t>分类</a:t>
                      </a:r>
                      <a:endParaRPr lang="zh-CN" altLang="en-US" sz="1000" b="1" i="0" u="none" strike="noStrike" dirty="0">
                        <a:solidFill>
                          <a:schemeClr val="bg1"/>
                        </a:solidFill>
                        <a:effectLst/>
                        <a:latin typeface="微软雅黑" panose="020B0503020204020204" pitchFamily="34" charset="-122"/>
                        <a:ea typeface="微软雅黑" panose="020B0503020204020204" pitchFamily="34" charset="-122"/>
                        <a:sym typeface="微软雅黑" panose="020B0503020204020204" pitchFamily="34" charset="-122"/>
                      </a:endParaRPr>
                    </a:p>
                  </a:txBody>
                  <a:tcPr marL="7200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C283F"/>
                    </a:solidFill>
                  </a:tcPr>
                </a:tc>
                <a:tc>
                  <a:txBody>
                    <a:bodyPr/>
                    <a:lstStyle>
                      <a:lvl1pPr marL="0" algn="l" defTabSz="914400" rtl="0" eaLnBrk="1" latinLnBrk="0" hangingPunct="1">
                        <a:defRPr sz="1800" kern="1200">
                          <a:solidFill>
                            <a:schemeClr val="tx1"/>
                          </a:solidFill>
                          <a:latin typeface="等线" panose="02010600030101010101" charset="-122"/>
                        </a:defRPr>
                      </a:lvl1pPr>
                      <a:lvl2pPr marL="457200" algn="l" defTabSz="914400" rtl="0" eaLnBrk="1" latinLnBrk="0" hangingPunct="1">
                        <a:defRPr sz="1800" kern="1200">
                          <a:solidFill>
                            <a:schemeClr val="tx1"/>
                          </a:solidFill>
                          <a:latin typeface="等线" panose="02010600030101010101" charset="-122"/>
                        </a:defRPr>
                      </a:lvl2pPr>
                      <a:lvl3pPr marL="914400" algn="l" defTabSz="914400" rtl="0" eaLnBrk="1" latinLnBrk="0" hangingPunct="1">
                        <a:defRPr sz="1800" kern="1200">
                          <a:solidFill>
                            <a:schemeClr val="tx1"/>
                          </a:solidFill>
                          <a:latin typeface="等线" panose="02010600030101010101" charset="-122"/>
                        </a:defRPr>
                      </a:lvl3pPr>
                      <a:lvl4pPr marL="1371600" algn="l" defTabSz="914400" rtl="0" eaLnBrk="1" latinLnBrk="0" hangingPunct="1">
                        <a:defRPr sz="1800" kern="1200">
                          <a:solidFill>
                            <a:schemeClr val="tx1"/>
                          </a:solidFill>
                          <a:latin typeface="等线" panose="02010600030101010101" charset="-122"/>
                        </a:defRPr>
                      </a:lvl4pPr>
                      <a:lvl5pPr marL="1828800" algn="l" defTabSz="914400" rtl="0" eaLnBrk="1" latinLnBrk="0" hangingPunct="1">
                        <a:defRPr sz="1800" kern="1200">
                          <a:solidFill>
                            <a:schemeClr val="tx1"/>
                          </a:solidFill>
                          <a:latin typeface="等线" panose="02010600030101010101" charset="-122"/>
                        </a:defRPr>
                      </a:lvl5pPr>
                      <a:lvl6pPr marL="2286000" algn="l" defTabSz="914400" rtl="0" eaLnBrk="1" latinLnBrk="0" hangingPunct="1">
                        <a:defRPr sz="1800" kern="1200">
                          <a:solidFill>
                            <a:schemeClr val="tx1"/>
                          </a:solidFill>
                          <a:latin typeface="等线" panose="02010600030101010101" charset="-122"/>
                        </a:defRPr>
                      </a:lvl6pPr>
                      <a:lvl7pPr marL="2743200" algn="l" defTabSz="914400" rtl="0" eaLnBrk="1" latinLnBrk="0" hangingPunct="1">
                        <a:defRPr sz="1800" kern="1200">
                          <a:solidFill>
                            <a:schemeClr val="tx1"/>
                          </a:solidFill>
                          <a:latin typeface="等线" panose="02010600030101010101" charset="-122"/>
                        </a:defRPr>
                      </a:lvl7pPr>
                      <a:lvl8pPr marL="3200400" algn="l" defTabSz="914400" rtl="0" eaLnBrk="1" latinLnBrk="0" hangingPunct="1">
                        <a:defRPr sz="1800" kern="1200">
                          <a:solidFill>
                            <a:schemeClr val="tx1"/>
                          </a:solidFill>
                          <a:latin typeface="等线" panose="02010600030101010101" charset="-122"/>
                        </a:defRPr>
                      </a:lvl8pPr>
                      <a:lvl9pPr marL="3657600" algn="l" defTabSz="914400" rtl="0" eaLnBrk="1" latinLnBrk="0" hangingPunct="1">
                        <a:defRPr sz="1800" kern="1200">
                          <a:solidFill>
                            <a:schemeClr val="tx1"/>
                          </a:solidFill>
                          <a:latin typeface="等线" panose="02010600030101010101" charset="-122"/>
                        </a:defRPr>
                      </a:lvl9pPr>
                    </a:lstStyle>
                    <a:p>
                      <a:pPr algn="ctr" fontAlgn="ctr">
                        <a:buNone/>
                      </a:pPr>
                      <a:r>
                        <a:rPr lang="zh-CN" altLang="en-US" sz="1000" b="1" i="0" u="none" strike="noStrike" dirty="0">
                          <a:solidFill>
                            <a:schemeClr val="bg1"/>
                          </a:solidFill>
                          <a:effectLst/>
                          <a:latin typeface="微软雅黑" panose="020B0503020204020204" pitchFamily="34" charset="-122"/>
                          <a:ea typeface="微软雅黑" panose="020B0503020204020204" pitchFamily="34" charset="-122"/>
                          <a:sym typeface="微软雅黑" panose="020B0503020204020204" pitchFamily="34" charset="-122"/>
                        </a:rPr>
                        <a:t>占比</a:t>
                      </a:r>
                      <a:r>
                        <a:rPr lang="en-US" altLang="zh-CN" sz="1000" b="1" i="0" u="none" strike="noStrike" dirty="0">
                          <a:solidFill>
                            <a:schemeClr val="bg1"/>
                          </a:solidFill>
                          <a:effectLst/>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000" b="1" i="0" u="none" strike="noStrike" dirty="0">
                          <a:solidFill>
                            <a:schemeClr val="bg1"/>
                          </a:solidFill>
                          <a:effectLst/>
                          <a:latin typeface="微软雅黑" panose="020B0503020204020204" pitchFamily="34" charset="-122"/>
                          <a:ea typeface="微软雅黑" panose="020B0503020204020204" pitchFamily="34" charset="-122"/>
                          <a:sym typeface="微软雅黑" panose="020B0503020204020204" pitchFamily="34" charset="-122"/>
                        </a:rPr>
                        <a:t>例数</a:t>
                      </a:r>
                      <a:r>
                        <a:rPr lang="en-US" altLang="zh-CN" sz="1000" b="1" i="0" u="none" strike="noStrike" dirty="0">
                          <a:solidFill>
                            <a:schemeClr val="bg1"/>
                          </a:solidFill>
                          <a:effectLst/>
                          <a:latin typeface="微软雅黑" panose="020B0503020204020204" pitchFamily="34" charset="-122"/>
                          <a:ea typeface="微软雅黑" panose="020B0503020204020204" pitchFamily="34" charset="-122"/>
                          <a:sym typeface="微软雅黑" panose="020B0503020204020204" pitchFamily="34" charset="-122"/>
                        </a:rPr>
                        <a:t>)n=175</a:t>
                      </a:r>
                      <a:endParaRPr lang="en-US" altLang="zh-CN" sz="1000" b="1" i="0" u="none" strike="noStrike" dirty="0">
                        <a:solidFill>
                          <a:schemeClr val="bg1"/>
                        </a:solidFill>
                        <a:effectLst/>
                        <a:latin typeface="微软雅黑" panose="020B0503020204020204" pitchFamily="34" charset="-122"/>
                        <a:ea typeface="微软雅黑" panose="020B0503020204020204" pitchFamily="34" charset="-122"/>
                        <a:sym typeface="微软雅黑" panose="020B0503020204020204" pitchFamily="34" charset="-122"/>
                      </a:endParaRP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C283F"/>
                    </a:solidFill>
                  </a:tcPr>
                </a:tc>
              </a:tr>
              <a:tr h="260480">
                <a:tc rowSpan="2">
                  <a:txBody>
                    <a:bodyPr/>
                    <a:lstStyle>
                      <a:lvl1pPr marL="0" algn="l" defTabSz="914400" rtl="0" eaLnBrk="1" latinLnBrk="0" hangingPunct="1">
                        <a:defRPr sz="1800" kern="1200">
                          <a:solidFill>
                            <a:schemeClr val="tx1"/>
                          </a:solidFill>
                          <a:latin typeface="等线" panose="02010600030101010101" charset="-122"/>
                        </a:defRPr>
                      </a:lvl1pPr>
                      <a:lvl2pPr marL="457200" algn="l" defTabSz="914400" rtl="0" eaLnBrk="1" latinLnBrk="0" hangingPunct="1">
                        <a:defRPr sz="1800" kern="1200">
                          <a:solidFill>
                            <a:schemeClr val="tx1"/>
                          </a:solidFill>
                          <a:latin typeface="等线" panose="02010600030101010101" charset="-122"/>
                        </a:defRPr>
                      </a:lvl2pPr>
                      <a:lvl3pPr marL="914400" algn="l" defTabSz="914400" rtl="0" eaLnBrk="1" latinLnBrk="0" hangingPunct="1">
                        <a:defRPr sz="1800" kern="1200">
                          <a:solidFill>
                            <a:schemeClr val="tx1"/>
                          </a:solidFill>
                          <a:latin typeface="等线" panose="02010600030101010101" charset="-122"/>
                        </a:defRPr>
                      </a:lvl3pPr>
                      <a:lvl4pPr marL="1371600" algn="l" defTabSz="914400" rtl="0" eaLnBrk="1" latinLnBrk="0" hangingPunct="1">
                        <a:defRPr sz="1800" kern="1200">
                          <a:solidFill>
                            <a:schemeClr val="tx1"/>
                          </a:solidFill>
                          <a:latin typeface="等线" panose="02010600030101010101" charset="-122"/>
                        </a:defRPr>
                      </a:lvl4pPr>
                      <a:lvl5pPr marL="1828800" algn="l" defTabSz="914400" rtl="0" eaLnBrk="1" latinLnBrk="0" hangingPunct="1">
                        <a:defRPr sz="1800" kern="1200">
                          <a:solidFill>
                            <a:schemeClr val="tx1"/>
                          </a:solidFill>
                          <a:latin typeface="等线" panose="02010600030101010101" charset="-122"/>
                        </a:defRPr>
                      </a:lvl5pPr>
                      <a:lvl6pPr marL="2286000" algn="l" defTabSz="914400" rtl="0" eaLnBrk="1" latinLnBrk="0" hangingPunct="1">
                        <a:defRPr sz="1800" kern="1200">
                          <a:solidFill>
                            <a:schemeClr val="tx1"/>
                          </a:solidFill>
                          <a:latin typeface="等线" panose="02010600030101010101" charset="-122"/>
                        </a:defRPr>
                      </a:lvl6pPr>
                      <a:lvl7pPr marL="2743200" algn="l" defTabSz="914400" rtl="0" eaLnBrk="1" latinLnBrk="0" hangingPunct="1">
                        <a:defRPr sz="1800" kern="1200">
                          <a:solidFill>
                            <a:schemeClr val="tx1"/>
                          </a:solidFill>
                          <a:latin typeface="等线" panose="02010600030101010101" charset="-122"/>
                        </a:defRPr>
                      </a:lvl7pPr>
                      <a:lvl8pPr marL="3200400" algn="l" defTabSz="914400" rtl="0" eaLnBrk="1" latinLnBrk="0" hangingPunct="1">
                        <a:defRPr sz="1800" kern="1200">
                          <a:solidFill>
                            <a:schemeClr val="tx1"/>
                          </a:solidFill>
                          <a:latin typeface="等线" panose="02010600030101010101" charset="-122"/>
                        </a:defRPr>
                      </a:lvl8pPr>
                      <a:lvl9pPr marL="3657600" algn="l" defTabSz="914400" rtl="0" eaLnBrk="1" latinLnBrk="0" hangingPunct="1">
                        <a:defRPr sz="1800" kern="1200">
                          <a:solidFill>
                            <a:schemeClr val="tx1"/>
                          </a:solidFill>
                          <a:latin typeface="等线" panose="02010600030101010101" charset="-122"/>
                        </a:defRPr>
                      </a:lvl9pPr>
                    </a:lstStyle>
                    <a:p>
                      <a:pPr algn="l" fontAlgn="ctr">
                        <a:buNone/>
                      </a:pPr>
                      <a:r>
                        <a:rPr lang="zh-CN" altLang="en-US" sz="1000" b="0" i="0" u="none" strike="noStrike" dirty="0">
                          <a:solidFill>
                            <a:srgbClr val="000000"/>
                          </a:solidFill>
                          <a:effectLst/>
                          <a:latin typeface="微软雅黑" panose="020B0503020204020204" pitchFamily="34" charset="-122"/>
                          <a:ea typeface="微软雅黑" panose="020B0503020204020204" pitchFamily="34" charset="-122"/>
                          <a:sym typeface="微软雅黑" panose="020B0503020204020204" pitchFamily="34" charset="-122"/>
                        </a:rPr>
                        <a:t>复发</a:t>
                      </a:r>
                      <a:endParaRPr lang="zh-CN" altLang="en-US" sz="1000" b="0" i="0" u="none" strike="noStrike" dirty="0">
                        <a:solidFill>
                          <a:srgbClr val="000000"/>
                        </a:solidFill>
                        <a:effectLst/>
                        <a:latin typeface="微软雅黑" panose="020B0503020204020204" pitchFamily="34" charset="-122"/>
                        <a:ea typeface="微软雅黑" panose="020B0503020204020204" pitchFamily="34" charset="-122"/>
                        <a:sym typeface="微软雅黑" panose="020B0503020204020204" pitchFamily="34" charset="-122"/>
                      </a:endParaRPr>
                    </a:p>
                  </a:txBody>
                  <a:tcPr marL="72000" marR="114300" marT="0" marB="0" anchor="ctr">
                    <a:lnL w="12700" cap="flat" cmpd="sng" algn="ctr">
                      <a:no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等线" panose="02010600030101010101" charset="-122"/>
                        </a:defRPr>
                      </a:lvl1pPr>
                      <a:lvl2pPr marL="457200" algn="l" defTabSz="914400" rtl="0" eaLnBrk="1" latinLnBrk="0" hangingPunct="1">
                        <a:defRPr sz="1800" kern="1200">
                          <a:solidFill>
                            <a:schemeClr val="tx1"/>
                          </a:solidFill>
                          <a:latin typeface="等线" panose="02010600030101010101" charset="-122"/>
                        </a:defRPr>
                      </a:lvl2pPr>
                      <a:lvl3pPr marL="914400" algn="l" defTabSz="914400" rtl="0" eaLnBrk="1" latinLnBrk="0" hangingPunct="1">
                        <a:defRPr sz="1800" kern="1200">
                          <a:solidFill>
                            <a:schemeClr val="tx1"/>
                          </a:solidFill>
                          <a:latin typeface="等线" panose="02010600030101010101" charset="-122"/>
                        </a:defRPr>
                      </a:lvl3pPr>
                      <a:lvl4pPr marL="1371600" algn="l" defTabSz="914400" rtl="0" eaLnBrk="1" latinLnBrk="0" hangingPunct="1">
                        <a:defRPr sz="1800" kern="1200">
                          <a:solidFill>
                            <a:schemeClr val="tx1"/>
                          </a:solidFill>
                          <a:latin typeface="等线" panose="02010600030101010101" charset="-122"/>
                        </a:defRPr>
                      </a:lvl4pPr>
                      <a:lvl5pPr marL="1828800" algn="l" defTabSz="914400" rtl="0" eaLnBrk="1" latinLnBrk="0" hangingPunct="1">
                        <a:defRPr sz="1800" kern="1200">
                          <a:solidFill>
                            <a:schemeClr val="tx1"/>
                          </a:solidFill>
                          <a:latin typeface="等线" panose="02010600030101010101" charset="-122"/>
                        </a:defRPr>
                      </a:lvl5pPr>
                      <a:lvl6pPr marL="2286000" algn="l" defTabSz="914400" rtl="0" eaLnBrk="1" latinLnBrk="0" hangingPunct="1">
                        <a:defRPr sz="1800" kern="1200">
                          <a:solidFill>
                            <a:schemeClr val="tx1"/>
                          </a:solidFill>
                          <a:latin typeface="等线" panose="02010600030101010101" charset="-122"/>
                        </a:defRPr>
                      </a:lvl6pPr>
                      <a:lvl7pPr marL="2743200" algn="l" defTabSz="914400" rtl="0" eaLnBrk="1" latinLnBrk="0" hangingPunct="1">
                        <a:defRPr sz="1800" kern="1200">
                          <a:solidFill>
                            <a:schemeClr val="tx1"/>
                          </a:solidFill>
                          <a:latin typeface="等线" panose="02010600030101010101" charset="-122"/>
                        </a:defRPr>
                      </a:lvl7pPr>
                      <a:lvl8pPr marL="3200400" algn="l" defTabSz="914400" rtl="0" eaLnBrk="1" latinLnBrk="0" hangingPunct="1">
                        <a:defRPr sz="1800" kern="1200">
                          <a:solidFill>
                            <a:schemeClr val="tx1"/>
                          </a:solidFill>
                          <a:latin typeface="等线" panose="02010600030101010101" charset="-122"/>
                        </a:defRPr>
                      </a:lvl8pPr>
                      <a:lvl9pPr marL="3657600" algn="l" defTabSz="914400" rtl="0" eaLnBrk="1" latinLnBrk="0" hangingPunct="1">
                        <a:defRPr sz="1800" kern="1200">
                          <a:solidFill>
                            <a:schemeClr val="tx1"/>
                          </a:solidFill>
                          <a:latin typeface="等线" panose="02010600030101010101" charset="-122"/>
                        </a:defRPr>
                      </a:lvl9pPr>
                    </a:lstStyle>
                    <a:p>
                      <a:pPr algn="l" fontAlgn="ctr">
                        <a:buNone/>
                      </a:pPr>
                      <a:r>
                        <a:rPr lang="zh-CN" altLang="en-US" sz="1000" b="0" i="0" u="none" strike="noStrike">
                          <a:solidFill>
                            <a:srgbClr val="000000"/>
                          </a:solidFill>
                          <a:effectLst/>
                          <a:latin typeface="微软雅黑" panose="020B0503020204020204" pitchFamily="34" charset="-122"/>
                          <a:ea typeface="微软雅黑" panose="020B0503020204020204" pitchFamily="34" charset="-122"/>
                          <a:sym typeface="微软雅黑" panose="020B0503020204020204" pitchFamily="34" charset="-122"/>
                        </a:rPr>
                        <a:t>否</a:t>
                      </a:r>
                      <a:endParaRPr lang="zh-CN" altLang="en-US" sz="1000" b="0" i="0" u="none" strike="noStrike">
                        <a:solidFill>
                          <a:srgbClr val="000000"/>
                        </a:solidFill>
                        <a:effectLst/>
                        <a:latin typeface="微软雅黑" panose="020B0503020204020204" pitchFamily="34" charset="-122"/>
                        <a:ea typeface="微软雅黑" panose="020B0503020204020204" pitchFamily="34" charset="-122"/>
                        <a:sym typeface="微软雅黑" panose="020B0503020204020204" pitchFamily="34" charset="-122"/>
                      </a:endParaRPr>
                    </a:p>
                  </a:txBody>
                  <a:tcPr marL="7200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等线" panose="02010600030101010101" charset="-122"/>
                        </a:defRPr>
                      </a:lvl1pPr>
                      <a:lvl2pPr marL="457200" algn="l" defTabSz="914400" rtl="0" eaLnBrk="1" latinLnBrk="0" hangingPunct="1">
                        <a:defRPr sz="1800" kern="1200">
                          <a:solidFill>
                            <a:schemeClr val="tx1"/>
                          </a:solidFill>
                          <a:latin typeface="等线" panose="02010600030101010101" charset="-122"/>
                        </a:defRPr>
                      </a:lvl2pPr>
                      <a:lvl3pPr marL="914400" algn="l" defTabSz="914400" rtl="0" eaLnBrk="1" latinLnBrk="0" hangingPunct="1">
                        <a:defRPr sz="1800" kern="1200">
                          <a:solidFill>
                            <a:schemeClr val="tx1"/>
                          </a:solidFill>
                          <a:latin typeface="等线" panose="02010600030101010101" charset="-122"/>
                        </a:defRPr>
                      </a:lvl3pPr>
                      <a:lvl4pPr marL="1371600" algn="l" defTabSz="914400" rtl="0" eaLnBrk="1" latinLnBrk="0" hangingPunct="1">
                        <a:defRPr sz="1800" kern="1200">
                          <a:solidFill>
                            <a:schemeClr val="tx1"/>
                          </a:solidFill>
                          <a:latin typeface="等线" panose="02010600030101010101" charset="-122"/>
                        </a:defRPr>
                      </a:lvl4pPr>
                      <a:lvl5pPr marL="1828800" algn="l" defTabSz="914400" rtl="0" eaLnBrk="1" latinLnBrk="0" hangingPunct="1">
                        <a:defRPr sz="1800" kern="1200">
                          <a:solidFill>
                            <a:schemeClr val="tx1"/>
                          </a:solidFill>
                          <a:latin typeface="等线" panose="02010600030101010101" charset="-122"/>
                        </a:defRPr>
                      </a:lvl5pPr>
                      <a:lvl6pPr marL="2286000" algn="l" defTabSz="914400" rtl="0" eaLnBrk="1" latinLnBrk="0" hangingPunct="1">
                        <a:defRPr sz="1800" kern="1200">
                          <a:solidFill>
                            <a:schemeClr val="tx1"/>
                          </a:solidFill>
                          <a:latin typeface="等线" panose="02010600030101010101" charset="-122"/>
                        </a:defRPr>
                      </a:lvl6pPr>
                      <a:lvl7pPr marL="2743200" algn="l" defTabSz="914400" rtl="0" eaLnBrk="1" latinLnBrk="0" hangingPunct="1">
                        <a:defRPr sz="1800" kern="1200">
                          <a:solidFill>
                            <a:schemeClr val="tx1"/>
                          </a:solidFill>
                          <a:latin typeface="等线" panose="02010600030101010101" charset="-122"/>
                        </a:defRPr>
                      </a:lvl7pPr>
                      <a:lvl8pPr marL="3200400" algn="l" defTabSz="914400" rtl="0" eaLnBrk="1" latinLnBrk="0" hangingPunct="1">
                        <a:defRPr sz="1800" kern="1200">
                          <a:solidFill>
                            <a:schemeClr val="tx1"/>
                          </a:solidFill>
                          <a:latin typeface="等线" panose="02010600030101010101" charset="-122"/>
                        </a:defRPr>
                      </a:lvl8pPr>
                      <a:lvl9pPr marL="3657600" algn="l" defTabSz="914400" rtl="0" eaLnBrk="1" latinLnBrk="0" hangingPunct="1">
                        <a:defRPr sz="1800" kern="1200">
                          <a:solidFill>
                            <a:schemeClr val="tx1"/>
                          </a:solidFill>
                          <a:latin typeface="等线" panose="02010600030101010101" charset="-122"/>
                        </a:defRPr>
                      </a:lvl9pPr>
                    </a:lstStyle>
                    <a:p>
                      <a:pPr algn="ctr" fontAlgn="ctr">
                        <a:buNone/>
                      </a:pPr>
                      <a:r>
                        <a:rPr lang="en-US" altLang="zh-CN" sz="1000" b="0" i="0" u="none" strike="noStrike" dirty="0">
                          <a:solidFill>
                            <a:srgbClr val="000000"/>
                          </a:solidFill>
                          <a:effectLst/>
                          <a:latin typeface="微软雅黑" panose="020B0503020204020204" pitchFamily="34" charset="-122"/>
                          <a:ea typeface="微软雅黑" panose="020B0503020204020204" pitchFamily="34" charset="-122"/>
                          <a:sym typeface="微软雅黑" panose="020B0503020204020204" pitchFamily="34" charset="-122"/>
                        </a:rPr>
                        <a:t>65.1(114)</a:t>
                      </a:r>
                      <a:endParaRPr lang="en-US" altLang="zh-CN" sz="1000" b="0" i="0" u="none" strike="noStrike" dirty="0">
                        <a:solidFill>
                          <a:srgbClr val="000000"/>
                        </a:solidFill>
                        <a:effectLst/>
                        <a:latin typeface="微软雅黑" panose="020B0503020204020204" pitchFamily="34" charset="-122"/>
                        <a:ea typeface="微软雅黑" panose="020B0503020204020204" pitchFamily="34" charset="-122"/>
                        <a:sym typeface="微软雅黑" panose="020B0503020204020204" pitchFamily="34" charset="-122"/>
                      </a:endParaRP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r>
              <a:tr h="260480">
                <a:tc vMerge="1">
                  <a:tcPr marL="72000" marR="114300" marT="0"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等线" panose="02010600030101010101" charset="-122"/>
                        </a:defRPr>
                      </a:lvl1pPr>
                      <a:lvl2pPr marL="457200" algn="l" defTabSz="914400" rtl="0" eaLnBrk="1" latinLnBrk="0" hangingPunct="1">
                        <a:defRPr sz="1800" kern="1200">
                          <a:solidFill>
                            <a:schemeClr val="tx1"/>
                          </a:solidFill>
                          <a:latin typeface="等线" panose="02010600030101010101" charset="-122"/>
                        </a:defRPr>
                      </a:lvl2pPr>
                      <a:lvl3pPr marL="914400" algn="l" defTabSz="914400" rtl="0" eaLnBrk="1" latinLnBrk="0" hangingPunct="1">
                        <a:defRPr sz="1800" kern="1200">
                          <a:solidFill>
                            <a:schemeClr val="tx1"/>
                          </a:solidFill>
                          <a:latin typeface="等线" panose="02010600030101010101" charset="-122"/>
                        </a:defRPr>
                      </a:lvl3pPr>
                      <a:lvl4pPr marL="1371600" algn="l" defTabSz="914400" rtl="0" eaLnBrk="1" latinLnBrk="0" hangingPunct="1">
                        <a:defRPr sz="1800" kern="1200">
                          <a:solidFill>
                            <a:schemeClr val="tx1"/>
                          </a:solidFill>
                          <a:latin typeface="等线" panose="02010600030101010101" charset="-122"/>
                        </a:defRPr>
                      </a:lvl4pPr>
                      <a:lvl5pPr marL="1828800" algn="l" defTabSz="914400" rtl="0" eaLnBrk="1" latinLnBrk="0" hangingPunct="1">
                        <a:defRPr sz="1800" kern="1200">
                          <a:solidFill>
                            <a:schemeClr val="tx1"/>
                          </a:solidFill>
                          <a:latin typeface="等线" panose="02010600030101010101" charset="-122"/>
                        </a:defRPr>
                      </a:lvl5pPr>
                      <a:lvl6pPr marL="2286000" algn="l" defTabSz="914400" rtl="0" eaLnBrk="1" latinLnBrk="0" hangingPunct="1">
                        <a:defRPr sz="1800" kern="1200">
                          <a:solidFill>
                            <a:schemeClr val="tx1"/>
                          </a:solidFill>
                          <a:latin typeface="等线" panose="02010600030101010101" charset="-122"/>
                        </a:defRPr>
                      </a:lvl6pPr>
                      <a:lvl7pPr marL="2743200" algn="l" defTabSz="914400" rtl="0" eaLnBrk="1" latinLnBrk="0" hangingPunct="1">
                        <a:defRPr sz="1800" kern="1200">
                          <a:solidFill>
                            <a:schemeClr val="tx1"/>
                          </a:solidFill>
                          <a:latin typeface="等线" panose="02010600030101010101" charset="-122"/>
                        </a:defRPr>
                      </a:lvl7pPr>
                      <a:lvl8pPr marL="3200400" algn="l" defTabSz="914400" rtl="0" eaLnBrk="1" latinLnBrk="0" hangingPunct="1">
                        <a:defRPr sz="1800" kern="1200">
                          <a:solidFill>
                            <a:schemeClr val="tx1"/>
                          </a:solidFill>
                          <a:latin typeface="等线" panose="02010600030101010101" charset="-122"/>
                        </a:defRPr>
                      </a:lvl8pPr>
                      <a:lvl9pPr marL="3657600" algn="l" defTabSz="914400" rtl="0" eaLnBrk="1" latinLnBrk="0" hangingPunct="1">
                        <a:defRPr sz="1800" kern="1200">
                          <a:solidFill>
                            <a:schemeClr val="tx1"/>
                          </a:solidFill>
                          <a:latin typeface="等线" panose="02010600030101010101" charset="-122"/>
                        </a:defRPr>
                      </a:lvl9pPr>
                    </a:lstStyle>
                    <a:p>
                      <a:pPr algn="l" fontAlgn="ctr">
                        <a:buNone/>
                      </a:pPr>
                      <a:r>
                        <a:rPr lang="zh-CN" altLang="en-US" sz="1000" b="0" i="0" u="none" strike="noStrike" dirty="0">
                          <a:solidFill>
                            <a:srgbClr val="000000"/>
                          </a:solidFill>
                          <a:effectLst/>
                          <a:latin typeface="微软雅黑" panose="020B0503020204020204" pitchFamily="34" charset="-122"/>
                          <a:ea typeface="微软雅黑" panose="020B0503020204020204" pitchFamily="34" charset="-122"/>
                          <a:sym typeface="微软雅黑" panose="020B0503020204020204" pitchFamily="34" charset="-122"/>
                        </a:rPr>
                        <a:t>是</a:t>
                      </a:r>
                      <a:endParaRPr lang="zh-CN" altLang="en-US" sz="1000" b="0" i="0" u="none" strike="noStrike" dirty="0">
                        <a:solidFill>
                          <a:srgbClr val="000000"/>
                        </a:solidFill>
                        <a:effectLst/>
                        <a:latin typeface="微软雅黑" panose="020B0503020204020204" pitchFamily="34" charset="-122"/>
                        <a:ea typeface="微软雅黑" panose="020B0503020204020204" pitchFamily="34" charset="-122"/>
                        <a:sym typeface="微软雅黑" panose="020B0503020204020204" pitchFamily="34" charset="-122"/>
                      </a:endParaRPr>
                    </a:p>
                  </a:txBody>
                  <a:tcPr marL="7200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lumMod val="85000"/>
                        </a:sys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等线" panose="02010600030101010101" charset="-122"/>
                        </a:defRPr>
                      </a:lvl1pPr>
                      <a:lvl2pPr marL="457200" algn="l" defTabSz="914400" rtl="0" eaLnBrk="1" latinLnBrk="0" hangingPunct="1">
                        <a:defRPr sz="1800" kern="1200">
                          <a:solidFill>
                            <a:schemeClr val="tx1"/>
                          </a:solidFill>
                          <a:latin typeface="等线" panose="02010600030101010101" charset="-122"/>
                        </a:defRPr>
                      </a:lvl2pPr>
                      <a:lvl3pPr marL="914400" algn="l" defTabSz="914400" rtl="0" eaLnBrk="1" latinLnBrk="0" hangingPunct="1">
                        <a:defRPr sz="1800" kern="1200">
                          <a:solidFill>
                            <a:schemeClr val="tx1"/>
                          </a:solidFill>
                          <a:latin typeface="等线" panose="02010600030101010101" charset="-122"/>
                        </a:defRPr>
                      </a:lvl3pPr>
                      <a:lvl4pPr marL="1371600" algn="l" defTabSz="914400" rtl="0" eaLnBrk="1" latinLnBrk="0" hangingPunct="1">
                        <a:defRPr sz="1800" kern="1200">
                          <a:solidFill>
                            <a:schemeClr val="tx1"/>
                          </a:solidFill>
                          <a:latin typeface="等线" panose="02010600030101010101" charset="-122"/>
                        </a:defRPr>
                      </a:lvl4pPr>
                      <a:lvl5pPr marL="1828800" algn="l" defTabSz="914400" rtl="0" eaLnBrk="1" latinLnBrk="0" hangingPunct="1">
                        <a:defRPr sz="1800" kern="1200">
                          <a:solidFill>
                            <a:schemeClr val="tx1"/>
                          </a:solidFill>
                          <a:latin typeface="等线" panose="02010600030101010101" charset="-122"/>
                        </a:defRPr>
                      </a:lvl5pPr>
                      <a:lvl6pPr marL="2286000" algn="l" defTabSz="914400" rtl="0" eaLnBrk="1" latinLnBrk="0" hangingPunct="1">
                        <a:defRPr sz="1800" kern="1200">
                          <a:solidFill>
                            <a:schemeClr val="tx1"/>
                          </a:solidFill>
                          <a:latin typeface="等线" panose="02010600030101010101" charset="-122"/>
                        </a:defRPr>
                      </a:lvl6pPr>
                      <a:lvl7pPr marL="2743200" algn="l" defTabSz="914400" rtl="0" eaLnBrk="1" latinLnBrk="0" hangingPunct="1">
                        <a:defRPr sz="1800" kern="1200">
                          <a:solidFill>
                            <a:schemeClr val="tx1"/>
                          </a:solidFill>
                          <a:latin typeface="等线" panose="02010600030101010101" charset="-122"/>
                        </a:defRPr>
                      </a:lvl7pPr>
                      <a:lvl8pPr marL="3200400" algn="l" defTabSz="914400" rtl="0" eaLnBrk="1" latinLnBrk="0" hangingPunct="1">
                        <a:defRPr sz="1800" kern="1200">
                          <a:solidFill>
                            <a:schemeClr val="tx1"/>
                          </a:solidFill>
                          <a:latin typeface="等线" panose="02010600030101010101" charset="-122"/>
                        </a:defRPr>
                      </a:lvl8pPr>
                      <a:lvl9pPr marL="3657600" algn="l" defTabSz="914400" rtl="0" eaLnBrk="1" latinLnBrk="0" hangingPunct="1">
                        <a:defRPr sz="1800" kern="1200">
                          <a:solidFill>
                            <a:schemeClr val="tx1"/>
                          </a:solidFill>
                          <a:latin typeface="等线" panose="02010600030101010101" charset="-122"/>
                        </a:defRPr>
                      </a:lvl9pPr>
                    </a:lstStyle>
                    <a:p>
                      <a:pPr algn="ctr" fontAlgn="ctr">
                        <a:buNone/>
                      </a:pPr>
                      <a:r>
                        <a:rPr lang="en-US" altLang="zh-CN" sz="1000" b="0" i="0" u="none" strike="noStrike" dirty="0">
                          <a:solidFill>
                            <a:srgbClr val="000000"/>
                          </a:solidFill>
                          <a:effectLst/>
                          <a:latin typeface="微软雅黑" panose="020B0503020204020204" pitchFamily="34" charset="-122"/>
                          <a:ea typeface="微软雅黑" panose="020B0503020204020204" pitchFamily="34" charset="-122"/>
                          <a:sym typeface="微软雅黑" panose="020B0503020204020204" pitchFamily="34" charset="-122"/>
                        </a:rPr>
                        <a:t>34.9(61)</a:t>
                      </a:r>
                      <a:endParaRPr lang="en-US" altLang="zh-CN" sz="1000" b="0" i="0" u="none" strike="noStrike" dirty="0">
                        <a:solidFill>
                          <a:srgbClr val="000000"/>
                        </a:solidFill>
                        <a:effectLst/>
                        <a:latin typeface="微软雅黑" panose="020B0503020204020204" pitchFamily="34" charset="-122"/>
                        <a:ea typeface="微软雅黑" panose="020B0503020204020204" pitchFamily="34" charset="-122"/>
                        <a:sym typeface="微软雅黑" panose="020B0503020204020204" pitchFamily="34" charset="-122"/>
                      </a:endParaRP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lumMod val="85000"/>
                        </a:sys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r>
              <a:tr h="260480">
                <a:tc rowSpan="2">
                  <a:txBody>
                    <a:bodyPr/>
                    <a:lstStyle>
                      <a:lvl1pPr marL="0" algn="l" defTabSz="914400" rtl="0" eaLnBrk="1" latinLnBrk="0" hangingPunct="1">
                        <a:defRPr sz="1800" kern="1200">
                          <a:solidFill>
                            <a:schemeClr val="tx1"/>
                          </a:solidFill>
                          <a:latin typeface="等线" panose="02010600030101010101" charset="-122"/>
                        </a:defRPr>
                      </a:lvl1pPr>
                      <a:lvl2pPr marL="457200" algn="l" defTabSz="914400" rtl="0" eaLnBrk="1" latinLnBrk="0" hangingPunct="1">
                        <a:defRPr sz="1800" kern="1200">
                          <a:solidFill>
                            <a:schemeClr val="tx1"/>
                          </a:solidFill>
                          <a:latin typeface="等线" panose="02010600030101010101" charset="-122"/>
                        </a:defRPr>
                      </a:lvl2pPr>
                      <a:lvl3pPr marL="914400" algn="l" defTabSz="914400" rtl="0" eaLnBrk="1" latinLnBrk="0" hangingPunct="1">
                        <a:defRPr sz="1800" kern="1200">
                          <a:solidFill>
                            <a:schemeClr val="tx1"/>
                          </a:solidFill>
                          <a:latin typeface="等线" panose="02010600030101010101" charset="-122"/>
                        </a:defRPr>
                      </a:lvl3pPr>
                      <a:lvl4pPr marL="1371600" algn="l" defTabSz="914400" rtl="0" eaLnBrk="1" latinLnBrk="0" hangingPunct="1">
                        <a:defRPr sz="1800" kern="1200">
                          <a:solidFill>
                            <a:schemeClr val="tx1"/>
                          </a:solidFill>
                          <a:latin typeface="等线" panose="02010600030101010101" charset="-122"/>
                        </a:defRPr>
                      </a:lvl4pPr>
                      <a:lvl5pPr marL="1828800" algn="l" defTabSz="914400" rtl="0" eaLnBrk="1" latinLnBrk="0" hangingPunct="1">
                        <a:defRPr sz="1800" kern="1200">
                          <a:solidFill>
                            <a:schemeClr val="tx1"/>
                          </a:solidFill>
                          <a:latin typeface="等线" panose="02010600030101010101" charset="-122"/>
                        </a:defRPr>
                      </a:lvl5pPr>
                      <a:lvl6pPr marL="2286000" algn="l" defTabSz="914400" rtl="0" eaLnBrk="1" latinLnBrk="0" hangingPunct="1">
                        <a:defRPr sz="1800" kern="1200">
                          <a:solidFill>
                            <a:schemeClr val="tx1"/>
                          </a:solidFill>
                          <a:latin typeface="等线" panose="02010600030101010101" charset="-122"/>
                        </a:defRPr>
                      </a:lvl6pPr>
                      <a:lvl7pPr marL="2743200" algn="l" defTabSz="914400" rtl="0" eaLnBrk="1" latinLnBrk="0" hangingPunct="1">
                        <a:defRPr sz="1800" kern="1200">
                          <a:solidFill>
                            <a:schemeClr val="tx1"/>
                          </a:solidFill>
                          <a:latin typeface="等线" panose="02010600030101010101" charset="-122"/>
                        </a:defRPr>
                      </a:lvl7pPr>
                      <a:lvl8pPr marL="3200400" algn="l" defTabSz="914400" rtl="0" eaLnBrk="1" latinLnBrk="0" hangingPunct="1">
                        <a:defRPr sz="1800" kern="1200">
                          <a:solidFill>
                            <a:schemeClr val="tx1"/>
                          </a:solidFill>
                          <a:latin typeface="等线" panose="02010600030101010101" charset="-122"/>
                        </a:defRPr>
                      </a:lvl8pPr>
                      <a:lvl9pPr marL="3657600" algn="l" defTabSz="914400" rtl="0" eaLnBrk="1" latinLnBrk="0" hangingPunct="1">
                        <a:defRPr sz="1800" kern="1200">
                          <a:solidFill>
                            <a:schemeClr val="tx1"/>
                          </a:solidFill>
                          <a:latin typeface="等线" panose="02010600030101010101" charset="-122"/>
                        </a:defRPr>
                      </a:lvl9pPr>
                    </a:lstStyle>
                    <a:p>
                      <a:pPr algn="l" fontAlgn="ctr">
                        <a:buNone/>
                      </a:pPr>
                      <a:r>
                        <a:rPr lang="zh-CN" altLang="en-US" sz="1000" b="0" i="0" u="none" strike="noStrike" dirty="0">
                          <a:solidFill>
                            <a:srgbClr val="000000"/>
                          </a:solidFill>
                          <a:effectLst/>
                          <a:latin typeface="微软雅黑" panose="020B0503020204020204" pitchFamily="34" charset="-122"/>
                          <a:ea typeface="微软雅黑" panose="020B0503020204020204" pitchFamily="34" charset="-122"/>
                          <a:sym typeface="微软雅黑" panose="020B0503020204020204" pitchFamily="34" charset="-122"/>
                        </a:rPr>
                        <a:t>辅助治疗后</a:t>
                      </a:r>
                      <a:r>
                        <a:rPr lang="en-US" altLang="zh-CN" sz="1000" b="0" i="0" u="none" strike="noStrike" dirty="0">
                          <a:solidFill>
                            <a:srgbClr val="000000"/>
                          </a:solidFill>
                          <a:effectLst/>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000" b="0" i="0" u="none" strike="noStrike" dirty="0">
                          <a:solidFill>
                            <a:srgbClr val="000000"/>
                          </a:solidFill>
                          <a:effectLst/>
                          <a:latin typeface="微软雅黑" panose="020B0503020204020204" pitchFamily="34" charset="-122"/>
                          <a:ea typeface="微软雅黑" panose="020B0503020204020204" pitchFamily="34" charset="-122"/>
                          <a:sym typeface="微软雅黑" panose="020B0503020204020204" pitchFamily="34" charset="-122"/>
                        </a:rPr>
                        <a:t>期间复发</a:t>
                      </a:r>
                      <a:endParaRPr lang="zh-CN" altLang="en-US" sz="1000" b="0" i="0" u="none" strike="noStrike" dirty="0">
                        <a:solidFill>
                          <a:srgbClr val="000000"/>
                        </a:solidFill>
                        <a:effectLst/>
                        <a:latin typeface="微软雅黑" panose="020B0503020204020204" pitchFamily="34" charset="-122"/>
                        <a:ea typeface="微软雅黑" panose="020B0503020204020204" pitchFamily="34" charset="-122"/>
                        <a:sym typeface="微软雅黑" panose="020B0503020204020204" pitchFamily="34" charset="-122"/>
                      </a:endParaRPr>
                    </a:p>
                  </a:txBody>
                  <a:tcPr marL="72000" marR="114300" marT="0" marB="0" anchor="ctr">
                    <a:lnL w="12700" cap="flat" cmpd="sng" algn="ctr">
                      <a:no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lumMod val="85000"/>
                        </a:sys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等线" panose="02010600030101010101" charset="-122"/>
                        </a:defRPr>
                      </a:lvl1pPr>
                      <a:lvl2pPr marL="457200" algn="l" defTabSz="914400" rtl="0" eaLnBrk="1" latinLnBrk="0" hangingPunct="1">
                        <a:defRPr sz="1800" kern="1200">
                          <a:solidFill>
                            <a:schemeClr val="tx1"/>
                          </a:solidFill>
                          <a:latin typeface="等线" panose="02010600030101010101" charset="-122"/>
                        </a:defRPr>
                      </a:lvl2pPr>
                      <a:lvl3pPr marL="914400" algn="l" defTabSz="914400" rtl="0" eaLnBrk="1" latinLnBrk="0" hangingPunct="1">
                        <a:defRPr sz="1800" kern="1200">
                          <a:solidFill>
                            <a:schemeClr val="tx1"/>
                          </a:solidFill>
                          <a:latin typeface="等线" panose="02010600030101010101" charset="-122"/>
                        </a:defRPr>
                      </a:lvl3pPr>
                      <a:lvl4pPr marL="1371600" algn="l" defTabSz="914400" rtl="0" eaLnBrk="1" latinLnBrk="0" hangingPunct="1">
                        <a:defRPr sz="1800" kern="1200">
                          <a:solidFill>
                            <a:schemeClr val="tx1"/>
                          </a:solidFill>
                          <a:latin typeface="等线" panose="02010600030101010101" charset="-122"/>
                        </a:defRPr>
                      </a:lvl4pPr>
                      <a:lvl5pPr marL="1828800" algn="l" defTabSz="914400" rtl="0" eaLnBrk="1" latinLnBrk="0" hangingPunct="1">
                        <a:defRPr sz="1800" kern="1200">
                          <a:solidFill>
                            <a:schemeClr val="tx1"/>
                          </a:solidFill>
                          <a:latin typeface="等线" panose="02010600030101010101" charset="-122"/>
                        </a:defRPr>
                      </a:lvl5pPr>
                      <a:lvl6pPr marL="2286000" algn="l" defTabSz="914400" rtl="0" eaLnBrk="1" latinLnBrk="0" hangingPunct="1">
                        <a:defRPr sz="1800" kern="1200">
                          <a:solidFill>
                            <a:schemeClr val="tx1"/>
                          </a:solidFill>
                          <a:latin typeface="等线" panose="02010600030101010101" charset="-122"/>
                        </a:defRPr>
                      </a:lvl6pPr>
                      <a:lvl7pPr marL="2743200" algn="l" defTabSz="914400" rtl="0" eaLnBrk="1" latinLnBrk="0" hangingPunct="1">
                        <a:defRPr sz="1800" kern="1200">
                          <a:solidFill>
                            <a:schemeClr val="tx1"/>
                          </a:solidFill>
                          <a:latin typeface="等线" panose="02010600030101010101" charset="-122"/>
                        </a:defRPr>
                      </a:lvl7pPr>
                      <a:lvl8pPr marL="3200400" algn="l" defTabSz="914400" rtl="0" eaLnBrk="1" latinLnBrk="0" hangingPunct="1">
                        <a:defRPr sz="1800" kern="1200">
                          <a:solidFill>
                            <a:schemeClr val="tx1"/>
                          </a:solidFill>
                          <a:latin typeface="等线" panose="02010600030101010101" charset="-122"/>
                        </a:defRPr>
                      </a:lvl8pPr>
                      <a:lvl9pPr marL="3657600" algn="l" defTabSz="914400" rtl="0" eaLnBrk="1" latinLnBrk="0" hangingPunct="1">
                        <a:defRPr sz="1800" kern="1200">
                          <a:solidFill>
                            <a:schemeClr val="tx1"/>
                          </a:solidFill>
                          <a:latin typeface="等线" panose="02010600030101010101" charset="-122"/>
                        </a:defRPr>
                      </a:lvl9pPr>
                    </a:lstStyle>
                    <a:p>
                      <a:pPr algn="l" fontAlgn="ctr">
                        <a:buNone/>
                      </a:pPr>
                      <a:r>
                        <a:rPr lang="zh-CN" altLang="en-US" sz="1000" b="1" i="0" u="none" strike="noStrike" dirty="0">
                          <a:solidFill>
                            <a:srgbClr val="000000"/>
                          </a:solidFill>
                          <a:effectLst/>
                          <a:latin typeface="微软雅黑" panose="020B0503020204020204" pitchFamily="34" charset="-122"/>
                          <a:ea typeface="微软雅黑" panose="020B0503020204020204" pitchFamily="34" charset="-122"/>
                          <a:sym typeface="微软雅黑" panose="020B0503020204020204" pitchFamily="34" charset="-122"/>
                        </a:rPr>
                        <a:t>治疗完成后</a:t>
                      </a:r>
                      <a:endParaRPr lang="zh-CN" altLang="en-US" sz="1000" b="1" i="0" u="none" strike="noStrike" dirty="0">
                        <a:solidFill>
                          <a:srgbClr val="000000"/>
                        </a:solidFill>
                        <a:effectLst/>
                        <a:latin typeface="微软雅黑" panose="020B0503020204020204" pitchFamily="34" charset="-122"/>
                        <a:ea typeface="微软雅黑" panose="020B0503020204020204" pitchFamily="34" charset="-122"/>
                        <a:sym typeface="微软雅黑" panose="020B0503020204020204" pitchFamily="34" charset="-122"/>
                      </a:endParaRPr>
                    </a:p>
                  </a:txBody>
                  <a:tcPr marL="7200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lumMod val="85000"/>
                        </a:sys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等线" panose="02010600030101010101" charset="-122"/>
                        </a:defRPr>
                      </a:lvl1pPr>
                      <a:lvl2pPr marL="457200" algn="l" defTabSz="914400" rtl="0" eaLnBrk="1" latinLnBrk="0" hangingPunct="1">
                        <a:defRPr sz="1800" kern="1200">
                          <a:solidFill>
                            <a:schemeClr val="tx1"/>
                          </a:solidFill>
                          <a:latin typeface="等线" panose="02010600030101010101" charset="-122"/>
                        </a:defRPr>
                      </a:lvl2pPr>
                      <a:lvl3pPr marL="914400" algn="l" defTabSz="914400" rtl="0" eaLnBrk="1" latinLnBrk="0" hangingPunct="1">
                        <a:defRPr sz="1800" kern="1200">
                          <a:solidFill>
                            <a:schemeClr val="tx1"/>
                          </a:solidFill>
                          <a:latin typeface="等线" panose="02010600030101010101" charset="-122"/>
                        </a:defRPr>
                      </a:lvl3pPr>
                      <a:lvl4pPr marL="1371600" algn="l" defTabSz="914400" rtl="0" eaLnBrk="1" latinLnBrk="0" hangingPunct="1">
                        <a:defRPr sz="1800" kern="1200">
                          <a:solidFill>
                            <a:schemeClr val="tx1"/>
                          </a:solidFill>
                          <a:latin typeface="等线" panose="02010600030101010101" charset="-122"/>
                        </a:defRPr>
                      </a:lvl4pPr>
                      <a:lvl5pPr marL="1828800" algn="l" defTabSz="914400" rtl="0" eaLnBrk="1" latinLnBrk="0" hangingPunct="1">
                        <a:defRPr sz="1800" kern="1200">
                          <a:solidFill>
                            <a:schemeClr val="tx1"/>
                          </a:solidFill>
                          <a:latin typeface="等线" panose="02010600030101010101" charset="-122"/>
                        </a:defRPr>
                      </a:lvl5pPr>
                      <a:lvl6pPr marL="2286000" algn="l" defTabSz="914400" rtl="0" eaLnBrk="1" latinLnBrk="0" hangingPunct="1">
                        <a:defRPr sz="1800" kern="1200">
                          <a:solidFill>
                            <a:schemeClr val="tx1"/>
                          </a:solidFill>
                          <a:latin typeface="等线" panose="02010600030101010101" charset="-122"/>
                        </a:defRPr>
                      </a:lvl6pPr>
                      <a:lvl7pPr marL="2743200" algn="l" defTabSz="914400" rtl="0" eaLnBrk="1" latinLnBrk="0" hangingPunct="1">
                        <a:defRPr sz="1800" kern="1200">
                          <a:solidFill>
                            <a:schemeClr val="tx1"/>
                          </a:solidFill>
                          <a:latin typeface="等线" panose="02010600030101010101" charset="-122"/>
                        </a:defRPr>
                      </a:lvl7pPr>
                      <a:lvl8pPr marL="3200400" algn="l" defTabSz="914400" rtl="0" eaLnBrk="1" latinLnBrk="0" hangingPunct="1">
                        <a:defRPr sz="1800" kern="1200">
                          <a:solidFill>
                            <a:schemeClr val="tx1"/>
                          </a:solidFill>
                          <a:latin typeface="等线" panose="02010600030101010101" charset="-122"/>
                        </a:defRPr>
                      </a:lvl8pPr>
                      <a:lvl9pPr marL="3657600" algn="l" defTabSz="914400" rtl="0" eaLnBrk="1" latinLnBrk="0" hangingPunct="1">
                        <a:defRPr sz="1800" kern="1200">
                          <a:solidFill>
                            <a:schemeClr val="tx1"/>
                          </a:solidFill>
                          <a:latin typeface="等线" panose="02010600030101010101" charset="-122"/>
                        </a:defRPr>
                      </a:lvl9pPr>
                    </a:lstStyle>
                    <a:p>
                      <a:pPr algn="ctr" fontAlgn="ctr">
                        <a:buNone/>
                      </a:pPr>
                      <a:r>
                        <a:rPr lang="en-US" altLang="zh-CN" sz="1000" b="1" i="0" u="none" strike="noStrike" dirty="0">
                          <a:solidFill>
                            <a:srgbClr val="000000"/>
                          </a:solidFill>
                          <a:effectLst/>
                          <a:latin typeface="微软雅黑" panose="020B0503020204020204" pitchFamily="34" charset="-122"/>
                          <a:ea typeface="微软雅黑" panose="020B0503020204020204" pitchFamily="34" charset="-122"/>
                          <a:sym typeface="微软雅黑" panose="020B0503020204020204" pitchFamily="34" charset="-122"/>
                        </a:rPr>
                        <a:t>80.3(49)</a:t>
                      </a:r>
                      <a:endParaRPr lang="en-US" altLang="zh-CN" sz="1000" b="1" i="0" u="none" strike="noStrike" dirty="0">
                        <a:solidFill>
                          <a:srgbClr val="000000"/>
                        </a:solidFill>
                        <a:effectLst/>
                        <a:latin typeface="微软雅黑" panose="020B0503020204020204" pitchFamily="34" charset="-122"/>
                        <a:ea typeface="微软雅黑" panose="020B0503020204020204" pitchFamily="34" charset="-122"/>
                        <a:sym typeface="微软雅黑" panose="020B0503020204020204" pitchFamily="34" charset="-122"/>
                      </a:endParaRP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lumMod val="85000"/>
                        </a:sys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r>
              <a:tr h="260480">
                <a:tc vMerge="1">
                  <a:tcPr marL="72000" marR="114300" marT="0"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等线" panose="02010600030101010101" charset="-122"/>
                        </a:defRPr>
                      </a:lvl1pPr>
                      <a:lvl2pPr marL="457200" algn="l" defTabSz="914400" rtl="0" eaLnBrk="1" latinLnBrk="0" hangingPunct="1">
                        <a:defRPr sz="1800" kern="1200">
                          <a:solidFill>
                            <a:schemeClr val="tx1"/>
                          </a:solidFill>
                          <a:latin typeface="等线" panose="02010600030101010101" charset="-122"/>
                        </a:defRPr>
                      </a:lvl2pPr>
                      <a:lvl3pPr marL="914400" algn="l" defTabSz="914400" rtl="0" eaLnBrk="1" latinLnBrk="0" hangingPunct="1">
                        <a:defRPr sz="1800" kern="1200">
                          <a:solidFill>
                            <a:schemeClr val="tx1"/>
                          </a:solidFill>
                          <a:latin typeface="等线" panose="02010600030101010101" charset="-122"/>
                        </a:defRPr>
                      </a:lvl3pPr>
                      <a:lvl4pPr marL="1371600" algn="l" defTabSz="914400" rtl="0" eaLnBrk="1" latinLnBrk="0" hangingPunct="1">
                        <a:defRPr sz="1800" kern="1200">
                          <a:solidFill>
                            <a:schemeClr val="tx1"/>
                          </a:solidFill>
                          <a:latin typeface="等线" panose="02010600030101010101" charset="-122"/>
                        </a:defRPr>
                      </a:lvl4pPr>
                      <a:lvl5pPr marL="1828800" algn="l" defTabSz="914400" rtl="0" eaLnBrk="1" latinLnBrk="0" hangingPunct="1">
                        <a:defRPr sz="1800" kern="1200">
                          <a:solidFill>
                            <a:schemeClr val="tx1"/>
                          </a:solidFill>
                          <a:latin typeface="等线" panose="02010600030101010101" charset="-122"/>
                        </a:defRPr>
                      </a:lvl5pPr>
                      <a:lvl6pPr marL="2286000" algn="l" defTabSz="914400" rtl="0" eaLnBrk="1" latinLnBrk="0" hangingPunct="1">
                        <a:defRPr sz="1800" kern="1200">
                          <a:solidFill>
                            <a:schemeClr val="tx1"/>
                          </a:solidFill>
                          <a:latin typeface="等线" panose="02010600030101010101" charset="-122"/>
                        </a:defRPr>
                      </a:lvl6pPr>
                      <a:lvl7pPr marL="2743200" algn="l" defTabSz="914400" rtl="0" eaLnBrk="1" latinLnBrk="0" hangingPunct="1">
                        <a:defRPr sz="1800" kern="1200">
                          <a:solidFill>
                            <a:schemeClr val="tx1"/>
                          </a:solidFill>
                          <a:latin typeface="等线" panose="02010600030101010101" charset="-122"/>
                        </a:defRPr>
                      </a:lvl7pPr>
                      <a:lvl8pPr marL="3200400" algn="l" defTabSz="914400" rtl="0" eaLnBrk="1" latinLnBrk="0" hangingPunct="1">
                        <a:defRPr sz="1800" kern="1200">
                          <a:solidFill>
                            <a:schemeClr val="tx1"/>
                          </a:solidFill>
                          <a:latin typeface="等线" panose="02010600030101010101" charset="-122"/>
                        </a:defRPr>
                      </a:lvl8pPr>
                      <a:lvl9pPr marL="3657600" algn="l" defTabSz="914400" rtl="0" eaLnBrk="1" latinLnBrk="0" hangingPunct="1">
                        <a:defRPr sz="1800" kern="1200">
                          <a:solidFill>
                            <a:schemeClr val="tx1"/>
                          </a:solidFill>
                          <a:latin typeface="等线" panose="02010600030101010101" charset="-122"/>
                        </a:defRPr>
                      </a:lvl9pPr>
                    </a:lstStyle>
                    <a:p>
                      <a:pPr algn="l" fontAlgn="ctr">
                        <a:buNone/>
                      </a:pPr>
                      <a:r>
                        <a:rPr lang="zh-CN" altLang="en-US" sz="1000" b="0" i="0" u="none" strike="noStrike" dirty="0">
                          <a:solidFill>
                            <a:srgbClr val="000000"/>
                          </a:solidFill>
                          <a:effectLst/>
                          <a:latin typeface="微软雅黑" panose="020B0503020204020204" pitchFamily="34" charset="-122"/>
                          <a:ea typeface="微软雅黑" panose="020B0503020204020204" pitchFamily="34" charset="-122"/>
                          <a:sym typeface="微软雅黑" panose="020B0503020204020204" pitchFamily="34" charset="-122"/>
                        </a:rPr>
                        <a:t>治疗期间</a:t>
                      </a:r>
                      <a:endParaRPr lang="zh-CN" altLang="en-US" sz="1000" b="0" i="0" u="none" strike="noStrike" dirty="0">
                        <a:solidFill>
                          <a:srgbClr val="000000"/>
                        </a:solidFill>
                        <a:effectLst/>
                        <a:latin typeface="微软雅黑" panose="020B0503020204020204" pitchFamily="34" charset="-122"/>
                        <a:ea typeface="微软雅黑" panose="020B0503020204020204" pitchFamily="34" charset="-122"/>
                        <a:sym typeface="微软雅黑" panose="020B0503020204020204" pitchFamily="34" charset="-122"/>
                      </a:endParaRPr>
                    </a:p>
                  </a:txBody>
                  <a:tcPr marL="7200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lumMod val="85000"/>
                        </a:sys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等线" panose="02010600030101010101" charset="-122"/>
                        </a:defRPr>
                      </a:lvl1pPr>
                      <a:lvl2pPr marL="457200" algn="l" defTabSz="914400" rtl="0" eaLnBrk="1" latinLnBrk="0" hangingPunct="1">
                        <a:defRPr sz="1800" kern="1200">
                          <a:solidFill>
                            <a:schemeClr val="tx1"/>
                          </a:solidFill>
                          <a:latin typeface="等线" panose="02010600030101010101" charset="-122"/>
                        </a:defRPr>
                      </a:lvl2pPr>
                      <a:lvl3pPr marL="914400" algn="l" defTabSz="914400" rtl="0" eaLnBrk="1" latinLnBrk="0" hangingPunct="1">
                        <a:defRPr sz="1800" kern="1200">
                          <a:solidFill>
                            <a:schemeClr val="tx1"/>
                          </a:solidFill>
                          <a:latin typeface="等线" panose="02010600030101010101" charset="-122"/>
                        </a:defRPr>
                      </a:lvl3pPr>
                      <a:lvl4pPr marL="1371600" algn="l" defTabSz="914400" rtl="0" eaLnBrk="1" latinLnBrk="0" hangingPunct="1">
                        <a:defRPr sz="1800" kern="1200">
                          <a:solidFill>
                            <a:schemeClr val="tx1"/>
                          </a:solidFill>
                          <a:latin typeface="等线" panose="02010600030101010101" charset="-122"/>
                        </a:defRPr>
                      </a:lvl4pPr>
                      <a:lvl5pPr marL="1828800" algn="l" defTabSz="914400" rtl="0" eaLnBrk="1" latinLnBrk="0" hangingPunct="1">
                        <a:defRPr sz="1800" kern="1200">
                          <a:solidFill>
                            <a:schemeClr val="tx1"/>
                          </a:solidFill>
                          <a:latin typeface="等线" panose="02010600030101010101" charset="-122"/>
                        </a:defRPr>
                      </a:lvl5pPr>
                      <a:lvl6pPr marL="2286000" algn="l" defTabSz="914400" rtl="0" eaLnBrk="1" latinLnBrk="0" hangingPunct="1">
                        <a:defRPr sz="1800" kern="1200">
                          <a:solidFill>
                            <a:schemeClr val="tx1"/>
                          </a:solidFill>
                          <a:latin typeface="等线" panose="02010600030101010101" charset="-122"/>
                        </a:defRPr>
                      </a:lvl6pPr>
                      <a:lvl7pPr marL="2743200" algn="l" defTabSz="914400" rtl="0" eaLnBrk="1" latinLnBrk="0" hangingPunct="1">
                        <a:defRPr sz="1800" kern="1200">
                          <a:solidFill>
                            <a:schemeClr val="tx1"/>
                          </a:solidFill>
                          <a:latin typeface="等线" panose="02010600030101010101" charset="-122"/>
                        </a:defRPr>
                      </a:lvl7pPr>
                      <a:lvl8pPr marL="3200400" algn="l" defTabSz="914400" rtl="0" eaLnBrk="1" latinLnBrk="0" hangingPunct="1">
                        <a:defRPr sz="1800" kern="1200">
                          <a:solidFill>
                            <a:schemeClr val="tx1"/>
                          </a:solidFill>
                          <a:latin typeface="等线" panose="02010600030101010101" charset="-122"/>
                        </a:defRPr>
                      </a:lvl8pPr>
                      <a:lvl9pPr marL="3657600" algn="l" defTabSz="914400" rtl="0" eaLnBrk="1" latinLnBrk="0" hangingPunct="1">
                        <a:defRPr sz="1800" kern="1200">
                          <a:solidFill>
                            <a:schemeClr val="tx1"/>
                          </a:solidFill>
                          <a:latin typeface="等线" panose="02010600030101010101" charset="-122"/>
                        </a:defRPr>
                      </a:lvl9pPr>
                    </a:lstStyle>
                    <a:p>
                      <a:pPr algn="ctr" fontAlgn="ctr">
                        <a:buNone/>
                      </a:pPr>
                      <a:r>
                        <a:rPr lang="en-US" altLang="zh-CN" sz="1000" b="0" i="0" u="none" strike="noStrike" dirty="0">
                          <a:solidFill>
                            <a:srgbClr val="000000"/>
                          </a:solidFill>
                          <a:effectLst/>
                          <a:latin typeface="微软雅黑" panose="020B0503020204020204" pitchFamily="34" charset="-122"/>
                          <a:ea typeface="微软雅黑" panose="020B0503020204020204" pitchFamily="34" charset="-122"/>
                          <a:sym typeface="微软雅黑" panose="020B0503020204020204" pitchFamily="34" charset="-122"/>
                        </a:rPr>
                        <a:t>19.7(12)</a:t>
                      </a:r>
                      <a:endParaRPr lang="en-US" altLang="zh-CN" sz="1000" b="0" i="0" u="none" strike="noStrike" dirty="0">
                        <a:solidFill>
                          <a:srgbClr val="000000"/>
                        </a:solidFill>
                        <a:effectLst/>
                        <a:latin typeface="微软雅黑" panose="020B0503020204020204" pitchFamily="34" charset="-122"/>
                        <a:ea typeface="微软雅黑" panose="020B0503020204020204" pitchFamily="34" charset="-122"/>
                        <a:sym typeface="微软雅黑" panose="020B0503020204020204" pitchFamily="34" charset="-122"/>
                      </a:endParaRP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lumMod val="85000"/>
                        </a:sys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r>
              <a:tr h="260480">
                <a:tc rowSpan="2">
                  <a:txBody>
                    <a:bodyPr/>
                    <a:lstStyle>
                      <a:lvl1pPr marL="0" algn="l" defTabSz="914400" rtl="0" eaLnBrk="1" latinLnBrk="0" hangingPunct="1">
                        <a:defRPr sz="1800" kern="1200">
                          <a:solidFill>
                            <a:schemeClr val="tx1"/>
                          </a:solidFill>
                          <a:latin typeface="等线" panose="02010600030101010101" charset="-122"/>
                        </a:defRPr>
                      </a:lvl1pPr>
                      <a:lvl2pPr marL="457200" algn="l" defTabSz="914400" rtl="0" eaLnBrk="1" latinLnBrk="0" hangingPunct="1">
                        <a:defRPr sz="1800" kern="1200">
                          <a:solidFill>
                            <a:schemeClr val="tx1"/>
                          </a:solidFill>
                          <a:latin typeface="等线" panose="02010600030101010101" charset="-122"/>
                        </a:defRPr>
                      </a:lvl2pPr>
                      <a:lvl3pPr marL="914400" algn="l" defTabSz="914400" rtl="0" eaLnBrk="1" latinLnBrk="0" hangingPunct="1">
                        <a:defRPr sz="1800" kern="1200">
                          <a:solidFill>
                            <a:schemeClr val="tx1"/>
                          </a:solidFill>
                          <a:latin typeface="等线" panose="02010600030101010101" charset="-122"/>
                        </a:defRPr>
                      </a:lvl3pPr>
                      <a:lvl4pPr marL="1371600" algn="l" defTabSz="914400" rtl="0" eaLnBrk="1" latinLnBrk="0" hangingPunct="1">
                        <a:defRPr sz="1800" kern="1200">
                          <a:solidFill>
                            <a:schemeClr val="tx1"/>
                          </a:solidFill>
                          <a:latin typeface="等线" panose="02010600030101010101" charset="-122"/>
                        </a:defRPr>
                      </a:lvl4pPr>
                      <a:lvl5pPr marL="1828800" algn="l" defTabSz="914400" rtl="0" eaLnBrk="1" latinLnBrk="0" hangingPunct="1">
                        <a:defRPr sz="1800" kern="1200">
                          <a:solidFill>
                            <a:schemeClr val="tx1"/>
                          </a:solidFill>
                          <a:latin typeface="等线" panose="02010600030101010101" charset="-122"/>
                        </a:defRPr>
                      </a:lvl5pPr>
                      <a:lvl6pPr marL="2286000" algn="l" defTabSz="914400" rtl="0" eaLnBrk="1" latinLnBrk="0" hangingPunct="1">
                        <a:defRPr sz="1800" kern="1200">
                          <a:solidFill>
                            <a:schemeClr val="tx1"/>
                          </a:solidFill>
                          <a:latin typeface="等线" panose="02010600030101010101" charset="-122"/>
                        </a:defRPr>
                      </a:lvl6pPr>
                      <a:lvl7pPr marL="2743200" algn="l" defTabSz="914400" rtl="0" eaLnBrk="1" latinLnBrk="0" hangingPunct="1">
                        <a:defRPr sz="1800" kern="1200">
                          <a:solidFill>
                            <a:schemeClr val="tx1"/>
                          </a:solidFill>
                          <a:latin typeface="等线" panose="02010600030101010101" charset="-122"/>
                        </a:defRPr>
                      </a:lvl7pPr>
                      <a:lvl8pPr marL="3200400" algn="l" defTabSz="914400" rtl="0" eaLnBrk="1" latinLnBrk="0" hangingPunct="1">
                        <a:defRPr sz="1800" kern="1200">
                          <a:solidFill>
                            <a:schemeClr val="tx1"/>
                          </a:solidFill>
                          <a:latin typeface="等线" panose="02010600030101010101" charset="-122"/>
                        </a:defRPr>
                      </a:lvl8pPr>
                      <a:lvl9pPr marL="3657600" algn="l" defTabSz="914400" rtl="0" eaLnBrk="1" latinLnBrk="0" hangingPunct="1">
                        <a:defRPr sz="1800" kern="1200">
                          <a:solidFill>
                            <a:schemeClr val="tx1"/>
                          </a:solidFill>
                          <a:latin typeface="等线" panose="02010600030101010101" charset="-122"/>
                        </a:defRPr>
                      </a:lvl9pPr>
                    </a:lstStyle>
                    <a:p>
                      <a:pPr algn="l" fontAlgn="ctr">
                        <a:buNone/>
                      </a:pPr>
                      <a:r>
                        <a:rPr lang="zh-CN" altLang="en-US" sz="1000" b="0" i="0" u="none" strike="noStrike" dirty="0">
                          <a:solidFill>
                            <a:srgbClr val="000000"/>
                          </a:solidFill>
                          <a:effectLst/>
                          <a:latin typeface="微软雅黑" panose="020B0503020204020204" pitchFamily="34" charset="-122"/>
                          <a:ea typeface="微软雅黑" panose="020B0503020204020204" pitchFamily="34" charset="-122"/>
                          <a:sym typeface="微软雅黑" panose="020B0503020204020204" pitchFamily="34" charset="-122"/>
                        </a:rPr>
                        <a:t>辅助治疗完成后复发</a:t>
                      </a:r>
                      <a:endParaRPr lang="zh-CN" altLang="en-US" sz="1000" b="0" i="0" u="none" strike="noStrike" dirty="0">
                        <a:solidFill>
                          <a:srgbClr val="000000"/>
                        </a:solidFill>
                        <a:effectLst/>
                        <a:latin typeface="微软雅黑" panose="020B0503020204020204" pitchFamily="34" charset="-122"/>
                        <a:ea typeface="微软雅黑" panose="020B0503020204020204" pitchFamily="34" charset="-122"/>
                        <a:sym typeface="微软雅黑" panose="020B0503020204020204" pitchFamily="34" charset="-122"/>
                      </a:endParaRPr>
                    </a:p>
                  </a:txBody>
                  <a:tcPr marL="72000" marR="114300" marT="0" marB="0" anchor="ctr">
                    <a:lnL w="12700" cap="flat" cmpd="sng" algn="ctr">
                      <a:no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lumMod val="85000"/>
                        </a:sys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等线" panose="02010600030101010101" charset="-122"/>
                        </a:defRPr>
                      </a:lvl1pPr>
                      <a:lvl2pPr marL="457200" algn="l" defTabSz="914400" rtl="0" eaLnBrk="1" latinLnBrk="0" hangingPunct="1">
                        <a:defRPr sz="1800" kern="1200">
                          <a:solidFill>
                            <a:schemeClr val="tx1"/>
                          </a:solidFill>
                          <a:latin typeface="等线" panose="02010600030101010101" charset="-122"/>
                        </a:defRPr>
                      </a:lvl2pPr>
                      <a:lvl3pPr marL="914400" algn="l" defTabSz="914400" rtl="0" eaLnBrk="1" latinLnBrk="0" hangingPunct="1">
                        <a:defRPr sz="1800" kern="1200">
                          <a:solidFill>
                            <a:schemeClr val="tx1"/>
                          </a:solidFill>
                          <a:latin typeface="等线" panose="02010600030101010101" charset="-122"/>
                        </a:defRPr>
                      </a:lvl3pPr>
                      <a:lvl4pPr marL="1371600" algn="l" defTabSz="914400" rtl="0" eaLnBrk="1" latinLnBrk="0" hangingPunct="1">
                        <a:defRPr sz="1800" kern="1200">
                          <a:solidFill>
                            <a:schemeClr val="tx1"/>
                          </a:solidFill>
                          <a:latin typeface="等线" panose="02010600030101010101" charset="-122"/>
                        </a:defRPr>
                      </a:lvl4pPr>
                      <a:lvl5pPr marL="1828800" algn="l" defTabSz="914400" rtl="0" eaLnBrk="1" latinLnBrk="0" hangingPunct="1">
                        <a:defRPr sz="1800" kern="1200">
                          <a:solidFill>
                            <a:schemeClr val="tx1"/>
                          </a:solidFill>
                          <a:latin typeface="等线" panose="02010600030101010101" charset="-122"/>
                        </a:defRPr>
                      </a:lvl5pPr>
                      <a:lvl6pPr marL="2286000" algn="l" defTabSz="914400" rtl="0" eaLnBrk="1" latinLnBrk="0" hangingPunct="1">
                        <a:defRPr sz="1800" kern="1200">
                          <a:solidFill>
                            <a:schemeClr val="tx1"/>
                          </a:solidFill>
                          <a:latin typeface="等线" panose="02010600030101010101" charset="-122"/>
                        </a:defRPr>
                      </a:lvl6pPr>
                      <a:lvl7pPr marL="2743200" algn="l" defTabSz="914400" rtl="0" eaLnBrk="1" latinLnBrk="0" hangingPunct="1">
                        <a:defRPr sz="1800" kern="1200">
                          <a:solidFill>
                            <a:schemeClr val="tx1"/>
                          </a:solidFill>
                          <a:latin typeface="等线" panose="02010600030101010101" charset="-122"/>
                        </a:defRPr>
                      </a:lvl7pPr>
                      <a:lvl8pPr marL="3200400" algn="l" defTabSz="914400" rtl="0" eaLnBrk="1" latinLnBrk="0" hangingPunct="1">
                        <a:defRPr sz="1800" kern="1200">
                          <a:solidFill>
                            <a:schemeClr val="tx1"/>
                          </a:solidFill>
                          <a:latin typeface="等线" panose="02010600030101010101" charset="-122"/>
                        </a:defRPr>
                      </a:lvl8pPr>
                      <a:lvl9pPr marL="3657600" algn="l" defTabSz="914400" rtl="0" eaLnBrk="1" latinLnBrk="0" hangingPunct="1">
                        <a:defRPr sz="1800" kern="1200">
                          <a:solidFill>
                            <a:schemeClr val="tx1"/>
                          </a:solidFill>
                          <a:latin typeface="等线" panose="02010600030101010101" charset="-122"/>
                        </a:defRPr>
                      </a:lvl9pPr>
                    </a:lstStyle>
                    <a:p>
                      <a:pPr algn="l" fontAlgn="ctr">
                        <a:buNone/>
                      </a:pPr>
                      <a:r>
                        <a:rPr lang="zh-CN" altLang="en-US" sz="1000" b="1" i="0" u="none" strike="noStrike" dirty="0">
                          <a:solidFill>
                            <a:srgbClr val="000000"/>
                          </a:solidFill>
                          <a:effectLst/>
                          <a:latin typeface="微软雅黑" panose="020B0503020204020204" pitchFamily="34" charset="-122"/>
                          <a:ea typeface="微软雅黑" panose="020B0503020204020204" pitchFamily="34" charset="-122"/>
                          <a:sym typeface="微软雅黑" panose="020B0503020204020204" pitchFamily="34" charset="-122"/>
                        </a:rPr>
                        <a:t>≤</a:t>
                      </a:r>
                      <a:r>
                        <a:rPr lang="en-US" altLang="zh-CN" sz="1000" b="1" i="0" u="none" strike="noStrike" dirty="0">
                          <a:solidFill>
                            <a:srgbClr val="000000"/>
                          </a:solidFill>
                          <a:effectLst/>
                          <a:latin typeface="微软雅黑" panose="020B0503020204020204" pitchFamily="34" charset="-122"/>
                          <a:ea typeface="微软雅黑" panose="020B0503020204020204" pitchFamily="34" charset="-122"/>
                          <a:sym typeface="微软雅黑" panose="020B0503020204020204" pitchFamily="34" charset="-122"/>
                        </a:rPr>
                        <a:t>12</a:t>
                      </a:r>
                      <a:r>
                        <a:rPr lang="zh-CN" altLang="en-US" sz="1000" b="1" i="0" u="none" strike="noStrike" dirty="0">
                          <a:solidFill>
                            <a:srgbClr val="000000"/>
                          </a:solidFill>
                          <a:effectLst/>
                          <a:latin typeface="微软雅黑" panose="020B0503020204020204" pitchFamily="34" charset="-122"/>
                          <a:ea typeface="微软雅黑" panose="020B0503020204020204" pitchFamily="34" charset="-122"/>
                          <a:sym typeface="微软雅黑" panose="020B0503020204020204" pitchFamily="34" charset="-122"/>
                        </a:rPr>
                        <a:t>个月</a:t>
                      </a:r>
                      <a:endParaRPr lang="zh-CN" altLang="en-US" sz="1000" b="1" i="0" u="none" strike="noStrike" dirty="0">
                        <a:solidFill>
                          <a:srgbClr val="000000"/>
                        </a:solidFill>
                        <a:effectLst/>
                        <a:latin typeface="微软雅黑" panose="020B0503020204020204" pitchFamily="34" charset="-122"/>
                        <a:ea typeface="微软雅黑" panose="020B0503020204020204" pitchFamily="34" charset="-122"/>
                        <a:sym typeface="微软雅黑" panose="020B0503020204020204" pitchFamily="34" charset="-122"/>
                      </a:endParaRPr>
                    </a:p>
                  </a:txBody>
                  <a:tcPr marL="7200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lumMod val="85000"/>
                        </a:sys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等线" panose="02010600030101010101" charset="-122"/>
                        </a:defRPr>
                      </a:lvl1pPr>
                      <a:lvl2pPr marL="457200" algn="l" defTabSz="914400" rtl="0" eaLnBrk="1" latinLnBrk="0" hangingPunct="1">
                        <a:defRPr sz="1800" kern="1200">
                          <a:solidFill>
                            <a:schemeClr val="tx1"/>
                          </a:solidFill>
                          <a:latin typeface="等线" panose="02010600030101010101" charset="-122"/>
                        </a:defRPr>
                      </a:lvl2pPr>
                      <a:lvl3pPr marL="914400" algn="l" defTabSz="914400" rtl="0" eaLnBrk="1" latinLnBrk="0" hangingPunct="1">
                        <a:defRPr sz="1800" kern="1200">
                          <a:solidFill>
                            <a:schemeClr val="tx1"/>
                          </a:solidFill>
                          <a:latin typeface="等线" panose="02010600030101010101" charset="-122"/>
                        </a:defRPr>
                      </a:lvl3pPr>
                      <a:lvl4pPr marL="1371600" algn="l" defTabSz="914400" rtl="0" eaLnBrk="1" latinLnBrk="0" hangingPunct="1">
                        <a:defRPr sz="1800" kern="1200">
                          <a:solidFill>
                            <a:schemeClr val="tx1"/>
                          </a:solidFill>
                          <a:latin typeface="等线" panose="02010600030101010101" charset="-122"/>
                        </a:defRPr>
                      </a:lvl4pPr>
                      <a:lvl5pPr marL="1828800" algn="l" defTabSz="914400" rtl="0" eaLnBrk="1" latinLnBrk="0" hangingPunct="1">
                        <a:defRPr sz="1800" kern="1200">
                          <a:solidFill>
                            <a:schemeClr val="tx1"/>
                          </a:solidFill>
                          <a:latin typeface="等线" panose="02010600030101010101" charset="-122"/>
                        </a:defRPr>
                      </a:lvl5pPr>
                      <a:lvl6pPr marL="2286000" algn="l" defTabSz="914400" rtl="0" eaLnBrk="1" latinLnBrk="0" hangingPunct="1">
                        <a:defRPr sz="1800" kern="1200">
                          <a:solidFill>
                            <a:schemeClr val="tx1"/>
                          </a:solidFill>
                          <a:latin typeface="等线" panose="02010600030101010101" charset="-122"/>
                        </a:defRPr>
                      </a:lvl6pPr>
                      <a:lvl7pPr marL="2743200" algn="l" defTabSz="914400" rtl="0" eaLnBrk="1" latinLnBrk="0" hangingPunct="1">
                        <a:defRPr sz="1800" kern="1200">
                          <a:solidFill>
                            <a:schemeClr val="tx1"/>
                          </a:solidFill>
                          <a:latin typeface="等线" panose="02010600030101010101" charset="-122"/>
                        </a:defRPr>
                      </a:lvl7pPr>
                      <a:lvl8pPr marL="3200400" algn="l" defTabSz="914400" rtl="0" eaLnBrk="1" latinLnBrk="0" hangingPunct="1">
                        <a:defRPr sz="1800" kern="1200">
                          <a:solidFill>
                            <a:schemeClr val="tx1"/>
                          </a:solidFill>
                          <a:latin typeface="等线" panose="02010600030101010101" charset="-122"/>
                        </a:defRPr>
                      </a:lvl8pPr>
                      <a:lvl9pPr marL="3657600" algn="l" defTabSz="914400" rtl="0" eaLnBrk="1" latinLnBrk="0" hangingPunct="1">
                        <a:defRPr sz="1800" kern="1200">
                          <a:solidFill>
                            <a:schemeClr val="tx1"/>
                          </a:solidFill>
                          <a:latin typeface="等线" panose="02010600030101010101" charset="-122"/>
                        </a:defRPr>
                      </a:lvl9pPr>
                    </a:lstStyle>
                    <a:p>
                      <a:pPr algn="ctr" fontAlgn="ctr">
                        <a:buNone/>
                      </a:pPr>
                      <a:r>
                        <a:rPr lang="en-US" altLang="zh-CN" sz="1000" b="1" i="0" u="none" strike="noStrike" dirty="0">
                          <a:solidFill>
                            <a:srgbClr val="000000"/>
                          </a:solidFill>
                          <a:effectLst/>
                          <a:latin typeface="微软雅黑" panose="020B0503020204020204" pitchFamily="34" charset="-122"/>
                          <a:ea typeface="微软雅黑" panose="020B0503020204020204" pitchFamily="34" charset="-122"/>
                          <a:sym typeface="微软雅黑" panose="020B0503020204020204" pitchFamily="34" charset="-122"/>
                        </a:rPr>
                        <a:t>51.2(31)</a:t>
                      </a:r>
                      <a:endParaRPr lang="en-US" altLang="zh-CN" sz="1000" b="1" i="0" u="none" strike="noStrike" dirty="0">
                        <a:solidFill>
                          <a:srgbClr val="000000"/>
                        </a:solidFill>
                        <a:effectLst/>
                        <a:latin typeface="微软雅黑" panose="020B0503020204020204" pitchFamily="34" charset="-122"/>
                        <a:ea typeface="微软雅黑" panose="020B0503020204020204" pitchFamily="34" charset="-122"/>
                        <a:sym typeface="微软雅黑" panose="020B0503020204020204" pitchFamily="34" charset="-122"/>
                      </a:endParaRP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lumMod val="85000"/>
                        </a:sys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r>
              <a:tr h="260480">
                <a:tc vMerge="1">
                  <a:tcPr marL="72000" marR="114300" marT="0"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等线" panose="02010600030101010101" charset="-122"/>
                        </a:defRPr>
                      </a:lvl1pPr>
                      <a:lvl2pPr marL="457200" algn="l" defTabSz="914400" rtl="0" eaLnBrk="1" latinLnBrk="0" hangingPunct="1">
                        <a:defRPr sz="1800" kern="1200">
                          <a:solidFill>
                            <a:schemeClr val="tx1"/>
                          </a:solidFill>
                          <a:latin typeface="等线" panose="02010600030101010101" charset="-122"/>
                        </a:defRPr>
                      </a:lvl2pPr>
                      <a:lvl3pPr marL="914400" algn="l" defTabSz="914400" rtl="0" eaLnBrk="1" latinLnBrk="0" hangingPunct="1">
                        <a:defRPr sz="1800" kern="1200">
                          <a:solidFill>
                            <a:schemeClr val="tx1"/>
                          </a:solidFill>
                          <a:latin typeface="等线" panose="02010600030101010101" charset="-122"/>
                        </a:defRPr>
                      </a:lvl3pPr>
                      <a:lvl4pPr marL="1371600" algn="l" defTabSz="914400" rtl="0" eaLnBrk="1" latinLnBrk="0" hangingPunct="1">
                        <a:defRPr sz="1800" kern="1200">
                          <a:solidFill>
                            <a:schemeClr val="tx1"/>
                          </a:solidFill>
                          <a:latin typeface="等线" panose="02010600030101010101" charset="-122"/>
                        </a:defRPr>
                      </a:lvl4pPr>
                      <a:lvl5pPr marL="1828800" algn="l" defTabSz="914400" rtl="0" eaLnBrk="1" latinLnBrk="0" hangingPunct="1">
                        <a:defRPr sz="1800" kern="1200">
                          <a:solidFill>
                            <a:schemeClr val="tx1"/>
                          </a:solidFill>
                          <a:latin typeface="等线" panose="02010600030101010101" charset="-122"/>
                        </a:defRPr>
                      </a:lvl5pPr>
                      <a:lvl6pPr marL="2286000" algn="l" defTabSz="914400" rtl="0" eaLnBrk="1" latinLnBrk="0" hangingPunct="1">
                        <a:defRPr sz="1800" kern="1200">
                          <a:solidFill>
                            <a:schemeClr val="tx1"/>
                          </a:solidFill>
                          <a:latin typeface="等线" panose="02010600030101010101" charset="-122"/>
                        </a:defRPr>
                      </a:lvl6pPr>
                      <a:lvl7pPr marL="2743200" algn="l" defTabSz="914400" rtl="0" eaLnBrk="1" latinLnBrk="0" hangingPunct="1">
                        <a:defRPr sz="1800" kern="1200">
                          <a:solidFill>
                            <a:schemeClr val="tx1"/>
                          </a:solidFill>
                          <a:latin typeface="等线" panose="02010600030101010101" charset="-122"/>
                        </a:defRPr>
                      </a:lvl7pPr>
                      <a:lvl8pPr marL="3200400" algn="l" defTabSz="914400" rtl="0" eaLnBrk="1" latinLnBrk="0" hangingPunct="1">
                        <a:defRPr sz="1800" kern="1200">
                          <a:solidFill>
                            <a:schemeClr val="tx1"/>
                          </a:solidFill>
                          <a:latin typeface="等线" panose="02010600030101010101" charset="-122"/>
                        </a:defRPr>
                      </a:lvl8pPr>
                      <a:lvl9pPr marL="3657600" algn="l" defTabSz="914400" rtl="0" eaLnBrk="1" latinLnBrk="0" hangingPunct="1">
                        <a:defRPr sz="1800" kern="1200">
                          <a:solidFill>
                            <a:schemeClr val="tx1"/>
                          </a:solidFill>
                          <a:latin typeface="等线" panose="02010600030101010101" charset="-122"/>
                        </a:defRPr>
                      </a:lvl9pPr>
                    </a:lstStyle>
                    <a:p>
                      <a:pPr algn="l" fontAlgn="ctr">
                        <a:buNone/>
                      </a:pPr>
                      <a:r>
                        <a:rPr lang="en-US" altLang="zh-CN" sz="1000" b="0" i="0" u="none" strike="noStrike" dirty="0">
                          <a:solidFill>
                            <a:srgbClr val="000000"/>
                          </a:solidFill>
                          <a:effectLst/>
                          <a:latin typeface="微软雅黑" panose="020B0503020204020204" pitchFamily="34" charset="-122"/>
                          <a:ea typeface="微软雅黑" panose="020B0503020204020204" pitchFamily="34" charset="-122"/>
                          <a:sym typeface="微软雅黑" panose="020B0503020204020204" pitchFamily="34" charset="-122"/>
                        </a:rPr>
                        <a:t>&gt;12</a:t>
                      </a:r>
                      <a:r>
                        <a:rPr lang="zh-CN" altLang="en-US" sz="1000" b="0" i="0" u="none" strike="noStrike" dirty="0">
                          <a:solidFill>
                            <a:srgbClr val="000000"/>
                          </a:solidFill>
                          <a:effectLst/>
                          <a:latin typeface="微软雅黑" panose="020B0503020204020204" pitchFamily="34" charset="-122"/>
                          <a:ea typeface="微软雅黑" panose="020B0503020204020204" pitchFamily="34" charset="-122"/>
                          <a:sym typeface="微软雅黑" panose="020B0503020204020204" pitchFamily="34" charset="-122"/>
                        </a:rPr>
                        <a:t>个月</a:t>
                      </a:r>
                      <a:endParaRPr lang="zh-CN" altLang="en-US" sz="1000" b="0" i="0" u="none" strike="noStrike" dirty="0">
                        <a:solidFill>
                          <a:srgbClr val="000000"/>
                        </a:solidFill>
                        <a:effectLst/>
                        <a:latin typeface="微软雅黑" panose="020B0503020204020204" pitchFamily="34" charset="-122"/>
                        <a:ea typeface="微软雅黑" panose="020B0503020204020204" pitchFamily="34" charset="-122"/>
                        <a:sym typeface="微软雅黑" panose="020B0503020204020204" pitchFamily="34" charset="-122"/>
                      </a:endParaRPr>
                    </a:p>
                  </a:txBody>
                  <a:tcPr marL="7200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lumMod val="85000"/>
                        </a:sys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等线" panose="02010600030101010101" charset="-122"/>
                        </a:defRPr>
                      </a:lvl1pPr>
                      <a:lvl2pPr marL="457200" algn="l" defTabSz="914400" rtl="0" eaLnBrk="1" latinLnBrk="0" hangingPunct="1">
                        <a:defRPr sz="1800" kern="1200">
                          <a:solidFill>
                            <a:schemeClr val="tx1"/>
                          </a:solidFill>
                          <a:latin typeface="等线" panose="02010600030101010101" charset="-122"/>
                        </a:defRPr>
                      </a:lvl2pPr>
                      <a:lvl3pPr marL="914400" algn="l" defTabSz="914400" rtl="0" eaLnBrk="1" latinLnBrk="0" hangingPunct="1">
                        <a:defRPr sz="1800" kern="1200">
                          <a:solidFill>
                            <a:schemeClr val="tx1"/>
                          </a:solidFill>
                          <a:latin typeface="等线" panose="02010600030101010101" charset="-122"/>
                        </a:defRPr>
                      </a:lvl3pPr>
                      <a:lvl4pPr marL="1371600" algn="l" defTabSz="914400" rtl="0" eaLnBrk="1" latinLnBrk="0" hangingPunct="1">
                        <a:defRPr sz="1800" kern="1200">
                          <a:solidFill>
                            <a:schemeClr val="tx1"/>
                          </a:solidFill>
                          <a:latin typeface="等线" panose="02010600030101010101" charset="-122"/>
                        </a:defRPr>
                      </a:lvl4pPr>
                      <a:lvl5pPr marL="1828800" algn="l" defTabSz="914400" rtl="0" eaLnBrk="1" latinLnBrk="0" hangingPunct="1">
                        <a:defRPr sz="1800" kern="1200">
                          <a:solidFill>
                            <a:schemeClr val="tx1"/>
                          </a:solidFill>
                          <a:latin typeface="等线" panose="02010600030101010101" charset="-122"/>
                        </a:defRPr>
                      </a:lvl5pPr>
                      <a:lvl6pPr marL="2286000" algn="l" defTabSz="914400" rtl="0" eaLnBrk="1" latinLnBrk="0" hangingPunct="1">
                        <a:defRPr sz="1800" kern="1200">
                          <a:solidFill>
                            <a:schemeClr val="tx1"/>
                          </a:solidFill>
                          <a:latin typeface="等线" panose="02010600030101010101" charset="-122"/>
                        </a:defRPr>
                      </a:lvl6pPr>
                      <a:lvl7pPr marL="2743200" algn="l" defTabSz="914400" rtl="0" eaLnBrk="1" latinLnBrk="0" hangingPunct="1">
                        <a:defRPr sz="1800" kern="1200">
                          <a:solidFill>
                            <a:schemeClr val="tx1"/>
                          </a:solidFill>
                          <a:latin typeface="等线" panose="02010600030101010101" charset="-122"/>
                        </a:defRPr>
                      </a:lvl7pPr>
                      <a:lvl8pPr marL="3200400" algn="l" defTabSz="914400" rtl="0" eaLnBrk="1" latinLnBrk="0" hangingPunct="1">
                        <a:defRPr sz="1800" kern="1200">
                          <a:solidFill>
                            <a:schemeClr val="tx1"/>
                          </a:solidFill>
                          <a:latin typeface="等线" panose="02010600030101010101" charset="-122"/>
                        </a:defRPr>
                      </a:lvl8pPr>
                      <a:lvl9pPr marL="3657600" algn="l" defTabSz="914400" rtl="0" eaLnBrk="1" latinLnBrk="0" hangingPunct="1">
                        <a:defRPr sz="1800" kern="1200">
                          <a:solidFill>
                            <a:schemeClr val="tx1"/>
                          </a:solidFill>
                          <a:latin typeface="等线" panose="02010600030101010101" charset="-122"/>
                        </a:defRPr>
                      </a:lvl9pPr>
                    </a:lstStyle>
                    <a:p>
                      <a:pPr algn="ctr" fontAlgn="ctr">
                        <a:buNone/>
                      </a:pPr>
                      <a:r>
                        <a:rPr lang="en-US" altLang="zh-CN" sz="1000" b="0" i="0" u="none" strike="noStrike" dirty="0">
                          <a:solidFill>
                            <a:srgbClr val="000000"/>
                          </a:solidFill>
                          <a:effectLst/>
                          <a:latin typeface="微软雅黑" panose="020B0503020204020204" pitchFamily="34" charset="-122"/>
                          <a:ea typeface="微软雅黑" panose="020B0503020204020204" pitchFamily="34" charset="-122"/>
                          <a:sym typeface="微软雅黑" panose="020B0503020204020204" pitchFamily="34" charset="-122"/>
                        </a:rPr>
                        <a:t>48.8(30)</a:t>
                      </a:r>
                      <a:endParaRPr lang="en-US" altLang="zh-CN" sz="1000" b="0" i="0" u="none" strike="noStrike" dirty="0">
                        <a:solidFill>
                          <a:srgbClr val="000000"/>
                        </a:solidFill>
                        <a:effectLst/>
                        <a:latin typeface="微软雅黑" panose="020B0503020204020204" pitchFamily="34" charset="-122"/>
                        <a:ea typeface="微软雅黑" panose="020B0503020204020204" pitchFamily="34" charset="-122"/>
                        <a:sym typeface="微软雅黑" panose="020B0503020204020204" pitchFamily="34" charset="-122"/>
                      </a:endParaRP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lumMod val="85000"/>
                        </a:sys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r>
              <a:tr h="260480">
                <a:tc rowSpan="3">
                  <a:txBody>
                    <a:bodyPr/>
                    <a:lstStyle>
                      <a:lvl1pPr marL="0" algn="l" defTabSz="914400" rtl="0" eaLnBrk="1" latinLnBrk="0" hangingPunct="1">
                        <a:defRPr sz="1800" kern="1200">
                          <a:solidFill>
                            <a:schemeClr val="tx1"/>
                          </a:solidFill>
                          <a:latin typeface="等线" panose="02010600030101010101" charset="-122"/>
                        </a:defRPr>
                      </a:lvl1pPr>
                      <a:lvl2pPr marL="457200" algn="l" defTabSz="914400" rtl="0" eaLnBrk="1" latinLnBrk="0" hangingPunct="1">
                        <a:defRPr sz="1800" kern="1200">
                          <a:solidFill>
                            <a:schemeClr val="tx1"/>
                          </a:solidFill>
                          <a:latin typeface="等线" panose="02010600030101010101" charset="-122"/>
                        </a:defRPr>
                      </a:lvl2pPr>
                      <a:lvl3pPr marL="914400" algn="l" defTabSz="914400" rtl="0" eaLnBrk="1" latinLnBrk="0" hangingPunct="1">
                        <a:defRPr sz="1800" kern="1200">
                          <a:solidFill>
                            <a:schemeClr val="tx1"/>
                          </a:solidFill>
                          <a:latin typeface="等线" panose="02010600030101010101" charset="-122"/>
                        </a:defRPr>
                      </a:lvl3pPr>
                      <a:lvl4pPr marL="1371600" algn="l" defTabSz="914400" rtl="0" eaLnBrk="1" latinLnBrk="0" hangingPunct="1">
                        <a:defRPr sz="1800" kern="1200">
                          <a:solidFill>
                            <a:schemeClr val="tx1"/>
                          </a:solidFill>
                          <a:latin typeface="等线" panose="02010600030101010101" charset="-122"/>
                        </a:defRPr>
                      </a:lvl4pPr>
                      <a:lvl5pPr marL="1828800" algn="l" defTabSz="914400" rtl="0" eaLnBrk="1" latinLnBrk="0" hangingPunct="1">
                        <a:defRPr sz="1800" kern="1200">
                          <a:solidFill>
                            <a:schemeClr val="tx1"/>
                          </a:solidFill>
                          <a:latin typeface="等线" panose="02010600030101010101" charset="-122"/>
                        </a:defRPr>
                      </a:lvl5pPr>
                      <a:lvl6pPr marL="2286000" algn="l" defTabSz="914400" rtl="0" eaLnBrk="1" latinLnBrk="0" hangingPunct="1">
                        <a:defRPr sz="1800" kern="1200">
                          <a:solidFill>
                            <a:schemeClr val="tx1"/>
                          </a:solidFill>
                          <a:latin typeface="等线" panose="02010600030101010101" charset="-122"/>
                        </a:defRPr>
                      </a:lvl6pPr>
                      <a:lvl7pPr marL="2743200" algn="l" defTabSz="914400" rtl="0" eaLnBrk="1" latinLnBrk="0" hangingPunct="1">
                        <a:defRPr sz="1800" kern="1200">
                          <a:solidFill>
                            <a:schemeClr val="tx1"/>
                          </a:solidFill>
                          <a:latin typeface="等线" panose="02010600030101010101" charset="-122"/>
                        </a:defRPr>
                      </a:lvl7pPr>
                      <a:lvl8pPr marL="3200400" algn="l" defTabSz="914400" rtl="0" eaLnBrk="1" latinLnBrk="0" hangingPunct="1">
                        <a:defRPr sz="1800" kern="1200">
                          <a:solidFill>
                            <a:schemeClr val="tx1"/>
                          </a:solidFill>
                          <a:latin typeface="等线" panose="02010600030101010101" charset="-122"/>
                        </a:defRPr>
                      </a:lvl8pPr>
                      <a:lvl9pPr marL="3657600" algn="l" defTabSz="914400" rtl="0" eaLnBrk="1" latinLnBrk="0" hangingPunct="1">
                        <a:defRPr sz="1800" kern="1200">
                          <a:solidFill>
                            <a:schemeClr val="tx1"/>
                          </a:solidFill>
                          <a:latin typeface="等线" panose="02010600030101010101" charset="-122"/>
                        </a:defRPr>
                      </a:lvl9pPr>
                    </a:lstStyle>
                    <a:p>
                      <a:pPr algn="l" fontAlgn="ctr">
                        <a:buNone/>
                      </a:pPr>
                      <a:r>
                        <a:rPr lang="zh-CN" altLang="en-US" sz="1000" b="0" i="0" u="none" strike="noStrike" dirty="0">
                          <a:solidFill>
                            <a:srgbClr val="000000"/>
                          </a:solidFill>
                          <a:effectLst/>
                          <a:latin typeface="微软雅黑" panose="020B0503020204020204" pitchFamily="34" charset="-122"/>
                          <a:ea typeface="微软雅黑" panose="020B0503020204020204" pitchFamily="34" charset="-122"/>
                          <a:sym typeface="微软雅黑" panose="020B0503020204020204" pitchFamily="34" charset="-122"/>
                        </a:rPr>
                        <a:t>局部</a:t>
                      </a:r>
                      <a:r>
                        <a:rPr lang="en-US" altLang="zh-CN" sz="1000" b="0" i="0" u="none" strike="noStrike" dirty="0">
                          <a:solidFill>
                            <a:srgbClr val="000000"/>
                          </a:solidFill>
                          <a:effectLst/>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000" b="0" i="0" u="none" strike="noStrike" dirty="0">
                          <a:solidFill>
                            <a:srgbClr val="000000"/>
                          </a:solidFill>
                          <a:effectLst/>
                          <a:latin typeface="微软雅黑" panose="020B0503020204020204" pitchFamily="34" charset="-122"/>
                          <a:ea typeface="微软雅黑" panose="020B0503020204020204" pitchFamily="34" charset="-122"/>
                          <a:sym typeface="微软雅黑" panose="020B0503020204020204" pitchFamily="34" charset="-122"/>
                        </a:rPr>
                        <a:t>远处复发</a:t>
                      </a:r>
                      <a:endParaRPr lang="zh-CN" altLang="en-US" sz="1000" b="0" i="0" u="none" strike="noStrike" dirty="0">
                        <a:solidFill>
                          <a:srgbClr val="000000"/>
                        </a:solidFill>
                        <a:effectLst/>
                        <a:latin typeface="微软雅黑" panose="020B0503020204020204" pitchFamily="34" charset="-122"/>
                        <a:ea typeface="微软雅黑" panose="020B0503020204020204" pitchFamily="34" charset="-122"/>
                        <a:sym typeface="微软雅黑" panose="020B0503020204020204" pitchFamily="34" charset="-122"/>
                      </a:endParaRPr>
                    </a:p>
                  </a:txBody>
                  <a:tcPr marL="72000" marR="114300" marT="0" marB="0" anchor="ctr">
                    <a:lnL w="12700" cap="flat" cmpd="sng" algn="ctr">
                      <a:no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lumMod val="85000"/>
                        </a:sys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等线" panose="02010600030101010101" charset="-122"/>
                        </a:defRPr>
                      </a:lvl1pPr>
                      <a:lvl2pPr marL="457200" algn="l" defTabSz="914400" rtl="0" eaLnBrk="1" latinLnBrk="0" hangingPunct="1">
                        <a:defRPr sz="1800" kern="1200">
                          <a:solidFill>
                            <a:schemeClr val="tx1"/>
                          </a:solidFill>
                          <a:latin typeface="等线" panose="02010600030101010101" charset="-122"/>
                        </a:defRPr>
                      </a:lvl2pPr>
                      <a:lvl3pPr marL="914400" algn="l" defTabSz="914400" rtl="0" eaLnBrk="1" latinLnBrk="0" hangingPunct="1">
                        <a:defRPr sz="1800" kern="1200">
                          <a:solidFill>
                            <a:schemeClr val="tx1"/>
                          </a:solidFill>
                          <a:latin typeface="等线" panose="02010600030101010101" charset="-122"/>
                        </a:defRPr>
                      </a:lvl3pPr>
                      <a:lvl4pPr marL="1371600" algn="l" defTabSz="914400" rtl="0" eaLnBrk="1" latinLnBrk="0" hangingPunct="1">
                        <a:defRPr sz="1800" kern="1200">
                          <a:solidFill>
                            <a:schemeClr val="tx1"/>
                          </a:solidFill>
                          <a:latin typeface="等线" panose="02010600030101010101" charset="-122"/>
                        </a:defRPr>
                      </a:lvl4pPr>
                      <a:lvl5pPr marL="1828800" algn="l" defTabSz="914400" rtl="0" eaLnBrk="1" latinLnBrk="0" hangingPunct="1">
                        <a:defRPr sz="1800" kern="1200">
                          <a:solidFill>
                            <a:schemeClr val="tx1"/>
                          </a:solidFill>
                          <a:latin typeface="等线" panose="02010600030101010101" charset="-122"/>
                        </a:defRPr>
                      </a:lvl5pPr>
                      <a:lvl6pPr marL="2286000" algn="l" defTabSz="914400" rtl="0" eaLnBrk="1" latinLnBrk="0" hangingPunct="1">
                        <a:defRPr sz="1800" kern="1200">
                          <a:solidFill>
                            <a:schemeClr val="tx1"/>
                          </a:solidFill>
                          <a:latin typeface="等线" panose="02010600030101010101" charset="-122"/>
                        </a:defRPr>
                      </a:lvl6pPr>
                      <a:lvl7pPr marL="2743200" algn="l" defTabSz="914400" rtl="0" eaLnBrk="1" latinLnBrk="0" hangingPunct="1">
                        <a:defRPr sz="1800" kern="1200">
                          <a:solidFill>
                            <a:schemeClr val="tx1"/>
                          </a:solidFill>
                          <a:latin typeface="等线" panose="02010600030101010101" charset="-122"/>
                        </a:defRPr>
                      </a:lvl7pPr>
                      <a:lvl8pPr marL="3200400" algn="l" defTabSz="914400" rtl="0" eaLnBrk="1" latinLnBrk="0" hangingPunct="1">
                        <a:defRPr sz="1800" kern="1200">
                          <a:solidFill>
                            <a:schemeClr val="tx1"/>
                          </a:solidFill>
                          <a:latin typeface="等线" panose="02010600030101010101" charset="-122"/>
                        </a:defRPr>
                      </a:lvl8pPr>
                      <a:lvl9pPr marL="3657600" algn="l" defTabSz="914400" rtl="0" eaLnBrk="1" latinLnBrk="0" hangingPunct="1">
                        <a:defRPr sz="1800" kern="1200">
                          <a:solidFill>
                            <a:schemeClr val="tx1"/>
                          </a:solidFill>
                          <a:latin typeface="等线" panose="02010600030101010101" charset="-122"/>
                        </a:defRPr>
                      </a:lvl9pPr>
                    </a:lstStyle>
                    <a:p>
                      <a:pPr algn="l" fontAlgn="ctr">
                        <a:buNone/>
                      </a:pPr>
                      <a:r>
                        <a:rPr lang="zh-CN" altLang="en-US" sz="1000" b="0" i="0" u="none" strike="noStrike" dirty="0">
                          <a:solidFill>
                            <a:srgbClr val="000000"/>
                          </a:solidFill>
                          <a:effectLst/>
                          <a:latin typeface="微软雅黑" panose="020B0503020204020204" pitchFamily="34" charset="-122"/>
                          <a:ea typeface="微软雅黑" panose="020B0503020204020204" pitchFamily="34" charset="-122"/>
                          <a:sym typeface="微软雅黑" panose="020B0503020204020204" pitchFamily="34" charset="-122"/>
                        </a:rPr>
                        <a:t>局部复发</a:t>
                      </a:r>
                      <a:endParaRPr lang="zh-CN" altLang="en-US" sz="1000" b="0" i="0" u="none" strike="noStrike" dirty="0">
                        <a:solidFill>
                          <a:srgbClr val="000000"/>
                        </a:solidFill>
                        <a:effectLst/>
                        <a:latin typeface="微软雅黑" panose="020B0503020204020204" pitchFamily="34" charset="-122"/>
                        <a:ea typeface="微软雅黑" panose="020B0503020204020204" pitchFamily="34" charset="-122"/>
                        <a:sym typeface="微软雅黑" panose="020B0503020204020204" pitchFamily="34" charset="-122"/>
                      </a:endParaRPr>
                    </a:p>
                  </a:txBody>
                  <a:tcPr marL="7200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lumMod val="85000"/>
                        </a:sys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等线" panose="02010600030101010101" charset="-122"/>
                        </a:defRPr>
                      </a:lvl1pPr>
                      <a:lvl2pPr marL="457200" algn="l" defTabSz="914400" rtl="0" eaLnBrk="1" latinLnBrk="0" hangingPunct="1">
                        <a:defRPr sz="1800" kern="1200">
                          <a:solidFill>
                            <a:schemeClr val="tx1"/>
                          </a:solidFill>
                          <a:latin typeface="等线" panose="02010600030101010101" charset="-122"/>
                        </a:defRPr>
                      </a:lvl2pPr>
                      <a:lvl3pPr marL="914400" algn="l" defTabSz="914400" rtl="0" eaLnBrk="1" latinLnBrk="0" hangingPunct="1">
                        <a:defRPr sz="1800" kern="1200">
                          <a:solidFill>
                            <a:schemeClr val="tx1"/>
                          </a:solidFill>
                          <a:latin typeface="等线" panose="02010600030101010101" charset="-122"/>
                        </a:defRPr>
                      </a:lvl3pPr>
                      <a:lvl4pPr marL="1371600" algn="l" defTabSz="914400" rtl="0" eaLnBrk="1" latinLnBrk="0" hangingPunct="1">
                        <a:defRPr sz="1800" kern="1200">
                          <a:solidFill>
                            <a:schemeClr val="tx1"/>
                          </a:solidFill>
                          <a:latin typeface="等线" panose="02010600030101010101" charset="-122"/>
                        </a:defRPr>
                      </a:lvl4pPr>
                      <a:lvl5pPr marL="1828800" algn="l" defTabSz="914400" rtl="0" eaLnBrk="1" latinLnBrk="0" hangingPunct="1">
                        <a:defRPr sz="1800" kern="1200">
                          <a:solidFill>
                            <a:schemeClr val="tx1"/>
                          </a:solidFill>
                          <a:latin typeface="等线" panose="02010600030101010101" charset="-122"/>
                        </a:defRPr>
                      </a:lvl5pPr>
                      <a:lvl6pPr marL="2286000" algn="l" defTabSz="914400" rtl="0" eaLnBrk="1" latinLnBrk="0" hangingPunct="1">
                        <a:defRPr sz="1800" kern="1200">
                          <a:solidFill>
                            <a:schemeClr val="tx1"/>
                          </a:solidFill>
                          <a:latin typeface="等线" panose="02010600030101010101" charset="-122"/>
                        </a:defRPr>
                      </a:lvl6pPr>
                      <a:lvl7pPr marL="2743200" algn="l" defTabSz="914400" rtl="0" eaLnBrk="1" latinLnBrk="0" hangingPunct="1">
                        <a:defRPr sz="1800" kern="1200">
                          <a:solidFill>
                            <a:schemeClr val="tx1"/>
                          </a:solidFill>
                          <a:latin typeface="等线" panose="02010600030101010101" charset="-122"/>
                        </a:defRPr>
                      </a:lvl7pPr>
                      <a:lvl8pPr marL="3200400" algn="l" defTabSz="914400" rtl="0" eaLnBrk="1" latinLnBrk="0" hangingPunct="1">
                        <a:defRPr sz="1800" kern="1200">
                          <a:solidFill>
                            <a:schemeClr val="tx1"/>
                          </a:solidFill>
                          <a:latin typeface="等线" panose="02010600030101010101" charset="-122"/>
                        </a:defRPr>
                      </a:lvl8pPr>
                      <a:lvl9pPr marL="3657600" algn="l" defTabSz="914400" rtl="0" eaLnBrk="1" latinLnBrk="0" hangingPunct="1">
                        <a:defRPr sz="1800" kern="1200">
                          <a:solidFill>
                            <a:schemeClr val="tx1"/>
                          </a:solidFill>
                          <a:latin typeface="等线" panose="02010600030101010101" charset="-122"/>
                        </a:defRPr>
                      </a:lvl9pPr>
                    </a:lstStyle>
                    <a:p>
                      <a:pPr algn="ctr" fontAlgn="ctr">
                        <a:buNone/>
                      </a:pPr>
                      <a:r>
                        <a:rPr lang="en-US" altLang="zh-CN" sz="1000" b="0" i="0" u="none" strike="noStrike" dirty="0">
                          <a:solidFill>
                            <a:srgbClr val="000000"/>
                          </a:solidFill>
                          <a:effectLst/>
                          <a:latin typeface="微软雅黑" panose="020B0503020204020204" pitchFamily="34" charset="-122"/>
                          <a:ea typeface="微软雅黑" panose="020B0503020204020204" pitchFamily="34" charset="-122"/>
                          <a:sym typeface="微软雅黑" panose="020B0503020204020204" pitchFamily="34" charset="-122"/>
                        </a:rPr>
                        <a:t>13.1(8)</a:t>
                      </a:r>
                      <a:endParaRPr lang="en-US" altLang="zh-CN" sz="1000" b="0" i="0" u="none" strike="noStrike" dirty="0">
                        <a:solidFill>
                          <a:srgbClr val="000000"/>
                        </a:solidFill>
                        <a:effectLst/>
                        <a:latin typeface="微软雅黑" panose="020B0503020204020204" pitchFamily="34" charset="-122"/>
                        <a:ea typeface="微软雅黑" panose="020B0503020204020204" pitchFamily="34" charset="-122"/>
                        <a:sym typeface="微软雅黑" panose="020B0503020204020204" pitchFamily="34" charset="-122"/>
                      </a:endParaRP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lumMod val="85000"/>
                        </a:sys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r>
              <a:tr h="260480">
                <a:tc vMerge="1">
                  <a:tcPr marL="72000" marR="114300" marT="0"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等线" panose="02010600030101010101" charset="-122"/>
                        </a:defRPr>
                      </a:lvl1pPr>
                      <a:lvl2pPr marL="457200" algn="l" defTabSz="914400" rtl="0" eaLnBrk="1" latinLnBrk="0" hangingPunct="1">
                        <a:defRPr sz="1800" kern="1200">
                          <a:solidFill>
                            <a:schemeClr val="tx1"/>
                          </a:solidFill>
                          <a:latin typeface="等线" panose="02010600030101010101" charset="-122"/>
                        </a:defRPr>
                      </a:lvl2pPr>
                      <a:lvl3pPr marL="914400" algn="l" defTabSz="914400" rtl="0" eaLnBrk="1" latinLnBrk="0" hangingPunct="1">
                        <a:defRPr sz="1800" kern="1200">
                          <a:solidFill>
                            <a:schemeClr val="tx1"/>
                          </a:solidFill>
                          <a:latin typeface="等线" panose="02010600030101010101" charset="-122"/>
                        </a:defRPr>
                      </a:lvl3pPr>
                      <a:lvl4pPr marL="1371600" algn="l" defTabSz="914400" rtl="0" eaLnBrk="1" latinLnBrk="0" hangingPunct="1">
                        <a:defRPr sz="1800" kern="1200">
                          <a:solidFill>
                            <a:schemeClr val="tx1"/>
                          </a:solidFill>
                          <a:latin typeface="等线" panose="02010600030101010101" charset="-122"/>
                        </a:defRPr>
                      </a:lvl4pPr>
                      <a:lvl5pPr marL="1828800" algn="l" defTabSz="914400" rtl="0" eaLnBrk="1" latinLnBrk="0" hangingPunct="1">
                        <a:defRPr sz="1800" kern="1200">
                          <a:solidFill>
                            <a:schemeClr val="tx1"/>
                          </a:solidFill>
                          <a:latin typeface="等线" panose="02010600030101010101" charset="-122"/>
                        </a:defRPr>
                      </a:lvl5pPr>
                      <a:lvl6pPr marL="2286000" algn="l" defTabSz="914400" rtl="0" eaLnBrk="1" latinLnBrk="0" hangingPunct="1">
                        <a:defRPr sz="1800" kern="1200">
                          <a:solidFill>
                            <a:schemeClr val="tx1"/>
                          </a:solidFill>
                          <a:latin typeface="等线" panose="02010600030101010101" charset="-122"/>
                        </a:defRPr>
                      </a:lvl6pPr>
                      <a:lvl7pPr marL="2743200" algn="l" defTabSz="914400" rtl="0" eaLnBrk="1" latinLnBrk="0" hangingPunct="1">
                        <a:defRPr sz="1800" kern="1200">
                          <a:solidFill>
                            <a:schemeClr val="tx1"/>
                          </a:solidFill>
                          <a:latin typeface="等线" panose="02010600030101010101" charset="-122"/>
                        </a:defRPr>
                      </a:lvl7pPr>
                      <a:lvl8pPr marL="3200400" algn="l" defTabSz="914400" rtl="0" eaLnBrk="1" latinLnBrk="0" hangingPunct="1">
                        <a:defRPr sz="1800" kern="1200">
                          <a:solidFill>
                            <a:schemeClr val="tx1"/>
                          </a:solidFill>
                          <a:latin typeface="等线" panose="02010600030101010101" charset="-122"/>
                        </a:defRPr>
                      </a:lvl8pPr>
                      <a:lvl9pPr marL="3657600" algn="l" defTabSz="914400" rtl="0" eaLnBrk="1" latinLnBrk="0" hangingPunct="1">
                        <a:defRPr sz="1800" kern="1200">
                          <a:solidFill>
                            <a:schemeClr val="tx1"/>
                          </a:solidFill>
                          <a:latin typeface="等线" panose="02010600030101010101" charset="-122"/>
                        </a:defRPr>
                      </a:lvl9pPr>
                    </a:lstStyle>
                    <a:p>
                      <a:pPr algn="l" fontAlgn="ctr">
                        <a:buNone/>
                      </a:pPr>
                      <a:r>
                        <a:rPr lang="zh-CN" altLang="en-US" sz="1000" b="0" i="0" u="none" strike="noStrike" dirty="0">
                          <a:solidFill>
                            <a:srgbClr val="000000"/>
                          </a:solidFill>
                          <a:effectLst/>
                          <a:latin typeface="微软雅黑" panose="020B0503020204020204" pitchFamily="34" charset="-122"/>
                          <a:ea typeface="微软雅黑" panose="020B0503020204020204" pitchFamily="34" charset="-122"/>
                          <a:sym typeface="微软雅黑" panose="020B0503020204020204" pitchFamily="34" charset="-122"/>
                        </a:rPr>
                        <a:t>远处转移</a:t>
                      </a:r>
                      <a:endParaRPr lang="zh-CN" altLang="en-US" sz="1000" b="0" i="0" u="none" strike="noStrike" dirty="0">
                        <a:solidFill>
                          <a:srgbClr val="000000"/>
                        </a:solidFill>
                        <a:effectLst/>
                        <a:latin typeface="微软雅黑" panose="020B0503020204020204" pitchFamily="34" charset="-122"/>
                        <a:ea typeface="微软雅黑" panose="020B0503020204020204" pitchFamily="34" charset="-122"/>
                        <a:sym typeface="微软雅黑" panose="020B0503020204020204" pitchFamily="34" charset="-122"/>
                      </a:endParaRPr>
                    </a:p>
                  </a:txBody>
                  <a:tcPr marL="7200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lumMod val="85000"/>
                        </a:sys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等线" panose="02010600030101010101" charset="-122"/>
                        </a:defRPr>
                      </a:lvl1pPr>
                      <a:lvl2pPr marL="457200" algn="l" defTabSz="914400" rtl="0" eaLnBrk="1" latinLnBrk="0" hangingPunct="1">
                        <a:defRPr sz="1800" kern="1200">
                          <a:solidFill>
                            <a:schemeClr val="tx1"/>
                          </a:solidFill>
                          <a:latin typeface="等线" panose="02010600030101010101" charset="-122"/>
                        </a:defRPr>
                      </a:lvl2pPr>
                      <a:lvl3pPr marL="914400" algn="l" defTabSz="914400" rtl="0" eaLnBrk="1" latinLnBrk="0" hangingPunct="1">
                        <a:defRPr sz="1800" kern="1200">
                          <a:solidFill>
                            <a:schemeClr val="tx1"/>
                          </a:solidFill>
                          <a:latin typeface="等线" panose="02010600030101010101" charset="-122"/>
                        </a:defRPr>
                      </a:lvl3pPr>
                      <a:lvl4pPr marL="1371600" algn="l" defTabSz="914400" rtl="0" eaLnBrk="1" latinLnBrk="0" hangingPunct="1">
                        <a:defRPr sz="1800" kern="1200">
                          <a:solidFill>
                            <a:schemeClr val="tx1"/>
                          </a:solidFill>
                          <a:latin typeface="等线" panose="02010600030101010101" charset="-122"/>
                        </a:defRPr>
                      </a:lvl4pPr>
                      <a:lvl5pPr marL="1828800" algn="l" defTabSz="914400" rtl="0" eaLnBrk="1" latinLnBrk="0" hangingPunct="1">
                        <a:defRPr sz="1800" kern="1200">
                          <a:solidFill>
                            <a:schemeClr val="tx1"/>
                          </a:solidFill>
                          <a:latin typeface="等线" panose="02010600030101010101" charset="-122"/>
                        </a:defRPr>
                      </a:lvl5pPr>
                      <a:lvl6pPr marL="2286000" algn="l" defTabSz="914400" rtl="0" eaLnBrk="1" latinLnBrk="0" hangingPunct="1">
                        <a:defRPr sz="1800" kern="1200">
                          <a:solidFill>
                            <a:schemeClr val="tx1"/>
                          </a:solidFill>
                          <a:latin typeface="等线" panose="02010600030101010101" charset="-122"/>
                        </a:defRPr>
                      </a:lvl6pPr>
                      <a:lvl7pPr marL="2743200" algn="l" defTabSz="914400" rtl="0" eaLnBrk="1" latinLnBrk="0" hangingPunct="1">
                        <a:defRPr sz="1800" kern="1200">
                          <a:solidFill>
                            <a:schemeClr val="tx1"/>
                          </a:solidFill>
                          <a:latin typeface="等线" panose="02010600030101010101" charset="-122"/>
                        </a:defRPr>
                      </a:lvl7pPr>
                      <a:lvl8pPr marL="3200400" algn="l" defTabSz="914400" rtl="0" eaLnBrk="1" latinLnBrk="0" hangingPunct="1">
                        <a:defRPr sz="1800" kern="1200">
                          <a:solidFill>
                            <a:schemeClr val="tx1"/>
                          </a:solidFill>
                          <a:latin typeface="等线" panose="02010600030101010101" charset="-122"/>
                        </a:defRPr>
                      </a:lvl8pPr>
                      <a:lvl9pPr marL="3657600" algn="l" defTabSz="914400" rtl="0" eaLnBrk="1" latinLnBrk="0" hangingPunct="1">
                        <a:defRPr sz="1800" kern="1200">
                          <a:solidFill>
                            <a:schemeClr val="tx1"/>
                          </a:solidFill>
                          <a:latin typeface="等线" panose="02010600030101010101" charset="-122"/>
                        </a:defRPr>
                      </a:lvl9pPr>
                    </a:lstStyle>
                    <a:p>
                      <a:pPr algn="ctr" fontAlgn="ctr">
                        <a:buNone/>
                      </a:pPr>
                      <a:r>
                        <a:rPr lang="en-US" altLang="zh-CN" sz="1000" b="0" i="0" u="none" strike="noStrike" dirty="0">
                          <a:solidFill>
                            <a:srgbClr val="000000"/>
                          </a:solidFill>
                          <a:effectLst/>
                          <a:latin typeface="微软雅黑" panose="020B0503020204020204" pitchFamily="34" charset="-122"/>
                          <a:ea typeface="微软雅黑" panose="020B0503020204020204" pitchFamily="34" charset="-122"/>
                          <a:sym typeface="微软雅黑" panose="020B0503020204020204" pitchFamily="34" charset="-122"/>
                        </a:rPr>
                        <a:t>75.4(46)</a:t>
                      </a:r>
                      <a:endParaRPr lang="en-US" altLang="zh-CN" sz="1000" b="0" i="0" u="none" strike="noStrike" dirty="0">
                        <a:solidFill>
                          <a:srgbClr val="000000"/>
                        </a:solidFill>
                        <a:effectLst/>
                        <a:latin typeface="微软雅黑" panose="020B0503020204020204" pitchFamily="34" charset="-122"/>
                        <a:ea typeface="微软雅黑" panose="020B0503020204020204" pitchFamily="34" charset="-122"/>
                        <a:sym typeface="微软雅黑" panose="020B0503020204020204" pitchFamily="34" charset="-122"/>
                      </a:endParaRP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lumMod val="85000"/>
                        </a:sys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r>
              <a:tr h="260480">
                <a:tc vMerge="1">
                  <a:tcPr marL="72000" marR="114300" marT="0"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等线" panose="02010600030101010101" charset="-122"/>
                        </a:defRPr>
                      </a:lvl1pPr>
                      <a:lvl2pPr marL="457200" algn="l" defTabSz="914400" rtl="0" eaLnBrk="1" latinLnBrk="0" hangingPunct="1">
                        <a:defRPr sz="1800" kern="1200">
                          <a:solidFill>
                            <a:schemeClr val="tx1"/>
                          </a:solidFill>
                          <a:latin typeface="等线" panose="02010600030101010101" charset="-122"/>
                        </a:defRPr>
                      </a:lvl2pPr>
                      <a:lvl3pPr marL="914400" algn="l" defTabSz="914400" rtl="0" eaLnBrk="1" latinLnBrk="0" hangingPunct="1">
                        <a:defRPr sz="1800" kern="1200">
                          <a:solidFill>
                            <a:schemeClr val="tx1"/>
                          </a:solidFill>
                          <a:latin typeface="等线" panose="02010600030101010101" charset="-122"/>
                        </a:defRPr>
                      </a:lvl3pPr>
                      <a:lvl4pPr marL="1371600" algn="l" defTabSz="914400" rtl="0" eaLnBrk="1" latinLnBrk="0" hangingPunct="1">
                        <a:defRPr sz="1800" kern="1200">
                          <a:solidFill>
                            <a:schemeClr val="tx1"/>
                          </a:solidFill>
                          <a:latin typeface="等线" panose="02010600030101010101" charset="-122"/>
                        </a:defRPr>
                      </a:lvl4pPr>
                      <a:lvl5pPr marL="1828800" algn="l" defTabSz="914400" rtl="0" eaLnBrk="1" latinLnBrk="0" hangingPunct="1">
                        <a:defRPr sz="1800" kern="1200">
                          <a:solidFill>
                            <a:schemeClr val="tx1"/>
                          </a:solidFill>
                          <a:latin typeface="等线" panose="02010600030101010101" charset="-122"/>
                        </a:defRPr>
                      </a:lvl5pPr>
                      <a:lvl6pPr marL="2286000" algn="l" defTabSz="914400" rtl="0" eaLnBrk="1" latinLnBrk="0" hangingPunct="1">
                        <a:defRPr sz="1800" kern="1200">
                          <a:solidFill>
                            <a:schemeClr val="tx1"/>
                          </a:solidFill>
                          <a:latin typeface="等线" panose="02010600030101010101" charset="-122"/>
                        </a:defRPr>
                      </a:lvl6pPr>
                      <a:lvl7pPr marL="2743200" algn="l" defTabSz="914400" rtl="0" eaLnBrk="1" latinLnBrk="0" hangingPunct="1">
                        <a:defRPr sz="1800" kern="1200">
                          <a:solidFill>
                            <a:schemeClr val="tx1"/>
                          </a:solidFill>
                          <a:latin typeface="等线" panose="02010600030101010101" charset="-122"/>
                        </a:defRPr>
                      </a:lvl7pPr>
                      <a:lvl8pPr marL="3200400" algn="l" defTabSz="914400" rtl="0" eaLnBrk="1" latinLnBrk="0" hangingPunct="1">
                        <a:defRPr sz="1800" kern="1200">
                          <a:solidFill>
                            <a:schemeClr val="tx1"/>
                          </a:solidFill>
                          <a:latin typeface="等线" panose="02010600030101010101" charset="-122"/>
                        </a:defRPr>
                      </a:lvl8pPr>
                      <a:lvl9pPr marL="3657600" algn="l" defTabSz="914400" rtl="0" eaLnBrk="1" latinLnBrk="0" hangingPunct="1">
                        <a:defRPr sz="1800" kern="1200">
                          <a:solidFill>
                            <a:schemeClr val="tx1"/>
                          </a:solidFill>
                          <a:latin typeface="等线" panose="02010600030101010101" charset="-122"/>
                        </a:defRPr>
                      </a:lvl9pPr>
                    </a:lstStyle>
                    <a:p>
                      <a:pPr algn="l" fontAlgn="ctr">
                        <a:buNone/>
                      </a:pPr>
                      <a:r>
                        <a:rPr lang="zh-CN" altLang="en-US" sz="1000" b="0" i="0" u="none" strike="noStrike" dirty="0">
                          <a:solidFill>
                            <a:srgbClr val="000000"/>
                          </a:solidFill>
                          <a:effectLst/>
                          <a:latin typeface="微软雅黑" panose="020B0503020204020204" pitchFamily="34" charset="-122"/>
                          <a:ea typeface="微软雅黑" panose="020B0503020204020204" pitchFamily="34" charset="-122"/>
                          <a:sym typeface="微软雅黑" panose="020B0503020204020204" pitchFamily="34" charset="-122"/>
                        </a:rPr>
                        <a:t>局部</a:t>
                      </a:r>
                      <a:r>
                        <a:rPr lang="en-US" altLang="zh-CN" sz="1000" b="0" i="0" u="none" strike="noStrike" dirty="0">
                          <a:solidFill>
                            <a:srgbClr val="000000"/>
                          </a:solidFill>
                          <a:effectLst/>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000" b="0" i="0" u="none" strike="noStrike" dirty="0">
                          <a:solidFill>
                            <a:srgbClr val="000000"/>
                          </a:solidFill>
                          <a:effectLst/>
                          <a:latin typeface="微软雅黑" panose="020B0503020204020204" pitchFamily="34" charset="-122"/>
                          <a:ea typeface="微软雅黑" panose="020B0503020204020204" pitchFamily="34" charset="-122"/>
                          <a:sym typeface="微软雅黑" panose="020B0503020204020204" pitchFamily="34" charset="-122"/>
                        </a:rPr>
                        <a:t>远处</a:t>
                      </a:r>
                      <a:endParaRPr lang="zh-CN" altLang="en-US" sz="1000" b="0" i="0" u="none" strike="noStrike" dirty="0">
                        <a:solidFill>
                          <a:srgbClr val="000000"/>
                        </a:solidFill>
                        <a:effectLst/>
                        <a:latin typeface="微软雅黑" panose="020B0503020204020204" pitchFamily="34" charset="-122"/>
                        <a:ea typeface="微软雅黑" panose="020B0503020204020204" pitchFamily="34" charset="-122"/>
                        <a:sym typeface="微软雅黑" panose="020B0503020204020204" pitchFamily="34" charset="-122"/>
                      </a:endParaRPr>
                    </a:p>
                  </a:txBody>
                  <a:tcPr marL="7200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lumMod val="85000"/>
                        </a:sys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等线" panose="02010600030101010101" charset="-122"/>
                        </a:defRPr>
                      </a:lvl1pPr>
                      <a:lvl2pPr marL="457200" algn="l" defTabSz="914400" rtl="0" eaLnBrk="1" latinLnBrk="0" hangingPunct="1">
                        <a:defRPr sz="1800" kern="1200">
                          <a:solidFill>
                            <a:schemeClr val="tx1"/>
                          </a:solidFill>
                          <a:latin typeface="等线" panose="02010600030101010101" charset="-122"/>
                        </a:defRPr>
                      </a:lvl2pPr>
                      <a:lvl3pPr marL="914400" algn="l" defTabSz="914400" rtl="0" eaLnBrk="1" latinLnBrk="0" hangingPunct="1">
                        <a:defRPr sz="1800" kern="1200">
                          <a:solidFill>
                            <a:schemeClr val="tx1"/>
                          </a:solidFill>
                          <a:latin typeface="等线" panose="02010600030101010101" charset="-122"/>
                        </a:defRPr>
                      </a:lvl3pPr>
                      <a:lvl4pPr marL="1371600" algn="l" defTabSz="914400" rtl="0" eaLnBrk="1" latinLnBrk="0" hangingPunct="1">
                        <a:defRPr sz="1800" kern="1200">
                          <a:solidFill>
                            <a:schemeClr val="tx1"/>
                          </a:solidFill>
                          <a:latin typeface="等线" panose="02010600030101010101" charset="-122"/>
                        </a:defRPr>
                      </a:lvl4pPr>
                      <a:lvl5pPr marL="1828800" algn="l" defTabSz="914400" rtl="0" eaLnBrk="1" latinLnBrk="0" hangingPunct="1">
                        <a:defRPr sz="1800" kern="1200">
                          <a:solidFill>
                            <a:schemeClr val="tx1"/>
                          </a:solidFill>
                          <a:latin typeface="等线" panose="02010600030101010101" charset="-122"/>
                        </a:defRPr>
                      </a:lvl5pPr>
                      <a:lvl6pPr marL="2286000" algn="l" defTabSz="914400" rtl="0" eaLnBrk="1" latinLnBrk="0" hangingPunct="1">
                        <a:defRPr sz="1800" kern="1200">
                          <a:solidFill>
                            <a:schemeClr val="tx1"/>
                          </a:solidFill>
                          <a:latin typeface="等线" panose="02010600030101010101" charset="-122"/>
                        </a:defRPr>
                      </a:lvl6pPr>
                      <a:lvl7pPr marL="2743200" algn="l" defTabSz="914400" rtl="0" eaLnBrk="1" latinLnBrk="0" hangingPunct="1">
                        <a:defRPr sz="1800" kern="1200">
                          <a:solidFill>
                            <a:schemeClr val="tx1"/>
                          </a:solidFill>
                          <a:latin typeface="等线" panose="02010600030101010101" charset="-122"/>
                        </a:defRPr>
                      </a:lvl7pPr>
                      <a:lvl8pPr marL="3200400" algn="l" defTabSz="914400" rtl="0" eaLnBrk="1" latinLnBrk="0" hangingPunct="1">
                        <a:defRPr sz="1800" kern="1200">
                          <a:solidFill>
                            <a:schemeClr val="tx1"/>
                          </a:solidFill>
                          <a:latin typeface="等线" panose="02010600030101010101" charset="-122"/>
                        </a:defRPr>
                      </a:lvl8pPr>
                      <a:lvl9pPr marL="3657600" algn="l" defTabSz="914400" rtl="0" eaLnBrk="1" latinLnBrk="0" hangingPunct="1">
                        <a:defRPr sz="1800" kern="1200">
                          <a:solidFill>
                            <a:schemeClr val="tx1"/>
                          </a:solidFill>
                          <a:latin typeface="等线" panose="02010600030101010101" charset="-122"/>
                        </a:defRPr>
                      </a:lvl9pPr>
                    </a:lstStyle>
                    <a:p>
                      <a:pPr algn="ctr" fontAlgn="ctr">
                        <a:buNone/>
                      </a:pPr>
                      <a:r>
                        <a:rPr lang="en-US" altLang="zh-CN" sz="1000" b="0" i="0" u="none" strike="noStrike" dirty="0">
                          <a:solidFill>
                            <a:srgbClr val="000000"/>
                          </a:solidFill>
                          <a:effectLst/>
                          <a:latin typeface="微软雅黑" panose="020B0503020204020204" pitchFamily="34" charset="-122"/>
                          <a:ea typeface="微软雅黑" panose="020B0503020204020204" pitchFamily="34" charset="-122"/>
                          <a:sym typeface="微软雅黑" panose="020B0503020204020204" pitchFamily="34" charset="-122"/>
                        </a:rPr>
                        <a:t>11.5(7)</a:t>
                      </a:r>
                      <a:endParaRPr lang="en-US" altLang="zh-CN" sz="1000" b="0" i="0" u="none" strike="noStrike" dirty="0">
                        <a:solidFill>
                          <a:srgbClr val="000000"/>
                        </a:solidFill>
                        <a:effectLst/>
                        <a:latin typeface="微软雅黑" panose="020B0503020204020204" pitchFamily="34" charset="-122"/>
                        <a:ea typeface="微软雅黑" panose="020B0503020204020204" pitchFamily="34" charset="-122"/>
                        <a:sym typeface="微软雅黑" panose="020B0503020204020204" pitchFamily="34" charset="-122"/>
                      </a:endParaRP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lumMod val="85000"/>
                        </a:sys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r>
              <a:tr h="260480">
                <a:tc rowSpan="3">
                  <a:txBody>
                    <a:bodyPr/>
                    <a:lstStyle>
                      <a:lvl1pPr marL="0" algn="l" defTabSz="914400" rtl="0" eaLnBrk="1" latinLnBrk="0" hangingPunct="1">
                        <a:defRPr sz="1800" kern="1200">
                          <a:solidFill>
                            <a:schemeClr val="tx1"/>
                          </a:solidFill>
                          <a:latin typeface="等线" panose="02010600030101010101" charset="-122"/>
                        </a:defRPr>
                      </a:lvl1pPr>
                      <a:lvl2pPr marL="457200" algn="l" defTabSz="914400" rtl="0" eaLnBrk="1" latinLnBrk="0" hangingPunct="1">
                        <a:defRPr sz="1800" kern="1200">
                          <a:solidFill>
                            <a:schemeClr val="tx1"/>
                          </a:solidFill>
                          <a:latin typeface="等线" panose="02010600030101010101" charset="-122"/>
                        </a:defRPr>
                      </a:lvl2pPr>
                      <a:lvl3pPr marL="914400" algn="l" defTabSz="914400" rtl="0" eaLnBrk="1" latinLnBrk="0" hangingPunct="1">
                        <a:defRPr sz="1800" kern="1200">
                          <a:solidFill>
                            <a:schemeClr val="tx1"/>
                          </a:solidFill>
                          <a:latin typeface="等线" panose="02010600030101010101" charset="-122"/>
                        </a:defRPr>
                      </a:lvl3pPr>
                      <a:lvl4pPr marL="1371600" algn="l" defTabSz="914400" rtl="0" eaLnBrk="1" latinLnBrk="0" hangingPunct="1">
                        <a:defRPr sz="1800" kern="1200">
                          <a:solidFill>
                            <a:schemeClr val="tx1"/>
                          </a:solidFill>
                          <a:latin typeface="等线" panose="02010600030101010101" charset="-122"/>
                        </a:defRPr>
                      </a:lvl4pPr>
                      <a:lvl5pPr marL="1828800" algn="l" defTabSz="914400" rtl="0" eaLnBrk="1" latinLnBrk="0" hangingPunct="1">
                        <a:defRPr sz="1800" kern="1200">
                          <a:solidFill>
                            <a:schemeClr val="tx1"/>
                          </a:solidFill>
                          <a:latin typeface="等线" panose="02010600030101010101" charset="-122"/>
                        </a:defRPr>
                      </a:lvl5pPr>
                      <a:lvl6pPr marL="2286000" algn="l" defTabSz="914400" rtl="0" eaLnBrk="1" latinLnBrk="0" hangingPunct="1">
                        <a:defRPr sz="1800" kern="1200">
                          <a:solidFill>
                            <a:schemeClr val="tx1"/>
                          </a:solidFill>
                          <a:latin typeface="等线" panose="02010600030101010101" charset="-122"/>
                        </a:defRPr>
                      </a:lvl6pPr>
                      <a:lvl7pPr marL="2743200" algn="l" defTabSz="914400" rtl="0" eaLnBrk="1" latinLnBrk="0" hangingPunct="1">
                        <a:defRPr sz="1800" kern="1200">
                          <a:solidFill>
                            <a:schemeClr val="tx1"/>
                          </a:solidFill>
                          <a:latin typeface="等线" panose="02010600030101010101" charset="-122"/>
                        </a:defRPr>
                      </a:lvl7pPr>
                      <a:lvl8pPr marL="3200400" algn="l" defTabSz="914400" rtl="0" eaLnBrk="1" latinLnBrk="0" hangingPunct="1">
                        <a:defRPr sz="1800" kern="1200">
                          <a:solidFill>
                            <a:schemeClr val="tx1"/>
                          </a:solidFill>
                          <a:latin typeface="等线" panose="02010600030101010101" charset="-122"/>
                        </a:defRPr>
                      </a:lvl8pPr>
                      <a:lvl9pPr marL="3657600" algn="l" defTabSz="914400" rtl="0" eaLnBrk="1" latinLnBrk="0" hangingPunct="1">
                        <a:defRPr sz="1800" kern="1200">
                          <a:solidFill>
                            <a:schemeClr val="tx1"/>
                          </a:solidFill>
                          <a:latin typeface="等线" panose="02010600030101010101" charset="-122"/>
                        </a:defRPr>
                      </a:lvl9pPr>
                    </a:lstStyle>
                    <a:p>
                      <a:pPr algn="l" fontAlgn="ctr">
                        <a:buNone/>
                      </a:pPr>
                      <a:r>
                        <a:rPr lang="zh-CN" altLang="en-US" sz="1000" b="0" i="0" u="none" strike="noStrike" dirty="0">
                          <a:solidFill>
                            <a:srgbClr val="000000"/>
                          </a:solidFill>
                          <a:effectLst/>
                          <a:latin typeface="微软雅黑" panose="020B0503020204020204" pitchFamily="34" charset="-122"/>
                          <a:ea typeface="微软雅黑" panose="020B0503020204020204" pitchFamily="34" charset="-122"/>
                          <a:sym typeface="微软雅黑" panose="020B0503020204020204" pitchFamily="34" charset="-122"/>
                        </a:rPr>
                        <a:t>转移部位</a:t>
                      </a:r>
                      <a:endParaRPr lang="zh-CN" altLang="en-US" sz="1000" b="0" i="0" u="none" strike="noStrike" dirty="0">
                        <a:solidFill>
                          <a:srgbClr val="000000"/>
                        </a:solidFill>
                        <a:effectLst/>
                        <a:latin typeface="微软雅黑" panose="020B0503020204020204" pitchFamily="34" charset="-122"/>
                        <a:ea typeface="微软雅黑" panose="020B0503020204020204" pitchFamily="34" charset="-122"/>
                        <a:sym typeface="微软雅黑" panose="020B0503020204020204" pitchFamily="34" charset="-122"/>
                      </a:endParaRPr>
                    </a:p>
                  </a:txBody>
                  <a:tcPr marL="72000" marR="114300" marT="0" marB="0" anchor="ctr">
                    <a:lnL w="12700" cap="flat" cmpd="sng" algn="ctr">
                      <a:no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lumMod val="85000"/>
                        </a:sysClr>
                      </a:solidFill>
                      <a:prstDash val="solid"/>
                      <a:round/>
                      <a:headEnd type="none" w="med" len="med"/>
                      <a:tailEnd type="none" w="med" len="med"/>
                    </a:lnT>
                    <a:lnB w="12700" cap="flat" cmpd="sng" algn="ctr">
                      <a:solidFill>
                        <a:srgbClr val="AC283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等线" panose="02010600030101010101" charset="-122"/>
                        </a:defRPr>
                      </a:lvl1pPr>
                      <a:lvl2pPr marL="457200" algn="l" defTabSz="914400" rtl="0" eaLnBrk="1" latinLnBrk="0" hangingPunct="1">
                        <a:defRPr sz="1800" kern="1200">
                          <a:solidFill>
                            <a:schemeClr val="tx1"/>
                          </a:solidFill>
                          <a:latin typeface="等线" panose="02010600030101010101" charset="-122"/>
                        </a:defRPr>
                      </a:lvl2pPr>
                      <a:lvl3pPr marL="914400" algn="l" defTabSz="914400" rtl="0" eaLnBrk="1" latinLnBrk="0" hangingPunct="1">
                        <a:defRPr sz="1800" kern="1200">
                          <a:solidFill>
                            <a:schemeClr val="tx1"/>
                          </a:solidFill>
                          <a:latin typeface="等线" panose="02010600030101010101" charset="-122"/>
                        </a:defRPr>
                      </a:lvl3pPr>
                      <a:lvl4pPr marL="1371600" algn="l" defTabSz="914400" rtl="0" eaLnBrk="1" latinLnBrk="0" hangingPunct="1">
                        <a:defRPr sz="1800" kern="1200">
                          <a:solidFill>
                            <a:schemeClr val="tx1"/>
                          </a:solidFill>
                          <a:latin typeface="等线" panose="02010600030101010101" charset="-122"/>
                        </a:defRPr>
                      </a:lvl4pPr>
                      <a:lvl5pPr marL="1828800" algn="l" defTabSz="914400" rtl="0" eaLnBrk="1" latinLnBrk="0" hangingPunct="1">
                        <a:defRPr sz="1800" kern="1200">
                          <a:solidFill>
                            <a:schemeClr val="tx1"/>
                          </a:solidFill>
                          <a:latin typeface="等线" panose="02010600030101010101" charset="-122"/>
                        </a:defRPr>
                      </a:lvl5pPr>
                      <a:lvl6pPr marL="2286000" algn="l" defTabSz="914400" rtl="0" eaLnBrk="1" latinLnBrk="0" hangingPunct="1">
                        <a:defRPr sz="1800" kern="1200">
                          <a:solidFill>
                            <a:schemeClr val="tx1"/>
                          </a:solidFill>
                          <a:latin typeface="等线" panose="02010600030101010101" charset="-122"/>
                        </a:defRPr>
                      </a:lvl6pPr>
                      <a:lvl7pPr marL="2743200" algn="l" defTabSz="914400" rtl="0" eaLnBrk="1" latinLnBrk="0" hangingPunct="1">
                        <a:defRPr sz="1800" kern="1200">
                          <a:solidFill>
                            <a:schemeClr val="tx1"/>
                          </a:solidFill>
                          <a:latin typeface="等线" panose="02010600030101010101" charset="-122"/>
                        </a:defRPr>
                      </a:lvl7pPr>
                      <a:lvl8pPr marL="3200400" algn="l" defTabSz="914400" rtl="0" eaLnBrk="1" latinLnBrk="0" hangingPunct="1">
                        <a:defRPr sz="1800" kern="1200">
                          <a:solidFill>
                            <a:schemeClr val="tx1"/>
                          </a:solidFill>
                          <a:latin typeface="等线" panose="02010600030101010101" charset="-122"/>
                        </a:defRPr>
                      </a:lvl8pPr>
                      <a:lvl9pPr marL="3657600" algn="l" defTabSz="914400" rtl="0" eaLnBrk="1" latinLnBrk="0" hangingPunct="1">
                        <a:defRPr sz="1800" kern="1200">
                          <a:solidFill>
                            <a:schemeClr val="tx1"/>
                          </a:solidFill>
                          <a:latin typeface="等线" panose="02010600030101010101" charset="-122"/>
                        </a:defRPr>
                      </a:lvl9pPr>
                    </a:lstStyle>
                    <a:p>
                      <a:pPr algn="l" fontAlgn="ctr">
                        <a:buNone/>
                      </a:pPr>
                      <a:r>
                        <a:rPr lang="zh-CN" altLang="en-US" sz="1000" b="0" i="0" u="none" strike="noStrike">
                          <a:solidFill>
                            <a:srgbClr val="000000"/>
                          </a:solidFill>
                          <a:effectLst/>
                          <a:latin typeface="微软雅黑" panose="020B0503020204020204" pitchFamily="34" charset="-122"/>
                          <a:ea typeface="微软雅黑" panose="020B0503020204020204" pitchFamily="34" charset="-122"/>
                          <a:sym typeface="微软雅黑" panose="020B0503020204020204" pitchFamily="34" charset="-122"/>
                        </a:rPr>
                        <a:t>肝脏</a:t>
                      </a:r>
                      <a:endParaRPr lang="zh-CN" altLang="en-US" sz="1000" b="0" i="0" u="none" strike="noStrike">
                        <a:solidFill>
                          <a:srgbClr val="000000"/>
                        </a:solidFill>
                        <a:effectLst/>
                        <a:latin typeface="微软雅黑" panose="020B0503020204020204" pitchFamily="34" charset="-122"/>
                        <a:ea typeface="微软雅黑" panose="020B0503020204020204" pitchFamily="34" charset="-122"/>
                        <a:sym typeface="微软雅黑" panose="020B0503020204020204" pitchFamily="34" charset="-122"/>
                      </a:endParaRPr>
                    </a:p>
                  </a:txBody>
                  <a:tcPr marL="7200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lumMod val="85000"/>
                        </a:sys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等线" panose="02010600030101010101" charset="-122"/>
                        </a:defRPr>
                      </a:lvl1pPr>
                      <a:lvl2pPr marL="457200" algn="l" defTabSz="914400" rtl="0" eaLnBrk="1" latinLnBrk="0" hangingPunct="1">
                        <a:defRPr sz="1800" kern="1200">
                          <a:solidFill>
                            <a:schemeClr val="tx1"/>
                          </a:solidFill>
                          <a:latin typeface="等线" panose="02010600030101010101" charset="-122"/>
                        </a:defRPr>
                      </a:lvl2pPr>
                      <a:lvl3pPr marL="914400" algn="l" defTabSz="914400" rtl="0" eaLnBrk="1" latinLnBrk="0" hangingPunct="1">
                        <a:defRPr sz="1800" kern="1200">
                          <a:solidFill>
                            <a:schemeClr val="tx1"/>
                          </a:solidFill>
                          <a:latin typeface="等线" panose="02010600030101010101" charset="-122"/>
                        </a:defRPr>
                      </a:lvl3pPr>
                      <a:lvl4pPr marL="1371600" algn="l" defTabSz="914400" rtl="0" eaLnBrk="1" latinLnBrk="0" hangingPunct="1">
                        <a:defRPr sz="1800" kern="1200">
                          <a:solidFill>
                            <a:schemeClr val="tx1"/>
                          </a:solidFill>
                          <a:latin typeface="等线" panose="02010600030101010101" charset="-122"/>
                        </a:defRPr>
                      </a:lvl4pPr>
                      <a:lvl5pPr marL="1828800" algn="l" defTabSz="914400" rtl="0" eaLnBrk="1" latinLnBrk="0" hangingPunct="1">
                        <a:defRPr sz="1800" kern="1200">
                          <a:solidFill>
                            <a:schemeClr val="tx1"/>
                          </a:solidFill>
                          <a:latin typeface="等线" panose="02010600030101010101" charset="-122"/>
                        </a:defRPr>
                      </a:lvl5pPr>
                      <a:lvl6pPr marL="2286000" algn="l" defTabSz="914400" rtl="0" eaLnBrk="1" latinLnBrk="0" hangingPunct="1">
                        <a:defRPr sz="1800" kern="1200">
                          <a:solidFill>
                            <a:schemeClr val="tx1"/>
                          </a:solidFill>
                          <a:latin typeface="等线" panose="02010600030101010101" charset="-122"/>
                        </a:defRPr>
                      </a:lvl6pPr>
                      <a:lvl7pPr marL="2743200" algn="l" defTabSz="914400" rtl="0" eaLnBrk="1" latinLnBrk="0" hangingPunct="1">
                        <a:defRPr sz="1800" kern="1200">
                          <a:solidFill>
                            <a:schemeClr val="tx1"/>
                          </a:solidFill>
                          <a:latin typeface="等线" panose="02010600030101010101" charset="-122"/>
                        </a:defRPr>
                      </a:lvl7pPr>
                      <a:lvl8pPr marL="3200400" algn="l" defTabSz="914400" rtl="0" eaLnBrk="1" latinLnBrk="0" hangingPunct="1">
                        <a:defRPr sz="1800" kern="1200">
                          <a:solidFill>
                            <a:schemeClr val="tx1"/>
                          </a:solidFill>
                          <a:latin typeface="等线" panose="02010600030101010101" charset="-122"/>
                        </a:defRPr>
                      </a:lvl8pPr>
                      <a:lvl9pPr marL="3657600" algn="l" defTabSz="914400" rtl="0" eaLnBrk="1" latinLnBrk="0" hangingPunct="1">
                        <a:defRPr sz="1800" kern="1200">
                          <a:solidFill>
                            <a:schemeClr val="tx1"/>
                          </a:solidFill>
                          <a:latin typeface="等线" panose="02010600030101010101" charset="-122"/>
                        </a:defRPr>
                      </a:lvl9pPr>
                    </a:lstStyle>
                    <a:p>
                      <a:pPr algn="ctr" fontAlgn="ctr">
                        <a:buNone/>
                      </a:pPr>
                      <a:r>
                        <a:rPr lang="en-US" altLang="zh-CN" sz="1000" b="0" i="0" u="none" strike="noStrike" dirty="0">
                          <a:solidFill>
                            <a:srgbClr val="000000"/>
                          </a:solidFill>
                          <a:effectLst/>
                          <a:latin typeface="微软雅黑" panose="020B0503020204020204" pitchFamily="34" charset="-122"/>
                          <a:ea typeface="微软雅黑" panose="020B0503020204020204" pitchFamily="34" charset="-122"/>
                          <a:sym typeface="微软雅黑" panose="020B0503020204020204" pitchFamily="34" charset="-122"/>
                        </a:rPr>
                        <a:t>36.1(22)</a:t>
                      </a:r>
                      <a:endParaRPr lang="en-US" altLang="zh-CN" sz="1000" b="0" i="0" u="none" strike="noStrike" dirty="0">
                        <a:solidFill>
                          <a:srgbClr val="000000"/>
                        </a:solidFill>
                        <a:effectLst/>
                        <a:latin typeface="微软雅黑" panose="020B0503020204020204" pitchFamily="34" charset="-122"/>
                        <a:ea typeface="微软雅黑" panose="020B0503020204020204" pitchFamily="34" charset="-122"/>
                        <a:sym typeface="微软雅黑" panose="020B0503020204020204" pitchFamily="34" charset="-122"/>
                      </a:endParaRP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lumMod val="85000"/>
                        </a:sys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r>
              <a:tr h="260480">
                <a:tc vMerge="1">
                  <a:tcPr marL="72000" marR="114300" marT="0"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等线" panose="02010600030101010101" charset="-122"/>
                        </a:defRPr>
                      </a:lvl1pPr>
                      <a:lvl2pPr marL="457200" algn="l" defTabSz="914400" rtl="0" eaLnBrk="1" latinLnBrk="0" hangingPunct="1">
                        <a:defRPr sz="1800" kern="1200">
                          <a:solidFill>
                            <a:schemeClr val="tx1"/>
                          </a:solidFill>
                          <a:latin typeface="等线" panose="02010600030101010101" charset="-122"/>
                        </a:defRPr>
                      </a:lvl2pPr>
                      <a:lvl3pPr marL="914400" algn="l" defTabSz="914400" rtl="0" eaLnBrk="1" latinLnBrk="0" hangingPunct="1">
                        <a:defRPr sz="1800" kern="1200">
                          <a:solidFill>
                            <a:schemeClr val="tx1"/>
                          </a:solidFill>
                          <a:latin typeface="等线" panose="02010600030101010101" charset="-122"/>
                        </a:defRPr>
                      </a:lvl3pPr>
                      <a:lvl4pPr marL="1371600" algn="l" defTabSz="914400" rtl="0" eaLnBrk="1" latinLnBrk="0" hangingPunct="1">
                        <a:defRPr sz="1800" kern="1200">
                          <a:solidFill>
                            <a:schemeClr val="tx1"/>
                          </a:solidFill>
                          <a:latin typeface="等线" panose="02010600030101010101" charset="-122"/>
                        </a:defRPr>
                      </a:lvl4pPr>
                      <a:lvl5pPr marL="1828800" algn="l" defTabSz="914400" rtl="0" eaLnBrk="1" latinLnBrk="0" hangingPunct="1">
                        <a:defRPr sz="1800" kern="1200">
                          <a:solidFill>
                            <a:schemeClr val="tx1"/>
                          </a:solidFill>
                          <a:latin typeface="等线" panose="02010600030101010101" charset="-122"/>
                        </a:defRPr>
                      </a:lvl5pPr>
                      <a:lvl6pPr marL="2286000" algn="l" defTabSz="914400" rtl="0" eaLnBrk="1" latinLnBrk="0" hangingPunct="1">
                        <a:defRPr sz="1800" kern="1200">
                          <a:solidFill>
                            <a:schemeClr val="tx1"/>
                          </a:solidFill>
                          <a:latin typeface="等线" panose="02010600030101010101" charset="-122"/>
                        </a:defRPr>
                      </a:lvl6pPr>
                      <a:lvl7pPr marL="2743200" algn="l" defTabSz="914400" rtl="0" eaLnBrk="1" latinLnBrk="0" hangingPunct="1">
                        <a:defRPr sz="1800" kern="1200">
                          <a:solidFill>
                            <a:schemeClr val="tx1"/>
                          </a:solidFill>
                          <a:latin typeface="等线" panose="02010600030101010101" charset="-122"/>
                        </a:defRPr>
                      </a:lvl7pPr>
                      <a:lvl8pPr marL="3200400" algn="l" defTabSz="914400" rtl="0" eaLnBrk="1" latinLnBrk="0" hangingPunct="1">
                        <a:defRPr sz="1800" kern="1200">
                          <a:solidFill>
                            <a:schemeClr val="tx1"/>
                          </a:solidFill>
                          <a:latin typeface="等线" panose="02010600030101010101" charset="-122"/>
                        </a:defRPr>
                      </a:lvl8pPr>
                      <a:lvl9pPr marL="3657600" algn="l" defTabSz="914400" rtl="0" eaLnBrk="1" latinLnBrk="0" hangingPunct="1">
                        <a:defRPr sz="1800" kern="1200">
                          <a:solidFill>
                            <a:schemeClr val="tx1"/>
                          </a:solidFill>
                          <a:latin typeface="等线" panose="02010600030101010101" charset="-122"/>
                        </a:defRPr>
                      </a:lvl9pPr>
                    </a:lstStyle>
                    <a:p>
                      <a:pPr algn="l" fontAlgn="ctr">
                        <a:buNone/>
                      </a:pPr>
                      <a:r>
                        <a:rPr lang="zh-CN" altLang="en-US" sz="1000" b="0" i="0" u="none" strike="noStrike" dirty="0">
                          <a:solidFill>
                            <a:srgbClr val="000000"/>
                          </a:solidFill>
                          <a:effectLst/>
                          <a:latin typeface="微软雅黑" panose="020B0503020204020204" pitchFamily="34" charset="-122"/>
                          <a:ea typeface="微软雅黑" panose="020B0503020204020204" pitchFamily="34" charset="-122"/>
                          <a:sym typeface="微软雅黑" panose="020B0503020204020204" pitchFamily="34" charset="-122"/>
                        </a:rPr>
                        <a:t>腹膜</a:t>
                      </a:r>
                      <a:endParaRPr lang="zh-CN" altLang="en-US" sz="1000" b="0" i="0" u="none" strike="noStrike" dirty="0">
                        <a:solidFill>
                          <a:srgbClr val="000000"/>
                        </a:solidFill>
                        <a:effectLst/>
                        <a:latin typeface="微软雅黑" panose="020B0503020204020204" pitchFamily="34" charset="-122"/>
                        <a:ea typeface="微软雅黑" panose="020B0503020204020204" pitchFamily="34" charset="-122"/>
                        <a:sym typeface="微软雅黑" panose="020B0503020204020204" pitchFamily="34" charset="-122"/>
                      </a:endParaRPr>
                    </a:p>
                  </a:txBody>
                  <a:tcPr marL="7200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lumMod val="85000"/>
                        </a:sys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等线" panose="02010600030101010101" charset="-122"/>
                        </a:defRPr>
                      </a:lvl1pPr>
                      <a:lvl2pPr marL="457200" algn="l" defTabSz="914400" rtl="0" eaLnBrk="1" latinLnBrk="0" hangingPunct="1">
                        <a:defRPr sz="1800" kern="1200">
                          <a:solidFill>
                            <a:schemeClr val="tx1"/>
                          </a:solidFill>
                          <a:latin typeface="等线" panose="02010600030101010101" charset="-122"/>
                        </a:defRPr>
                      </a:lvl2pPr>
                      <a:lvl3pPr marL="914400" algn="l" defTabSz="914400" rtl="0" eaLnBrk="1" latinLnBrk="0" hangingPunct="1">
                        <a:defRPr sz="1800" kern="1200">
                          <a:solidFill>
                            <a:schemeClr val="tx1"/>
                          </a:solidFill>
                          <a:latin typeface="等线" panose="02010600030101010101" charset="-122"/>
                        </a:defRPr>
                      </a:lvl3pPr>
                      <a:lvl4pPr marL="1371600" algn="l" defTabSz="914400" rtl="0" eaLnBrk="1" latinLnBrk="0" hangingPunct="1">
                        <a:defRPr sz="1800" kern="1200">
                          <a:solidFill>
                            <a:schemeClr val="tx1"/>
                          </a:solidFill>
                          <a:latin typeface="等线" panose="02010600030101010101" charset="-122"/>
                        </a:defRPr>
                      </a:lvl4pPr>
                      <a:lvl5pPr marL="1828800" algn="l" defTabSz="914400" rtl="0" eaLnBrk="1" latinLnBrk="0" hangingPunct="1">
                        <a:defRPr sz="1800" kern="1200">
                          <a:solidFill>
                            <a:schemeClr val="tx1"/>
                          </a:solidFill>
                          <a:latin typeface="等线" panose="02010600030101010101" charset="-122"/>
                        </a:defRPr>
                      </a:lvl5pPr>
                      <a:lvl6pPr marL="2286000" algn="l" defTabSz="914400" rtl="0" eaLnBrk="1" latinLnBrk="0" hangingPunct="1">
                        <a:defRPr sz="1800" kern="1200">
                          <a:solidFill>
                            <a:schemeClr val="tx1"/>
                          </a:solidFill>
                          <a:latin typeface="等线" panose="02010600030101010101" charset="-122"/>
                        </a:defRPr>
                      </a:lvl6pPr>
                      <a:lvl7pPr marL="2743200" algn="l" defTabSz="914400" rtl="0" eaLnBrk="1" latinLnBrk="0" hangingPunct="1">
                        <a:defRPr sz="1800" kern="1200">
                          <a:solidFill>
                            <a:schemeClr val="tx1"/>
                          </a:solidFill>
                          <a:latin typeface="等线" panose="02010600030101010101" charset="-122"/>
                        </a:defRPr>
                      </a:lvl7pPr>
                      <a:lvl8pPr marL="3200400" algn="l" defTabSz="914400" rtl="0" eaLnBrk="1" latinLnBrk="0" hangingPunct="1">
                        <a:defRPr sz="1800" kern="1200">
                          <a:solidFill>
                            <a:schemeClr val="tx1"/>
                          </a:solidFill>
                          <a:latin typeface="等线" panose="02010600030101010101" charset="-122"/>
                        </a:defRPr>
                      </a:lvl8pPr>
                      <a:lvl9pPr marL="3657600" algn="l" defTabSz="914400" rtl="0" eaLnBrk="1" latinLnBrk="0" hangingPunct="1">
                        <a:defRPr sz="1800" kern="1200">
                          <a:solidFill>
                            <a:schemeClr val="tx1"/>
                          </a:solidFill>
                          <a:latin typeface="等线" panose="02010600030101010101" charset="-122"/>
                        </a:defRPr>
                      </a:lvl9pPr>
                    </a:lstStyle>
                    <a:p>
                      <a:pPr algn="ctr" fontAlgn="ctr">
                        <a:buNone/>
                      </a:pPr>
                      <a:r>
                        <a:rPr lang="en-US" altLang="zh-CN" sz="1000" b="0" i="0" u="none" strike="noStrike" dirty="0">
                          <a:solidFill>
                            <a:srgbClr val="000000"/>
                          </a:solidFill>
                          <a:effectLst/>
                          <a:latin typeface="微软雅黑" panose="020B0503020204020204" pitchFamily="34" charset="-122"/>
                          <a:ea typeface="微软雅黑" panose="020B0503020204020204" pitchFamily="34" charset="-122"/>
                          <a:sym typeface="微软雅黑" panose="020B0503020204020204" pitchFamily="34" charset="-122"/>
                        </a:rPr>
                        <a:t>52.5(32)</a:t>
                      </a:r>
                      <a:endParaRPr lang="en-US" altLang="zh-CN" sz="1000" b="0" i="0" u="none" strike="noStrike" dirty="0">
                        <a:solidFill>
                          <a:srgbClr val="000000"/>
                        </a:solidFill>
                        <a:effectLst/>
                        <a:latin typeface="微软雅黑" panose="020B0503020204020204" pitchFamily="34" charset="-122"/>
                        <a:ea typeface="微软雅黑" panose="020B0503020204020204" pitchFamily="34" charset="-122"/>
                        <a:sym typeface="微软雅黑" panose="020B0503020204020204" pitchFamily="34" charset="-122"/>
                      </a:endParaRP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lumMod val="85000"/>
                        </a:sys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r>
              <a:tr h="260480">
                <a:tc vMerge="1">
                  <a:tcPr marL="72000" marR="114300" marT="0"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等线" panose="02010600030101010101" charset="-122"/>
                        </a:defRPr>
                      </a:lvl1pPr>
                      <a:lvl2pPr marL="457200" algn="l" defTabSz="914400" rtl="0" eaLnBrk="1" latinLnBrk="0" hangingPunct="1">
                        <a:defRPr sz="1800" kern="1200">
                          <a:solidFill>
                            <a:schemeClr val="tx1"/>
                          </a:solidFill>
                          <a:latin typeface="等线" panose="02010600030101010101" charset="-122"/>
                        </a:defRPr>
                      </a:lvl2pPr>
                      <a:lvl3pPr marL="914400" algn="l" defTabSz="914400" rtl="0" eaLnBrk="1" latinLnBrk="0" hangingPunct="1">
                        <a:defRPr sz="1800" kern="1200">
                          <a:solidFill>
                            <a:schemeClr val="tx1"/>
                          </a:solidFill>
                          <a:latin typeface="等线" panose="02010600030101010101" charset="-122"/>
                        </a:defRPr>
                      </a:lvl3pPr>
                      <a:lvl4pPr marL="1371600" algn="l" defTabSz="914400" rtl="0" eaLnBrk="1" latinLnBrk="0" hangingPunct="1">
                        <a:defRPr sz="1800" kern="1200">
                          <a:solidFill>
                            <a:schemeClr val="tx1"/>
                          </a:solidFill>
                          <a:latin typeface="等线" panose="02010600030101010101" charset="-122"/>
                        </a:defRPr>
                      </a:lvl4pPr>
                      <a:lvl5pPr marL="1828800" algn="l" defTabSz="914400" rtl="0" eaLnBrk="1" latinLnBrk="0" hangingPunct="1">
                        <a:defRPr sz="1800" kern="1200">
                          <a:solidFill>
                            <a:schemeClr val="tx1"/>
                          </a:solidFill>
                          <a:latin typeface="等线" panose="02010600030101010101" charset="-122"/>
                        </a:defRPr>
                      </a:lvl5pPr>
                      <a:lvl6pPr marL="2286000" algn="l" defTabSz="914400" rtl="0" eaLnBrk="1" latinLnBrk="0" hangingPunct="1">
                        <a:defRPr sz="1800" kern="1200">
                          <a:solidFill>
                            <a:schemeClr val="tx1"/>
                          </a:solidFill>
                          <a:latin typeface="等线" panose="02010600030101010101" charset="-122"/>
                        </a:defRPr>
                      </a:lvl6pPr>
                      <a:lvl7pPr marL="2743200" algn="l" defTabSz="914400" rtl="0" eaLnBrk="1" latinLnBrk="0" hangingPunct="1">
                        <a:defRPr sz="1800" kern="1200">
                          <a:solidFill>
                            <a:schemeClr val="tx1"/>
                          </a:solidFill>
                          <a:latin typeface="等线" panose="02010600030101010101" charset="-122"/>
                        </a:defRPr>
                      </a:lvl7pPr>
                      <a:lvl8pPr marL="3200400" algn="l" defTabSz="914400" rtl="0" eaLnBrk="1" latinLnBrk="0" hangingPunct="1">
                        <a:defRPr sz="1800" kern="1200">
                          <a:solidFill>
                            <a:schemeClr val="tx1"/>
                          </a:solidFill>
                          <a:latin typeface="等线" panose="02010600030101010101" charset="-122"/>
                        </a:defRPr>
                      </a:lvl8pPr>
                      <a:lvl9pPr marL="3657600" algn="l" defTabSz="914400" rtl="0" eaLnBrk="1" latinLnBrk="0" hangingPunct="1">
                        <a:defRPr sz="1800" kern="1200">
                          <a:solidFill>
                            <a:schemeClr val="tx1"/>
                          </a:solidFill>
                          <a:latin typeface="等线" panose="02010600030101010101" charset="-122"/>
                        </a:defRPr>
                      </a:lvl9pPr>
                    </a:lstStyle>
                    <a:p>
                      <a:pPr algn="l" fontAlgn="ctr">
                        <a:buNone/>
                      </a:pPr>
                      <a:r>
                        <a:rPr lang="zh-CN" altLang="en-US" sz="1000" b="0" i="0" u="none" strike="noStrike" dirty="0">
                          <a:solidFill>
                            <a:srgbClr val="000000"/>
                          </a:solidFill>
                          <a:effectLst/>
                          <a:latin typeface="微软雅黑" panose="020B0503020204020204" pitchFamily="34" charset="-122"/>
                          <a:ea typeface="微软雅黑" panose="020B0503020204020204" pitchFamily="34" charset="-122"/>
                          <a:sym typeface="微软雅黑" panose="020B0503020204020204" pitchFamily="34" charset="-122"/>
                        </a:rPr>
                        <a:t>其他</a:t>
                      </a:r>
                      <a:endParaRPr lang="zh-CN" altLang="en-US" sz="1000" b="0" i="0" u="none" strike="noStrike" dirty="0">
                        <a:solidFill>
                          <a:srgbClr val="000000"/>
                        </a:solidFill>
                        <a:effectLst/>
                        <a:latin typeface="微软雅黑" panose="020B0503020204020204" pitchFamily="34" charset="-122"/>
                        <a:ea typeface="微软雅黑" panose="020B0503020204020204" pitchFamily="34" charset="-122"/>
                        <a:sym typeface="微软雅黑" panose="020B0503020204020204" pitchFamily="34" charset="-122"/>
                      </a:endParaRPr>
                    </a:p>
                  </a:txBody>
                  <a:tcPr marL="7200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lumMod val="85000"/>
                        </a:sysClr>
                      </a:solidFill>
                      <a:prstDash val="solid"/>
                      <a:round/>
                      <a:headEnd type="none" w="med" len="med"/>
                      <a:tailEnd type="none" w="med" len="med"/>
                    </a:lnT>
                    <a:lnB w="12700" cap="flat" cmpd="sng" algn="ctr">
                      <a:solidFill>
                        <a:srgbClr val="AC283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等线" panose="02010600030101010101" charset="-122"/>
                        </a:defRPr>
                      </a:lvl1pPr>
                      <a:lvl2pPr marL="457200" algn="l" defTabSz="914400" rtl="0" eaLnBrk="1" latinLnBrk="0" hangingPunct="1">
                        <a:defRPr sz="1800" kern="1200">
                          <a:solidFill>
                            <a:schemeClr val="tx1"/>
                          </a:solidFill>
                          <a:latin typeface="等线" panose="02010600030101010101" charset="-122"/>
                        </a:defRPr>
                      </a:lvl2pPr>
                      <a:lvl3pPr marL="914400" algn="l" defTabSz="914400" rtl="0" eaLnBrk="1" latinLnBrk="0" hangingPunct="1">
                        <a:defRPr sz="1800" kern="1200">
                          <a:solidFill>
                            <a:schemeClr val="tx1"/>
                          </a:solidFill>
                          <a:latin typeface="等线" panose="02010600030101010101" charset="-122"/>
                        </a:defRPr>
                      </a:lvl3pPr>
                      <a:lvl4pPr marL="1371600" algn="l" defTabSz="914400" rtl="0" eaLnBrk="1" latinLnBrk="0" hangingPunct="1">
                        <a:defRPr sz="1800" kern="1200">
                          <a:solidFill>
                            <a:schemeClr val="tx1"/>
                          </a:solidFill>
                          <a:latin typeface="等线" panose="02010600030101010101" charset="-122"/>
                        </a:defRPr>
                      </a:lvl4pPr>
                      <a:lvl5pPr marL="1828800" algn="l" defTabSz="914400" rtl="0" eaLnBrk="1" latinLnBrk="0" hangingPunct="1">
                        <a:defRPr sz="1800" kern="1200">
                          <a:solidFill>
                            <a:schemeClr val="tx1"/>
                          </a:solidFill>
                          <a:latin typeface="等线" panose="02010600030101010101" charset="-122"/>
                        </a:defRPr>
                      </a:lvl5pPr>
                      <a:lvl6pPr marL="2286000" algn="l" defTabSz="914400" rtl="0" eaLnBrk="1" latinLnBrk="0" hangingPunct="1">
                        <a:defRPr sz="1800" kern="1200">
                          <a:solidFill>
                            <a:schemeClr val="tx1"/>
                          </a:solidFill>
                          <a:latin typeface="等线" panose="02010600030101010101" charset="-122"/>
                        </a:defRPr>
                      </a:lvl6pPr>
                      <a:lvl7pPr marL="2743200" algn="l" defTabSz="914400" rtl="0" eaLnBrk="1" latinLnBrk="0" hangingPunct="1">
                        <a:defRPr sz="1800" kern="1200">
                          <a:solidFill>
                            <a:schemeClr val="tx1"/>
                          </a:solidFill>
                          <a:latin typeface="等线" panose="02010600030101010101" charset="-122"/>
                        </a:defRPr>
                      </a:lvl7pPr>
                      <a:lvl8pPr marL="3200400" algn="l" defTabSz="914400" rtl="0" eaLnBrk="1" latinLnBrk="0" hangingPunct="1">
                        <a:defRPr sz="1800" kern="1200">
                          <a:solidFill>
                            <a:schemeClr val="tx1"/>
                          </a:solidFill>
                          <a:latin typeface="等线" panose="02010600030101010101" charset="-122"/>
                        </a:defRPr>
                      </a:lvl8pPr>
                      <a:lvl9pPr marL="3657600" algn="l" defTabSz="914400" rtl="0" eaLnBrk="1" latinLnBrk="0" hangingPunct="1">
                        <a:defRPr sz="1800" kern="1200">
                          <a:solidFill>
                            <a:schemeClr val="tx1"/>
                          </a:solidFill>
                          <a:latin typeface="等线" panose="02010600030101010101" charset="-122"/>
                        </a:defRPr>
                      </a:lvl9pPr>
                    </a:lstStyle>
                    <a:p>
                      <a:pPr algn="ctr" fontAlgn="ctr">
                        <a:buNone/>
                      </a:pPr>
                      <a:r>
                        <a:rPr lang="en-US" altLang="zh-CN" sz="1000" b="0" i="0" u="none" strike="noStrike" dirty="0">
                          <a:solidFill>
                            <a:srgbClr val="000000"/>
                          </a:solidFill>
                          <a:effectLst/>
                          <a:latin typeface="微软雅黑" panose="020B0503020204020204" pitchFamily="34" charset="-122"/>
                          <a:ea typeface="微软雅黑" panose="020B0503020204020204" pitchFamily="34" charset="-122"/>
                          <a:sym typeface="微软雅黑" panose="020B0503020204020204" pitchFamily="34" charset="-122"/>
                        </a:rPr>
                        <a:t>13.1(8)</a:t>
                      </a:r>
                      <a:endParaRPr lang="en-US" altLang="zh-CN" sz="1000" b="0" i="0" u="none" strike="noStrike" dirty="0">
                        <a:solidFill>
                          <a:srgbClr val="000000"/>
                        </a:solidFill>
                        <a:effectLst/>
                        <a:latin typeface="微软雅黑" panose="020B0503020204020204" pitchFamily="34" charset="-122"/>
                        <a:ea typeface="微软雅黑" panose="020B0503020204020204" pitchFamily="34" charset="-122"/>
                        <a:sym typeface="微软雅黑" panose="020B0503020204020204" pitchFamily="34" charset="-122"/>
                      </a:endParaRP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lumMod val="85000"/>
                        </a:sysClr>
                      </a:solidFill>
                      <a:prstDash val="solid"/>
                      <a:round/>
                      <a:headEnd type="none" w="med" len="med"/>
                      <a:tailEnd type="none" w="med" len="med"/>
                    </a:lnT>
                    <a:lnB w="12700" cap="flat" cmpd="sng" algn="ctr">
                      <a:solidFill>
                        <a:srgbClr val="AC283F"/>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10" name="Text Placeholder 1_1_1_1_1"/>
          <p:cNvSpPr txBox="1"/>
          <p:nvPr/>
        </p:nvSpPr>
        <p:spPr>
          <a:xfrm>
            <a:off x="6616889" y="2330573"/>
            <a:ext cx="4458580" cy="355382"/>
          </a:xfrm>
          <a:prstGeom prst="rect">
            <a:avLst/>
          </a:prstGeom>
        </p:spPr>
        <p:txBody>
          <a:bodyPr vert="horz" lIns="60960" tIns="30480" rIns="60960" bIns="3048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1"/>
                </a:solidFill>
                <a:latin typeface="Arial" panose="020B0604020202020204" pitchFamily="34" charset="0"/>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Arial" panose="020B0604020202020204" pitchFamily="34" charset="0"/>
                <a:ea typeface="微软雅黑"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Arial" panose="020B0604020202020204" pitchFamily="34" charset="0"/>
                <a:ea typeface="微软雅黑" panose="020B0503020204020204"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Arial" panose="020B0604020202020204" pitchFamily="34" charset="0"/>
                <a:ea typeface="微软雅黑" panose="020B0503020204020204"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zh-CN" altLang="en-US" sz="1400" b="1" dirty="0">
                <a:solidFill>
                  <a:prstClr val="black"/>
                </a:solidFill>
                <a:latin typeface="微软雅黑" panose="020B0503020204020204" pitchFamily="34" charset="-122"/>
                <a:cs typeface="Arial" panose="020B0604020202020204" pitchFamily="34" charset="0"/>
                <a:sym typeface="微软雅黑" panose="020B0503020204020204" pitchFamily="34" charset="-122"/>
              </a:rPr>
              <a:t>伊马替尼辅助治疗期间</a:t>
            </a:r>
            <a:r>
              <a:rPr lang="en-US" altLang="zh-CN" sz="1400" b="1" dirty="0">
                <a:solidFill>
                  <a:prstClr val="black"/>
                </a:solidFill>
                <a:latin typeface="微软雅黑" panose="020B0503020204020204" pitchFamily="34" charset="-122"/>
                <a:cs typeface="Arial" panose="020B0604020202020204" pitchFamily="34" charset="0"/>
                <a:sym typeface="微软雅黑" panose="020B0503020204020204" pitchFamily="34" charset="-122"/>
              </a:rPr>
              <a:t>/</a:t>
            </a:r>
            <a:r>
              <a:rPr lang="zh-CN" altLang="en-US" sz="1400" b="1" dirty="0">
                <a:solidFill>
                  <a:prstClr val="black"/>
                </a:solidFill>
                <a:latin typeface="微软雅黑" panose="020B0503020204020204" pitchFamily="34" charset="-122"/>
                <a:cs typeface="Arial" panose="020B0604020202020204" pitchFamily="34" charset="0"/>
                <a:sym typeface="微软雅黑" panose="020B0503020204020204" pitchFamily="34" charset="-122"/>
              </a:rPr>
              <a:t>之后的复发情况</a:t>
            </a:r>
            <a:endParaRPr lang="en-US" sz="1400" b="1" dirty="0">
              <a:solidFill>
                <a:prstClr val="black"/>
              </a:solidFill>
              <a:latin typeface="微软雅黑" panose="020B0503020204020204" pitchFamily="34" charset="-122"/>
              <a:cs typeface="Arial" panose="020B0604020202020204" pitchFamily="34" charset="0"/>
              <a:sym typeface="微软雅黑" panose="020B0503020204020204" pitchFamily="34" charset="-122"/>
            </a:endParaRPr>
          </a:p>
        </p:txBody>
      </p:sp>
      <p:grpSp>
        <p:nvGrpSpPr>
          <p:cNvPr id="7" name="组合 6"/>
          <p:cNvGrpSpPr/>
          <p:nvPr/>
        </p:nvGrpSpPr>
        <p:grpSpPr>
          <a:xfrm>
            <a:off x="340894" y="923876"/>
            <a:ext cx="11321848" cy="1075138"/>
            <a:chOff x="396241" y="1267323"/>
            <a:chExt cx="11321848" cy="1075138"/>
          </a:xfrm>
        </p:grpSpPr>
        <p:sp>
          <p:nvSpPr>
            <p:cNvPr id="13" name="矩形 12"/>
            <p:cNvSpPr/>
            <p:nvPr/>
          </p:nvSpPr>
          <p:spPr>
            <a:xfrm>
              <a:off x="396241" y="1267323"/>
              <a:ext cx="11279820" cy="1075138"/>
            </a:xfrm>
            <a:prstGeom prst="rect">
              <a:avLst/>
            </a:prstGeom>
            <a:solidFill>
              <a:schemeClr val="bg1"/>
            </a:solidFill>
            <a:ln>
              <a:noFill/>
            </a:ln>
            <a:effectLst>
              <a:outerShdw blurRad="63500" algn="tl"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0">
                <a:lnSpc>
                  <a:spcPct val="100000"/>
                </a:lnSpc>
                <a:spcBef>
                  <a:spcPts val="0"/>
                </a:spcBef>
                <a:buClrTx/>
                <a:buSzTx/>
                <a:buFontTx/>
                <a:buNone/>
                <a:defRPr/>
              </a:pPr>
              <a:endParaRPr kumimoji="0" lang="zh-CN" altLang="en-US" sz="18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4" name="文本框 13"/>
            <p:cNvSpPr txBox="1"/>
            <p:nvPr/>
          </p:nvSpPr>
          <p:spPr>
            <a:xfrm>
              <a:off x="971346" y="1276004"/>
              <a:ext cx="10746743" cy="1023738"/>
            </a:xfrm>
            <a:prstGeom prst="rect">
              <a:avLst/>
            </a:prstGeom>
            <a:ln w="12700">
              <a:miter lim="400000"/>
            </a:ln>
          </p:spPr>
          <p:txBody>
            <a:bodyPr wrap="square" lIns="45718" tIns="45718" rIns="45718" bIns="45718">
              <a:sp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140335" indent="-140335">
                <a:lnSpc>
                  <a:spcPct val="120000"/>
                </a:lnSpc>
                <a:buSzPct val="100000"/>
                <a:buChar char="•"/>
                <a:defRPr sz="1400">
                  <a:latin typeface="微软雅黑" panose="020B0503020204020204" pitchFamily="34" charset="-122"/>
                  <a:ea typeface="微软雅黑" panose="020B0503020204020204" pitchFamily="34" charset="-122"/>
                  <a:cs typeface="微软雅黑" panose="020B0503020204020204" pitchFamily="34" charset="-122"/>
                </a:defRPr>
              </a:lvl1pPr>
            </a:lstStyle>
            <a:p>
              <a:pPr marL="215900" marR="0" lvl="0" indent="-215900" algn="l" defTabSz="914400" rtl="0" eaLnBrk="1" fontAlgn="auto" latinLnBrk="0" hangingPunct="0">
                <a:lnSpc>
                  <a:spcPct val="150000"/>
                </a:lnSpc>
                <a:spcBef>
                  <a:spcPts val="0"/>
                </a:spcBef>
                <a:buClrTx/>
                <a:buSzPct val="100000"/>
                <a:buFont typeface="Arial" panose="020B0604020202020204" pitchFamily="34" charset="0"/>
                <a:buChar char="•"/>
                <a:defRPr/>
              </a:pPr>
              <a:r>
                <a:rPr kumimoji="0" lang="zh-CN" altLang="en-US" b="1" i="0" u="none" strike="noStrike" kern="0" cap="none" spc="0" normalizeH="0" baseline="0" noProof="0" dirty="0">
                  <a:ln>
                    <a:noFill/>
                  </a:ln>
                  <a:effectLst/>
                  <a:uLnTx/>
                  <a:uFillTx/>
                  <a:cs typeface="+mn-ea"/>
                  <a:sym typeface="微软雅黑" panose="020B0503020204020204" pitchFamily="34" charset="-122"/>
                </a:rPr>
                <a:t>在真实世界临床环境中评估伊马替尼辅助治疗高危</a:t>
              </a:r>
              <a:r>
                <a:rPr kumimoji="0" lang="en-US" altLang="zh-CN" b="1" i="0" u="none" strike="noStrike" kern="0" cap="none" spc="0" normalizeH="0" baseline="0" noProof="0" dirty="0">
                  <a:ln>
                    <a:noFill/>
                  </a:ln>
                  <a:effectLst/>
                  <a:uLnTx/>
                  <a:uFillTx/>
                  <a:cs typeface="+mn-ea"/>
                  <a:sym typeface="微软雅黑" panose="020B0503020204020204" pitchFamily="34" charset="-122"/>
                </a:rPr>
                <a:t>GIST</a:t>
              </a:r>
              <a:r>
                <a:rPr kumimoji="0" lang="zh-CN" altLang="en-US" b="1" i="0" u="none" strike="noStrike" kern="0" cap="none" spc="0" normalizeH="0" baseline="0" noProof="0" dirty="0">
                  <a:ln>
                    <a:noFill/>
                  </a:ln>
                  <a:effectLst/>
                  <a:uLnTx/>
                  <a:uFillTx/>
                  <a:cs typeface="+mn-ea"/>
                  <a:sym typeface="微软雅黑" panose="020B0503020204020204" pitchFamily="34" charset="-122"/>
                </a:rPr>
                <a:t>患者的疗效，并分析其复发模式特征</a:t>
              </a:r>
              <a:endParaRPr kumimoji="0" lang="en-US" altLang="zh-CN" b="1" i="0" u="none" strike="noStrike" kern="0" cap="none" spc="0" normalizeH="0" baseline="0" noProof="0" dirty="0">
                <a:ln>
                  <a:noFill/>
                </a:ln>
                <a:effectLst/>
                <a:uLnTx/>
                <a:uFillTx/>
                <a:cs typeface="+mn-ea"/>
                <a:sym typeface="微软雅黑" panose="020B0503020204020204" pitchFamily="34" charset="-122"/>
              </a:endParaRPr>
            </a:p>
            <a:p>
              <a:pPr marL="215900" marR="0" lvl="0" indent="-215900" algn="l" defTabSz="914400" rtl="0" eaLnBrk="1" fontAlgn="auto" latinLnBrk="0" hangingPunct="0">
                <a:lnSpc>
                  <a:spcPct val="150000"/>
                </a:lnSpc>
                <a:spcBef>
                  <a:spcPts val="0"/>
                </a:spcBef>
                <a:buClrTx/>
                <a:buSzPct val="100000"/>
                <a:buFont typeface="Arial" panose="020B0604020202020204" pitchFamily="34" charset="0"/>
                <a:buChar char="•"/>
                <a:defRPr/>
              </a:pPr>
              <a:r>
                <a:rPr lang="zh-CN" altLang="en-US" kern="0" dirty="0">
                  <a:cs typeface="+mn-ea"/>
                  <a:sym typeface="微软雅黑" panose="020B0503020204020204" pitchFamily="34" charset="-122"/>
                </a:rPr>
                <a:t>回顾性分析了</a:t>
              </a:r>
              <a:r>
                <a:rPr kumimoji="0" lang="en-US" altLang="zh-CN" i="0" u="none" strike="noStrike" kern="0" cap="none" spc="0" normalizeH="0" baseline="0" noProof="0" dirty="0">
                  <a:ln>
                    <a:noFill/>
                  </a:ln>
                  <a:effectLst/>
                  <a:uLnTx/>
                  <a:uFillTx/>
                  <a:cs typeface="+mn-ea"/>
                  <a:sym typeface="微软雅黑" panose="020B0503020204020204" pitchFamily="34" charset="-122"/>
                </a:rPr>
                <a:t>2000</a:t>
              </a:r>
              <a:r>
                <a:rPr kumimoji="0" lang="zh-CN" altLang="en-US" i="0" u="none" strike="noStrike" kern="0" cap="none" spc="0" normalizeH="0" baseline="0" noProof="0" dirty="0">
                  <a:ln>
                    <a:noFill/>
                  </a:ln>
                  <a:effectLst/>
                  <a:uLnTx/>
                  <a:uFillTx/>
                  <a:cs typeface="+mn-ea"/>
                  <a:sym typeface="微软雅黑" panose="020B0503020204020204" pitchFamily="34" charset="-122"/>
                </a:rPr>
                <a:t>年</a:t>
              </a:r>
              <a:r>
                <a:rPr kumimoji="0" lang="en-US" altLang="zh-CN" i="0" u="none" strike="noStrike" kern="0" cap="none" spc="0" normalizeH="0" baseline="0" noProof="0" dirty="0">
                  <a:ln>
                    <a:noFill/>
                  </a:ln>
                  <a:effectLst/>
                  <a:uLnTx/>
                  <a:uFillTx/>
                  <a:cs typeface="+mn-ea"/>
                  <a:sym typeface="微软雅黑" panose="020B0503020204020204" pitchFamily="34" charset="-122"/>
                </a:rPr>
                <a:t>1</a:t>
              </a:r>
              <a:r>
                <a:rPr kumimoji="0" lang="zh-CN" altLang="en-US" i="0" u="none" strike="noStrike" kern="0" cap="none" spc="0" normalizeH="0" baseline="0" noProof="0" dirty="0">
                  <a:ln>
                    <a:noFill/>
                  </a:ln>
                  <a:effectLst/>
                  <a:uLnTx/>
                  <a:uFillTx/>
                  <a:cs typeface="+mn-ea"/>
                  <a:sym typeface="微软雅黑" panose="020B0503020204020204" pitchFamily="34" charset="-122"/>
                </a:rPr>
                <a:t>月至</a:t>
              </a:r>
              <a:r>
                <a:rPr kumimoji="0" lang="en-US" altLang="zh-CN" i="0" u="none" strike="noStrike" kern="0" cap="none" spc="0" normalizeH="0" baseline="0" noProof="0" dirty="0">
                  <a:ln>
                    <a:noFill/>
                  </a:ln>
                  <a:effectLst/>
                  <a:uLnTx/>
                  <a:uFillTx/>
                  <a:cs typeface="+mn-ea"/>
                  <a:sym typeface="微软雅黑" panose="020B0503020204020204" pitchFamily="34" charset="-122"/>
                </a:rPr>
                <a:t>2025</a:t>
              </a:r>
              <a:r>
                <a:rPr kumimoji="0" lang="zh-CN" altLang="en-US" i="0" u="none" strike="noStrike" kern="0" cap="none" spc="0" normalizeH="0" baseline="0" noProof="0" dirty="0">
                  <a:ln>
                    <a:noFill/>
                  </a:ln>
                  <a:effectLst/>
                  <a:uLnTx/>
                  <a:uFillTx/>
                  <a:cs typeface="+mn-ea"/>
                  <a:sym typeface="微软雅黑" panose="020B0503020204020204" pitchFamily="34" charset="-122"/>
                </a:rPr>
                <a:t>年</a:t>
              </a:r>
              <a:r>
                <a:rPr kumimoji="0" lang="en-US" altLang="zh-CN" i="0" u="none" strike="noStrike" kern="0" cap="none" spc="0" normalizeH="0" baseline="0" noProof="0" dirty="0">
                  <a:ln>
                    <a:noFill/>
                  </a:ln>
                  <a:effectLst/>
                  <a:uLnTx/>
                  <a:uFillTx/>
                  <a:cs typeface="+mn-ea"/>
                  <a:sym typeface="微软雅黑" panose="020B0503020204020204" pitchFamily="34" charset="-122"/>
                </a:rPr>
                <a:t>5</a:t>
              </a:r>
              <a:r>
                <a:rPr kumimoji="0" lang="zh-CN" altLang="en-US" i="0" u="none" strike="noStrike" kern="0" cap="none" spc="0" normalizeH="0" baseline="0" noProof="0" dirty="0">
                  <a:ln>
                    <a:noFill/>
                  </a:ln>
                  <a:effectLst/>
                  <a:uLnTx/>
                  <a:uFillTx/>
                  <a:cs typeface="+mn-ea"/>
                  <a:sym typeface="微软雅黑" panose="020B0503020204020204" pitchFamily="34" charset="-122"/>
                </a:rPr>
                <a:t>月期间在波兰</a:t>
              </a:r>
              <a:r>
                <a:rPr kumimoji="0" lang="en-US" altLang="zh-CN" i="0" u="none" strike="noStrike" kern="0" cap="none" spc="0" normalizeH="0" baseline="0" noProof="0" dirty="0">
                  <a:ln>
                    <a:noFill/>
                  </a:ln>
                  <a:effectLst/>
                  <a:uLnTx/>
                  <a:uFillTx/>
                  <a:cs typeface="+mn-ea"/>
                  <a:sym typeface="微软雅黑" panose="020B0503020204020204" pitchFamily="34" charset="-122"/>
                </a:rPr>
                <a:t>4</a:t>
              </a:r>
              <a:r>
                <a:rPr kumimoji="0" lang="zh-CN" altLang="en-US" i="0" u="none" strike="noStrike" kern="0" cap="none" spc="0" normalizeH="0" baseline="0" noProof="0" dirty="0">
                  <a:ln>
                    <a:noFill/>
                  </a:ln>
                  <a:effectLst/>
                  <a:uLnTx/>
                  <a:uFillTx/>
                  <a:cs typeface="+mn-ea"/>
                  <a:sym typeface="微软雅黑" panose="020B0503020204020204" pitchFamily="34" charset="-122"/>
                </a:rPr>
                <a:t>家癌症中心接受治疗的</a:t>
              </a:r>
              <a:r>
                <a:rPr kumimoji="0" lang="en-US" altLang="zh-CN" b="1" i="0" u="none" strike="noStrike" kern="0" cap="none" spc="0" normalizeH="0" baseline="0" noProof="0" dirty="0">
                  <a:ln>
                    <a:noFill/>
                  </a:ln>
                  <a:effectLst/>
                  <a:uLnTx/>
                  <a:uFillTx/>
                  <a:cs typeface="+mn-ea"/>
                  <a:sym typeface="微软雅黑" panose="020B0503020204020204" pitchFamily="34" charset="-122"/>
                </a:rPr>
                <a:t>175</a:t>
              </a:r>
              <a:r>
                <a:rPr kumimoji="0" lang="zh-CN" altLang="en-US" b="1" i="0" u="none" strike="noStrike" kern="0" cap="none" spc="0" normalizeH="0" baseline="0" noProof="0" dirty="0">
                  <a:ln>
                    <a:noFill/>
                  </a:ln>
                  <a:effectLst/>
                  <a:uLnTx/>
                  <a:uFillTx/>
                  <a:cs typeface="+mn-ea"/>
                  <a:sym typeface="微软雅黑" panose="020B0503020204020204" pitchFamily="34" charset="-122"/>
                </a:rPr>
                <a:t>例</a:t>
              </a:r>
              <a:r>
                <a:rPr kumimoji="0" lang="zh-CN" altLang="en-US" i="0" u="none" strike="noStrike" kern="0" cap="none" spc="0" normalizeH="0" baseline="0" noProof="0" dirty="0">
                  <a:ln>
                    <a:noFill/>
                  </a:ln>
                  <a:effectLst/>
                  <a:uLnTx/>
                  <a:uFillTx/>
                  <a:cs typeface="+mn-ea"/>
                  <a:sym typeface="微软雅黑" panose="020B0503020204020204" pitchFamily="34" charset="-122"/>
                </a:rPr>
                <a:t>高危</a:t>
              </a:r>
              <a:r>
                <a:rPr kumimoji="0" lang="en-US" altLang="zh-CN" i="0" u="none" strike="noStrike" kern="0" cap="none" spc="0" normalizeH="0" baseline="0" noProof="0" dirty="0">
                  <a:ln>
                    <a:noFill/>
                  </a:ln>
                  <a:effectLst/>
                  <a:uLnTx/>
                  <a:uFillTx/>
                  <a:cs typeface="+mn-ea"/>
                  <a:sym typeface="微软雅黑" panose="020B0503020204020204" pitchFamily="34" charset="-122"/>
                </a:rPr>
                <a:t>GIST</a:t>
              </a:r>
              <a:r>
                <a:rPr kumimoji="0" lang="zh-CN" altLang="en-US" i="0" u="none" strike="noStrike" kern="0" cap="none" spc="0" normalizeH="0" baseline="0" noProof="0" dirty="0">
                  <a:ln>
                    <a:noFill/>
                  </a:ln>
                  <a:effectLst/>
                  <a:uLnTx/>
                  <a:uFillTx/>
                  <a:cs typeface="+mn-ea"/>
                  <a:sym typeface="微软雅黑" panose="020B0503020204020204" pitchFamily="34" charset="-122"/>
                </a:rPr>
                <a:t>患者，手术切除后接受伊马替尼辅助治疗</a:t>
              </a:r>
              <a:r>
                <a:rPr kumimoji="0" lang="en-US" altLang="zh-CN" i="0" u="none" strike="noStrike" kern="0" cap="none" spc="0" normalizeH="0" baseline="0" noProof="0" dirty="0">
                  <a:ln>
                    <a:noFill/>
                  </a:ln>
                  <a:effectLst/>
                  <a:uLnTx/>
                  <a:uFillTx/>
                  <a:cs typeface="+mn-ea"/>
                  <a:sym typeface="微软雅黑" panose="020B0503020204020204" pitchFamily="34" charset="-122"/>
                </a:rPr>
                <a:t>3</a:t>
              </a:r>
              <a:r>
                <a:rPr kumimoji="0" lang="zh-CN" altLang="en-US" i="0" u="none" strike="noStrike" kern="0" cap="none" spc="0" normalizeH="0" baseline="0" noProof="0" dirty="0">
                  <a:ln>
                    <a:noFill/>
                  </a:ln>
                  <a:effectLst/>
                  <a:uLnTx/>
                  <a:uFillTx/>
                  <a:cs typeface="+mn-ea"/>
                  <a:sym typeface="微软雅黑" panose="020B0503020204020204" pitchFamily="34" charset="-122"/>
                </a:rPr>
                <a:t>年（每日</a:t>
              </a:r>
              <a:r>
                <a:rPr kumimoji="0" lang="en-US" altLang="zh-CN" i="0" u="none" strike="noStrike" kern="0" cap="none" spc="0" normalizeH="0" baseline="0" noProof="0" dirty="0">
                  <a:ln>
                    <a:noFill/>
                  </a:ln>
                  <a:effectLst/>
                  <a:uLnTx/>
                  <a:uFillTx/>
                  <a:cs typeface="+mn-ea"/>
                  <a:sym typeface="微软雅黑" panose="020B0503020204020204" pitchFamily="34" charset="-122"/>
                </a:rPr>
                <a:t>400mg</a:t>
              </a:r>
              <a:r>
                <a:rPr kumimoji="0" lang="zh-CN" altLang="en-US" i="0" u="none" strike="noStrike" kern="0" cap="none" spc="0" normalizeH="0" baseline="0" noProof="0" dirty="0">
                  <a:ln>
                    <a:noFill/>
                  </a:ln>
                  <a:effectLst/>
                  <a:uLnTx/>
                  <a:uFillTx/>
                  <a:cs typeface="+mn-ea"/>
                  <a:sym typeface="微软雅黑" panose="020B0503020204020204" pitchFamily="34" charset="-122"/>
                </a:rPr>
                <a:t>），</a:t>
              </a:r>
              <a:r>
                <a:rPr lang="zh-CN" altLang="en-US" dirty="0">
                  <a:cs typeface="Arial" panose="020B0604020202020204" pitchFamily="34" charset="0"/>
                  <a:sym typeface="微软雅黑" panose="020B0503020204020204" pitchFamily="34" charset="-122"/>
                </a:rPr>
                <a:t>评估接受伊马替尼辅助治疗患者的</a:t>
              </a:r>
              <a:r>
                <a:rPr lang="en-US" altLang="zh-CN" dirty="0">
                  <a:cs typeface="Arial" panose="020B0604020202020204" pitchFamily="34" charset="0"/>
                  <a:sym typeface="微软雅黑" panose="020B0503020204020204" pitchFamily="34" charset="-122"/>
                </a:rPr>
                <a:t>DFS</a:t>
              </a:r>
              <a:r>
                <a:rPr lang="zh-CN" altLang="en-US" dirty="0">
                  <a:cs typeface="Arial" panose="020B0604020202020204" pitchFamily="34" charset="0"/>
                  <a:sym typeface="微软雅黑" panose="020B0503020204020204" pitchFamily="34" charset="-122"/>
                </a:rPr>
                <a:t>和</a:t>
              </a:r>
              <a:r>
                <a:rPr lang="en-US" altLang="zh-CN" dirty="0">
                  <a:cs typeface="Arial" panose="020B0604020202020204" pitchFamily="34" charset="0"/>
                  <a:sym typeface="微软雅黑" panose="020B0503020204020204" pitchFamily="34" charset="-122"/>
                </a:rPr>
                <a:t>OS</a:t>
              </a:r>
              <a:r>
                <a:rPr lang="zh-CN" altLang="en-US" dirty="0">
                  <a:cs typeface="Arial" panose="020B0604020202020204" pitchFamily="34" charset="0"/>
                  <a:sym typeface="微软雅黑" panose="020B0503020204020204" pitchFamily="34" charset="-122"/>
                </a:rPr>
                <a:t>，以及复发后接受姑息治疗患者的</a:t>
              </a:r>
              <a:r>
                <a:rPr lang="en-US" altLang="zh-CN" dirty="0">
                  <a:cs typeface="Arial" panose="020B0604020202020204" pitchFamily="34" charset="0"/>
                  <a:sym typeface="微软雅黑" panose="020B0503020204020204" pitchFamily="34" charset="-122"/>
                </a:rPr>
                <a:t>PFS</a:t>
              </a:r>
              <a:endParaRPr lang="zh-CN" altLang="en-US" dirty="0">
                <a:cs typeface="Arial" panose="020B0604020202020204" pitchFamily="34" charset="0"/>
                <a:sym typeface="微软雅黑" panose="020B0503020204020204" pitchFamily="34" charset="-122"/>
              </a:endParaRPr>
            </a:p>
          </p:txBody>
        </p:sp>
      </p:grpSp>
      <p:sp>
        <p:nvSpPr>
          <p:cNvPr id="15" name="Rectangle 6"/>
          <p:cNvSpPr/>
          <p:nvPr/>
        </p:nvSpPr>
        <p:spPr>
          <a:xfrm>
            <a:off x="409957" y="997086"/>
            <a:ext cx="379958" cy="907936"/>
          </a:xfrm>
          <a:prstGeom prst="rect">
            <a:avLst/>
          </a:prstGeom>
          <a:solidFill>
            <a:srgbClr val="AC283F"/>
          </a:solidFill>
          <a:ln>
            <a:solidFill>
              <a:srgbClr val="AC283F"/>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200" b="1" dirty="0">
                <a:latin typeface="微软雅黑" panose="020B0503020204020204" pitchFamily="34" charset="-122"/>
                <a:ea typeface="微软雅黑" panose="020B0503020204020204" pitchFamily="34" charset="-122"/>
                <a:sym typeface="微软雅黑" panose="020B0503020204020204" pitchFamily="34" charset="-122"/>
              </a:rPr>
              <a:t>研究目的</a:t>
            </a:r>
            <a:endParaRPr lang="zh-CN" altLang="en-US" sz="1200"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6" name="Text Placeholder 1_1_1_1_1"/>
          <p:cNvSpPr txBox="1"/>
          <p:nvPr/>
        </p:nvSpPr>
        <p:spPr>
          <a:xfrm>
            <a:off x="591409" y="2330573"/>
            <a:ext cx="4458580" cy="355382"/>
          </a:xfrm>
          <a:prstGeom prst="rect">
            <a:avLst/>
          </a:prstGeom>
        </p:spPr>
        <p:txBody>
          <a:bodyPr vert="horz" lIns="60960" tIns="30480" rIns="60960" bIns="3048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1"/>
                </a:solidFill>
                <a:latin typeface="Arial" panose="020B0604020202020204" pitchFamily="34" charset="0"/>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Arial" panose="020B0604020202020204" pitchFamily="34" charset="0"/>
                <a:ea typeface="微软雅黑"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Arial" panose="020B0604020202020204" pitchFamily="34" charset="0"/>
                <a:ea typeface="微软雅黑" panose="020B0503020204020204"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Arial" panose="020B0604020202020204" pitchFamily="34" charset="0"/>
                <a:ea typeface="微软雅黑" panose="020B0503020204020204"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zh-CN" altLang="en-US" sz="1400" b="1" dirty="0">
                <a:solidFill>
                  <a:prstClr val="black"/>
                </a:solidFill>
                <a:latin typeface="微软雅黑" panose="020B0503020204020204" pitchFamily="34" charset="-122"/>
                <a:cs typeface="Arial" panose="020B0604020202020204" pitchFamily="34" charset="0"/>
                <a:sym typeface="微软雅黑" panose="020B0503020204020204" pitchFamily="34" charset="-122"/>
              </a:rPr>
              <a:t>患者基线特征</a:t>
            </a:r>
            <a:endParaRPr lang="en-US" sz="1400" b="1" dirty="0">
              <a:solidFill>
                <a:prstClr val="black"/>
              </a:solidFill>
              <a:latin typeface="微软雅黑" panose="020B0503020204020204" pitchFamily="34" charset="-122"/>
              <a:cs typeface="Arial" panose="020B0604020202020204" pitchFamily="34" charset="0"/>
              <a:sym typeface="微软雅黑" panose="020B0503020204020204" pitchFamily="34"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箭头: 右 12"/>
          <p:cNvSpPr/>
          <p:nvPr/>
        </p:nvSpPr>
        <p:spPr>
          <a:xfrm>
            <a:off x="3885165" y="2278559"/>
            <a:ext cx="586802" cy="2467868"/>
          </a:xfrm>
          <a:prstGeom prst="rightArrow">
            <a:avLst/>
          </a:prstGeom>
          <a:solidFill>
            <a:srgbClr val="AC283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5" name="矩形: 圆角 88"/>
          <p:cNvSpPr/>
          <p:nvPr/>
        </p:nvSpPr>
        <p:spPr bwMode="auto">
          <a:xfrm>
            <a:off x="4613747" y="1295368"/>
            <a:ext cx="7332294" cy="5008828"/>
          </a:xfrm>
          <a:prstGeom prst="roundRect">
            <a:avLst>
              <a:gd name="adj" fmla="val 1835"/>
            </a:avLst>
          </a:prstGeom>
          <a:solidFill>
            <a:sysClr val="window" lastClr="FFFFFF"/>
          </a:solidFill>
          <a:ln w="9525" cap="flat" cmpd="sng" algn="ctr">
            <a:gradFill>
              <a:gsLst>
                <a:gs pos="0">
                  <a:srgbClr val="AC283F"/>
                </a:gs>
                <a:gs pos="100000">
                  <a:schemeClr val="bg1"/>
                </a:gs>
              </a:gsLst>
              <a:lin ang="5400000" scaled="1"/>
            </a:gradFill>
            <a:prstDash val="solid"/>
            <a:round/>
            <a:headEnd type="none" w="med" len="med"/>
            <a:tailEnd type="none" w="med" len="med"/>
          </a:ln>
          <a:effectLst>
            <a:outerShdw blurRad="101600" dist="63500" dir="5400000" algn="t" rotWithShape="0">
              <a:schemeClr val="accent1">
                <a:alpha val="30000"/>
              </a:schemeClr>
            </a:outerShdw>
          </a:effectLst>
        </p:spPr>
        <p:txBody>
          <a:bodyPr vert="horz" wrap="none" lIns="37595" tIns="37595" rIns="37595" bIns="37595" numCol="1" rtlCol="0" anchor="ctr" anchorCtr="0" compatLnSpc="1"/>
          <a:lstStyle/>
          <a:p>
            <a:pPr algn="ctr" defTabSz="751840" eaLnBrk="0" fontAlgn="base" hangingPunct="0">
              <a:spcBef>
                <a:spcPct val="50000"/>
              </a:spcBef>
              <a:spcAft>
                <a:spcPct val="0"/>
              </a:spcAft>
              <a:defRPr/>
            </a:pPr>
            <a:endParaRPr lang="zh-CN" altLang="en-US" sz="900" kern="0" dirty="0">
              <a:solidFill>
                <a:prstClr val="black"/>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23" name="矩形: 圆角 88"/>
          <p:cNvSpPr/>
          <p:nvPr/>
        </p:nvSpPr>
        <p:spPr bwMode="auto">
          <a:xfrm>
            <a:off x="148802" y="1295368"/>
            <a:ext cx="3779333" cy="5008828"/>
          </a:xfrm>
          <a:prstGeom prst="roundRect">
            <a:avLst>
              <a:gd name="adj" fmla="val 1835"/>
            </a:avLst>
          </a:prstGeom>
          <a:solidFill>
            <a:sysClr val="window" lastClr="FFFFFF"/>
          </a:solidFill>
          <a:ln w="9525" cap="flat" cmpd="sng" algn="ctr">
            <a:gradFill>
              <a:gsLst>
                <a:gs pos="0">
                  <a:srgbClr val="AC283F"/>
                </a:gs>
                <a:gs pos="100000">
                  <a:schemeClr val="bg1"/>
                </a:gs>
              </a:gsLst>
              <a:lin ang="5400000" scaled="1"/>
            </a:gradFill>
            <a:prstDash val="solid"/>
            <a:round/>
            <a:headEnd type="none" w="med" len="med"/>
            <a:tailEnd type="none" w="med" len="med"/>
          </a:ln>
          <a:effectLst>
            <a:outerShdw blurRad="101600" dist="63500" dir="5400000" algn="t" rotWithShape="0">
              <a:schemeClr val="accent1">
                <a:alpha val="30000"/>
              </a:schemeClr>
            </a:outerShdw>
          </a:effectLst>
        </p:spPr>
        <p:txBody>
          <a:bodyPr vert="horz" wrap="none" lIns="37595" tIns="37595" rIns="37595" bIns="37595" numCol="1" rtlCol="0" anchor="ctr" anchorCtr="0" compatLnSpc="1"/>
          <a:lstStyle/>
          <a:p>
            <a:pPr algn="ctr" defTabSz="751840" eaLnBrk="0" fontAlgn="base" hangingPunct="0">
              <a:spcBef>
                <a:spcPct val="50000"/>
              </a:spcBef>
              <a:spcAft>
                <a:spcPct val="0"/>
              </a:spcAft>
              <a:defRPr/>
            </a:pPr>
            <a:endParaRPr lang="zh-CN" altLang="en-US" sz="900" kern="0" dirty="0">
              <a:solidFill>
                <a:prstClr val="black"/>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2" name="内容占位符 4"/>
          <p:cNvSpPr txBox="1"/>
          <p:nvPr/>
        </p:nvSpPr>
        <p:spPr>
          <a:xfrm>
            <a:off x="123284" y="270632"/>
            <a:ext cx="11592426" cy="63539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1"/>
                </a:solidFill>
                <a:latin typeface="Arial" panose="020B0604020202020204" pitchFamily="34" charset="0"/>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Arial" panose="020B0604020202020204" pitchFamily="34" charset="0"/>
                <a:ea typeface="微软雅黑"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Arial" panose="020B0604020202020204" pitchFamily="34" charset="0"/>
                <a:ea typeface="微软雅黑" panose="020B0503020204020204"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Arial" panose="020B0604020202020204" pitchFamily="34" charset="0"/>
                <a:ea typeface="微软雅黑" panose="020B0503020204020204"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zh-CN" altLang="en-US" sz="2000" b="1" dirty="0">
                <a:latin typeface="微软雅黑" panose="020B0503020204020204" pitchFamily="34" charset="-122"/>
                <a:cs typeface="+mn-ea"/>
                <a:sym typeface="微软雅黑" panose="020B0503020204020204" pitchFamily="34" charset="-122"/>
              </a:rPr>
              <a:t>在真实世界中，伊马替尼辅助治疗是否真的需要延长至</a:t>
            </a:r>
            <a:r>
              <a:rPr lang="en-US" altLang="zh-CN" sz="2000" b="1" dirty="0">
                <a:latin typeface="微软雅黑" panose="020B0503020204020204" pitchFamily="34" charset="-122"/>
                <a:cs typeface="+mn-ea"/>
                <a:sym typeface="微软雅黑" panose="020B0503020204020204" pitchFamily="34" charset="-122"/>
              </a:rPr>
              <a:t>6</a:t>
            </a:r>
            <a:r>
              <a:rPr lang="zh-CN" altLang="en-US" sz="2000" b="1" dirty="0">
                <a:latin typeface="微软雅黑" panose="020B0503020204020204" pitchFamily="34" charset="-122"/>
                <a:cs typeface="+mn-ea"/>
                <a:sym typeface="微软雅黑" panose="020B0503020204020204" pitchFamily="34" charset="-122"/>
              </a:rPr>
              <a:t>年？</a:t>
            </a:r>
            <a:endParaRPr lang="en-US" altLang="zh-CN" sz="2000" b="1" dirty="0">
              <a:latin typeface="微软雅黑" panose="020B0503020204020204" pitchFamily="34" charset="-122"/>
              <a:cs typeface="+mn-ea"/>
              <a:sym typeface="微软雅黑" panose="020B0503020204020204" pitchFamily="34" charset="-122"/>
            </a:endParaRPr>
          </a:p>
          <a:p>
            <a:pPr marL="0" indent="0">
              <a:lnSpc>
                <a:spcPct val="100000"/>
              </a:lnSpc>
              <a:spcBef>
                <a:spcPts val="0"/>
              </a:spcBef>
              <a:buNone/>
            </a:pPr>
            <a:r>
              <a:rPr lang="en-US" altLang="zh-CN" sz="2000" b="1" dirty="0">
                <a:solidFill>
                  <a:srgbClr val="00B050"/>
                </a:solidFill>
                <a:latin typeface="微软雅黑" panose="020B0503020204020204" pitchFamily="34" charset="-122"/>
                <a:cs typeface="+mn-ea"/>
                <a:sym typeface="微软雅黑" panose="020B0503020204020204" pitchFamily="34" charset="-122"/>
              </a:rPr>
              <a:t>——</a:t>
            </a:r>
            <a:r>
              <a:rPr lang="zh-CN" altLang="en-US" sz="2000" b="1" dirty="0">
                <a:solidFill>
                  <a:srgbClr val="00B050"/>
                </a:solidFill>
                <a:latin typeface="微软雅黑" panose="020B0503020204020204" pitchFamily="34" charset="-122"/>
                <a:cs typeface="+mn-ea"/>
                <a:sym typeface="微软雅黑" panose="020B0503020204020204" pitchFamily="34" charset="-122"/>
              </a:rPr>
              <a:t>持续时间的优化仍然是当前面临的挑战</a:t>
            </a:r>
            <a:endParaRPr lang="zh-CN" altLang="en-US" sz="2000" b="1" dirty="0">
              <a:solidFill>
                <a:srgbClr val="00B050"/>
              </a:solidFill>
              <a:latin typeface="微软雅黑" panose="020B0503020204020204" pitchFamily="34" charset="-122"/>
              <a:cs typeface="+mn-ea"/>
              <a:sym typeface="微软雅黑" panose="020B0503020204020204" pitchFamily="34" charset="-122"/>
            </a:endParaRPr>
          </a:p>
        </p:txBody>
      </p:sp>
      <p:pic>
        <p:nvPicPr>
          <p:cNvPr id="3" name="图片 2"/>
          <p:cNvPicPr>
            <a:picLocks noChangeAspect="1"/>
          </p:cNvPicPr>
          <p:nvPr/>
        </p:nvPicPr>
        <p:blipFill>
          <a:blip r:embed="rId1"/>
          <a:stretch>
            <a:fillRect/>
          </a:stretch>
        </p:blipFill>
        <p:spPr>
          <a:xfrm>
            <a:off x="5123333" y="2278559"/>
            <a:ext cx="2852401" cy="1798923"/>
          </a:xfrm>
          <a:prstGeom prst="rect">
            <a:avLst/>
          </a:prstGeom>
        </p:spPr>
      </p:pic>
      <p:pic>
        <p:nvPicPr>
          <p:cNvPr id="4" name="图片 3"/>
          <p:cNvPicPr>
            <a:picLocks noChangeAspect="1"/>
          </p:cNvPicPr>
          <p:nvPr/>
        </p:nvPicPr>
        <p:blipFill>
          <a:blip r:embed="rId2"/>
          <a:stretch>
            <a:fillRect/>
          </a:stretch>
        </p:blipFill>
        <p:spPr>
          <a:xfrm>
            <a:off x="5123333" y="4246221"/>
            <a:ext cx="2856103" cy="1773919"/>
          </a:xfrm>
          <a:prstGeom prst="rect">
            <a:avLst/>
          </a:prstGeom>
        </p:spPr>
      </p:pic>
      <p:sp>
        <p:nvSpPr>
          <p:cNvPr id="8" name="文本框 7"/>
          <p:cNvSpPr txBox="1"/>
          <p:nvPr/>
        </p:nvSpPr>
        <p:spPr>
          <a:xfrm>
            <a:off x="1481087" y="6370069"/>
            <a:ext cx="7284492" cy="412998"/>
          </a:xfrm>
          <a:prstGeom prst="rect">
            <a:avLst/>
          </a:prstGeom>
        </p:spPr>
        <p:txBody>
          <a:bodyPr>
            <a:noAutofit/>
          </a:bodyPr>
          <a:lstStyle>
            <a:defPPr>
              <a:defRPr lang="zh-CN"/>
            </a:defPPr>
            <a:lvl1pPr indent="0" defTabSz="1219200">
              <a:lnSpc>
                <a:spcPct val="120000"/>
              </a:lnSpc>
              <a:spcBef>
                <a:spcPts val="0"/>
              </a:spcBef>
              <a:buFont typeface="Arial" panose="020B0604020202020204" pitchFamily="34" charset="0"/>
              <a:buNone/>
              <a:defRPr sz="900">
                <a:solidFill>
                  <a:prstClr val="black"/>
                </a:solidFill>
                <a:latin typeface="微软雅黑" panose="020B0503020204020204" pitchFamily="34" charset="-122"/>
                <a:ea typeface="微软雅黑" panose="020B0503020204020204" pitchFamily="34" charset="-122"/>
                <a:cs typeface="+mn-ea"/>
              </a:defRPr>
            </a:lvl1pPr>
            <a:lvl2pPr marL="914400" indent="-304800" defTabSz="1219200">
              <a:lnSpc>
                <a:spcPct val="90000"/>
              </a:lnSpc>
              <a:spcBef>
                <a:spcPts val="665"/>
              </a:spcBef>
              <a:buFont typeface="Arial" panose="020B0604020202020204" pitchFamily="34" charset="0"/>
              <a:buChar char="•"/>
              <a:defRPr sz="3200">
                <a:latin typeface="微软雅黑" panose="020B0503020204020204" pitchFamily="34" charset="-122"/>
              </a:defRPr>
            </a:lvl2pPr>
            <a:lvl3pPr marL="1524000" indent="-304800" defTabSz="1219200">
              <a:lnSpc>
                <a:spcPct val="90000"/>
              </a:lnSpc>
              <a:spcBef>
                <a:spcPts val="665"/>
              </a:spcBef>
              <a:buFont typeface="Arial" panose="020B0604020202020204" pitchFamily="34" charset="0"/>
              <a:buChar char="•"/>
              <a:defRPr sz="2800">
                <a:latin typeface="微软雅黑" panose="020B0503020204020204" pitchFamily="34" charset="-122"/>
              </a:defRPr>
            </a:lvl3pPr>
            <a:lvl4pPr marL="2133600" indent="-304800" defTabSz="1219200">
              <a:lnSpc>
                <a:spcPct val="90000"/>
              </a:lnSpc>
              <a:spcBef>
                <a:spcPts val="665"/>
              </a:spcBef>
              <a:buFont typeface="Arial" panose="020B0604020202020204" pitchFamily="34" charset="0"/>
              <a:buChar char="•"/>
              <a:defRPr sz="2535">
                <a:latin typeface="微软雅黑" panose="020B0503020204020204" pitchFamily="34" charset="-122"/>
              </a:defRPr>
            </a:lvl4pPr>
            <a:lvl5pPr marL="2743200" indent="-304800" defTabSz="1219200">
              <a:lnSpc>
                <a:spcPct val="90000"/>
              </a:lnSpc>
              <a:spcBef>
                <a:spcPts val="665"/>
              </a:spcBef>
              <a:buFont typeface="Arial" panose="020B0604020202020204" pitchFamily="34" charset="0"/>
              <a:buChar char="•"/>
              <a:defRPr sz="2535">
                <a:latin typeface="微软雅黑" panose="020B0503020204020204" pitchFamily="34" charset="-122"/>
              </a:defRPr>
            </a:lvl5pPr>
            <a:lvl6pPr marL="3352800" indent="-304800" defTabSz="1219200">
              <a:lnSpc>
                <a:spcPct val="90000"/>
              </a:lnSpc>
              <a:spcBef>
                <a:spcPts val="665"/>
              </a:spcBef>
              <a:buFont typeface="Arial" panose="020B0604020202020204" pitchFamily="34" charset="0"/>
              <a:buChar char="•"/>
              <a:defRPr sz="2535"/>
            </a:lvl6pPr>
            <a:lvl7pPr marL="3961765" indent="-304800" defTabSz="1219200">
              <a:lnSpc>
                <a:spcPct val="90000"/>
              </a:lnSpc>
              <a:spcBef>
                <a:spcPts val="665"/>
              </a:spcBef>
              <a:buFont typeface="Arial" panose="020B0604020202020204" pitchFamily="34" charset="0"/>
              <a:buChar char="•"/>
              <a:defRPr sz="2535"/>
            </a:lvl7pPr>
            <a:lvl8pPr marL="4571365" indent="-304800" defTabSz="1219200">
              <a:lnSpc>
                <a:spcPct val="90000"/>
              </a:lnSpc>
              <a:spcBef>
                <a:spcPts val="665"/>
              </a:spcBef>
              <a:buFont typeface="Arial" panose="020B0604020202020204" pitchFamily="34" charset="0"/>
              <a:buChar char="•"/>
              <a:defRPr sz="2535"/>
            </a:lvl8pPr>
            <a:lvl9pPr marL="5180965" indent="-304800" defTabSz="1219200">
              <a:lnSpc>
                <a:spcPct val="90000"/>
              </a:lnSpc>
              <a:spcBef>
                <a:spcPts val="665"/>
              </a:spcBef>
              <a:buFont typeface="Arial" panose="020B0604020202020204" pitchFamily="34" charset="0"/>
              <a:buChar char="•"/>
              <a:defRPr sz="2535"/>
            </a:lvl9pPr>
          </a:lstStyle>
          <a:p>
            <a:pPr>
              <a:lnSpc>
                <a:spcPct val="100000"/>
              </a:lnSpc>
            </a:pPr>
            <a:r>
              <a:rPr lang="en-US" altLang="zh-CN" sz="800" dirty="0">
                <a:sym typeface="微软雅黑" panose="020B0503020204020204" pitchFamily="34" charset="-122"/>
              </a:rPr>
              <a:t>1. Joensuu H, et al. JAMA Oncol. 2020 Aug 1;6(8):1241-1246.   2. Blay JY, et al. Ann Oncol. 2024 Dec;35(12):1157-1168.</a:t>
            </a:r>
            <a:endParaRPr lang="zh-CN" altLang="en-US" sz="800" dirty="0">
              <a:sym typeface="微软雅黑" panose="020B0503020204020204" pitchFamily="34" charset="-122"/>
            </a:endParaRPr>
          </a:p>
        </p:txBody>
      </p:sp>
      <p:pic>
        <p:nvPicPr>
          <p:cNvPr id="9" name="图片 8"/>
          <p:cNvPicPr>
            <a:picLocks noChangeAspect="1"/>
          </p:cNvPicPr>
          <p:nvPr/>
        </p:nvPicPr>
        <p:blipFill>
          <a:blip r:embed="rId3"/>
          <a:srcRect b="6200"/>
          <a:stretch>
            <a:fillRect/>
          </a:stretch>
        </p:blipFill>
        <p:spPr>
          <a:xfrm>
            <a:off x="8744057" y="2194361"/>
            <a:ext cx="2650054" cy="1824935"/>
          </a:xfrm>
          <a:prstGeom prst="rect">
            <a:avLst/>
          </a:prstGeom>
        </p:spPr>
      </p:pic>
      <p:pic>
        <p:nvPicPr>
          <p:cNvPr id="10" name="图片 9"/>
          <p:cNvPicPr>
            <a:picLocks noChangeAspect="1"/>
          </p:cNvPicPr>
          <p:nvPr/>
        </p:nvPicPr>
        <p:blipFill>
          <a:blip r:embed="rId4"/>
          <a:stretch>
            <a:fillRect/>
          </a:stretch>
        </p:blipFill>
        <p:spPr>
          <a:xfrm>
            <a:off x="8757705" y="4076389"/>
            <a:ext cx="2660539" cy="1984695"/>
          </a:xfrm>
          <a:prstGeom prst="rect">
            <a:avLst/>
          </a:prstGeom>
        </p:spPr>
      </p:pic>
      <p:sp>
        <p:nvSpPr>
          <p:cNvPr id="12" name="文本框 11"/>
          <p:cNvSpPr txBox="1"/>
          <p:nvPr/>
        </p:nvSpPr>
        <p:spPr>
          <a:xfrm>
            <a:off x="9540103" y="4483158"/>
            <a:ext cx="1693367" cy="258532"/>
          </a:xfrm>
          <a:prstGeom prst="rect">
            <a:avLst/>
          </a:prstGeom>
          <a:noFill/>
        </p:spPr>
        <p:txBody>
          <a:bodyPr wrap="square">
            <a:spAutoFit/>
          </a:bodyPr>
          <a:lstStyle/>
          <a:p>
            <a:pPr marL="0" marR="0" lvl="0" indent="0" algn="ctr" defTabSz="1219200" rtl="0" eaLnBrk="1" fontAlgn="auto" latinLnBrk="0" hangingPunct="1">
              <a:lnSpc>
                <a:spcPct val="90000"/>
              </a:lnSpc>
              <a:spcBef>
                <a:spcPct val="0"/>
              </a:spcBef>
              <a:spcAft>
                <a:spcPts val="0"/>
              </a:spcAft>
              <a:buClrTx/>
              <a:buSzTx/>
              <a:buFontTx/>
              <a:buNone/>
              <a:defRPr/>
            </a:pPr>
            <a:r>
              <a:rPr kumimoji="0" lang="en-US" altLang="zh-CN" sz="12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OS</a:t>
            </a:r>
            <a:r>
              <a:rPr lang="zh-CN" altLang="en-US" sz="1200" b="1" dirty="0">
                <a:solidFill>
                  <a:prstClr val="black"/>
                </a:solidFill>
                <a:latin typeface="微软雅黑" panose="020B0503020204020204" pitchFamily="34" charset="-122"/>
                <a:ea typeface="微软雅黑" panose="020B0503020204020204" pitchFamily="34" charset="-122"/>
                <a:sym typeface="微软雅黑" panose="020B0503020204020204" pitchFamily="34" charset="-122"/>
              </a:rPr>
              <a:t>尚不成熟</a:t>
            </a:r>
            <a:endParaRPr kumimoji="0" lang="zh-CN" altLang="en-US" sz="12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21" name="图片 20"/>
          <p:cNvPicPr>
            <a:picLocks noChangeAspect="1"/>
          </p:cNvPicPr>
          <p:nvPr/>
        </p:nvPicPr>
        <p:blipFill>
          <a:blip r:embed="rId5"/>
          <a:srcRect r="2960"/>
          <a:stretch>
            <a:fillRect/>
          </a:stretch>
        </p:blipFill>
        <p:spPr>
          <a:xfrm>
            <a:off x="396075" y="4195689"/>
            <a:ext cx="3179536" cy="1826651"/>
          </a:xfrm>
          <a:prstGeom prst="rect">
            <a:avLst/>
          </a:prstGeom>
        </p:spPr>
      </p:pic>
      <p:pic>
        <p:nvPicPr>
          <p:cNvPr id="22" name="图片 21"/>
          <p:cNvPicPr>
            <a:picLocks noChangeAspect="1"/>
          </p:cNvPicPr>
          <p:nvPr/>
        </p:nvPicPr>
        <p:blipFill>
          <a:blip r:embed="rId6"/>
          <a:stretch>
            <a:fillRect/>
          </a:stretch>
        </p:blipFill>
        <p:spPr>
          <a:xfrm>
            <a:off x="396578" y="1917783"/>
            <a:ext cx="3186785" cy="2241588"/>
          </a:xfrm>
          <a:prstGeom prst="rect">
            <a:avLst/>
          </a:prstGeom>
        </p:spPr>
      </p:pic>
      <p:sp>
        <p:nvSpPr>
          <p:cNvPr id="24" name="矩形: 圆角 23"/>
          <p:cNvSpPr/>
          <p:nvPr/>
        </p:nvSpPr>
        <p:spPr>
          <a:xfrm>
            <a:off x="476290" y="1117603"/>
            <a:ext cx="3106247" cy="313781"/>
          </a:xfrm>
          <a:prstGeom prst="roundRect">
            <a:avLst/>
          </a:prstGeom>
          <a:solidFill>
            <a:srgbClr val="AC283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spcBef>
                <a:spcPts val="0"/>
              </a:spcBef>
              <a:spcAft>
                <a:spcPts val="0"/>
              </a:spcAft>
              <a:buClrTx/>
              <a:buSzTx/>
              <a:buFontTx/>
              <a:buNone/>
              <a:defRPr/>
            </a:pPr>
            <a:r>
              <a:rPr lang="zh-CN" altLang="en-US" sz="1400" b="1" dirty="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rPr>
              <a:t>真实世界研究：伊马替尼辅助</a:t>
            </a:r>
            <a:r>
              <a:rPr lang="en-US" altLang="zh-CN" sz="1400" b="1" dirty="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rPr>
              <a:t>3</a:t>
            </a:r>
            <a:r>
              <a:rPr lang="zh-CN" altLang="en-US" sz="1400" b="1" dirty="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rPr>
              <a:t>年</a:t>
            </a:r>
            <a:endParaRPr lang="en-US" altLang="zh-CN" sz="1400" b="1" dirty="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30" name="文本框 29"/>
          <p:cNvSpPr txBox="1"/>
          <p:nvPr/>
        </p:nvSpPr>
        <p:spPr>
          <a:xfrm>
            <a:off x="4641222" y="1352392"/>
            <a:ext cx="3417224" cy="830997"/>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en-US" altLang="zh-CN" sz="1200" b="1" i="0" u="none" strike="noStrike" kern="1200" cap="none" spc="0" normalizeH="0" baseline="0" noProof="0" dirty="0">
                <a:ln>
                  <a:noFill/>
                </a:ln>
                <a:solidFill>
                  <a:srgbClr val="AC283F"/>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SSGXVIII/AIO</a:t>
            </a:r>
            <a:r>
              <a:rPr kumimoji="0" lang="zh-CN" altLang="en-US" sz="1200" b="1" i="0" u="none" strike="noStrike" kern="1200" cap="none" spc="0" normalizeH="0" baseline="0" noProof="0" dirty="0">
                <a:ln>
                  <a:noFill/>
                </a:ln>
                <a:solidFill>
                  <a:srgbClr val="AC283F"/>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研究</a:t>
            </a:r>
            <a:r>
              <a:rPr kumimoji="0" lang="en-US" altLang="zh-CN" sz="1200" b="1" i="0" u="none" strike="noStrike" kern="1200" cap="none" spc="0" normalizeH="0" baseline="30000" noProof="0" dirty="0">
                <a:ln>
                  <a:noFill/>
                </a:ln>
                <a:solidFill>
                  <a:srgbClr val="AC283F"/>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1</a:t>
            </a:r>
            <a:r>
              <a:rPr kumimoji="0" lang="zh-CN" altLang="en-US" sz="1200" b="1" i="0" u="none" strike="noStrike" kern="1200" cap="none" spc="0" normalizeH="0" baseline="30000" noProof="0" dirty="0">
                <a:ln>
                  <a:noFill/>
                </a:ln>
                <a:solidFill>
                  <a:srgbClr val="AC283F"/>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 </a:t>
            </a:r>
            <a:r>
              <a:rPr kumimoji="0" lang="zh-CN" altLang="en-US" sz="120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伊马替尼维持</a:t>
            </a:r>
            <a:r>
              <a:rPr kumimoji="0" lang="en-US" altLang="zh-CN" sz="120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3</a:t>
            </a:r>
            <a:r>
              <a:rPr kumimoji="0" lang="zh-CN" altLang="en-US" sz="120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年 </a:t>
            </a:r>
            <a:r>
              <a:rPr kumimoji="0" lang="en-US" altLang="zh-CN" sz="120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vs 1</a:t>
            </a:r>
            <a:r>
              <a:rPr kumimoji="0" lang="zh-CN" altLang="en-US" sz="120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年</a:t>
            </a:r>
            <a:r>
              <a:rPr kumimoji="0" lang="zh-CN" altLang="en-US" sz="12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a:t>
            </a:r>
            <a:endParaRPr kumimoji="0" lang="en-US" altLang="zh-CN" sz="12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a:p>
            <a:pPr marL="531495" lvl="1" indent="-171450">
              <a:buFont typeface="Arial" panose="020B0604020202020204" pitchFamily="34" charset="0"/>
              <a:buChar char="•"/>
              <a:defRPr/>
            </a:pPr>
            <a:r>
              <a:rPr kumimoji="0" lang="en-US" altLang="zh-CN" sz="120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5</a:t>
            </a:r>
            <a:r>
              <a:rPr kumimoji="0" lang="zh-CN" altLang="en-US" sz="120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年</a:t>
            </a:r>
            <a:r>
              <a:rPr kumimoji="0" lang="en-US" altLang="zh-CN" sz="120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RFS</a:t>
            </a:r>
            <a:r>
              <a:rPr kumimoji="0" lang="zh-CN" altLang="en-US" sz="120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率：</a:t>
            </a:r>
            <a:r>
              <a:rPr kumimoji="0" lang="en-US" altLang="zh-CN" sz="120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71% vs 53%</a:t>
            </a:r>
            <a:endParaRPr kumimoji="0" lang="en-US" altLang="zh-CN" sz="120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a:p>
            <a:pPr marL="531495" lvl="1" indent="-171450">
              <a:buFont typeface="Arial" panose="020B0604020202020204" pitchFamily="34" charset="0"/>
              <a:buChar char="•"/>
              <a:defRPr/>
            </a:pPr>
            <a:r>
              <a:rPr kumimoji="0" lang="en-US" altLang="zh-CN" sz="120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5</a:t>
            </a:r>
            <a:r>
              <a:rPr kumimoji="0" lang="zh-CN" altLang="en-US" sz="120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年</a:t>
            </a:r>
            <a:r>
              <a:rPr kumimoji="0" lang="en-US" altLang="zh-CN" sz="120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OS</a:t>
            </a:r>
            <a:r>
              <a:rPr kumimoji="0" lang="zh-CN" altLang="en-US" sz="120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率：</a:t>
            </a:r>
            <a:r>
              <a:rPr kumimoji="0" lang="en-US" altLang="zh-CN" sz="120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92% vs 86%</a:t>
            </a:r>
            <a:endParaRPr kumimoji="0" lang="en-US" altLang="zh-CN" sz="120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a:p>
            <a:pPr marL="531495" lvl="1" indent="-171450">
              <a:buFont typeface="Arial" panose="020B0604020202020204" pitchFamily="34" charset="0"/>
              <a:buChar char="•"/>
              <a:defRPr/>
            </a:pPr>
            <a:r>
              <a:rPr kumimoji="0" lang="en-US" altLang="zh-CN" sz="120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10</a:t>
            </a:r>
            <a:r>
              <a:rPr kumimoji="0" lang="zh-CN" altLang="en-US" sz="120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年</a:t>
            </a:r>
            <a:r>
              <a:rPr kumimoji="0" lang="en-US" altLang="zh-CN" sz="120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OS</a:t>
            </a:r>
            <a:r>
              <a:rPr kumimoji="0" lang="zh-CN" altLang="en-US" sz="120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率：</a:t>
            </a:r>
            <a:r>
              <a:rPr kumimoji="0" lang="en-US" altLang="zh-CN" sz="120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79% vs 65%</a:t>
            </a:r>
            <a:endParaRPr kumimoji="0" lang="en-US" altLang="zh-CN" sz="120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35" name="文本框 34"/>
          <p:cNvSpPr txBox="1"/>
          <p:nvPr/>
        </p:nvSpPr>
        <p:spPr>
          <a:xfrm>
            <a:off x="0" y="1515162"/>
            <a:ext cx="4130235" cy="27699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20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5</a:t>
            </a:r>
            <a:r>
              <a:rPr kumimoji="0" lang="zh-CN" altLang="en-US" sz="120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年</a:t>
            </a:r>
            <a:r>
              <a:rPr kumimoji="0" lang="en-US" altLang="zh-CN" sz="120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DFS</a:t>
            </a:r>
            <a:r>
              <a:rPr kumimoji="0" lang="zh-CN" altLang="en-US" sz="120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率</a:t>
            </a:r>
            <a:r>
              <a:rPr kumimoji="0" lang="en-US" altLang="zh-CN" sz="120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58.2%</a:t>
            </a:r>
            <a:r>
              <a:rPr kumimoji="0" lang="zh-CN" altLang="en-US" sz="120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a:t>
            </a:r>
            <a:r>
              <a:rPr kumimoji="0" lang="en-US" altLang="zh-CN" sz="120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5</a:t>
            </a:r>
            <a:r>
              <a:rPr kumimoji="0" lang="zh-CN" altLang="en-US" sz="120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年</a:t>
            </a:r>
            <a:r>
              <a:rPr kumimoji="0" lang="en-US" altLang="zh-CN" sz="120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OS</a:t>
            </a:r>
            <a:r>
              <a:rPr kumimoji="0" lang="zh-CN" altLang="en-US" sz="120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率</a:t>
            </a:r>
            <a:r>
              <a:rPr kumimoji="0" lang="en-US" altLang="zh-CN" sz="120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86.1%</a:t>
            </a:r>
            <a:r>
              <a:rPr lang="zh-CN" altLang="en-US" sz="1200" dirty="0">
                <a:latin typeface="微软雅黑" panose="020B0503020204020204" pitchFamily="34" charset="-122"/>
                <a:ea typeface="微软雅黑" panose="020B0503020204020204" pitchFamily="34" charset="-122"/>
                <a:cs typeface="+mn-ea"/>
                <a:sym typeface="微软雅黑" panose="020B0503020204020204" pitchFamily="34" charset="-122"/>
              </a:rPr>
              <a:t>，</a:t>
            </a:r>
            <a:r>
              <a:rPr kumimoji="0" lang="en-US" altLang="zh-CN" sz="120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10</a:t>
            </a:r>
            <a:r>
              <a:rPr kumimoji="0" lang="zh-CN" altLang="en-US" sz="120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年</a:t>
            </a:r>
            <a:r>
              <a:rPr kumimoji="0" lang="en-US" altLang="zh-CN" sz="120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OS</a:t>
            </a:r>
            <a:r>
              <a:rPr kumimoji="0" lang="zh-CN" altLang="en-US" sz="120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率</a:t>
            </a:r>
            <a:r>
              <a:rPr kumimoji="0" lang="en-US" altLang="zh-CN" sz="120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64.4%</a:t>
            </a:r>
            <a:endParaRPr kumimoji="0" lang="en-US" altLang="zh-CN" sz="120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36" name="文本框 35"/>
          <p:cNvSpPr txBox="1"/>
          <p:nvPr/>
        </p:nvSpPr>
        <p:spPr>
          <a:xfrm>
            <a:off x="8417133" y="1363053"/>
            <a:ext cx="3298577" cy="646331"/>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en-US" altLang="zh-CN" sz="1200" b="1" i="0" u="none" strike="noStrike" kern="1200" cap="none" spc="0" normalizeH="0" baseline="0" noProof="0" dirty="0">
                <a:ln>
                  <a:noFill/>
                </a:ln>
                <a:solidFill>
                  <a:srgbClr val="AC283F"/>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IMADGIST</a:t>
            </a:r>
            <a:r>
              <a:rPr kumimoji="0" lang="zh-CN" altLang="en-US" sz="1200" b="1" i="0" u="none" strike="noStrike" kern="1200" cap="none" spc="0" normalizeH="0" baseline="0" noProof="0" dirty="0">
                <a:ln>
                  <a:noFill/>
                </a:ln>
                <a:solidFill>
                  <a:srgbClr val="AC283F"/>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研究</a:t>
            </a:r>
            <a:r>
              <a:rPr kumimoji="0" lang="en-US" altLang="zh-CN" sz="1200" b="1" i="0" u="none" strike="noStrike" kern="1200" cap="none" spc="0" normalizeH="0" baseline="30000" noProof="0" dirty="0">
                <a:ln>
                  <a:noFill/>
                </a:ln>
                <a:solidFill>
                  <a:srgbClr val="AC283F"/>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2</a:t>
            </a:r>
            <a:r>
              <a:rPr kumimoji="0" lang="zh-CN" altLang="en-US" sz="1200" b="1" i="0" u="none" strike="noStrike" kern="1200" cap="none" spc="0" normalizeH="0" baseline="0" noProof="0" dirty="0">
                <a:ln>
                  <a:noFill/>
                </a:ln>
                <a:solidFill>
                  <a:srgbClr val="AC283F"/>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 </a:t>
            </a:r>
            <a:r>
              <a:rPr kumimoji="0" lang="zh-CN" altLang="en-US" sz="120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伊马替尼维持</a:t>
            </a:r>
            <a:r>
              <a:rPr kumimoji="0" lang="en-US" altLang="zh-CN" sz="120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3</a:t>
            </a:r>
            <a:r>
              <a:rPr kumimoji="0" lang="zh-CN" altLang="en-US" sz="120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年 </a:t>
            </a:r>
            <a:r>
              <a:rPr kumimoji="0" lang="en-US" altLang="zh-CN" sz="120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vs 6</a:t>
            </a:r>
            <a:r>
              <a:rPr kumimoji="0" lang="zh-CN" altLang="en-US" sz="120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年：</a:t>
            </a:r>
            <a:endParaRPr kumimoji="0" lang="en-US" altLang="zh-CN" sz="120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a:p>
            <a:pPr marL="531495" lvl="1" indent="-171450">
              <a:buFont typeface="Arial" panose="020B0604020202020204" pitchFamily="34" charset="0"/>
              <a:buChar char="•"/>
              <a:defRPr/>
            </a:pPr>
            <a:r>
              <a:rPr kumimoji="0" lang="en-US" altLang="zh-CN" sz="120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3</a:t>
            </a:r>
            <a:r>
              <a:rPr kumimoji="0" lang="zh-CN" altLang="en-US" sz="120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年</a:t>
            </a:r>
            <a:r>
              <a:rPr kumimoji="0" lang="en-US" altLang="zh-CN" sz="120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DFS</a:t>
            </a:r>
            <a:r>
              <a:rPr kumimoji="0" lang="zh-CN" altLang="en-US" sz="120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率：</a:t>
            </a:r>
            <a:r>
              <a:rPr kumimoji="0" lang="en-US" altLang="zh-CN" sz="120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55% vs 87%</a:t>
            </a:r>
            <a:endParaRPr kumimoji="0" lang="en-US" altLang="zh-CN" sz="120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a:p>
            <a:pPr marL="531495" lvl="1" indent="-171450">
              <a:buFont typeface="Arial" panose="020B0604020202020204" pitchFamily="34" charset="0"/>
              <a:buChar char="•"/>
              <a:defRPr/>
            </a:pPr>
            <a:r>
              <a:rPr kumimoji="0" lang="en-US" altLang="zh-CN" sz="120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OS</a:t>
            </a:r>
            <a:r>
              <a:rPr kumimoji="0" lang="zh-CN" altLang="en-US" sz="120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尚不成熟</a:t>
            </a:r>
            <a:endParaRPr kumimoji="0" lang="en-US" altLang="zh-CN" sz="120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37" name="文本框 36"/>
          <p:cNvSpPr txBox="1"/>
          <p:nvPr/>
        </p:nvSpPr>
        <p:spPr>
          <a:xfrm>
            <a:off x="5851539" y="2116635"/>
            <a:ext cx="1693367" cy="258532"/>
          </a:xfrm>
          <a:prstGeom prst="rect">
            <a:avLst/>
          </a:prstGeom>
          <a:noFill/>
        </p:spPr>
        <p:txBody>
          <a:bodyPr wrap="square">
            <a:spAutoFit/>
          </a:bodyPr>
          <a:lstStyle/>
          <a:p>
            <a:pPr marL="0" marR="0" lvl="0" indent="0" algn="ctr" defTabSz="1219200" rtl="0" eaLnBrk="1" fontAlgn="auto" latinLnBrk="0" hangingPunct="1">
              <a:lnSpc>
                <a:spcPct val="90000"/>
              </a:lnSpc>
              <a:spcBef>
                <a:spcPct val="0"/>
              </a:spcBef>
              <a:spcAft>
                <a:spcPts val="0"/>
              </a:spcAft>
              <a:buClrTx/>
              <a:buSzTx/>
              <a:buFontTx/>
              <a:buNone/>
              <a:defRPr/>
            </a:pPr>
            <a:r>
              <a:rPr kumimoji="0" lang="en-US" altLang="zh-CN" sz="12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RFS</a:t>
            </a:r>
            <a:endParaRPr kumimoji="0" lang="zh-CN" altLang="en-US" sz="12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8" name="文本框 37"/>
          <p:cNvSpPr txBox="1"/>
          <p:nvPr/>
        </p:nvSpPr>
        <p:spPr>
          <a:xfrm>
            <a:off x="5874849" y="4068446"/>
            <a:ext cx="1693367" cy="258532"/>
          </a:xfrm>
          <a:prstGeom prst="rect">
            <a:avLst/>
          </a:prstGeom>
          <a:noFill/>
        </p:spPr>
        <p:txBody>
          <a:bodyPr wrap="square">
            <a:spAutoFit/>
          </a:bodyPr>
          <a:lstStyle/>
          <a:p>
            <a:pPr marL="0" marR="0" lvl="0" indent="0" algn="ctr" defTabSz="1219200" rtl="0" eaLnBrk="1" fontAlgn="auto" latinLnBrk="0" hangingPunct="1">
              <a:lnSpc>
                <a:spcPct val="90000"/>
              </a:lnSpc>
              <a:spcBef>
                <a:spcPct val="0"/>
              </a:spcBef>
              <a:spcAft>
                <a:spcPts val="0"/>
              </a:spcAft>
              <a:buClrTx/>
              <a:buSzTx/>
              <a:buFontTx/>
              <a:buNone/>
              <a:defRPr/>
            </a:pPr>
            <a:r>
              <a:rPr kumimoji="0" lang="en-US" altLang="zh-CN" sz="12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OS</a:t>
            </a:r>
            <a:endParaRPr kumimoji="0" lang="zh-CN" altLang="en-US" sz="12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9" name="文本框 38"/>
          <p:cNvSpPr txBox="1"/>
          <p:nvPr/>
        </p:nvSpPr>
        <p:spPr>
          <a:xfrm>
            <a:off x="9483913" y="2113613"/>
            <a:ext cx="1693367" cy="258532"/>
          </a:xfrm>
          <a:prstGeom prst="rect">
            <a:avLst/>
          </a:prstGeom>
          <a:noFill/>
        </p:spPr>
        <p:txBody>
          <a:bodyPr wrap="square">
            <a:spAutoFit/>
          </a:bodyPr>
          <a:lstStyle/>
          <a:p>
            <a:pPr marL="0" marR="0" lvl="0" indent="0" algn="ctr" defTabSz="1219200" rtl="0" eaLnBrk="1" fontAlgn="auto" latinLnBrk="0" hangingPunct="1">
              <a:lnSpc>
                <a:spcPct val="90000"/>
              </a:lnSpc>
              <a:spcBef>
                <a:spcPct val="0"/>
              </a:spcBef>
              <a:spcAft>
                <a:spcPts val="0"/>
              </a:spcAft>
              <a:buClrTx/>
              <a:buSzTx/>
              <a:buFontTx/>
              <a:buNone/>
              <a:defRPr/>
            </a:pPr>
            <a:r>
              <a:rPr kumimoji="0" lang="en-US" altLang="zh-CN" sz="12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DFS</a:t>
            </a:r>
            <a:endParaRPr kumimoji="0" lang="zh-CN" altLang="en-US" sz="12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1" name="文本框 40"/>
          <p:cNvSpPr txBox="1"/>
          <p:nvPr/>
        </p:nvSpPr>
        <p:spPr>
          <a:xfrm>
            <a:off x="1151728" y="1937958"/>
            <a:ext cx="1693367" cy="258532"/>
          </a:xfrm>
          <a:prstGeom prst="rect">
            <a:avLst/>
          </a:prstGeom>
          <a:noFill/>
        </p:spPr>
        <p:txBody>
          <a:bodyPr wrap="square">
            <a:spAutoFit/>
          </a:bodyPr>
          <a:lstStyle/>
          <a:p>
            <a:pPr marL="0" marR="0" lvl="0" indent="0" algn="ctr" defTabSz="1219200" rtl="0" eaLnBrk="1" fontAlgn="auto" latinLnBrk="0" hangingPunct="1">
              <a:lnSpc>
                <a:spcPct val="90000"/>
              </a:lnSpc>
              <a:spcBef>
                <a:spcPct val="0"/>
              </a:spcBef>
              <a:spcAft>
                <a:spcPts val="0"/>
              </a:spcAft>
              <a:buClrTx/>
              <a:buSzTx/>
              <a:buFontTx/>
              <a:buNone/>
              <a:defRPr/>
            </a:pPr>
            <a:r>
              <a:rPr kumimoji="0" lang="en-US" altLang="zh-CN" sz="12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DFS</a:t>
            </a:r>
            <a:endParaRPr kumimoji="0" lang="zh-CN" altLang="en-US" sz="12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2" name="文本框 41"/>
          <p:cNvSpPr txBox="1"/>
          <p:nvPr/>
        </p:nvSpPr>
        <p:spPr>
          <a:xfrm>
            <a:off x="1131596" y="4164326"/>
            <a:ext cx="1693367" cy="258532"/>
          </a:xfrm>
          <a:prstGeom prst="rect">
            <a:avLst/>
          </a:prstGeom>
          <a:noFill/>
        </p:spPr>
        <p:txBody>
          <a:bodyPr wrap="square">
            <a:spAutoFit/>
          </a:bodyPr>
          <a:lstStyle/>
          <a:p>
            <a:pPr marL="0" marR="0" lvl="0" indent="0" algn="ctr" defTabSz="1219200" rtl="0" eaLnBrk="1" fontAlgn="auto" latinLnBrk="0" hangingPunct="1">
              <a:lnSpc>
                <a:spcPct val="90000"/>
              </a:lnSpc>
              <a:spcBef>
                <a:spcPct val="0"/>
              </a:spcBef>
              <a:spcAft>
                <a:spcPts val="0"/>
              </a:spcAft>
              <a:buClrTx/>
              <a:buSzTx/>
              <a:buFontTx/>
              <a:buNone/>
              <a:defRPr/>
            </a:pPr>
            <a:r>
              <a:rPr kumimoji="0" lang="en-US" altLang="zh-CN" sz="12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OS</a:t>
            </a:r>
            <a:endParaRPr kumimoji="0" lang="zh-CN" altLang="en-US" sz="12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3" name="TextBox 8_1_1"/>
          <p:cNvSpPr txBox="1"/>
          <p:nvPr/>
        </p:nvSpPr>
        <p:spPr>
          <a:xfrm>
            <a:off x="9566297" y="6370113"/>
            <a:ext cx="2289232" cy="184666"/>
          </a:xfrm>
          <a:prstGeom prst="rect">
            <a:avLst/>
          </a:prstGeom>
          <a:noFill/>
        </p:spPr>
        <p:txBody>
          <a:bodyPr wrap="square" lIns="60960" tIns="30480" rIns="60960" bIns="30480" numCol="1"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Clr>
                <a:prstClr val="white">
                  <a:lumMod val="50000"/>
                </a:prstClr>
              </a:buClr>
            </a:pPr>
            <a:r>
              <a:rPr lang="en-US" altLang="zh-CN" sz="800" dirty="0" err="1">
                <a:latin typeface="微软雅黑" panose="020B0503020204020204" pitchFamily="34" charset="-122"/>
                <a:ea typeface="微软雅黑" panose="020B0503020204020204" pitchFamily="34" charset="-122"/>
                <a:sym typeface="微软雅黑" panose="020B0503020204020204" pitchFamily="34" charset="-122"/>
              </a:rPr>
              <a:t>mDFS</a:t>
            </a:r>
            <a:r>
              <a:rPr lang="zh-CN" altLang="en-US" sz="800" dirty="0">
                <a:latin typeface="微软雅黑" panose="020B0503020204020204" pitchFamily="34" charset="-122"/>
                <a:ea typeface="微软雅黑" panose="020B0503020204020204" pitchFamily="34" charset="-122"/>
                <a:sym typeface="微软雅黑" panose="020B0503020204020204" pitchFamily="34" charset="-122"/>
              </a:rPr>
              <a:t>，中位无病生存期； </a:t>
            </a:r>
            <a:r>
              <a:rPr lang="en-US" altLang="zh-CN" sz="800" dirty="0">
                <a:solidFill>
                  <a:prstClr val="black"/>
                </a:solidFill>
                <a:latin typeface="微软雅黑" panose="020B0503020204020204" pitchFamily="34" charset="-122"/>
                <a:ea typeface="微软雅黑" panose="020B0503020204020204" pitchFamily="34" charset="-122"/>
                <a:sym typeface="微软雅黑" panose="020B0503020204020204" pitchFamily="34" charset="-122"/>
              </a:rPr>
              <a:t>RFS</a:t>
            </a:r>
            <a:r>
              <a:rPr lang="zh-CN" altLang="en-US" sz="800" dirty="0">
                <a:solidFill>
                  <a:prstClr val="black"/>
                </a:solidFill>
                <a:latin typeface="微软雅黑" panose="020B0503020204020204" pitchFamily="34" charset="-122"/>
                <a:ea typeface="微软雅黑" panose="020B0503020204020204" pitchFamily="34" charset="-122"/>
                <a:sym typeface="微软雅黑" panose="020B0503020204020204" pitchFamily="34" charset="-122"/>
              </a:rPr>
              <a:t>，无复发生存期；</a:t>
            </a:r>
            <a:endParaRPr lang="en-US" sz="800" dirty="0">
              <a:solidFill>
                <a:prstClr val="black"/>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 name="文本框 4"/>
          <p:cNvSpPr txBox="1"/>
          <p:nvPr/>
        </p:nvSpPr>
        <p:spPr>
          <a:xfrm>
            <a:off x="245959" y="6041051"/>
            <a:ext cx="1287708" cy="215444"/>
          </a:xfrm>
          <a:prstGeom prst="rect">
            <a:avLst/>
          </a:prstGeom>
          <a:noFill/>
        </p:spPr>
        <p:txBody>
          <a:bodyPr wrap="square">
            <a:spAutoFit/>
          </a:bodyPr>
          <a:lstStyle/>
          <a:p>
            <a:pPr marL="171450" marR="0" lvl="0" indent="-171450"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kumimoji="0" lang="zh-CN" altLang="en-US" sz="80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中位随访时间</a:t>
            </a:r>
            <a:r>
              <a:rPr kumimoji="0" lang="en-US" altLang="zh-CN" sz="80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5.2</a:t>
            </a:r>
            <a:r>
              <a:rPr kumimoji="0" lang="zh-CN" altLang="en-US" sz="80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年</a:t>
            </a:r>
            <a:endParaRPr kumimoji="0" lang="en-US" altLang="zh-CN" sz="80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6" name="文本框 5"/>
          <p:cNvSpPr txBox="1"/>
          <p:nvPr/>
        </p:nvSpPr>
        <p:spPr>
          <a:xfrm>
            <a:off x="4801961" y="6076521"/>
            <a:ext cx="2906971" cy="215444"/>
          </a:xfrm>
          <a:prstGeom prst="rect">
            <a:avLst/>
          </a:prstGeom>
          <a:noFill/>
        </p:spPr>
        <p:txBody>
          <a:bodyPr wrap="square">
            <a:spAutoFit/>
          </a:bodyPr>
          <a:lstStyle>
            <a:defPPr>
              <a:defRPr lang="zh-CN"/>
            </a:defPPr>
            <a:lvl1pPr marR="0" lvl="0" indent="0" algn="r" fontAlgn="auto">
              <a:lnSpc>
                <a:spcPct val="100000"/>
              </a:lnSpc>
              <a:spcBef>
                <a:spcPts val="0"/>
              </a:spcBef>
              <a:spcAft>
                <a:spcPts val="0"/>
              </a:spcAft>
              <a:buClrTx/>
              <a:buSzTx/>
              <a:buFontTx/>
              <a:buNone/>
              <a:defRPr kumimoji="0" sz="800" i="0" u="none" strike="noStrike" cap="none" spc="0" normalizeH="0" baseline="0">
                <a:ln>
                  <a:noFill/>
                </a:ln>
                <a:effectLst/>
                <a:uLnTx/>
                <a:uFillTx/>
                <a:latin typeface="微软雅黑" panose="020B0503020204020204" pitchFamily="34" charset="-122"/>
                <a:ea typeface="微软雅黑" panose="020B0503020204020204" pitchFamily="34" charset="-122"/>
                <a:cs typeface="+mn-ea"/>
              </a:defRPr>
            </a:lvl1pPr>
          </a:lstStyle>
          <a:p>
            <a:pPr marL="171450" indent="-171450" algn="l">
              <a:buFont typeface="Arial" panose="020B0604020202020204" pitchFamily="34" charset="0"/>
              <a:buChar char="•"/>
            </a:pPr>
            <a:r>
              <a:rPr lang="zh-CN" altLang="en-US" dirty="0">
                <a:sym typeface="微软雅黑" panose="020B0503020204020204" pitchFamily="34" charset="-122"/>
              </a:rPr>
              <a:t>中位随访时间</a:t>
            </a:r>
            <a:r>
              <a:rPr lang="en-US" altLang="zh-CN" dirty="0">
                <a:sym typeface="微软雅黑" panose="020B0503020204020204" pitchFamily="34" charset="-122"/>
              </a:rPr>
              <a:t>10</a:t>
            </a:r>
            <a:r>
              <a:rPr lang="zh-CN" altLang="en-US" dirty="0">
                <a:sym typeface="微软雅黑" panose="020B0503020204020204" pitchFamily="34" charset="-122"/>
              </a:rPr>
              <a:t>年</a:t>
            </a:r>
            <a:endParaRPr lang="en-US" altLang="zh-CN" dirty="0">
              <a:sym typeface="微软雅黑" panose="020B0503020204020204" pitchFamily="34" charset="-122"/>
            </a:endParaRPr>
          </a:p>
        </p:txBody>
      </p:sp>
      <p:sp>
        <p:nvSpPr>
          <p:cNvPr id="7" name="文本框 6"/>
          <p:cNvSpPr txBox="1"/>
          <p:nvPr/>
        </p:nvSpPr>
        <p:spPr>
          <a:xfrm>
            <a:off x="8757705" y="6102586"/>
            <a:ext cx="3456561" cy="215444"/>
          </a:xfrm>
          <a:prstGeom prst="rect">
            <a:avLst/>
          </a:prstGeom>
          <a:noFill/>
        </p:spPr>
        <p:txBody>
          <a:bodyPr wrap="square">
            <a:spAutoFit/>
          </a:bodyPr>
          <a:lstStyle>
            <a:defPPr>
              <a:defRPr lang="zh-CN"/>
            </a:defPPr>
            <a:lvl1pPr marR="0" lvl="0" indent="0" algn="r" fontAlgn="auto">
              <a:lnSpc>
                <a:spcPct val="100000"/>
              </a:lnSpc>
              <a:spcBef>
                <a:spcPts val="0"/>
              </a:spcBef>
              <a:spcAft>
                <a:spcPts val="0"/>
              </a:spcAft>
              <a:buClrTx/>
              <a:buSzTx/>
              <a:buFontTx/>
              <a:buNone/>
              <a:defRPr kumimoji="0" sz="800" i="0" u="none" strike="noStrike" cap="none" spc="0" normalizeH="0" baseline="0">
                <a:ln>
                  <a:noFill/>
                </a:ln>
                <a:effectLst/>
                <a:uLnTx/>
                <a:uFillTx/>
                <a:latin typeface="微软雅黑" panose="020B0503020204020204" pitchFamily="34" charset="-122"/>
                <a:ea typeface="微软雅黑" panose="020B0503020204020204" pitchFamily="34" charset="-122"/>
                <a:cs typeface="+mn-ea"/>
              </a:defRPr>
            </a:lvl1pPr>
          </a:lstStyle>
          <a:p>
            <a:pPr marL="171450" indent="-171450" algn="l">
              <a:buFont typeface="Arial" panose="020B0604020202020204" pitchFamily="34" charset="0"/>
              <a:buChar char="•"/>
            </a:pPr>
            <a:r>
              <a:rPr lang="zh-CN" altLang="en-US" dirty="0">
                <a:sym typeface="微软雅黑" panose="020B0503020204020204" pitchFamily="34" charset="-122"/>
              </a:rPr>
              <a:t>中位随访时间</a:t>
            </a:r>
            <a:r>
              <a:rPr lang="en-US" altLang="zh-CN" dirty="0">
                <a:sym typeface="微软雅黑" panose="020B0503020204020204" pitchFamily="34" charset="-122"/>
              </a:rPr>
              <a:t>55</a:t>
            </a:r>
            <a:r>
              <a:rPr lang="zh-CN" altLang="en-US" dirty="0">
                <a:sym typeface="微软雅黑" panose="020B0503020204020204" pitchFamily="34" charset="-122"/>
              </a:rPr>
              <a:t>个月</a:t>
            </a:r>
            <a:endParaRPr lang="en-US" altLang="zh-CN" dirty="0">
              <a:sym typeface="微软雅黑" panose="020B0503020204020204" pitchFamily="34" charset="-122"/>
            </a:endParaRPr>
          </a:p>
        </p:txBody>
      </p:sp>
      <p:sp>
        <p:nvSpPr>
          <p:cNvPr id="11" name="文本框 10"/>
          <p:cNvSpPr txBox="1"/>
          <p:nvPr/>
        </p:nvSpPr>
        <p:spPr>
          <a:xfrm>
            <a:off x="3898741" y="3180066"/>
            <a:ext cx="546070" cy="613566"/>
          </a:xfrm>
          <a:prstGeom prst="rect">
            <a:avLst/>
          </a:prstGeom>
          <a:noFill/>
        </p:spPr>
        <p:txBody>
          <a:bodyPr wrap="square" rtlCol="0">
            <a:spAutoFit/>
          </a:bodyPr>
          <a:lstStyle/>
          <a:p>
            <a:pPr>
              <a:lnSpc>
                <a:spcPct val="150000"/>
              </a:lnSpc>
            </a:pPr>
            <a:r>
              <a:rPr lang="zh-CN" altLang="en-US" sz="12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临床思考</a:t>
            </a:r>
            <a:endParaRPr lang="zh-CN" altLang="en-US" sz="12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 name="文本占位符 1_1"/>
          <p:cNvSpPr txBox="1"/>
          <p:nvPr/>
        </p:nvSpPr>
        <p:spPr>
          <a:xfrm>
            <a:off x="148802" y="6609404"/>
            <a:ext cx="6335712" cy="216982"/>
          </a:xfrm>
          <a:prstGeom prst="rect">
            <a:avLst/>
          </a:prstGeom>
        </p:spPr>
        <p:txBody>
          <a:bodyPr>
            <a:noAutofit/>
          </a:bodyPr>
          <a:lstStyle>
            <a:defPPr>
              <a:defRPr lang="zh-CN"/>
            </a:defPPr>
            <a:lvl1pPr indent="0" defTabSz="1219200">
              <a:lnSpc>
                <a:spcPct val="120000"/>
              </a:lnSpc>
              <a:spcBef>
                <a:spcPts val="0"/>
              </a:spcBef>
              <a:buFont typeface="Arial" panose="020B0604020202020204" pitchFamily="34" charset="0"/>
              <a:buNone/>
              <a:defRPr sz="900">
                <a:solidFill>
                  <a:prstClr val="black"/>
                </a:solidFill>
                <a:cs typeface="+mn-ea"/>
              </a:defRPr>
            </a:lvl1pPr>
            <a:lvl2pPr marL="914400" indent="-304800" defTabSz="1219200">
              <a:lnSpc>
                <a:spcPct val="90000"/>
              </a:lnSpc>
              <a:spcBef>
                <a:spcPts val="665"/>
              </a:spcBef>
              <a:buFont typeface="Arial" panose="020B0604020202020204" pitchFamily="34" charset="0"/>
              <a:buChar char="•"/>
              <a:defRPr sz="3200">
                <a:latin typeface="微软雅黑" panose="020B0503020204020204" pitchFamily="34" charset="-122"/>
              </a:defRPr>
            </a:lvl2pPr>
            <a:lvl3pPr marL="1524000" indent="-304800" defTabSz="1219200">
              <a:lnSpc>
                <a:spcPct val="90000"/>
              </a:lnSpc>
              <a:spcBef>
                <a:spcPts val="665"/>
              </a:spcBef>
              <a:buFont typeface="Arial" panose="020B0604020202020204" pitchFamily="34" charset="0"/>
              <a:buChar char="•"/>
              <a:defRPr sz="2800">
                <a:latin typeface="微软雅黑" panose="020B0503020204020204" pitchFamily="34" charset="-122"/>
              </a:defRPr>
            </a:lvl3pPr>
            <a:lvl4pPr marL="2133600" indent="-304800" defTabSz="1219200">
              <a:lnSpc>
                <a:spcPct val="90000"/>
              </a:lnSpc>
              <a:spcBef>
                <a:spcPts val="665"/>
              </a:spcBef>
              <a:buFont typeface="Arial" panose="020B0604020202020204" pitchFamily="34" charset="0"/>
              <a:buChar char="•"/>
              <a:defRPr sz="2535">
                <a:latin typeface="微软雅黑" panose="020B0503020204020204" pitchFamily="34" charset="-122"/>
              </a:defRPr>
            </a:lvl4pPr>
            <a:lvl5pPr marL="2743200" indent="-304800" defTabSz="1219200">
              <a:lnSpc>
                <a:spcPct val="90000"/>
              </a:lnSpc>
              <a:spcBef>
                <a:spcPts val="665"/>
              </a:spcBef>
              <a:buFont typeface="Arial" panose="020B0604020202020204" pitchFamily="34" charset="0"/>
              <a:buChar char="•"/>
              <a:defRPr sz="2535">
                <a:latin typeface="微软雅黑" panose="020B0503020204020204" pitchFamily="34" charset="-122"/>
              </a:defRPr>
            </a:lvl5pPr>
            <a:lvl6pPr marL="3352800" indent="-304800" defTabSz="1219200">
              <a:lnSpc>
                <a:spcPct val="90000"/>
              </a:lnSpc>
              <a:spcBef>
                <a:spcPts val="665"/>
              </a:spcBef>
              <a:buFont typeface="Arial" panose="020B0604020202020204" pitchFamily="34" charset="0"/>
              <a:buChar char="•"/>
              <a:defRPr sz="2535"/>
            </a:lvl6pPr>
            <a:lvl7pPr marL="3961765" indent="-304800" defTabSz="1219200">
              <a:lnSpc>
                <a:spcPct val="90000"/>
              </a:lnSpc>
              <a:spcBef>
                <a:spcPts val="665"/>
              </a:spcBef>
              <a:buFont typeface="Arial" panose="020B0604020202020204" pitchFamily="34" charset="0"/>
              <a:buChar char="•"/>
              <a:defRPr sz="2535"/>
            </a:lvl7pPr>
            <a:lvl8pPr marL="4571365" indent="-304800" defTabSz="1219200">
              <a:lnSpc>
                <a:spcPct val="90000"/>
              </a:lnSpc>
              <a:spcBef>
                <a:spcPts val="665"/>
              </a:spcBef>
              <a:buFont typeface="Arial" panose="020B0604020202020204" pitchFamily="34" charset="0"/>
              <a:buChar char="•"/>
              <a:defRPr sz="2535"/>
            </a:lvl8pPr>
            <a:lvl9pPr marL="5180965" indent="-304800" defTabSz="1219200">
              <a:lnSpc>
                <a:spcPct val="90000"/>
              </a:lnSpc>
              <a:spcBef>
                <a:spcPts val="665"/>
              </a:spcBef>
              <a:buFont typeface="Arial" panose="020B0604020202020204" pitchFamily="34" charset="0"/>
              <a:buChar char="•"/>
              <a:defRPr sz="2535"/>
            </a:lvl9pPr>
          </a:lstStyle>
          <a:p>
            <a:r>
              <a:rPr lang="fi-FI" altLang="zh-CN" dirty="0">
                <a:latin typeface="微软雅黑" panose="020B0503020204020204" pitchFamily="34" charset="-122"/>
                <a:ea typeface="微软雅黑" panose="020B0503020204020204" pitchFamily="34" charset="-122"/>
                <a:sym typeface="微软雅黑" panose="020B0503020204020204" pitchFamily="34" charset="-122"/>
              </a:rPr>
              <a:t>Katarzyna Kisielewska, et al. 2025 ESMO. 2729P.</a:t>
            </a:r>
            <a:endParaRPr lang="es-ES" altLang="zh-CN" dirty="0">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82"/>
          <p:cNvSpPr>
            <a:spLocks noChangeArrowheads="1"/>
          </p:cNvSpPr>
          <p:nvPr/>
        </p:nvSpPr>
        <p:spPr bwMode="auto">
          <a:xfrm>
            <a:off x="1386499" y="1690853"/>
            <a:ext cx="3871428" cy="220841"/>
          </a:xfrm>
          <a:prstGeom prst="rect">
            <a:avLst/>
          </a:prstGeom>
          <a:solidFill>
            <a:sysClr val="window" lastClr="FFFFFF"/>
          </a:solidFill>
          <a:ln>
            <a:noFill/>
          </a:ln>
        </p:spPr>
        <p:txBody>
          <a:bodyPr vert="horz" wrap="none" lIns="0" tIns="0" rIns="0" bIns="0" numCol="1" anchor="t" anchorCtr="0" compatLnSpc="1">
            <a:no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609600" eaLnBrk="0" fontAlgn="base" latinLnBrk="0" hangingPunct="0">
              <a:lnSpc>
                <a:spcPct val="100000"/>
              </a:lnSpc>
              <a:spcBef>
                <a:spcPct val="0"/>
              </a:spcBef>
              <a:spcAft>
                <a:spcPct val="0"/>
              </a:spcAft>
              <a:buClrTx/>
              <a:buSzTx/>
              <a:buFontTx/>
              <a:buNone/>
              <a:defRPr/>
            </a:pPr>
            <a:r>
              <a:rPr kumimoji="0" lang="zh-CN" altLang="en-US" sz="1400" b="1" i="0" u="none" strike="noStrike" kern="0" cap="none" spc="0" normalizeH="0" baseline="0" noProof="0" dirty="0">
                <a:ln>
                  <a:noFill/>
                </a:ln>
                <a:solidFill>
                  <a:prstClr val="black">
                    <a:lumMod val="50000"/>
                  </a:prstClr>
                </a:solidFill>
                <a:effectLst/>
                <a:uLnTx/>
                <a:uFillTx/>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复发后姑息治疗</a:t>
            </a:r>
            <a:endParaRPr kumimoji="0" lang="zh-CN" altLang="en-US" sz="1400" b="1" i="0" u="none" strike="noStrike" kern="0" cap="none" spc="0" normalizeH="0" baseline="0" noProof="0" dirty="0">
              <a:ln>
                <a:noFill/>
              </a:ln>
              <a:solidFill>
                <a:prstClr val="black">
                  <a:lumMod val="50000"/>
                </a:prstClr>
              </a:solidFill>
              <a:effectLst/>
              <a:uLnTx/>
              <a:uFillTx/>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p:txBody>
      </p:sp>
      <p:graphicFrame>
        <p:nvGraphicFramePr>
          <p:cNvPr id="19" name="Content Placeholder 7_1"/>
          <p:cNvGraphicFramePr/>
          <p:nvPr/>
        </p:nvGraphicFramePr>
        <p:xfrm>
          <a:off x="1397497" y="2188311"/>
          <a:ext cx="3871428" cy="2794001"/>
        </p:xfrm>
        <a:graphic>
          <a:graphicData uri="http://schemas.openxmlformats.org/drawingml/2006/table">
            <a:tbl>
              <a:tblPr firstRow="1" bandRow="1"/>
              <a:tblGrid>
                <a:gridCol w="1766191"/>
                <a:gridCol w="2105237"/>
              </a:tblGrid>
              <a:tr h="773121">
                <a:tc>
                  <a:txBody>
                    <a:bodyPr/>
                    <a:lstStyle>
                      <a:lvl1pPr marL="0" algn="l" defTabSz="914400" rtl="0" eaLnBrk="1" latinLnBrk="0" hangingPunct="1">
                        <a:defRPr sz="1800" kern="1200">
                          <a:solidFill>
                            <a:schemeClr val="tx1"/>
                          </a:solidFill>
                          <a:latin typeface="等线" panose="02010600030101010101" charset="-122"/>
                        </a:defRPr>
                      </a:lvl1pPr>
                      <a:lvl2pPr marL="457200" algn="l" defTabSz="914400" rtl="0" eaLnBrk="1" latinLnBrk="0" hangingPunct="1">
                        <a:defRPr sz="1800" kern="1200">
                          <a:solidFill>
                            <a:schemeClr val="tx1"/>
                          </a:solidFill>
                          <a:latin typeface="等线" panose="02010600030101010101" charset="-122"/>
                        </a:defRPr>
                      </a:lvl2pPr>
                      <a:lvl3pPr marL="914400" algn="l" defTabSz="914400" rtl="0" eaLnBrk="1" latinLnBrk="0" hangingPunct="1">
                        <a:defRPr sz="1800" kern="1200">
                          <a:solidFill>
                            <a:schemeClr val="tx1"/>
                          </a:solidFill>
                          <a:latin typeface="等线" panose="02010600030101010101" charset="-122"/>
                        </a:defRPr>
                      </a:lvl3pPr>
                      <a:lvl4pPr marL="1371600" algn="l" defTabSz="914400" rtl="0" eaLnBrk="1" latinLnBrk="0" hangingPunct="1">
                        <a:defRPr sz="1800" kern="1200">
                          <a:solidFill>
                            <a:schemeClr val="tx1"/>
                          </a:solidFill>
                          <a:latin typeface="等线" panose="02010600030101010101" charset="-122"/>
                        </a:defRPr>
                      </a:lvl4pPr>
                      <a:lvl5pPr marL="1828800" algn="l" defTabSz="914400" rtl="0" eaLnBrk="1" latinLnBrk="0" hangingPunct="1">
                        <a:defRPr sz="1800" kern="1200">
                          <a:solidFill>
                            <a:schemeClr val="tx1"/>
                          </a:solidFill>
                          <a:latin typeface="等线" panose="02010600030101010101" charset="-122"/>
                        </a:defRPr>
                      </a:lvl5pPr>
                      <a:lvl6pPr marL="2286000" algn="l" defTabSz="914400" rtl="0" eaLnBrk="1" latinLnBrk="0" hangingPunct="1">
                        <a:defRPr sz="1800" kern="1200">
                          <a:solidFill>
                            <a:schemeClr val="tx1"/>
                          </a:solidFill>
                          <a:latin typeface="等线" panose="02010600030101010101" charset="-122"/>
                        </a:defRPr>
                      </a:lvl6pPr>
                      <a:lvl7pPr marL="2743200" algn="l" defTabSz="914400" rtl="0" eaLnBrk="1" latinLnBrk="0" hangingPunct="1">
                        <a:defRPr sz="1800" kern="1200">
                          <a:solidFill>
                            <a:schemeClr val="tx1"/>
                          </a:solidFill>
                          <a:latin typeface="等线" panose="02010600030101010101" charset="-122"/>
                        </a:defRPr>
                      </a:lvl7pPr>
                      <a:lvl8pPr marL="3200400" algn="l" defTabSz="914400" rtl="0" eaLnBrk="1" latinLnBrk="0" hangingPunct="1">
                        <a:defRPr sz="1800" kern="1200">
                          <a:solidFill>
                            <a:schemeClr val="tx1"/>
                          </a:solidFill>
                          <a:latin typeface="等线" panose="02010600030101010101" charset="-122"/>
                        </a:defRPr>
                      </a:lvl8pPr>
                      <a:lvl9pPr marL="3657600" algn="l" defTabSz="914400" rtl="0" eaLnBrk="1" latinLnBrk="0" hangingPunct="1">
                        <a:defRPr sz="1800" kern="1200">
                          <a:solidFill>
                            <a:schemeClr val="tx1"/>
                          </a:solidFill>
                          <a:latin typeface="等线" panose="02010600030101010101" charset="-122"/>
                        </a:defRPr>
                      </a:lvl9pPr>
                    </a:lstStyle>
                    <a:p>
                      <a:pPr algn="l" fontAlgn="ctr">
                        <a:buNone/>
                      </a:pPr>
                      <a:r>
                        <a:rPr lang="zh-CN" altLang="en-US" sz="1200" b="1" i="0" u="none" strike="noStrike" dirty="0">
                          <a:solidFill>
                            <a:schemeClr val="bg1"/>
                          </a:solidFill>
                          <a:effectLst/>
                          <a:latin typeface="微软雅黑" panose="020B0503020204020204" pitchFamily="34" charset="-122"/>
                          <a:ea typeface="微软雅黑" panose="020B0503020204020204" pitchFamily="34" charset="-122"/>
                          <a:sym typeface="微软雅黑" panose="020B0503020204020204" pitchFamily="34" charset="-122"/>
                        </a:rPr>
                        <a:t>复发后姑息治疗</a:t>
                      </a:r>
                      <a:endParaRPr lang="zh-CN" altLang="en-US" sz="1200" b="1" i="0" u="none" strike="noStrike" dirty="0">
                        <a:solidFill>
                          <a:schemeClr val="bg1"/>
                        </a:solidFill>
                        <a:effectLst/>
                        <a:latin typeface="微软雅黑" panose="020B0503020204020204" pitchFamily="34" charset="-122"/>
                        <a:ea typeface="微软雅黑" panose="020B0503020204020204" pitchFamily="34" charset="-122"/>
                        <a:sym typeface="微软雅黑" panose="020B0503020204020204" pitchFamily="34" charset="-122"/>
                      </a:endParaRPr>
                    </a:p>
                  </a:txBody>
                  <a:tcPr marL="72000" marR="6350" marT="0" marB="0" anchor="ctr">
                    <a:lnL w="12700" cap="flat" cmpd="sng" algn="ctr">
                      <a:no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C283F"/>
                    </a:solidFill>
                  </a:tcPr>
                </a:tc>
                <a:tc>
                  <a:txBody>
                    <a:bodyPr/>
                    <a:lstStyle>
                      <a:lvl1pPr marL="0" algn="l" defTabSz="914400" rtl="0" eaLnBrk="1" latinLnBrk="0" hangingPunct="1">
                        <a:defRPr sz="1800" kern="1200">
                          <a:solidFill>
                            <a:schemeClr val="tx1"/>
                          </a:solidFill>
                          <a:latin typeface="等线" panose="02010600030101010101" charset="-122"/>
                        </a:defRPr>
                      </a:lvl1pPr>
                      <a:lvl2pPr marL="457200" algn="l" defTabSz="914400" rtl="0" eaLnBrk="1" latinLnBrk="0" hangingPunct="1">
                        <a:defRPr sz="1800" kern="1200">
                          <a:solidFill>
                            <a:schemeClr val="tx1"/>
                          </a:solidFill>
                          <a:latin typeface="等线" panose="02010600030101010101" charset="-122"/>
                        </a:defRPr>
                      </a:lvl2pPr>
                      <a:lvl3pPr marL="914400" algn="l" defTabSz="914400" rtl="0" eaLnBrk="1" latinLnBrk="0" hangingPunct="1">
                        <a:defRPr sz="1800" kern="1200">
                          <a:solidFill>
                            <a:schemeClr val="tx1"/>
                          </a:solidFill>
                          <a:latin typeface="等线" panose="02010600030101010101" charset="-122"/>
                        </a:defRPr>
                      </a:lvl3pPr>
                      <a:lvl4pPr marL="1371600" algn="l" defTabSz="914400" rtl="0" eaLnBrk="1" latinLnBrk="0" hangingPunct="1">
                        <a:defRPr sz="1800" kern="1200">
                          <a:solidFill>
                            <a:schemeClr val="tx1"/>
                          </a:solidFill>
                          <a:latin typeface="等线" panose="02010600030101010101" charset="-122"/>
                        </a:defRPr>
                      </a:lvl4pPr>
                      <a:lvl5pPr marL="1828800" algn="l" defTabSz="914400" rtl="0" eaLnBrk="1" latinLnBrk="0" hangingPunct="1">
                        <a:defRPr sz="1800" kern="1200">
                          <a:solidFill>
                            <a:schemeClr val="tx1"/>
                          </a:solidFill>
                          <a:latin typeface="等线" panose="02010600030101010101" charset="-122"/>
                        </a:defRPr>
                      </a:lvl5pPr>
                      <a:lvl6pPr marL="2286000" algn="l" defTabSz="914400" rtl="0" eaLnBrk="1" latinLnBrk="0" hangingPunct="1">
                        <a:defRPr sz="1800" kern="1200">
                          <a:solidFill>
                            <a:schemeClr val="tx1"/>
                          </a:solidFill>
                          <a:latin typeface="等线" panose="02010600030101010101" charset="-122"/>
                        </a:defRPr>
                      </a:lvl6pPr>
                      <a:lvl7pPr marL="2743200" algn="l" defTabSz="914400" rtl="0" eaLnBrk="1" latinLnBrk="0" hangingPunct="1">
                        <a:defRPr sz="1800" kern="1200">
                          <a:solidFill>
                            <a:schemeClr val="tx1"/>
                          </a:solidFill>
                          <a:latin typeface="等线" panose="02010600030101010101" charset="-122"/>
                        </a:defRPr>
                      </a:lvl7pPr>
                      <a:lvl8pPr marL="3200400" algn="l" defTabSz="914400" rtl="0" eaLnBrk="1" latinLnBrk="0" hangingPunct="1">
                        <a:defRPr sz="1800" kern="1200">
                          <a:solidFill>
                            <a:schemeClr val="tx1"/>
                          </a:solidFill>
                          <a:latin typeface="等线" panose="02010600030101010101" charset="-122"/>
                        </a:defRPr>
                      </a:lvl8pPr>
                      <a:lvl9pPr marL="3657600" algn="l" defTabSz="914400" rtl="0" eaLnBrk="1" latinLnBrk="0" hangingPunct="1">
                        <a:defRPr sz="1800" kern="1200">
                          <a:solidFill>
                            <a:schemeClr val="tx1"/>
                          </a:solidFill>
                          <a:latin typeface="等线" panose="02010600030101010101" charset="-122"/>
                        </a:defRPr>
                      </a:lvl9pPr>
                    </a:lstStyle>
                    <a:p>
                      <a:pPr algn="ctr" fontAlgn="ctr">
                        <a:buNone/>
                      </a:pPr>
                      <a:r>
                        <a:rPr lang="en-US" altLang="zh-CN" sz="1200" b="1" i="0" u="none" strike="noStrike" dirty="0">
                          <a:solidFill>
                            <a:schemeClr val="bg1"/>
                          </a:solidFill>
                          <a:effectLst/>
                          <a:latin typeface="微软雅黑" panose="020B0503020204020204" pitchFamily="34" charset="-122"/>
                          <a:ea typeface="微软雅黑" panose="020B0503020204020204" pitchFamily="34" charset="-122"/>
                          <a:sym typeface="微软雅黑" panose="020B0503020204020204" pitchFamily="34" charset="-122"/>
                        </a:rPr>
                        <a:t>%(n)</a:t>
                      </a:r>
                      <a:r>
                        <a:rPr lang="zh-CN" altLang="en-US" sz="1200" b="1" i="0" u="none" strike="noStrike" dirty="0">
                          <a:solidFill>
                            <a:schemeClr val="bg1"/>
                          </a:solidFill>
                          <a:effectLst/>
                          <a:latin typeface="微软雅黑" panose="020B0503020204020204" pitchFamily="34" charset="-122"/>
                          <a:ea typeface="微软雅黑" panose="020B0503020204020204" pitchFamily="34" charset="-122"/>
                          <a:sym typeface="微软雅黑" panose="020B0503020204020204" pitchFamily="34" charset="-122"/>
                        </a:rPr>
                        <a:t> </a:t>
                      </a:r>
                      <a:r>
                        <a:rPr lang="en-US" altLang="zh-CN" sz="1200" b="1" i="0" u="none" strike="noStrike" dirty="0">
                          <a:solidFill>
                            <a:schemeClr val="bg1"/>
                          </a:solidFill>
                          <a:effectLst/>
                          <a:latin typeface="微软雅黑" panose="020B0503020204020204" pitchFamily="34" charset="-122"/>
                          <a:ea typeface="微软雅黑" panose="020B0503020204020204" pitchFamily="34" charset="-122"/>
                          <a:sym typeface="微软雅黑" panose="020B0503020204020204" pitchFamily="34" charset="-122"/>
                        </a:rPr>
                        <a:t>n=61</a:t>
                      </a:r>
                      <a:endParaRPr lang="en-US" altLang="zh-CN" sz="1200" b="1" i="0" u="none" strike="noStrike" dirty="0">
                        <a:solidFill>
                          <a:schemeClr val="bg1"/>
                        </a:solidFill>
                        <a:effectLst/>
                        <a:latin typeface="微软雅黑" panose="020B0503020204020204" pitchFamily="34" charset="-122"/>
                        <a:ea typeface="微软雅黑" panose="020B0503020204020204" pitchFamily="34" charset="-122"/>
                        <a:sym typeface="微软雅黑" panose="020B0503020204020204" pitchFamily="34" charset="-122"/>
                      </a:endParaRPr>
                    </a:p>
                  </a:txBody>
                  <a:tcPr marL="6350" marR="6350" marT="635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C283F"/>
                    </a:solidFill>
                  </a:tcPr>
                </a:tc>
              </a:tr>
              <a:tr h="505220">
                <a:tc>
                  <a:txBody>
                    <a:bodyPr/>
                    <a:lstStyle>
                      <a:lvl1pPr marL="0" algn="l" defTabSz="914400" rtl="0" eaLnBrk="1" latinLnBrk="0" hangingPunct="1">
                        <a:defRPr sz="1800" kern="1200">
                          <a:solidFill>
                            <a:schemeClr val="tx1"/>
                          </a:solidFill>
                          <a:latin typeface="等线" panose="02010600030101010101" charset="-122"/>
                        </a:defRPr>
                      </a:lvl1pPr>
                      <a:lvl2pPr marL="457200" algn="l" defTabSz="914400" rtl="0" eaLnBrk="1" latinLnBrk="0" hangingPunct="1">
                        <a:defRPr sz="1800" kern="1200">
                          <a:solidFill>
                            <a:schemeClr val="tx1"/>
                          </a:solidFill>
                          <a:latin typeface="等线" panose="02010600030101010101" charset="-122"/>
                        </a:defRPr>
                      </a:lvl2pPr>
                      <a:lvl3pPr marL="914400" algn="l" defTabSz="914400" rtl="0" eaLnBrk="1" latinLnBrk="0" hangingPunct="1">
                        <a:defRPr sz="1800" kern="1200">
                          <a:solidFill>
                            <a:schemeClr val="tx1"/>
                          </a:solidFill>
                          <a:latin typeface="等线" panose="02010600030101010101" charset="-122"/>
                        </a:defRPr>
                      </a:lvl3pPr>
                      <a:lvl4pPr marL="1371600" algn="l" defTabSz="914400" rtl="0" eaLnBrk="1" latinLnBrk="0" hangingPunct="1">
                        <a:defRPr sz="1800" kern="1200">
                          <a:solidFill>
                            <a:schemeClr val="tx1"/>
                          </a:solidFill>
                          <a:latin typeface="等线" panose="02010600030101010101" charset="-122"/>
                        </a:defRPr>
                      </a:lvl4pPr>
                      <a:lvl5pPr marL="1828800" algn="l" defTabSz="914400" rtl="0" eaLnBrk="1" latinLnBrk="0" hangingPunct="1">
                        <a:defRPr sz="1800" kern="1200">
                          <a:solidFill>
                            <a:schemeClr val="tx1"/>
                          </a:solidFill>
                          <a:latin typeface="等线" panose="02010600030101010101" charset="-122"/>
                        </a:defRPr>
                      </a:lvl5pPr>
                      <a:lvl6pPr marL="2286000" algn="l" defTabSz="914400" rtl="0" eaLnBrk="1" latinLnBrk="0" hangingPunct="1">
                        <a:defRPr sz="1800" kern="1200">
                          <a:solidFill>
                            <a:schemeClr val="tx1"/>
                          </a:solidFill>
                          <a:latin typeface="等线" panose="02010600030101010101" charset="-122"/>
                        </a:defRPr>
                      </a:lvl6pPr>
                      <a:lvl7pPr marL="2743200" algn="l" defTabSz="914400" rtl="0" eaLnBrk="1" latinLnBrk="0" hangingPunct="1">
                        <a:defRPr sz="1800" kern="1200">
                          <a:solidFill>
                            <a:schemeClr val="tx1"/>
                          </a:solidFill>
                          <a:latin typeface="等线" panose="02010600030101010101" charset="-122"/>
                        </a:defRPr>
                      </a:lvl7pPr>
                      <a:lvl8pPr marL="3200400" algn="l" defTabSz="914400" rtl="0" eaLnBrk="1" latinLnBrk="0" hangingPunct="1">
                        <a:defRPr sz="1800" kern="1200">
                          <a:solidFill>
                            <a:schemeClr val="tx1"/>
                          </a:solidFill>
                          <a:latin typeface="等线" panose="02010600030101010101" charset="-122"/>
                        </a:defRPr>
                      </a:lvl8pPr>
                      <a:lvl9pPr marL="3657600" algn="l" defTabSz="914400" rtl="0" eaLnBrk="1" latinLnBrk="0" hangingPunct="1">
                        <a:defRPr sz="1800" kern="1200">
                          <a:solidFill>
                            <a:schemeClr val="tx1"/>
                          </a:solidFill>
                          <a:latin typeface="等线" panose="02010600030101010101" charset="-122"/>
                        </a:defRPr>
                      </a:lvl9pPr>
                    </a:lstStyle>
                    <a:p>
                      <a:pPr algn="l" fontAlgn="ctr">
                        <a:buNone/>
                      </a:pPr>
                      <a:r>
                        <a:rPr lang="zh-CN" altLang="en-US" sz="1200" b="0" i="0" u="none" strike="noStrike" dirty="0">
                          <a:solidFill>
                            <a:srgbClr val="000000"/>
                          </a:solidFill>
                          <a:effectLst/>
                          <a:latin typeface="微软雅黑" panose="020B0503020204020204" pitchFamily="34" charset="-122"/>
                          <a:ea typeface="微软雅黑" panose="020B0503020204020204" pitchFamily="34" charset="-122"/>
                          <a:sym typeface="微软雅黑" panose="020B0503020204020204" pitchFamily="34" charset="-122"/>
                        </a:rPr>
                        <a:t>辅助治疗后姑息治疗</a:t>
                      </a:r>
                      <a:endParaRPr lang="zh-CN" altLang="en-US" sz="1200" b="0" i="0" u="none" strike="noStrike" dirty="0">
                        <a:solidFill>
                          <a:srgbClr val="000000"/>
                        </a:solidFill>
                        <a:effectLst/>
                        <a:latin typeface="微软雅黑" panose="020B0503020204020204" pitchFamily="34" charset="-122"/>
                        <a:ea typeface="微软雅黑" panose="020B0503020204020204" pitchFamily="34" charset="-122"/>
                        <a:sym typeface="微软雅黑" panose="020B0503020204020204" pitchFamily="34" charset="-122"/>
                      </a:endParaRPr>
                    </a:p>
                  </a:txBody>
                  <a:tcPr marL="72000" marR="114300" marT="0" marB="0" anchor="ctr">
                    <a:lnL w="12700" cap="flat" cmpd="sng" algn="ctr">
                      <a:no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等线" panose="02010600030101010101" charset="-122"/>
                        </a:defRPr>
                      </a:lvl1pPr>
                      <a:lvl2pPr marL="457200" algn="l" defTabSz="914400" rtl="0" eaLnBrk="1" latinLnBrk="0" hangingPunct="1">
                        <a:defRPr sz="1800" kern="1200">
                          <a:solidFill>
                            <a:schemeClr val="tx1"/>
                          </a:solidFill>
                          <a:latin typeface="等线" panose="02010600030101010101" charset="-122"/>
                        </a:defRPr>
                      </a:lvl2pPr>
                      <a:lvl3pPr marL="914400" algn="l" defTabSz="914400" rtl="0" eaLnBrk="1" latinLnBrk="0" hangingPunct="1">
                        <a:defRPr sz="1800" kern="1200">
                          <a:solidFill>
                            <a:schemeClr val="tx1"/>
                          </a:solidFill>
                          <a:latin typeface="等线" panose="02010600030101010101" charset="-122"/>
                        </a:defRPr>
                      </a:lvl3pPr>
                      <a:lvl4pPr marL="1371600" algn="l" defTabSz="914400" rtl="0" eaLnBrk="1" latinLnBrk="0" hangingPunct="1">
                        <a:defRPr sz="1800" kern="1200">
                          <a:solidFill>
                            <a:schemeClr val="tx1"/>
                          </a:solidFill>
                          <a:latin typeface="等线" panose="02010600030101010101" charset="-122"/>
                        </a:defRPr>
                      </a:lvl4pPr>
                      <a:lvl5pPr marL="1828800" algn="l" defTabSz="914400" rtl="0" eaLnBrk="1" latinLnBrk="0" hangingPunct="1">
                        <a:defRPr sz="1800" kern="1200">
                          <a:solidFill>
                            <a:schemeClr val="tx1"/>
                          </a:solidFill>
                          <a:latin typeface="等线" panose="02010600030101010101" charset="-122"/>
                        </a:defRPr>
                      </a:lvl5pPr>
                      <a:lvl6pPr marL="2286000" algn="l" defTabSz="914400" rtl="0" eaLnBrk="1" latinLnBrk="0" hangingPunct="1">
                        <a:defRPr sz="1800" kern="1200">
                          <a:solidFill>
                            <a:schemeClr val="tx1"/>
                          </a:solidFill>
                          <a:latin typeface="等线" panose="02010600030101010101" charset="-122"/>
                        </a:defRPr>
                      </a:lvl6pPr>
                      <a:lvl7pPr marL="2743200" algn="l" defTabSz="914400" rtl="0" eaLnBrk="1" latinLnBrk="0" hangingPunct="1">
                        <a:defRPr sz="1800" kern="1200">
                          <a:solidFill>
                            <a:schemeClr val="tx1"/>
                          </a:solidFill>
                          <a:latin typeface="等线" panose="02010600030101010101" charset="-122"/>
                        </a:defRPr>
                      </a:lvl7pPr>
                      <a:lvl8pPr marL="3200400" algn="l" defTabSz="914400" rtl="0" eaLnBrk="1" latinLnBrk="0" hangingPunct="1">
                        <a:defRPr sz="1800" kern="1200">
                          <a:solidFill>
                            <a:schemeClr val="tx1"/>
                          </a:solidFill>
                          <a:latin typeface="等线" panose="02010600030101010101" charset="-122"/>
                        </a:defRPr>
                      </a:lvl8pPr>
                      <a:lvl9pPr marL="3657600" algn="l" defTabSz="914400" rtl="0" eaLnBrk="1" latinLnBrk="0" hangingPunct="1">
                        <a:defRPr sz="1800" kern="1200">
                          <a:solidFill>
                            <a:schemeClr val="tx1"/>
                          </a:solidFill>
                          <a:latin typeface="等线" panose="02010600030101010101" charset="-122"/>
                        </a:defRPr>
                      </a:lvl9pPr>
                    </a:lstStyle>
                    <a:p>
                      <a:pPr algn="ctr" fontAlgn="ctr">
                        <a:buNone/>
                      </a:pPr>
                      <a:r>
                        <a:rPr lang="en-US" altLang="zh-CN" sz="1200" b="0" i="0" u="none" strike="noStrike" dirty="0">
                          <a:solidFill>
                            <a:srgbClr val="000000"/>
                          </a:solidFill>
                          <a:effectLst/>
                          <a:latin typeface="微软雅黑" panose="020B0503020204020204" pitchFamily="34" charset="-122"/>
                          <a:ea typeface="微软雅黑" panose="020B0503020204020204" pitchFamily="34" charset="-122"/>
                          <a:sym typeface="微软雅黑" panose="020B0503020204020204" pitchFamily="34" charset="-122"/>
                        </a:rPr>
                        <a:t>96.7(59)</a:t>
                      </a:r>
                      <a:endParaRPr lang="en-US" altLang="zh-CN" sz="1200" b="0" i="0" u="none" strike="noStrike" dirty="0">
                        <a:solidFill>
                          <a:srgbClr val="000000"/>
                        </a:solidFill>
                        <a:effectLst/>
                        <a:latin typeface="微软雅黑" panose="020B0503020204020204" pitchFamily="34" charset="-122"/>
                        <a:ea typeface="微软雅黑" panose="020B0503020204020204" pitchFamily="34" charset="-122"/>
                        <a:sym typeface="微软雅黑" panose="020B0503020204020204" pitchFamily="34" charset="-122"/>
                      </a:endParaRPr>
                    </a:p>
                  </a:txBody>
                  <a:tcPr marL="6350" marR="114300" marT="635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505220">
                <a:tc>
                  <a:txBody>
                    <a:bodyPr/>
                    <a:lstStyle>
                      <a:lvl1pPr marL="0" algn="l" defTabSz="914400" rtl="0" eaLnBrk="1" latinLnBrk="0" hangingPunct="1">
                        <a:defRPr sz="1800" kern="1200">
                          <a:solidFill>
                            <a:schemeClr val="tx1"/>
                          </a:solidFill>
                          <a:latin typeface="等线" panose="02010600030101010101" charset="-122"/>
                        </a:defRPr>
                      </a:lvl1pPr>
                      <a:lvl2pPr marL="457200" algn="l" defTabSz="914400" rtl="0" eaLnBrk="1" latinLnBrk="0" hangingPunct="1">
                        <a:defRPr sz="1800" kern="1200">
                          <a:solidFill>
                            <a:schemeClr val="tx1"/>
                          </a:solidFill>
                          <a:latin typeface="等线" panose="02010600030101010101" charset="-122"/>
                        </a:defRPr>
                      </a:lvl2pPr>
                      <a:lvl3pPr marL="914400" algn="l" defTabSz="914400" rtl="0" eaLnBrk="1" latinLnBrk="0" hangingPunct="1">
                        <a:defRPr sz="1800" kern="1200">
                          <a:solidFill>
                            <a:schemeClr val="tx1"/>
                          </a:solidFill>
                          <a:latin typeface="等线" panose="02010600030101010101" charset="-122"/>
                        </a:defRPr>
                      </a:lvl3pPr>
                      <a:lvl4pPr marL="1371600" algn="l" defTabSz="914400" rtl="0" eaLnBrk="1" latinLnBrk="0" hangingPunct="1">
                        <a:defRPr sz="1800" kern="1200">
                          <a:solidFill>
                            <a:schemeClr val="tx1"/>
                          </a:solidFill>
                          <a:latin typeface="等线" panose="02010600030101010101" charset="-122"/>
                        </a:defRPr>
                      </a:lvl4pPr>
                      <a:lvl5pPr marL="1828800" algn="l" defTabSz="914400" rtl="0" eaLnBrk="1" latinLnBrk="0" hangingPunct="1">
                        <a:defRPr sz="1800" kern="1200">
                          <a:solidFill>
                            <a:schemeClr val="tx1"/>
                          </a:solidFill>
                          <a:latin typeface="等线" panose="02010600030101010101" charset="-122"/>
                        </a:defRPr>
                      </a:lvl5pPr>
                      <a:lvl6pPr marL="2286000" algn="l" defTabSz="914400" rtl="0" eaLnBrk="1" latinLnBrk="0" hangingPunct="1">
                        <a:defRPr sz="1800" kern="1200">
                          <a:solidFill>
                            <a:schemeClr val="tx1"/>
                          </a:solidFill>
                          <a:latin typeface="等线" panose="02010600030101010101" charset="-122"/>
                        </a:defRPr>
                      </a:lvl6pPr>
                      <a:lvl7pPr marL="2743200" algn="l" defTabSz="914400" rtl="0" eaLnBrk="1" latinLnBrk="0" hangingPunct="1">
                        <a:defRPr sz="1800" kern="1200">
                          <a:solidFill>
                            <a:schemeClr val="tx1"/>
                          </a:solidFill>
                          <a:latin typeface="等线" panose="02010600030101010101" charset="-122"/>
                        </a:defRPr>
                      </a:lvl7pPr>
                      <a:lvl8pPr marL="3200400" algn="l" defTabSz="914400" rtl="0" eaLnBrk="1" latinLnBrk="0" hangingPunct="1">
                        <a:defRPr sz="1800" kern="1200">
                          <a:solidFill>
                            <a:schemeClr val="tx1"/>
                          </a:solidFill>
                          <a:latin typeface="等线" panose="02010600030101010101" charset="-122"/>
                        </a:defRPr>
                      </a:lvl8pPr>
                      <a:lvl9pPr marL="3657600" algn="l" defTabSz="914400" rtl="0" eaLnBrk="1" latinLnBrk="0" hangingPunct="1">
                        <a:defRPr sz="1800" kern="1200">
                          <a:solidFill>
                            <a:schemeClr val="tx1"/>
                          </a:solidFill>
                          <a:latin typeface="等线" panose="02010600030101010101" charset="-122"/>
                        </a:defRPr>
                      </a:lvl9pPr>
                    </a:lstStyle>
                    <a:p>
                      <a:pPr lvl="1" algn="l" fontAlgn="ctr">
                        <a:buNone/>
                      </a:pPr>
                      <a:r>
                        <a:rPr lang="zh-CN" altLang="en-US" sz="1200" b="1" i="0" u="none" strike="noStrike" dirty="0">
                          <a:solidFill>
                            <a:srgbClr val="000000"/>
                          </a:solidFill>
                          <a:effectLst/>
                          <a:latin typeface="微软雅黑" panose="020B0503020204020204" pitchFamily="34" charset="-122"/>
                          <a:ea typeface="微软雅黑" panose="020B0503020204020204" pitchFamily="34" charset="-122"/>
                          <a:sym typeface="微软雅黑" panose="020B0503020204020204" pitchFamily="34" charset="-122"/>
                        </a:rPr>
                        <a:t>伊马替尼</a:t>
                      </a:r>
                      <a:endParaRPr lang="zh-CN" altLang="en-US" sz="1200" b="1" i="0" u="none" strike="noStrike" dirty="0">
                        <a:solidFill>
                          <a:srgbClr val="000000"/>
                        </a:solidFill>
                        <a:effectLst/>
                        <a:latin typeface="微软雅黑" panose="020B0503020204020204" pitchFamily="34" charset="-122"/>
                        <a:ea typeface="微软雅黑" panose="020B0503020204020204" pitchFamily="34" charset="-122"/>
                        <a:sym typeface="微软雅黑" panose="020B0503020204020204" pitchFamily="34" charset="-122"/>
                      </a:endParaRPr>
                    </a:p>
                  </a:txBody>
                  <a:tcPr marL="144000" marR="0" marT="0" marB="0" anchor="ctr">
                    <a:lnL w="12700" cap="flat" cmpd="sng" algn="ctr">
                      <a:no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等线" panose="02010600030101010101" charset="-122"/>
                        </a:defRPr>
                      </a:lvl1pPr>
                      <a:lvl2pPr marL="457200" algn="l" defTabSz="914400" rtl="0" eaLnBrk="1" latinLnBrk="0" hangingPunct="1">
                        <a:defRPr sz="1800" kern="1200">
                          <a:solidFill>
                            <a:schemeClr val="tx1"/>
                          </a:solidFill>
                          <a:latin typeface="等线" panose="02010600030101010101" charset="-122"/>
                        </a:defRPr>
                      </a:lvl2pPr>
                      <a:lvl3pPr marL="914400" algn="l" defTabSz="914400" rtl="0" eaLnBrk="1" latinLnBrk="0" hangingPunct="1">
                        <a:defRPr sz="1800" kern="1200">
                          <a:solidFill>
                            <a:schemeClr val="tx1"/>
                          </a:solidFill>
                          <a:latin typeface="等线" panose="02010600030101010101" charset="-122"/>
                        </a:defRPr>
                      </a:lvl3pPr>
                      <a:lvl4pPr marL="1371600" algn="l" defTabSz="914400" rtl="0" eaLnBrk="1" latinLnBrk="0" hangingPunct="1">
                        <a:defRPr sz="1800" kern="1200">
                          <a:solidFill>
                            <a:schemeClr val="tx1"/>
                          </a:solidFill>
                          <a:latin typeface="等线" panose="02010600030101010101" charset="-122"/>
                        </a:defRPr>
                      </a:lvl4pPr>
                      <a:lvl5pPr marL="1828800" algn="l" defTabSz="914400" rtl="0" eaLnBrk="1" latinLnBrk="0" hangingPunct="1">
                        <a:defRPr sz="1800" kern="1200">
                          <a:solidFill>
                            <a:schemeClr val="tx1"/>
                          </a:solidFill>
                          <a:latin typeface="等线" panose="02010600030101010101" charset="-122"/>
                        </a:defRPr>
                      </a:lvl5pPr>
                      <a:lvl6pPr marL="2286000" algn="l" defTabSz="914400" rtl="0" eaLnBrk="1" latinLnBrk="0" hangingPunct="1">
                        <a:defRPr sz="1800" kern="1200">
                          <a:solidFill>
                            <a:schemeClr val="tx1"/>
                          </a:solidFill>
                          <a:latin typeface="等线" panose="02010600030101010101" charset="-122"/>
                        </a:defRPr>
                      </a:lvl6pPr>
                      <a:lvl7pPr marL="2743200" algn="l" defTabSz="914400" rtl="0" eaLnBrk="1" latinLnBrk="0" hangingPunct="1">
                        <a:defRPr sz="1800" kern="1200">
                          <a:solidFill>
                            <a:schemeClr val="tx1"/>
                          </a:solidFill>
                          <a:latin typeface="等线" panose="02010600030101010101" charset="-122"/>
                        </a:defRPr>
                      </a:lvl7pPr>
                      <a:lvl8pPr marL="3200400" algn="l" defTabSz="914400" rtl="0" eaLnBrk="1" latinLnBrk="0" hangingPunct="1">
                        <a:defRPr sz="1800" kern="1200">
                          <a:solidFill>
                            <a:schemeClr val="tx1"/>
                          </a:solidFill>
                          <a:latin typeface="等线" panose="02010600030101010101" charset="-122"/>
                        </a:defRPr>
                      </a:lvl8pPr>
                      <a:lvl9pPr marL="3657600" algn="l" defTabSz="914400" rtl="0" eaLnBrk="1" latinLnBrk="0" hangingPunct="1">
                        <a:defRPr sz="1800" kern="1200">
                          <a:solidFill>
                            <a:schemeClr val="tx1"/>
                          </a:solidFill>
                          <a:latin typeface="等线" panose="02010600030101010101" charset="-122"/>
                        </a:defRPr>
                      </a:lvl9pPr>
                    </a:lstStyle>
                    <a:p>
                      <a:pPr algn="ctr" fontAlgn="ctr">
                        <a:buNone/>
                      </a:pPr>
                      <a:r>
                        <a:rPr lang="en-US" altLang="zh-CN" sz="1200" b="1" i="0" u="none" strike="noStrike" dirty="0">
                          <a:solidFill>
                            <a:srgbClr val="000000"/>
                          </a:solidFill>
                          <a:effectLst/>
                          <a:latin typeface="微软雅黑" panose="020B0503020204020204" pitchFamily="34" charset="-122"/>
                          <a:ea typeface="微软雅黑" panose="020B0503020204020204" pitchFamily="34" charset="-122"/>
                          <a:sym typeface="微软雅黑" panose="020B0503020204020204" pitchFamily="34" charset="-122"/>
                        </a:rPr>
                        <a:t>88.1(52)</a:t>
                      </a:r>
                      <a:endParaRPr lang="en-US" altLang="zh-CN" sz="1200" b="1" i="0" u="none" strike="noStrike" dirty="0">
                        <a:solidFill>
                          <a:srgbClr val="000000"/>
                        </a:solidFill>
                        <a:effectLst/>
                        <a:latin typeface="微软雅黑" panose="020B0503020204020204" pitchFamily="34" charset="-122"/>
                        <a:ea typeface="微软雅黑" panose="020B0503020204020204" pitchFamily="34" charset="-122"/>
                        <a:sym typeface="微软雅黑" panose="020B0503020204020204" pitchFamily="34" charset="-122"/>
                      </a:endParaRPr>
                    </a:p>
                  </a:txBody>
                  <a:tcPr marL="6350" marR="114300" marT="635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505220">
                <a:tc>
                  <a:txBody>
                    <a:bodyPr/>
                    <a:lstStyle>
                      <a:lvl1pPr marL="0" algn="l" defTabSz="914400" rtl="0" eaLnBrk="1" latinLnBrk="0" hangingPunct="1">
                        <a:defRPr sz="1800" kern="1200">
                          <a:solidFill>
                            <a:schemeClr val="tx1"/>
                          </a:solidFill>
                          <a:latin typeface="等线" panose="02010600030101010101" charset="-122"/>
                        </a:defRPr>
                      </a:lvl1pPr>
                      <a:lvl2pPr marL="457200" algn="l" defTabSz="914400" rtl="0" eaLnBrk="1" latinLnBrk="0" hangingPunct="1">
                        <a:defRPr sz="1800" kern="1200">
                          <a:solidFill>
                            <a:schemeClr val="tx1"/>
                          </a:solidFill>
                          <a:latin typeface="等线" panose="02010600030101010101" charset="-122"/>
                        </a:defRPr>
                      </a:lvl2pPr>
                      <a:lvl3pPr marL="914400" algn="l" defTabSz="914400" rtl="0" eaLnBrk="1" latinLnBrk="0" hangingPunct="1">
                        <a:defRPr sz="1800" kern="1200">
                          <a:solidFill>
                            <a:schemeClr val="tx1"/>
                          </a:solidFill>
                          <a:latin typeface="等线" panose="02010600030101010101" charset="-122"/>
                        </a:defRPr>
                      </a:lvl3pPr>
                      <a:lvl4pPr marL="1371600" algn="l" defTabSz="914400" rtl="0" eaLnBrk="1" latinLnBrk="0" hangingPunct="1">
                        <a:defRPr sz="1800" kern="1200">
                          <a:solidFill>
                            <a:schemeClr val="tx1"/>
                          </a:solidFill>
                          <a:latin typeface="等线" panose="02010600030101010101" charset="-122"/>
                        </a:defRPr>
                      </a:lvl4pPr>
                      <a:lvl5pPr marL="1828800" algn="l" defTabSz="914400" rtl="0" eaLnBrk="1" latinLnBrk="0" hangingPunct="1">
                        <a:defRPr sz="1800" kern="1200">
                          <a:solidFill>
                            <a:schemeClr val="tx1"/>
                          </a:solidFill>
                          <a:latin typeface="等线" panose="02010600030101010101" charset="-122"/>
                        </a:defRPr>
                      </a:lvl5pPr>
                      <a:lvl6pPr marL="2286000" algn="l" defTabSz="914400" rtl="0" eaLnBrk="1" latinLnBrk="0" hangingPunct="1">
                        <a:defRPr sz="1800" kern="1200">
                          <a:solidFill>
                            <a:schemeClr val="tx1"/>
                          </a:solidFill>
                          <a:latin typeface="等线" panose="02010600030101010101" charset="-122"/>
                        </a:defRPr>
                      </a:lvl6pPr>
                      <a:lvl7pPr marL="2743200" algn="l" defTabSz="914400" rtl="0" eaLnBrk="1" latinLnBrk="0" hangingPunct="1">
                        <a:defRPr sz="1800" kern="1200">
                          <a:solidFill>
                            <a:schemeClr val="tx1"/>
                          </a:solidFill>
                          <a:latin typeface="等线" panose="02010600030101010101" charset="-122"/>
                        </a:defRPr>
                      </a:lvl7pPr>
                      <a:lvl8pPr marL="3200400" algn="l" defTabSz="914400" rtl="0" eaLnBrk="1" latinLnBrk="0" hangingPunct="1">
                        <a:defRPr sz="1800" kern="1200">
                          <a:solidFill>
                            <a:schemeClr val="tx1"/>
                          </a:solidFill>
                          <a:latin typeface="等线" panose="02010600030101010101" charset="-122"/>
                        </a:defRPr>
                      </a:lvl8pPr>
                      <a:lvl9pPr marL="3657600" algn="l" defTabSz="914400" rtl="0" eaLnBrk="1" latinLnBrk="0" hangingPunct="1">
                        <a:defRPr sz="1800" kern="1200">
                          <a:solidFill>
                            <a:schemeClr val="tx1"/>
                          </a:solidFill>
                          <a:latin typeface="等线" panose="02010600030101010101" charset="-122"/>
                        </a:defRPr>
                      </a:lvl9pPr>
                    </a:lstStyle>
                    <a:p>
                      <a:pPr lvl="1" algn="l" fontAlgn="ctr">
                        <a:buNone/>
                      </a:pPr>
                      <a:r>
                        <a:rPr lang="zh-CN" altLang="en-US" sz="1200" b="0" i="0" u="none" strike="noStrike" dirty="0">
                          <a:solidFill>
                            <a:srgbClr val="000000"/>
                          </a:solidFill>
                          <a:effectLst/>
                          <a:latin typeface="微软雅黑" panose="020B0503020204020204" pitchFamily="34" charset="-122"/>
                          <a:ea typeface="微软雅黑" panose="020B0503020204020204" pitchFamily="34" charset="-122"/>
                          <a:sym typeface="微软雅黑" panose="020B0503020204020204" pitchFamily="34" charset="-122"/>
                        </a:rPr>
                        <a:t>舒尼替尼</a:t>
                      </a:r>
                      <a:endParaRPr lang="zh-CN" altLang="en-US" sz="1200" b="0" i="0" u="none" strike="noStrike" dirty="0">
                        <a:solidFill>
                          <a:srgbClr val="000000"/>
                        </a:solidFill>
                        <a:effectLst/>
                        <a:latin typeface="微软雅黑" panose="020B0503020204020204" pitchFamily="34" charset="-122"/>
                        <a:ea typeface="微软雅黑" panose="020B0503020204020204" pitchFamily="34" charset="-122"/>
                        <a:sym typeface="微软雅黑" panose="020B0503020204020204" pitchFamily="34" charset="-122"/>
                      </a:endParaRPr>
                    </a:p>
                  </a:txBody>
                  <a:tcPr marL="144000" marR="0" marT="0" marB="0" anchor="ctr">
                    <a:lnL w="12700" cap="flat" cmpd="sng" algn="ctr">
                      <a:no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等线" panose="02010600030101010101" charset="-122"/>
                        </a:defRPr>
                      </a:lvl1pPr>
                      <a:lvl2pPr marL="457200" algn="l" defTabSz="914400" rtl="0" eaLnBrk="1" latinLnBrk="0" hangingPunct="1">
                        <a:defRPr sz="1800" kern="1200">
                          <a:solidFill>
                            <a:schemeClr val="tx1"/>
                          </a:solidFill>
                          <a:latin typeface="等线" panose="02010600030101010101" charset="-122"/>
                        </a:defRPr>
                      </a:lvl2pPr>
                      <a:lvl3pPr marL="914400" algn="l" defTabSz="914400" rtl="0" eaLnBrk="1" latinLnBrk="0" hangingPunct="1">
                        <a:defRPr sz="1800" kern="1200">
                          <a:solidFill>
                            <a:schemeClr val="tx1"/>
                          </a:solidFill>
                          <a:latin typeface="等线" panose="02010600030101010101" charset="-122"/>
                        </a:defRPr>
                      </a:lvl3pPr>
                      <a:lvl4pPr marL="1371600" algn="l" defTabSz="914400" rtl="0" eaLnBrk="1" latinLnBrk="0" hangingPunct="1">
                        <a:defRPr sz="1800" kern="1200">
                          <a:solidFill>
                            <a:schemeClr val="tx1"/>
                          </a:solidFill>
                          <a:latin typeface="等线" panose="02010600030101010101" charset="-122"/>
                        </a:defRPr>
                      </a:lvl4pPr>
                      <a:lvl5pPr marL="1828800" algn="l" defTabSz="914400" rtl="0" eaLnBrk="1" latinLnBrk="0" hangingPunct="1">
                        <a:defRPr sz="1800" kern="1200">
                          <a:solidFill>
                            <a:schemeClr val="tx1"/>
                          </a:solidFill>
                          <a:latin typeface="等线" panose="02010600030101010101" charset="-122"/>
                        </a:defRPr>
                      </a:lvl5pPr>
                      <a:lvl6pPr marL="2286000" algn="l" defTabSz="914400" rtl="0" eaLnBrk="1" latinLnBrk="0" hangingPunct="1">
                        <a:defRPr sz="1800" kern="1200">
                          <a:solidFill>
                            <a:schemeClr val="tx1"/>
                          </a:solidFill>
                          <a:latin typeface="等线" panose="02010600030101010101" charset="-122"/>
                        </a:defRPr>
                      </a:lvl6pPr>
                      <a:lvl7pPr marL="2743200" algn="l" defTabSz="914400" rtl="0" eaLnBrk="1" latinLnBrk="0" hangingPunct="1">
                        <a:defRPr sz="1800" kern="1200">
                          <a:solidFill>
                            <a:schemeClr val="tx1"/>
                          </a:solidFill>
                          <a:latin typeface="等线" panose="02010600030101010101" charset="-122"/>
                        </a:defRPr>
                      </a:lvl7pPr>
                      <a:lvl8pPr marL="3200400" algn="l" defTabSz="914400" rtl="0" eaLnBrk="1" latinLnBrk="0" hangingPunct="1">
                        <a:defRPr sz="1800" kern="1200">
                          <a:solidFill>
                            <a:schemeClr val="tx1"/>
                          </a:solidFill>
                          <a:latin typeface="等线" panose="02010600030101010101" charset="-122"/>
                        </a:defRPr>
                      </a:lvl8pPr>
                      <a:lvl9pPr marL="3657600" algn="l" defTabSz="914400" rtl="0" eaLnBrk="1" latinLnBrk="0" hangingPunct="1">
                        <a:defRPr sz="1800" kern="1200">
                          <a:solidFill>
                            <a:schemeClr val="tx1"/>
                          </a:solidFill>
                          <a:latin typeface="等线" panose="02010600030101010101" charset="-122"/>
                        </a:defRPr>
                      </a:lvl9pPr>
                    </a:lstStyle>
                    <a:p>
                      <a:pPr algn="ctr" fontAlgn="ctr">
                        <a:buNone/>
                      </a:pPr>
                      <a:r>
                        <a:rPr lang="en-US" altLang="zh-CN" sz="1200" b="0" i="0" u="none" strike="noStrike" dirty="0">
                          <a:solidFill>
                            <a:srgbClr val="000000"/>
                          </a:solidFill>
                          <a:effectLst/>
                          <a:latin typeface="微软雅黑" panose="020B0503020204020204" pitchFamily="34" charset="-122"/>
                          <a:ea typeface="微软雅黑" panose="020B0503020204020204" pitchFamily="34" charset="-122"/>
                          <a:sym typeface="微软雅黑" panose="020B0503020204020204" pitchFamily="34" charset="-122"/>
                        </a:rPr>
                        <a:t>11.9(7)</a:t>
                      </a:r>
                      <a:endParaRPr lang="en-US" altLang="zh-CN" sz="1200" b="0" i="0" u="none" strike="noStrike" dirty="0">
                        <a:solidFill>
                          <a:srgbClr val="000000"/>
                        </a:solidFill>
                        <a:effectLst/>
                        <a:latin typeface="微软雅黑" panose="020B0503020204020204" pitchFamily="34" charset="-122"/>
                        <a:ea typeface="微软雅黑" panose="020B0503020204020204" pitchFamily="34" charset="-122"/>
                        <a:sym typeface="微软雅黑" panose="020B0503020204020204" pitchFamily="34" charset="-122"/>
                      </a:endParaRPr>
                    </a:p>
                  </a:txBody>
                  <a:tcPr marL="6350" marR="114300" marT="635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505220">
                <a:tc>
                  <a:txBody>
                    <a:bodyPr/>
                    <a:lstStyle>
                      <a:lvl1pPr marL="0" algn="l" defTabSz="914400" rtl="0" eaLnBrk="1" latinLnBrk="0" hangingPunct="1">
                        <a:defRPr sz="1800" kern="1200">
                          <a:solidFill>
                            <a:schemeClr val="tx1"/>
                          </a:solidFill>
                          <a:latin typeface="等线" panose="02010600030101010101" charset="-122"/>
                        </a:defRPr>
                      </a:lvl1pPr>
                      <a:lvl2pPr marL="457200" algn="l" defTabSz="914400" rtl="0" eaLnBrk="1" latinLnBrk="0" hangingPunct="1">
                        <a:defRPr sz="1800" kern="1200">
                          <a:solidFill>
                            <a:schemeClr val="tx1"/>
                          </a:solidFill>
                          <a:latin typeface="等线" panose="02010600030101010101" charset="-122"/>
                        </a:defRPr>
                      </a:lvl2pPr>
                      <a:lvl3pPr marL="914400" algn="l" defTabSz="914400" rtl="0" eaLnBrk="1" latinLnBrk="0" hangingPunct="1">
                        <a:defRPr sz="1800" kern="1200">
                          <a:solidFill>
                            <a:schemeClr val="tx1"/>
                          </a:solidFill>
                          <a:latin typeface="等线" panose="02010600030101010101" charset="-122"/>
                        </a:defRPr>
                      </a:lvl3pPr>
                      <a:lvl4pPr marL="1371600" algn="l" defTabSz="914400" rtl="0" eaLnBrk="1" latinLnBrk="0" hangingPunct="1">
                        <a:defRPr sz="1800" kern="1200">
                          <a:solidFill>
                            <a:schemeClr val="tx1"/>
                          </a:solidFill>
                          <a:latin typeface="等线" panose="02010600030101010101" charset="-122"/>
                        </a:defRPr>
                      </a:lvl4pPr>
                      <a:lvl5pPr marL="1828800" algn="l" defTabSz="914400" rtl="0" eaLnBrk="1" latinLnBrk="0" hangingPunct="1">
                        <a:defRPr sz="1800" kern="1200">
                          <a:solidFill>
                            <a:schemeClr val="tx1"/>
                          </a:solidFill>
                          <a:latin typeface="等线" panose="02010600030101010101" charset="-122"/>
                        </a:defRPr>
                      </a:lvl5pPr>
                      <a:lvl6pPr marL="2286000" algn="l" defTabSz="914400" rtl="0" eaLnBrk="1" latinLnBrk="0" hangingPunct="1">
                        <a:defRPr sz="1800" kern="1200">
                          <a:solidFill>
                            <a:schemeClr val="tx1"/>
                          </a:solidFill>
                          <a:latin typeface="等线" panose="02010600030101010101" charset="-122"/>
                        </a:defRPr>
                      </a:lvl6pPr>
                      <a:lvl7pPr marL="2743200" algn="l" defTabSz="914400" rtl="0" eaLnBrk="1" latinLnBrk="0" hangingPunct="1">
                        <a:defRPr sz="1800" kern="1200">
                          <a:solidFill>
                            <a:schemeClr val="tx1"/>
                          </a:solidFill>
                          <a:latin typeface="等线" panose="02010600030101010101" charset="-122"/>
                        </a:defRPr>
                      </a:lvl7pPr>
                      <a:lvl8pPr marL="3200400" algn="l" defTabSz="914400" rtl="0" eaLnBrk="1" latinLnBrk="0" hangingPunct="1">
                        <a:defRPr sz="1800" kern="1200">
                          <a:solidFill>
                            <a:schemeClr val="tx1"/>
                          </a:solidFill>
                          <a:latin typeface="等线" panose="02010600030101010101" charset="-122"/>
                        </a:defRPr>
                      </a:lvl8pPr>
                      <a:lvl9pPr marL="3657600" algn="l" defTabSz="914400" rtl="0" eaLnBrk="1" latinLnBrk="0" hangingPunct="1">
                        <a:defRPr sz="1800" kern="1200">
                          <a:solidFill>
                            <a:schemeClr val="tx1"/>
                          </a:solidFill>
                          <a:latin typeface="等线" panose="02010600030101010101" charset="-122"/>
                        </a:defRPr>
                      </a:lvl9pPr>
                    </a:lstStyle>
                    <a:p>
                      <a:pPr algn="l" fontAlgn="ctr">
                        <a:buNone/>
                      </a:pPr>
                      <a:r>
                        <a:rPr lang="zh-CN" altLang="en-US" sz="1200" b="0" i="0" u="none" strike="noStrike" dirty="0">
                          <a:solidFill>
                            <a:srgbClr val="000000"/>
                          </a:solidFill>
                          <a:effectLst/>
                          <a:latin typeface="微软雅黑" panose="020B0503020204020204" pitchFamily="34" charset="-122"/>
                          <a:ea typeface="微软雅黑" panose="020B0503020204020204" pitchFamily="34" charset="-122"/>
                          <a:sym typeface="微软雅黑" panose="020B0503020204020204" pitchFamily="34" charset="-122"/>
                        </a:rPr>
                        <a:t>复发后未接受治疗</a:t>
                      </a:r>
                      <a:endParaRPr lang="zh-CN" altLang="en-US" sz="1200" b="0" i="0" u="none" strike="noStrike" dirty="0">
                        <a:solidFill>
                          <a:srgbClr val="000000"/>
                        </a:solidFill>
                        <a:effectLst/>
                        <a:latin typeface="微软雅黑" panose="020B0503020204020204" pitchFamily="34" charset="-122"/>
                        <a:ea typeface="微软雅黑" panose="020B0503020204020204" pitchFamily="34" charset="-122"/>
                        <a:sym typeface="微软雅黑" panose="020B0503020204020204" pitchFamily="34" charset="-122"/>
                      </a:endParaRPr>
                    </a:p>
                  </a:txBody>
                  <a:tcPr marL="72000" marR="114300" marT="0" marB="0" anchor="ctr">
                    <a:lnL w="12700" cap="flat" cmpd="sng" algn="ctr">
                      <a:no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AC283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等线" panose="02010600030101010101" charset="-122"/>
                        </a:defRPr>
                      </a:lvl1pPr>
                      <a:lvl2pPr marL="457200" algn="l" defTabSz="914400" rtl="0" eaLnBrk="1" latinLnBrk="0" hangingPunct="1">
                        <a:defRPr sz="1800" kern="1200">
                          <a:solidFill>
                            <a:schemeClr val="tx1"/>
                          </a:solidFill>
                          <a:latin typeface="等线" panose="02010600030101010101" charset="-122"/>
                        </a:defRPr>
                      </a:lvl2pPr>
                      <a:lvl3pPr marL="914400" algn="l" defTabSz="914400" rtl="0" eaLnBrk="1" latinLnBrk="0" hangingPunct="1">
                        <a:defRPr sz="1800" kern="1200">
                          <a:solidFill>
                            <a:schemeClr val="tx1"/>
                          </a:solidFill>
                          <a:latin typeface="等线" panose="02010600030101010101" charset="-122"/>
                        </a:defRPr>
                      </a:lvl3pPr>
                      <a:lvl4pPr marL="1371600" algn="l" defTabSz="914400" rtl="0" eaLnBrk="1" latinLnBrk="0" hangingPunct="1">
                        <a:defRPr sz="1800" kern="1200">
                          <a:solidFill>
                            <a:schemeClr val="tx1"/>
                          </a:solidFill>
                          <a:latin typeface="等线" panose="02010600030101010101" charset="-122"/>
                        </a:defRPr>
                      </a:lvl4pPr>
                      <a:lvl5pPr marL="1828800" algn="l" defTabSz="914400" rtl="0" eaLnBrk="1" latinLnBrk="0" hangingPunct="1">
                        <a:defRPr sz="1800" kern="1200">
                          <a:solidFill>
                            <a:schemeClr val="tx1"/>
                          </a:solidFill>
                          <a:latin typeface="等线" panose="02010600030101010101" charset="-122"/>
                        </a:defRPr>
                      </a:lvl5pPr>
                      <a:lvl6pPr marL="2286000" algn="l" defTabSz="914400" rtl="0" eaLnBrk="1" latinLnBrk="0" hangingPunct="1">
                        <a:defRPr sz="1800" kern="1200">
                          <a:solidFill>
                            <a:schemeClr val="tx1"/>
                          </a:solidFill>
                          <a:latin typeface="等线" panose="02010600030101010101" charset="-122"/>
                        </a:defRPr>
                      </a:lvl6pPr>
                      <a:lvl7pPr marL="2743200" algn="l" defTabSz="914400" rtl="0" eaLnBrk="1" latinLnBrk="0" hangingPunct="1">
                        <a:defRPr sz="1800" kern="1200">
                          <a:solidFill>
                            <a:schemeClr val="tx1"/>
                          </a:solidFill>
                          <a:latin typeface="等线" panose="02010600030101010101" charset="-122"/>
                        </a:defRPr>
                      </a:lvl7pPr>
                      <a:lvl8pPr marL="3200400" algn="l" defTabSz="914400" rtl="0" eaLnBrk="1" latinLnBrk="0" hangingPunct="1">
                        <a:defRPr sz="1800" kern="1200">
                          <a:solidFill>
                            <a:schemeClr val="tx1"/>
                          </a:solidFill>
                          <a:latin typeface="等线" panose="02010600030101010101" charset="-122"/>
                        </a:defRPr>
                      </a:lvl8pPr>
                      <a:lvl9pPr marL="3657600" algn="l" defTabSz="914400" rtl="0" eaLnBrk="1" latinLnBrk="0" hangingPunct="1">
                        <a:defRPr sz="1800" kern="1200">
                          <a:solidFill>
                            <a:schemeClr val="tx1"/>
                          </a:solidFill>
                          <a:latin typeface="等线" panose="02010600030101010101" charset="-122"/>
                        </a:defRPr>
                      </a:lvl9pPr>
                    </a:lstStyle>
                    <a:p>
                      <a:pPr algn="ctr" fontAlgn="ctr">
                        <a:buNone/>
                      </a:pPr>
                      <a:r>
                        <a:rPr lang="en-US" altLang="zh-CN" sz="1200" b="0" i="0" u="none" strike="noStrike" dirty="0">
                          <a:solidFill>
                            <a:srgbClr val="000000"/>
                          </a:solidFill>
                          <a:effectLst/>
                          <a:latin typeface="微软雅黑" panose="020B0503020204020204" pitchFamily="34" charset="-122"/>
                          <a:ea typeface="微软雅黑" panose="020B0503020204020204" pitchFamily="34" charset="-122"/>
                          <a:sym typeface="微软雅黑" panose="020B0503020204020204" pitchFamily="34" charset="-122"/>
                        </a:rPr>
                        <a:t>3.3(2)</a:t>
                      </a:r>
                      <a:endParaRPr lang="en-US" altLang="zh-CN" sz="1200" b="0" i="0" u="none" strike="noStrike" dirty="0">
                        <a:solidFill>
                          <a:srgbClr val="000000"/>
                        </a:solidFill>
                        <a:effectLst/>
                        <a:latin typeface="微软雅黑" panose="020B0503020204020204" pitchFamily="34" charset="-122"/>
                        <a:ea typeface="微软雅黑" panose="020B0503020204020204" pitchFamily="34" charset="-122"/>
                        <a:sym typeface="微软雅黑" panose="020B0503020204020204" pitchFamily="34" charset="-122"/>
                      </a:endParaRPr>
                    </a:p>
                  </a:txBody>
                  <a:tcPr marL="6350" marR="114300" marT="635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AC283F"/>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2" name="内容占位符 4"/>
          <p:cNvSpPr txBox="1"/>
          <p:nvPr/>
        </p:nvSpPr>
        <p:spPr>
          <a:xfrm>
            <a:off x="340894" y="430676"/>
            <a:ext cx="11592426" cy="46166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1"/>
                </a:solidFill>
                <a:latin typeface="Arial" panose="020B0604020202020204" pitchFamily="34" charset="0"/>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Arial" panose="020B0604020202020204" pitchFamily="34" charset="0"/>
                <a:ea typeface="微软雅黑"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Arial" panose="020B0604020202020204" pitchFamily="34" charset="0"/>
                <a:ea typeface="微软雅黑" panose="020B0503020204020204"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Arial" panose="020B0604020202020204" pitchFamily="34" charset="0"/>
                <a:ea typeface="微软雅黑" panose="020B0503020204020204"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CN" altLang="en-US" sz="2000" b="1" dirty="0">
                <a:latin typeface="微软雅黑" panose="020B0503020204020204" pitchFamily="34" charset="-122"/>
                <a:cs typeface="+mn-ea"/>
                <a:sym typeface="微软雅黑" panose="020B0503020204020204" pitchFamily="34" charset="-122"/>
              </a:rPr>
              <a:t>辅助治疗</a:t>
            </a:r>
            <a:r>
              <a:rPr lang="en-US" altLang="zh-CN" sz="2000" b="1" dirty="0">
                <a:latin typeface="微软雅黑" panose="020B0503020204020204" pitchFamily="34" charset="-122"/>
                <a:cs typeface="+mn-ea"/>
                <a:sym typeface="微软雅黑" panose="020B0503020204020204" pitchFamily="34" charset="-122"/>
              </a:rPr>
              <a:t>3</a:t>
            </a:r>
            <a:r>
              <a:rPr lang="zh-CN" altLang="en-US" sz="2000" b="1" dirty="0">
                <a:latin typeface="微软雅黑" panose="020B0503020204020204" pitchFamily="34" charset="-122"/>
                <a:cs typeface="+mn-ea"/>
                <a:sym typeface="微软雅黑" panose="020B0503020204020204" pitchFamily="34" charset="-122"/>
              </a:rPr>
              <a:t>年失败后，伊马替尼作为一线姑息治疗仍然有效</a:t>
            </a:r>
            <a:endParaRPr lang="zh-CN" altLang="en-US" sz="2000" b="1" dirty="0">
              <a:latin typeface="微软雅黑" panose="020B0503020204020204" pitchFamily="34" charset="-122"/>
              <a:cs typeface="+mn-ea"/>
              <a:sym typeface="微软雅黑" panose="020B0503020204020204" pitchFamily="34" charset="-122"/>
            </a:endParaRPr>
          </a:p>
        </p:txBody>
      </p:sp>
      <p:grpSp>
        <p:nvGrpSpPr>
          <p:cNvPr id="3" name="组合 2"/>
          <p:cNvGrpSpPr/>
          <p:nvPr/>
        </p:nvGrpSpPr>
        <p:grpSpPr>
          <a:xfrm>
            <a:off x="6496833" y="1690853"/>
            <a:ext cx="4274177" cy="3605146"/>
            <a:chOff x="4887159" y="1291979"/>
            <a:chExt cx="6208841" cy="4044410"/>
          </a:xfrm>
        </p:grpSpPr>
        <p:pic>
          <p:nvPicPr>
            <p:cNvPr id="4" name="图片 3"/>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a:off x="5131650" y="2054233"/>
              <a:ext cx="5964350" cy="3282156"/>
            </a:xfrm>
            <a:prstGeom prst="rect">
              <a:avLst/>
            </a:prstGeom>
          </p:spPr>
        </p:pic>
        <p:sp>
          <p:nvSpPr>
            <p:cNvPr id="5" name="Rectangle 182_1"/>
            <p:cNvSpPr>
              <a:spLocks noChangeArrowheads="1"/>
            </p:cNvSpPr>
            <p:nvPr/>
          </p:nvSpPr>
          <p:spPr bwMode="auto">
            <a:xfrm>
              <a:off x="7424375" y="5105716"/>
              <a:ext cx="1583147" cy="183642"/>
            </a:xfrm>
            <a:prstGeom prst="rect">
              <a:avLst/>
            </a:prstGeom>
            <a:solidFill>
              <a:sysClr val="window" lastClr="FFFFFF"/>
            </a:solidFill>
            <a:ln>
              <a:noFill/>
            </a:ln>
          </p:spPr>
          <p:txBody>
            <a:bodyPr vert="horz" wrap="none" lIns="0" tIns="0" rIns="0" bIns="0" numCol="1" anchor="t" anchorCtr="0" compatLnSpc="1">
              <a:no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609600" eaLnBrk="0" fontAlgn="base" latinLnBrk="0" hangingPunct="0">
                <a:lnSpc>
                  <a:spcPct val="100000"/>
                </a:lnSpc>
                <a:spcBef>
                  <a:spcPct val="0"/>
                </a:spcBef>
                <a:spcAft>
                  <a:spcPct val="0"/>
                </a:spcAft>
                <a:buClrTx/>
                <a:buSzTx/>
                <a:buFontTx/>
                <a:buNone/>
                <a:defRPr/>
              </a:pPr>
              <a:r>
                <a:rPr kumimoji="0" lang="zh-CN" altLang="en-US" sz="1050" b="0" i="0" u="none" strike="noStrike" kern="0" cap="none" spc="0" normalizeH="0" baseline="0" noProof="0" dirty="0">
                  <a:ln>
                    <a:noFill/>
                  </a:ln>
                  <a:solidFill>
                    <a:prstClr val="black">
                      <a:lumMod val="50000"/>
                    </a:prstClr>
                  </a:solidFill>
                  <a:effectLst/>
                  <a:uLnTx/>
                  <a:uFillTx/>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时间</a:t>
              </a:r>
              <a:r>
                <a:rPr kumimoji="0" lang="en-US" altLang="zh-CN" sz="1050" b="0" i="0" u="none" strike="noStrike" kern="0" cap="none" spc="0" normalizeH="0" baseline="0" noProof="0" dirty="0">
                  <a:ln>
                    <a:noFill/>
                  </a:ln>
                  <a:solidFill>
                    <a:prstClr val="black">
                      <a:lumMod val="50000"/>
                    </a:prstClr>
                  </a:solidFill>
                  <a:effectLst/>
                  <a:uLnTx/>
                  <a:uFillTx/>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a:t>
              </a:r>
              <a:r>
                <a:rPr kumimoji="0" lang="zh-CN" altLang="en-US" sz="1050" b="0" i="0" u="none" strike="noStrike" kern="0" cap="none" spc="0" normalizeH="0" baseline="0" noProof="0" dirty="0">
                  <a:ln>
                    <a:noFill/>
                  </a:ln>
                  <a:solidFill>
                    <a:prstClr val="black">
                      <a:lumMod val="50000"/>
                    </a:prstClr>
                  </a:solidFill>
                  <a:effectLst/>
                  <a:uLnTx/>
                  <a:uFillTx/>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月</a:t>
              </a:r>
              <a:r>
                <a:rPr kumimoji="0" lang="en-US" altLang="zh-CN" sz="1050" b="0" i="0" u="none" strike="noStrike" kern="0" cap="none" spc="0" normalizeH="0" baseline="0" noProof="0" dirty="0">
                  <a:ln>
                    <a:noFill/>
                  </a:ln>
                  <a:solidFill>
                    <a:prstClr val="black">
                      <a:lumMod val="50000"/>
                    </a:prstClr>
                  </a:solidFill>
                  <a:effectLst/>
                  <a:uLnTx/>
                  <a:uFillTx/>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a:t>
              </a:r>
              <a:endParaRPr kumimoji="0" lang="zh-CN" altLang="en-US" sz="1050" b="0" i="0" u="none" strike="noStrike" kern="0" cap="none" spc="0" normalizeH="0" baseline="0" noProof="0" dirty="0">
                <a:ln>
                  <a:noFill/>
                </a:ln>
                <a:solidFill>
                  <a:prstClr val="black">
                    <a:lumMod val="50000"/>
                  </a:prstClr>
                </a:solidFill>
                <a:effectLst/>
                <a:uLnTx/>
                <a:uFillTx/>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p:txBody>
        </p:sp>
        <p:sp>
          <p:nvSpPr>
            <p:cNvPr id="6" name="Rectangle 182"/>
            <p:cNvSpPr>
              <a:spLocks noChangeArrowheads="1"/>
            </p:cNvSpPr>
            <p:nvPr/>
          </p:nvSpPr>
          <p:spPr bwMode="auto">
            <a:xfrm rot="16200000">
              <a:off x="4193376" y="3565792"/>
              <a:ext cx="1583147" cy="195582"/>
            </a:xfrm>
            <a:prstGeom prst="rect">
              <a:avLst/>
            </a:prstGeom>
            <a:solidFill>
              <a:sysClr val="window" lastClr="FFFFFF"/>
            </a:solidFill>
            <a:ln>
              <a:noFill/>
            </a:ln>
          </p:spPr>
          <p:txBody>
            <a:bodyPr vert="horz" wrap="none" lIns="0" tIns="0" rIns="0" bIns="0" numCol="1" anchor="t" anchorCtr="0" compatLnSpc="1">
              <a:no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609600" eaLnBrk="0" fontAlgn="base" latinLnBrk="0" hangingPunct="0">
                <a:lnSpc>
                  <a:spcPct val="100000"/>
                </a:lnSpc>
                <a:spcBef>
                  <a:spcPct val="0"/>
                </a:spcBef>
                <a:spcAft>
                  <a:spcPct val="0"/>
                </a:spcAft>
                <a:buClrTx/>
                <a:buSzTx/>
                <a:buFontTx/>
                <a:buNone/>
                <a:defRPr/>
              </a:pPr>
              <a:r>
                <a:rPr kumimoji="0" lang="en-US" altLang="zh-CN" sz="1050" b="0" i="0" u="none" strike="noStrike" kern="0" cap="none" spc="0" normalizeH="0" baseline="0" noProof="0" dirty="0">
                  <a:ln>
                    <a:noFill/>
                  </a:ln>
                  <a:solidFill>
                    <a:prstClr val="black">
                      <a:lumMod val="50000"/>
                    </a:prstClr>
                  </a:solidFill>
                  <a:effectLst/>
                  <a:uLnTx/>
                  <a:uFillTx/>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PFS</a:t>
              </a:r>
              <a:r>
                <a:rPr kumimoji="0" lang="zh-CN" altLang="en-US" sz="1050" b="0" i="0" u="none" strike="noStrike" kern="0" cap="none" spc="0" normalizeH="0" baseline="0" noProof="0" dirty="0">
                  <a:ln>
                    <a:noFill/>
                  </a:ln>
                  <a:solidFill>
                    <a:prstClr val="black">
                      <a:lumMod val="50000"/>
                    </a:prstClr>
                  </a:solidFill>
                  <a:effectLst/>
                  <a:uLnTx/>
                  <a:uFillTx/>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a:t>
              </a:r>
              <a:r>
                <a:rPr kumimoji="0" lang="en-US" altLang="zh-CN" sz="1050" b="0" i="0" u="none" strike="noStrike" kern="0" cap="none" spc="0" normalizeH="0" baseline="0" noProof="0" dirty="0">
                  <a:ln>
                    <a:noFill/>
                  </a:ln>
                  <a:solidFill>
                    <a:prstClr val="black">
                      <a:lumMod val="50000"/>
                    </a:prstClr>
                  </a:solidFill>
                  <a:effectLst/>
                  <a:uLnTx/>
                  <a:uFillTx/>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a:t>
              </a:r>
              <a:endParaRPr kumimoji="0" lang="zh-CN" altLang="en-US" sz="1050" b="0" i="0" u="none" strike="noStrike" kern="0" cap="none" spc="0" normalizeH="0" baseline="0" noProof="0" dirty="0">
                <a:ln>
                  <a:noFill/>
                </a:ln>
                <a:solidFill>
                  <a:prstClr val="black">
                    <a:lumMod val="50000"/>
                  </a:prstClr>
                </a:solidFill>
                <a:effectLst/>
                <a:uLnTx/>
                <a:uFillTx/>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p:txBody>
        </p:sp>
        <p:sp>
          <p:nvSpPr>
            <p:cNvPr id="7" name="Rectangle 182"/>
            <p:cNvSpPr>
              <a:spLocks noChangeArrowheads="1"/>
            </p:cNvSpPr>
            <p:nvPr/>
          </p:nvSpPr>
          <p:spPr bwMode="auto">
            <a:xfrm>
              <a:off x="5690497" y="1291979"/>
              <a:ext cx="4683973" cy="220841"/>
            </a:xfrm>
            <a:prstGeom prst="rect">
              <a:avLst/>
            </a:prstGeom>
            <a:solidFill>
              <a:sysClr val="window" lastClr="FFFFFF"/>
            </a:solidFill>
            <a:ln>
              <a:noFill/>
            </a:ln>
          </p:spPr>
          <p:txBody>
            <a:bodyPr vert="horz" wrap="none" lIns="0" tIns="0" rIns="0" bIns="0" numCol="1" anchor="t" anchorCtr="0" compatLnSpc="1">
              <a:no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609600" eaLnBrk="0" fontAlgn="base" latinLnBrk="0" hangingPunct="0">
                <a:lnSpc>
                  <a:spcPct val="100000"/>
                </a:lnSpc>
                <a:spcBef>
                  <a:spcPct val="0"/>
                </a:spcBef>
                <a:spcAft>
                  <a:spcPct val="0"/>
                </a:spcAft>
                <a:buClrTx/>
                <a:buSzTx/>
                <a:buFontTx/>
                <a:buNone/>
                <a:defRPr/>
              </a:pPr>
              <a:r>
                <a:rPr kumimoji="0" lang="zh-CN" altLang="en-US" sz="1400" b="1" i="0" u="none" strike="noStrike" kern="0" cap="none" spc="0" normalizeH="0" baseline="0" noProof="0" dirty="0">
                  <a:ln>
                    <a:noFill/>
                  </a:ln>
                  <a:solidFill>
                    <a:prstClr val="black">
                      <a:lumMod val="50000"/>
                    </a:prstClr>
                  </a:solidFill>
                  <a:effectLst/>
                  <a:uLnTx/>
                  <a:uFillTx/>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研究人群的</a:t>
              </a:r>
              <a:r>
                <a:rPr kumimoji="0" lang="en-US" altLang="zh-CN" sz="1400" b="1" i="0" u="none" strike="noStrike" kern="0" cap="none" spc="0" normalizeH="0" baseline="0" noProof="0" dirty="0">
                  <a:ln>
                    <a:noFill/>
                  </a:ln>
                  <a:solidFill>
                    <a:prstClr val="black">
                      <a:lumMod val="50000"/>
                    </a:prstClr>
                  </a:solidFill>
                  <a:effectLst/>
                  <a:uLnTx/>
                  <a:uFillTx/>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PFS</a:t>
              </a:r>
              <a:endParaRPr kumimoji="0" lang="zh-CN" altLang="en-US" sz="1400" b="1" i="0" u="none" strike="noStrike" kern="0" cap="none" spc="0" normalizeH="0" baseline="0" noProof="0" dirty="0">
                <a:ln>
                  <a:noFill/>
                </a:ln>
                <a:solidFill>
                  <a:prstClr val="black">
                    <a:lumMod val="50000"/>
                  </a:prstClr>
                </a:solidFill>
                <a:effectLst/>
                <a:uLnTx/>
                <a:uFillTx/>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p:txBody>
        </p:sp>
        <p:sp>
          <p:nvSpPr>
            <p:cNvPr id="8" name="Rectangle 182"/>
            <p:cNvSpPr>
              <a:spLocks noChangeArrowheads="1"/>
            </p:cNvSpPr>
            <p:nvPr/>
          </p:nvSpPr>
          <p:spPr bwMode="auto">
            <a:xfrm>
              <a:off x="5690496" y="4198941"/>
              <a:ext cx="3467758" cy="319882"/>
            </a:xfrm>
            <a:prstGeom prst="rect">
              <a:avLst/>
            </a:prstGeom>
            <a:solidFill>
              <a:sysClr val="window" lastClr="FFFFFF"/>
            </a:solidFill>
            <a:ln>
              <a:noFill/>
            </a:ln>
          </p:spPr>
          <p:txBody>
            <a:bodyPr vert="horz" wrap="none" lIns="0" tIns="0" rIns="0" bIns="0" numCol="1" anchor="t" anchorCtr="0" compatLnSpc="1">
              <a:no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609600" eaLnBrk="0" fontAlgn="base" latinLnBrk="0" hangingPunct="0">
                <a:lnSpc>
                  <a:spcPct val="100000"/>
                </a:lnSpc>
                <a:spcBef>
                  <a:spcPct val="0"/>
                </a:spcBef>
                <a:spcAft>
                  <a:spcPct val="0"/>
                </a:spcAft>
                <a:buClrTx/>
                <a:buSzTx/>
                <a:buFontTx/>
                <a:buNone/>
                <a:defRPr/>
              </a:pPr>
              <a:r>
                <a:rPr kumimoji="0" lang="zh-CN" altLang="en-US" sz="1200" b="0" i="0" u="none" strike="noStrike" kern="0" cap="none" spc="0" normalizeH="0" baseline="0" noProof="0" dirty="0">
                  <a:ln>
                    <a:noFill/>
                  </a:ln>
                  <a:solidFill>
                    <a:prstClr val="black">
                      <a:lumMod val="50000"/>
                    </a:prstClr>
                  </a:solidFill>
                  <a:effectLst/>
                  <a:uLnTx/>
                  <a:uFillTx/>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中位</a:t>
              </a:r>
              <a:r>
                <a:rPr kumimoji="0" lang="en-US" altLang="zh-CN" sz="1200" b="0" i="0" u="none" strike="noStrike" kern="0" cap="none" spc="0" normalizeH="0" baseline="0" noProof="0" dirty="0">
                  <a:ln>
                    <a:noFill/>
                  </a:ln>
                  <a:solidFill>
                    <a:prstClr val="black">
                      <a:lumMod val="50000"/>
                    </a:prstClr>
                  </a:solidFill>
                  <a:effectLst/>
                  <a:uLnTx/>
                  <a:uFillTx/>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PFS</a:t>
              </a:r>
              <a:r>
                <a:rPr kumimoji="0" lang="zh-CN" altLang="en-US" sz="1200" b="0" i="0" u="none" strike="noStrike" kern="0" cap="none" spc="0" normalizeH="0" baseline="0" noProof="0" dirty="0">
                  <a:ln>
                    <a:noFill/>
                  </a:ln>
                  <a:solidFill>
                    <a:prstClr val="black">
                      <a:lumMod val="50000"/>
                    </a:prstClr>
                  </a:solidFill>
                  <a:effectLst/>
                  <a:uLnTx/>
                  <a:uFillTx/>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 </a:t>
              </a:r>
              <a:r>
                <a:rPr kumimoji="0" lang="en-US" altLang="zh-CN" sz="1200" b="0" i="0" u="none" strike="noStrike" kern="0" cap="none" spc="0" normalizeH="0" baseline="0" noProof="0" dirty="0">
                  <a:ln>
                    <a:noFill/>
                  </a:ln>
                  <a:solidFill>
                    <a:prstClr val="black">
                      <a:lumMod val="50000"/>
                    </a:prstClr>
                  </a:solidFill>
                  <a:effectLst/>
                  <a:uLnTx/>
                  <a:uFillTx/>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36.4</a:t>
              </a:r>
              <a:r>
                <a:rPr kumimoji="0" lang="zh-CN" altLang="en-US" sz="1200" b="0" i="0" u="none" strike="noStrike" kern="0" cap="none" spc="0" normalizeH="0" baseline="0" noProof="0" dirty="0">
                  <a:ln>
                    <a:noFill/>
                  </a:ln>
                  <a:solidFill>
                    <a:prstClr val="black">
                      <a:lumMod val="50000"/>
                    </a:prstClr>
                  </a:solidFill>
                  <a:effectLst/>
                  <a:uLnTx/>
                  <a:uFillTx/>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个月</a:t>
              </a:r>
              <a:r>
                <a:rPr kumimoji="0" lang="en-US" altLang="zh-CN" sz="1200" b="0" i="0" u="none" strike="noStrike" kern="0" cap="none" spc="0" normalizeH="0" baseline="0" noProof="0" dirty="0">
                  <a:ln>
                    <a:noFill/>
                  </a:ln>
                  <a:solidFill>
                    <a:prstClr val="black">
                      <a:lumMod val="50000"/>
                    </a:prstClr>
                  </a:solidFill>
                  <a:effectLst/>
                  <a:uLnTx/>
                  <a:uFillTx/>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(95% CI</a:t>
              </a:r>
              <a:r>
                <a:rPr kumimoji="0" lang="zh-CN" altLang="en-US" sz="1200" b="0" i="0" u="none" strike="noStrike" kern="0" cap="none" spc="0" normalizeH="0" baseline="0" noProof="0" dirty="0">
                  <a:ln>
                    <a:noFill/>
                  </a:ln>
                  <a:solidFill>
                    <a:prstClr val="black">
                      <a:lumMod val="50000"/>
                    </a:prstClr>
                  </a:solidFill>
                  <a:effectLst/>
                  <a:uLnTx/>
                  <a:uFillTx/>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a:t>
              </a:r>
              <a:r>
                <a:rPr kumimoji="0" lang="en-US" altLang="zh-CN" sz="1200" b="0" i="0" u="none" strike="noStrike" kern="0" cap="none" spc="0" normalizeH="0" baseline="0" noProof="0" dirty="0">
                  <a:ln>
                    <a:noFill/>
                  </a:ln>
                  <a:solidFill>
                    <a:prstClr val="black">
                      <a:lumMod val="50000"/>
                    </a:prstClr>
                  </a:solidFill>
                  <a:effectLst/>
                  <a:uLnTx/>
                  <a:uFillTx/>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24.1-47.5)</a:t>
              </a:r>
              <a:endParaRPr kumimoji="0" lang="zh-CN" altLang="en-US" sz="1200" b="0" i="0" u="none" strike="noStrike" kern="0" cap="none" spc="0" normalizeH="0" baseline="0" noProof="0" dirty="0">
                <a:ln>
                  <a:noFill/>
                </a:ln>
                <a:solidFill>
                  <a:prstClr val="black">
                    <a:lumMod val="50000"/>
                  </a:prstClr>
                </a:solidFill>
                <a:effectLst/>
                <a:uLnTx/>
                <a:uFillTx/>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p:txBody>
        </p:sp>
        <p:sp>
          <p:nvSpPr>
            <p:cNvPr id="9" name="Rectangle 182"/>
            <p:cNvSpPr>
              <a:spLocks noChangeArrowheads="1"/>
            </p:cNvSpPr>
            <p:nvPr/>
          </p:nvSpPr>
          <p:spPr bwMode="auto">
            <a:xfrm>
              <a:off x="5690496" y="4518823"/>
              <a:ext cx="3377304" cy="319882"/>
            </a:xfrm>
            <a:prstGeom prst="rect">
              <a:avLst/>
            </a:prstGeom>
            <a:solidFill>
              <a:sysClr val="window" lastClr="FFFFFF"/>
            </a:solidFill>
            <a:ln>
              <a:noFill/>
            </a:ln>
          </p:spPr>
          <p:txBody>
            <a:bodyPr vert="horz" wrap="none" lIns="0" tIns="0" rIns="0" bIns="0" numCol="1" anchor="t" anchorCtr="0" compatLnSpc="1">
              <a:no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609600" eaLnBrk="0" fontAlgn="base" latinLnBrk="0" hangingPunct="0">
                <a:lnSpc>
                  <a:spcPct val="100000"/>
                </a:lnSpc>
                <a:spcBef>
                  <a:spcPct val="0"/>
                </a:spcBef>
                <a:spcAft>
                  <a:spcPct val="0"/>
                </a:spcAft>
                <a:buClrTx/>
                <a:buSzTx/>
                <a:buFontTx/>
                <a:buNone/>
                <a:defRPr/>
              </a:pPr>
              <a:r>
                <a:rPr kumimoji="0" lang="en-US" altLang="zh-CN" sz="1200" b="0" i="0" u="none" strike="noStrike" kern="0" cap="none" spc="0" normalizeH="0" baseline="0" noProof="0">
                  <a:ln>
                    <a:noFill/>
                  </a:ln>
                  <a:solidFill>
                    <a:prstClr val="black">
                      <a:lumMod val="50000"/>
                    </a:prstClr>
                  </a:solidFill>
                  <a:effectLst/>
                  <a:uLnTx/>
                  <a:uFillTx/>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5</a:t>
              </a:r>
              <a:r>
                <a:rPr kumimoji="0" lang="zh-CN" altLang="en-US" sz="1200" b="0" i="0" u="none" strike="noStrike" kern="0" cap="none" spc="0" normalizeH="0" baseline="0" noProof="0">
                  <a:ln>
                    <a:noFill/>
                  </a:ln>
                  <a:solidFill>
                    <a:prstClr val="black">
                      <a:lumMod val="50000"/>
                    </a:prstClr>
                  </a:solidFill>
                  <a:effectLst/>
                  <a:uLnTx/>
                  <a:uFillTx/>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年</a:t>
              </a:r>
              <a:r>
                <a:rPr kumimoji="0" lang="en-US" altLang="zh-CN" sz="1200" b="0" i="0" u="none" strike="noStrike" kern="0" cap="none" spc="0" normalizeH="0" baseline="0" noProof="0">
                  <a:ln>
                    <a:noFill/>
                  </a:ln>
                  <a:solidFill>
                    <a:prstClr val="black">
                      <a:lumMod val="50000"/>
                    </a:prstClr>
                  </a:solidFill>
                  <a:effectLst/>
                  <a:uLnTx/>
                  <a:uFillTx/>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PFS 23.0%</a:t>
              </a:r>
              <a:endParaRPr kumimoji="0" lang="zh-CN" altLang="en-US" sz="1200" b="0" i="0" u="none" strike="noStrike" kern="0" cap="none" spc="0" normalizeH="0" baseline="0" noProof="0">
                <a:ln>
                  <a:noFill/>
                </a:ln>
                <a:solidFill>
                  <a:prstClr val="black">
                    <a:lumMod val="50000"/>
                  </a:prstClr>
                </a:solidFill>
                <a:effectLst/>
                <a:uLnTx/>
                <a:uFillTx/>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p:txBody>
        </p:sp>
      </p:grpSp>
      <p:sp>
        <p:nvSpPr>
          <p:cNvPr id="10" name="文本占位符 1_1"/>
          <p:cNvSpPr txBox="1"/>
          <p:nvPr/>
        </p:nvSpPr>
        <p:spPr>
          <a:xfrm>
            <a:off x="340894" y="6619565"/>
            <a:ext cx="6335712" cy="216982"/>
          </a:xfrm>
          <a:prstGeom prst="rect">
            <a:avLst/>
          </a:prstGeom>
        </p:spPr>
        <p:txBody>
          <a:bodyPr>
            <a:noAutofit/>
          </a:bodyPr>
          <a:lstStyle>
            <a:defPPr>
              <a:defRPr lang="zh-CN"/>
            </a:defPPr>
            <a:lvl1pPr indent="0" defTabSz="1219200">
              <a:lnSpc>
                <a:spcPct val="120000"/>
              </a:lnSpc>
              <a:spcBef>
                <a:spcPts val="0"/>
              </a:spcBef>
              <a:buFont typeface="Arial" panose="020B0604020202020204" pitchFamily="34" charset="0"/>
              <a:buNone/>
              <a:defRPr sz="900">
                <a:solidFill>
                  <a:prstClr val="black"/>
                </a:solidFill>
                <a:cs typeface="+mn-ea"/>
              </a:defRPr>
            </a:lvl1pPr>
            <a:lvl2pPr marL="914400" indent="-304800" defTabSz="1219200">
              <a:lnSpc>
                <a:spcPct val="90000"/>
              </a:lnSpc>
              <a:spcBef>
                <a:spcPts val="665"/>
              </a:spcBef>
              <a:buFont typeface="Arial" panose="020B0604020202020204" pitchFamily="34" charset="0"/>
              <a:buChar char="•"/>
              <a:defRPr sz="3200">
                <a:latin typeface="微软雅黑" panose="020B0503020204020204" pitchFamily="34" charset="-122"/>
              </a:defRPr>
            </a:lvl2pPr>
            <a:lvl3pPr marL="1524000" indent="-304800" defTabSz="1219200">
              <a:lnSpc>
                <a:spcPct val="90000"/>
              </a:lnSpc>
              <a:spcBef>
                <a:spcPts val="665"/>
              </a:spcBef>
              <a:buFont typeface="Arial" panose="020B0604020202020204" pitchFamily="34" charset="0"/>
              <a:buChar char="•"/>
              <a:defRPr sz="2800">
                <a:latin typeface="微软雅黑" panose="020B0503020204020204" pitchFamily="34" charset="-122"/>
              </a:defRPr>
            </a:lvl3pPr>
            <a:lvl4pPr marL="2133600" indent="-304800" defTabSz="1219200">
              <a:lnSpc>
                <a:spcPct val="90000"/>
              </a:lnSpc>
              <a:spcBef>
                <a:spcPts val="665"/>
              </a:spcBef>
              <a:buFont typeface="Arial" panose="020B0604020202020204" pitchFamily="34" charset="0"/>
              <a:buChar char="•"/>
              <a:defRPr sz="2535">
                <a:latin typeface="微软雅黑" panose="020B0503020204020204" pitchFamily="34" charset="-122"/>
              </a:defRPr>
            </a:lvl4pPr>
            <a:lvl5pPr marL="2743200" indent="-304800" defTabSz="1219200">
              <a:lnSpc>
                <a:spcPct val="90000"/>
              </a:lnSpc>
              <a:spcBef>
                <a:spcPts val="665"/>
              </a:spcBef>
              <a:buFont typeface="Arial" panose="020B0604020202020204" pitchFamily="34" charset="0"/>
              <a:buChar char="•"/>
              <a:defRPr sz="2535">
                <a:latin typeface="微软雅黑" panose="020B0503020204020204" pitchFamily="34" charset="-122"/>
              </a:defRPr>
            </a:lvl5pPr>
            <a:lvl6pPr marL="3352800" indent="-304800" defTabSz="1219200">
              <a:lnSpc>
                <a:spcPct val="90000"/>
              </a:lnSpc>
              <a:spcBef>
                <a:spcPts val="665"/>
              </a:spcBef>
              <a:buFont typeface="Arial" panose="020B0604020202020204" pitchFamily="34" charset="0"/>
              <a:buChar char="•"/>
              <a:defRPr sz="2535"/>
            </a:lvl6pPr>
            <a:lvl7pPr marL="3961765" indent="-304800" defTabSz="1219200">
              <a:lnSpc>
                <a:spcPct val="90000"/>
              </a:lnSpc>
              <a:spcBef>
                <a:spcPts val="665"/>
              </a:spcBef>
              <a:buFont typeface="Arial" panose="020B0604020202020204" pitchFamily="34" charset="0"/>
              <a:buChar char="•"/>
              <a:defRPr sz="2535"/>
            </a:lvl7pPr>
            <a:lvl8pPr marL="4571365" indent="-304800" defTabSz="1219200">
              <a:lnSpc>
                <a:spcPct val="90000"/>
              </a:lnSpc>
              <a:spcBef>
                <a:spcPts val="665"/>
              </a:spcBef>
              <a:buFont typeface="Arial" panose="020B0604020202020204" pitchFamily="34" charset="0"/>
              <a:buChar char="•"/>
              <a:defRPr sz="2535"/>
            </a:lvl8pPr>
            <a:lvl9pPr marL="5180965" indent="-304800" defTabSz="1219200">
              <a:lnSpc>
                <a:spcPct val="90000"/>
              </a:lnSpc>
              <a:spcBef>
                <a:spcPts val="665"/>
              </a:spcBef>
              <a:buFont typeface="Arial" panose="020B0604020202020204" pitchFamily="34" charset="0"/>
              <a:buChar char="•"/>
              <a:defRPr sz="2535"/>
            </a:lvl9pPr>
          </a:lstStyle>
          <a:p>
            <a:r>
              <a:rPr lang="fi-FI" altLang="zh-CN" dirty="0">
                <a:latin typeface="微软雅黑" panose="020B0503020204020204" pitchFamily="34" charset="-122"/>
                <a:ea typeface="微软雅黑" panose="020B0503020204020204" pitchFamily="34" charset="-122"/>
                <a:sym typeface="微软雅黑" panose="020B0503020204020204" pitchFamily="34" charset="-122"/>
              </a:rPr>
              <a:t>Katarzyna Kisielewska, et al. 2025 ESMO. 2729P.</a:t>
            </a:r>
            <a:endParaRPr lang="es-ES" altLang="zh-CN" dirty="0">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内容占位符 4"/>
          <p:cNvSpPr txBox="1"/>
          <p:nvPr/>
        </p:nvSpPr>
        <p:spPr>
          <a:xfrm>
            <a:off x="109181" y="295470"/>
            <a:ext cx="9601202" cy="46166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1"/>
                </a:solidFill>
                <a:latin typeface="Arial" panose="020B0604020202020204" pitchFamily="34" charset="0"/>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Arial" panose="020B0604020202020204" pitchFamily="34" charset="0"/>
                <a:ea typeface="微软雅黑"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Arial" panose="020B0604020202020204" pitchFamily="34" charset="0"/>
                <a:ea typeface="微软雅黑" panose="020B0503020204020204"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Arial" panose="020B0604020202020204" pitchFamily="34" charset="0"/>
                <a:ea typeface="微软雅黑" panose="020B0503020204020204"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zh-CN" altLang="en-US" sz="2000" b="1" dirty="0">
                <a:latin typeface="微软雅黑" panose="020B0503020204020204" pitchFamily="34" charset="-122"/>
                <a:cs typeface="+mn-ea"/>
                <a:sym typeface="微软雅黑" panose="020B0503020204020204" pitchFamily="34" charset="-122"/>
              </a:rPr>
              <a:t>真实世界数据同样证实：</a:t>
            </a:r>
            <a:endParaRPr lang="en-US" altLang="zh-CN" sz="2000" b="1" dirty="0">
              <a:latin typeface="微软雅黑" panose="020B0503020204020204" pitchFamily="34" charset="-122"/>
              <a:cs typeface="+mn-ea"/>
              <a:sym typeface="微软雅黑" panose="020B0503020204020204" pitchFamily="34" charset="-122"/>
            </a:endParaRPr>
          </a:p>
          <a:p>
            <a:pPr marL="0" indent="0">
              <a:lnSpc>
                <a:spcPct val="100000"/>
              </a:lnSpc>
              <a:spcBef>
                <a:spcPts val="0"/>
              </a:spcBef>
              <a:buNone/>
            </a:pPr>
            <a:r>
              <a:rPr lang="en-US" altLang="zh-CN" sz="2000" b="1" dirty="0">
                <a:latin typeface="微软雅黑" panose="020B0503020204020204" pitchFamily="34" charset="-122"/>
                <a:cs typeface="+mn-ea"/>
                <a:sym typeface="微软雅黑" panose="020B0503020204020204" pitchFamily="34" charset="-122"/>
              </a:rPr>
              <a:t>KIT 9</a:t>
            </a:r>
            <a:r>
              <a:rPr lang="zh-CN" altLang="en-US" sz="2000" b="1" dirty="0">
                <a:latin typeface="微软雅黑" panose="020B0503020204020204" pitchFamily="34" charset="-122"/>
                <a:cs typeface="+mn-ea"/>
                <a:sym typeface="微软雅黑" panose="020B0503020204020204" pitchFamily="34" charset="-122"/>
              </a:rPr>
              <a:t>突变、原发肿瘤体积大以及核分裂象指数高的患者，复发风险显著更高</a:t>
            </a:r>
            <a:endParaRPr lang="zh-CN" altLang="en-US" sz="2000" b="1" dirty="0">
              <a:latin typeface="微软雅黑" panose="020B0503020204020204" pitchFamily="34" charset="-122"/>
              <a:cs typeface="+mn-ea"/>
              <a:sym typeface="微软雅黑" panose="020B0503020204020204" pitchFamily="34" charset="-122"/>
            </a:endParaRPr>
          </a:p>
        </p:txBody>
      </p:sp>
      <p:sp>
        <p:nvSpPr>
          <p:cNvPr id="57" name="TextBox 8_1_1"/>
          <p:cNvSpPr txBox="1"/>
          <p:nvPr/>
        </p:nvSpPr>
        <p:spPr>
          <a:xfrm>
            <a:off x="109180" y="5849618"/>
            <a:ext cx="10012287" cy="184666"/>
          </a:xfrm>
          <a:prstGeom prst="rect">
            <a:avLst/>
          </a:prstGeom>
          <a:noFill/>
        </p:spPr>
        <p:txBody>
          <a:bodyPr wrap="square" lIns="60960" tIns="30480" rIns="60960" bIns="30480" numCol="1"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Clr>
                <a:prstClr val="white">
                  <a:lumMod val="50000"/>
                </a:prstClr>
              </a:buClr>
            </a:pPr>
            <a:r>
              <a:rPr lang="en-US" altLang="zh-CN" sz="800" dirty="0" err="1">
                <a:latin typeface="微软雅黑" panose="020B0503020204020204" pitchFamily="34" charset="-122"/>
                <a:ea typeface="微软雅黑" panose="020B0503020204020204" pitchFamily="34" charset="-122"/>
                <a:sym typeface="微软雅黑" panose="020B0503020204020204" pitchFamily="34" charset="-122"/>
              </a:rPr>
              <a:t>mDFS</a:t>
            </a:r>
            <a:r>
              <a:rPr lang="zh-CN" altLang="en-US" sz="800" dirty="0">
                <a:latin typeface="微软雅黑" panose="020B0503020204020204" pitchFamily="34" charset="-122"/>
                <a:ea typeface="微软雅黑" panose="020B0503020204020204" pitchFamily="34" charset="-122"/>
                <a:sym typeface="微软雅黑" panose="020B0503020204020204" pitchFamily="34" charset="-122"/>
              </a:rPr>
              <a:t>，中位无病生存期； </a:t>
            </a:r>
            <a:r>
              <a:rPr lang="en-US" altLang="zh-CN" sz="800" dirty="0">
                <a:solidFill>
                  <a:prstClr val="black"/>
                </a:solidFill>
                <a:latin typeface="微软雅黑" panose="020B0503020204020204" pitchFamily="34" charset="-122"/>
                <a:ea typeface="微软雅黑" panose="020B0503020204020204" pitchFamily="34" charset="-122"/>
                <a:sym typeface="微软雅黑" panose="020B0503020204020204" pitchFamily="34" charset="-122"/>
              </a:rPr>
              <a:t>RFS</a:t>
            </a:r>
            <a:r>
              <a:rPr lang="zh-CN" altLang="en-US" sz="800" dirty="0">
                <a:solidFill>
                  <a:prstClr val="black"/>
                </a:solidFill>
                <a:latin typeface="微软雅黑" panose="020B0503020204020204" pitchFamily="34" charset="-122"/>
                <a:ea typeface="微软雅黑" panose="020B0503020204020204" pitchFamily="34" charset="-122"/>
                <a:sym typeface="微软雅黑" panose="020B0503020204020204" pitchFamily="34" charset="-122"/>
              </a:rPr>
              <a:t>，无复发生存期；</a:t>
            </a:r>
            <a:r>
              <a:rPr lang="en-US" altLang="zh-CN" sz="800" dirty="0">
                <a:solidFill>
                  <a:prstClr val="black"/>
                </a:solidFill>
                <a:latin typeface="微软雅黑" panose="020B0503020204020204" pitchFamily="34" charset="-122"/>
                <a:ea typeface="微软雅黑" panose="020B0503020204020204" pitchFamily="34" charset="-122"/>
                <a:sym typeface="微软雅黑" panose="020B0503020204020204" pitchFamily="34" charset="-122"/>
              </a:rPr>
              <a:t>HR</a:t>
            </a:r>
            <a:r>
              <a:rPr lang="zh-CN" altLang="en-US" sz="800" dirty="0">
                <a:solidFill>
                  <a:prstClr val="black"/>
                </a:solidFill>
                <a:latin typeface="微软雅黑" panose="020B0503020204020204" pitchFamily="34" charset="-122"/>
                <a:ea typeface="微软雅黑" panose="020B0503020204020204" pitchFamily="34" charset="-122"/>
                <a:sym typeface="微软雅黑" panose="020B0503020204020204" pitchFamily="34" charset="-122"/>
              </a:rPr>
              <a:t>，风险比；</a:t>
            </a:r>
            <a:r>
              <a:rPr lang="en-US" altLang="zh-CN" sz="800" dirty="0">
                <a:solidFill>
                  <a:prstClr val="black"/>
                </a:solidFill>
                <a:latin typeface="微软雅黑" panose="020B0503020204020204" pitchFamily="34" charset="-122"/>
                <a:ea typeface="微软雅黑" panose="020B0503020204020204" pitchFamily="34" charset="-122"/>
                <a:sym typeface="微软雅黑" panose="020B0503020204020204" pitchFamily="34" charset="-122"/>
              </a:rPr>
              <a:t>R0</a:t>
            </a:r>
            <a:r>
              <a:rPr lang="zh-CN" altLang="en-US" sz="800" dirty="0">
                <a:solidFill>
                  <a:prstClr val="black"/>
                </a:solidFill>
                <a:latin typeface="微软雅黑" panose="020B0503020204020204" pitchFamily="34" charset="-122"/>
                <a:ea typeface="微软雅黑" panose="020B0503020204020204" pitchFamily="34" charset="-122"/>
                <a:sym typeface="微软雅黑" panose="020B0503020204020204" pitchFamily="34" charset="-122"/>
              </a:rPr>
              <a:t>，显微镜下切缘阴性的肿瘤切除；</a:t>
            </a:r>
            <a:r>
              <a:rPr lang="en-US" altLang="zh-CN" sz="800" dirty="0">
                <a:solidFill>
                  <a:prstClr val="black"/>
                </a:solidFill>
                <a:latin typeface="微软雅黑" panose="020B0503020204020204" pitchFamily="34" charset="-122"/>
                <a:ea typeface="微软雅黑" panose="020B0503020204020204" pitchFamily="34" charset="-122"/>
                <a:sym typeface="微软雅黑" panose="020B0503020204020204" pitchFamily="34" charset="-122"/>
              </a:rPr>
              <a:t>R1</a:t>
            </a:r>
            <a:r>
              <a:rPr lang="zh-CN" altLang="en-US" sz="800" dirty="0">
                <a:solidFill>
                  <a:prstClr val="black"/>
                </a:solidFill>
                <a:latin typeface="微软雅黑" panose="020B0503020204020204" pitchFamily="34" charset="-122"/>
                <a:ea typeface="微软雅黑" panose="020B0503020204020204" pitchFamily="34" charset="-122"/>
                <a:sym typeface="微软雅黑" panose="020B0503020204020204" pitchFamily="34" charset="-122"/>
              </a:rPr>
              <a:t>，显微镜下切缘阳性的肿瘤切除</a:t>
            </a:r>
            <a:endParaRPr lang="en-US" sz="800" dirty="0">
              <a:solidFill>
                <a:prstClr val="black"/>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0" name="文本占位符 1_1"/>
          <p:cNvSpPr txBox="1"/>
          <p:nvPr/>
        </p:nvSpPr>
        <p:spPr>
          <a:xfrm>
            <a:off x="340894" y="6619565"/>
            <a:ext cx="6335712" cy="216982"/>
          </a:xfrm>
          <a:prstGeom prst="rect">
            <a:avLst/>
          </a:prstGeom>
        </p:spPr>
        <p:txBody>
          <a:bodyPr>
            <a:noAutofit/>
          </a:bodyPr>
          <a:lstStyle>
            <a:defPPr>
              <a:defRPr lang="zh-CN"/>
            </a:defPPr>
            <a:lvl1pPr indent="0" defTabSz="1219200">
              <a:lnSpc>
                <a:spcPct val="120000"/>
              </a:lnSpc>
              <a:spcBef>
                <a:spcPts val="0"/>
              </a:spcBef>
              <a:buFont typeface="Arial" panose="020B0604020202020204" pitchFamily="34" charset="0"/>
              <a:buNone/>
              <a:defRPr sz="900">
                <a:solidFill>
                  <a:prstClr val="black"/>
                </a:solidFill>
                <a:cs typeface="+mn-ea"/>
              </a:defRPr>
            </a:lvl1pPr>
            <a:lvl2pPr marL="914400" indent="-304800" defTabSz="1219200">
              <a:lnSpc>
                <a:spcPct val="90000"/>
              </a:lnSpc>
              <a:spcBef>
                <a:spcPts val="665"/>
              </a:spcBef>
              <a:buFont typeface="Arial" panose="020B0604020202020204" pitchFamily="34" charset="0"/>
              <a:buChar char="•"/>
              <a:defRPr sz="3200">
                <a:latin typeface="微软雅黑" panose="020B0503020204020204" pitchFamily="34" charset="-122"/>
              </a:defRPr>
            </a:lvl2pPr>
            <a:lvl3pPr marL="1524000" indent="-304800" defTabSz="1219200">
              <a:lnSpc>
                <a:spcPct val="90000"/>
              </a:lnSpc>
              <a:spcBef>
                <a:spcPts val="665"/>
              </a:spcBef>
              <a:buFont typeface="Arial" panose="020B0604020202020204" pitchFamily="34" charset="0"/>
              <a:buChar char="•"/>
              <a:defRPr sz="2800">
                <a:latin typeface="微软雅黑" panose="020B0503020204020204" pitchFamily="34" charset="-122"/>
              </a:defRPr>
            </a:lvl3pPr>
            <a:lvl4pPr marL="2133600" indent="-304800" defTabSz="1219200">
              <a:lnSpc>
                <a:spcPct val="90000"/>
              </a:lnSpc>
              <a:spcBef>
                <a:spcPts val="665"/>
              </a:spcBef>
              <a:buFont typeface="Arial" panose="020B0604020202020204" pitchFamily="34" charset="0"/>
              <a:buChar char="•"/>
              <a:defRPr sz="2535">
                <a:latin typeface="微软雅黑" panose="020B0503020204020204" pitchFamily="34" charset="-122"/>
              </a:defRPr>
            </a:lvl4pPr>
            <a:lvl5pPr marL="2743200" indent="-304800" defTabSz="1219200">
              <a:lnSpc>
                <a:spcPct val="90000"/>
              </a:lnSpc>
              <a:spcBef>
                <a:spcPts val="665"/>
              </a:spcBef>
              <a:buFont typeface="Arial" panose="020B0604020202020204" pitchFamily="34" charset="0"/>
              <a:buChar char="•"/>
              <a:defRPr sz="2535">
                <a:latin typeface="微软雅黑" panose="020B0503020204020204" pitchFamily="34" charset="-122"/>
              </a:defRPr>
            </a:lvl5pPr>
            <a:lvl6pPr marL="3352800" indent="-304800" defTabSz="1219200">
              <a:lnSpc>
                <a:spcPct val="90000"/>
              </a:lnSpc>
              <a:spcBef>
                <a:spcPts val="665"/>
              </a:spcBef>
              <a:buFont typeface="Arial" panose="020B0604020202020204" pitchFamily="34" charset="0"/>
              <a:buChar char="•"/>
              <a:defRPr sz="2535"/>
            </a:lvl6pPr>
            <a:lvl7pPr marL="3961765" indent="-304800" defTabSz="1219200">
              <a:lnSpc>
                <a:spcPct val="90000"/>
              </a:lnSpc>
              <a:spcBef>
                <a:spcPts val="665"/>
              </a:spcBef>
              <a:buFont typeface="Arial" panose="020B0604020202020204" pitchFamily="34" charset="0"/>
              <a:buChar char="•"/>
              <a:defRPr sz="2535"/>
            </a:lvl7pPr>
            <a:lvl8pPr marL="4571365" indent="-304800" defTabSz="1219200">
              <a:lnSpc>
                <a:spcPct val="90000"/>
              </a:lnSpc>
              <a:spcBef>
                <a:spcPts val="665"/>
              </a:spcBef>
              <a:buFont typeface="Arial" panose="020B0604020202020204" pitchFamily="34" charset="0"/>
              <a:buChar char="•"/>
              <a:defRPr sz="2535"/>
            </a:lvl8pPr>
            <a:lvl9pPr marL="5180965" indent="-304800" defTabSz="1219200">
              <a:lnSpc>
                <a:spcPct val="90000"/>
              </a:lnSpc>
              <a:spcBef>
                <a:spcPts val="665"/>
              </a:spcBef>
              <a:buFont typeface="Arial" panose="020B0604020202020204" pitchFamily="34" charset="0"/>
              <a:buChar char="•"/>
              <a:defRPr sz="2535"/>
            </a:lvl9pPr>
          </a:lstStyle>
          <a:p>
            <a:r>
              <a:rPr lang="fi-FI" altLang="zh-CN" dirty="0">
                <a:latin typeface="微软雅黑" panose="020B0503020204020204" pitchFamily="34" charset="-122"/>
                <a:ea typeface="微软雅黑" panose="020B0503020204020204" pitchFamily="34" charset="-122"/>
                <a:sym typeface="微软雅黑" panose="020B0503020204020204" pitchFamily="34" charset="-122"/>
              </a:rPr>
              <a:t>Katarzyna Kisielewska, et al. 2025 ESMO. 2729P.</a:t>
            </a:r>
            <a:endParaRPr lang="es-ES" altLang="zh-CN" dirty="0">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5" name="Group 4"/>
          <p:cNvGrpSpPr/>
          <p:nvPr/>
        </p:nvGrpSpPr>
        <p:grpSpPr>
          <a:xfrm>
            <a:off x="54590" y="1111584"/>
            <a:ext cx="12085890" cy="4588456"/>
            <a:chOff x="340894" y="1135831"/>
            <a:chExt cx="11458933" cy="4032830"/>
          </a:xfrm>
        </p:grpSpPr>
        <p:sp>
          <p:nvSpPr>
            <p:cNvPr id="2" name="矩形: 圆角 88"/>
            <p:cNvSpPr/>
            <p:nvPr/>
          </p:nvSpPr>
          <p:spPr bwMode="auto">
            <a:xfrm>
              <a:off x="340894" y="1410787"/>
              <a:ext cx="5886292" cy="3757874"/>
            </a:xfrm>
            <a:prstGeom prst="roundRect">
              <a:avLst>
                <a:gd name="adj" fmla="val 1835"/>
              </a:avLst>
            </a:prstGeom>
            <a:solidFill>
              <a:sysClr val="window" lastClr="FFFFFF"/>
            </a:solidFill>
            <a:ln w="9525" cap="flat" cmpd="sng" algn="ctr">
              <a:gradFill>
                <a:gsLst>
                  <a:gs pos="0">
                    <a:srgbClr val="AC283F"/>
                  </a:gs>
                  <a:gs pos="100000">
                    <a:schemeClr val="bg1"/>
                  </a:gs>
                </a:gsLst>
                <a:lin ang="5400000" scaled="1"/>
              </a:gradFill>
              <a:prstDash val="solid"/>
              <a:round/>
              <a:headEnd type="none" w="med" len="med"/>
              <a:tailEnd type="none" w="med" len="med"/>
            </a:ln>
            <a:effectLst>
              <a:outerShdw blurRad="101600" dist="63500" dir="5400000" algn="t" rotWithShape="0">
                <a:schemeClr val="accent1">
                  <a:alpha val="30000"/>
                </a:schemeClr>
              </a:outerShdw>
            </a:effectLst>
          </p:spPr>
          <p:txBody>
            <a:bodyPr vert="horz" wrap="none" lIns="37595" tIns="37595" rIns="37595" bIns="37595" numCol="1" rtlCol="0" anchor="ctr" anchorCtr="0" compatLnSpc="1"/>
            <a:lstStyle/>
            <a:p>
              <a:pPr algn="ctr" defTabSz="751840" eaLnBrk="0" fontAlgn="base" hangingPunct="0">
                <a:spcBef>
                  <a:spcPct val="50000"/>
                </a:spcBef>
                <a:spcAft>
                  <a:spcPct val="0"/>
                </a:spcAft>
                <a:defRPr/>
              </a:pPr>
              <a:endParaRPr lang="zh-CN" altLang="en-US" sz="900" kern="0" dirty="0">
                <a:solidFill>
                  <a:prstClr val="black"/>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9" name="矩形: 圆角 88"/>
            <p:cNvSpPr/>
            <p:nvPr/>
          </p:nvSpPr>
          <p:spPr bwMode="auto">
            <a:xfrm>
              <a:off x="6356839" y="1410787"/>
              <a:ext cx="5440076" cy="3757874"/>
            </a:xfrm>
            <a:prstGeom prst="roundRect">
              <a:avLst>
                <a:gd name="adj" fmla="val 1835"/>
              </a:avLst>
            </a:prstGeom>
            <a:solidFill>
              <a:sysClr val="window" lastClr="FFFFFF"/>
            </a:solidFill>
            <a:ln w="9525" cap="flat" cmpd="sng" algn="ctr">
              <a:gradFill>
                <a:gsLst>
                  <a:gs pos="0">
                    <a:srgbClr val="AC283F"/>
                  </a:gs>
                  <a:gs pos="100000">
                    <a:schemeClr val="bg1"/>
                  </a:gs>
                </a:gsLst>
                <a:lin ang="5400000" scaled="1"/>
              </a:gradFill>
              <a:prstDash val="solid"/>
              <a:round/>
              <a:headEnd type="none" w="med" len="med"/>
              <a:tailEnd type="none" w="med" len="med"/>
            </a:ln>
            <a:effectLst>
              <a:outerShdw blurRad="101600" dist="63500" dir="5400000" algn="t" rotWithShape="0">
                <a:schemeClr val="accent1">
                  <a:alpha val="30000"/>
                </a:schemeClr>
              </a:outerShdw>
            </a:effectLst>
          </p:spPr>
          <p:txBody>
            <a:bodyPr vert="horz" wrap="none" lIns="37595" tIns="37595" rIns="37595" bIns="37595" numCol="1" rtlCol="0" anchor="ctr" anchorCtr="0" compatLnSpc="1"/>
            <a:lstStyle/>
            <a:p>
              <a:pPr algn="ctr" defTabSz="751840" eaLnBrk="0" fontAlgn="base" hangingPunct="0">
                <a:spcBef>
                  <a:spcPct val="50000"/>
                </a:spcBef>
                <a:spcAft>
                  <a:spcPct val="0"/>
                </a:spcAft>
                <a:defRPr/>
              </a:pPr>
              <a:endParaRPr lang="zh-CN" altLang="en-US" sz="900" kern="0" dirty="0">
                <a:solidFill>
                  <a:prstClr val="black"/>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pic>
          <p:nvPicPr>
            <p:cNvPr id="58" name="图片 57"/>
            <p:cNvPicPr>
              <a:picLocks noChangeAspect="1"/>
            </p:cNvPicPr>
            <p:nvPr/>
          </p:nvPicPr>
          <p:blipFill>
            <a:blip r:embed="rId1"/>
            <a:srcRect l="4349"/>
            <a:stretch>
              <a:fillRect/>
            </a:stretch>
          </p:blipFill>
          <p:spPr>
            <a:xfrm>
              <a:off x="392652" y="1684563"/>
              <a:ext cx="5834534" cy="3310005"/>
            </a:xfrm>
            <a:prstGeom prst="rect">
              <a:avLst/>
            </a:prstGeom>
          </p:spPr>
        </p:pic>
        <p:pic>
          <p:nvPicPr>
            <p:cNvPr id="20" name="图片 19"/>
            <p:cNvPicPr>
              <a:picLocks noChangeAspect="1"/>
            </p:cNvPicPr>
            <p:nvPr/>
          </p:nvPicPr>
          <p:blipFill>
            <a:blip r:embed="rId2"/>
            <a:stretch>
              <a:fillRect/>
            </a:stretch>
          </p:blipFill>
          <p:spPr>
            <a:xfrm>
              <a:off x="6400350" y="1729150"/>
              <a:ext cx="5399477" cy="3205314"/>
            </a:xfrm>
            <a:prstGeom prst="rect">
              <a:avLst/>
            </a:prstGeom>
          </p:spPr>
        </p:pic>
        <p:sp>
          <p:nvSpPr>
            <p:cNvPr id="3" name="矩形: 圆角 2"/>
            <p:cNvSpPr/>
            <p:nvPr/>
          </p:nvSpPr>
          <p:spPr>
            <a:xfrm>
              <a:off x="3718714" y="2826526"/>
              <a:ext cx="375314" cy="133066"/>
            </a:xfrm>
            <a:prstGeom prst="roundRect">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 name="矩形: 圆角 3"/>
            <p:cNvSpPr/>
            <p:nvPr/>
          </p:nvSpPr>
          <p:spPr>
            <a:xfrm>
              <a:off x="880097" y="2826526"/>
              <a:ext cx="375314" cy="133066"/>
            </a:xfrm>
            <a:prstGeom prst="roundRect">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 name="矩形: 圆角 10"/>
            <p:cNvSpPr/>
            <p:nvPr/>
          </p:nvSpPr>
          <p:spPr>
            <a:xfrm>
              <a:off x="531960" y="1138929"/>
              <a:ext cx="5541292" cy="405761"/>
            </a:xfrm>
            <a:prstGeom prst="roundRect">
              <a:avLst/>
            </a:prstGeom>
            <a:solidFill>
              <a:srgbClr val="AC283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spcBef>
                  <a:spcPts val="0"/>
                </a:spcBef>
                <a:spcAft>
                  <a:spcPts val="0"/>
                </a:spcAft>
                <a:buClrTx/>
                <a:buSzTx/>
                <a:buFontTx/>
                <a:buNone/>
                <a:defRPr/>
              </a:pPr>
              <a:r>
                <a:rPr kumimoji="0" lang="zh-CN" altLang="en-US" sz="1400" b="1" i="0" u="non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携带</a:t>
              </a:r>
              <a:r>
                <a:rPr kumimoji="0" lang="en-US" altLang="zh-CN" sz="1400" b="1" i="0" u="non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KIT</a:t>
              </a:r>
              <a:r>
                <a:rPr kumimoji="0" lang="zh-CN" altLang="en-US" sz="1400" b="1" i="0" u="non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外显子</a:t>
              </a:r>
              <a:r>
                <a:rPr kumimoji="0" lang="en-US" altLang="zh-CN" sz="1400" b="1" i="0" u="non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9</a:t>
              </a:r>
              <a:r>
                <a:rPr kumimoji="0" lang="zh-CN" altLang="en-US" sz="1400" b="1" i="0" u="non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突变、原发肿瘤体积大以及核分裂象指数高的患者，</a:t>
              </a:r>
              <a:endParaRPr kumimoji="0" lang="en-US" altLang="zh-CN" sz="1400" b="1" i="0" u="non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a:p>
              <a:pPr marL="0" marR="0" lvl="0" indent="0" algn="ctr" defTabSz="914400" rtl="0" eaLnBrk="1" fontAlgn="auto" latinLnBrk="0" hangingPunct="1">
                <a:spcBef>
                  <a:spcPts val="0"/>
                </a:spcBef>
                <a:spcAft>
                  <a:spcPts val="0"/>
                </a:spcAft>
                <a:buClrTx/>
                <a:buSzTx/>
                <a:buFontTx/>
                <a:buNone/>
                <a:defRPr/>
              </a:pPr>
              <a:r>
                <a:rPr kumimoji="0" lang="zh-CN" altLang="en-US" sz="1400" b="1" i="0" u="non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复发风险</a:t>
              </a:r>
              <a:r>
                <a:rPr kumimoji="0" lang="zh-CN" altLang="en-US" sz="1400" b="1" i="0" u="none" kern="1200" cap="none" spc="0" normalizeH="0" baseline="0" noProof="0" dirty="0">
                  <a:ln>
                    <a:noFill/>
                  </a:ln>
                  <a:solidFill>
                    <a:srgbClr val="00B050"/>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显著更高</a:t>
              </a:r>
              <a:endParaRPr kumimoji="0" lang="zh-CN" altLang="en-US" sz="1400" b="1" i="0" u="none" kern="1200" cap="none" spc="0" normalizeH="0" baseline="0" noProof="0" dirty="0">
                <a:ln>
                  <a:noFill/>
                </a:ln>
                <a:solidFill>
                  <a:srgbClr val="00B050"/>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2" name="矩形: 圆角 11"/>
            <p:cNvSpPr/>
            <p:nvPr/>
          </p:nvSpPr>
          <p:spPr>
            <a:xfrm>
              <a:off x="6567682" y="1135831"/>
              <a:ext cx="4970933" cy="405761"/>
            </a:xfrm>
            <a:prstGeom prst="roundRect">
              <a:avLst/>
            </a:prstGeom>
            <a:solidFill>
              <a:srgbClr val="AC283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defRPr/>
              </a:pPr>
              <a:r>
                <a:rPr kumimoji="0" lang="zh-CN" altLang="en-US" sz="1400" b="1" i="0" u="non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性别</a:t>
              </a:r>
              <a:r>
                <a:rPr lang="zh-CN" altLang="en-US" sz="1400" b="1" dirty="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rPr>
                <a:t>、</a:t>
              </a:r>
              <a:r>
                <a:rPr kumimoji="0" lang="zh-CN" altLang="en-US" sz="1400" b="1" i="0" u="non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原发肿瘤位置、</a:t>
              </a:r>
              <a:r>
                <a:rPr lang="en-US" altLang="zh-CN" sz="1400" b="1" dirty="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rPr>
                <a:t>R1</a:t>
              </a:r>
              <a:r>
                <a:rPr lang="zh-CN" altLang="en-US" sz="1400" b="1" dirty="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rPr>
                <a:t>切除、肿瘤破裂</a:t>
              </a:r>
              <a:r>
                <a:rPr kumimoji="0" lang="zh-CN" altLang="en-US" sz="1400" b="1" i="0" u="non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等因素</a:t>
              </a:r>
              <a:endParaRPr kumimoji="0" lang="en-US" altLang="zh-CN" sz="1400" b="1" i="0" u="non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a:p>
              <a:pPr marL="0" marR="0" lvl="0" indent="0" algn="ctr" defTabSz="914400" rtl="0" eaLnBrk="1" fontAlgn="auto" latinLnBrk="0" hangingPunct="1">
                <a:spcBef>
                  <a:spcPts val="0"/>
                </a:spcBef>
                <a:spcAft>
                  <a:spcPts val="0"/>
                </a:spcAft>
                <a:buClrTx/>
                <a:buSzTx/>
                <a:buFontTx/>
                <a:buNone/>
                <a:defRPr/>
              </a:pPr>
              <a:r>
                <a:rPr kumimoji="0" lang="zh-CN" altLang="en-US" sz="1400" b="1" i="0" u="non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与复发风险</a:t>
              </a:r>
              <a:r>
                <a:rPr kumimoji="0" lang="zh-CN" altLang="en-US" sz="1400" b="1" i="0" u="none" kern="1200" cap="none" spc="0" normalizeH="0" baseline="0" noProof="0" dirty="0">
                  <a:ln>
                    <a:noFill/>
                  </a:ln>
                  <a:solidFill>
                    <a:srgbClr val="FFC000"/>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无显著相关性</a:t>
              </a:r>
              <a:endParaRPr kumimoji="0" lang="zh-CN" altLang="en-US" sz="1400" b="1" i="0" u="none" kern="1200" cap="none" spc="0" normalizeH="0" baseline="0" noProof="0" dirty="0">
                <a:ln>
                  <a:noFill/>
                </a:ln>
                <a:solidFill>
                  <a:srgbClr val="FFC000"/>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矩形: 圆角 88"/>
          <p:cNvSpPr/>
          <p:nvPr/>
        </p:nvSpPr>
        <p:spPr bwMode="auto">
          <a:xfrm>
            <a:off x="6145324" y="892112"/>
            <a:ext cx="5830586" cy="4865978"/>
          </a:xfrm>
          <a:prstGeom prst="roundRect">
            <a:avLst>
              <a:gd name="adj" fmla="val 1835"/>
            </a:avLst>
          </a:prstGeom>
          <a:solidFill>
            <a:sysClr val="window" lastClr="FFFFFF"/>
          </a:solidFill>
          <a:ln w="9525" cap="flat" cmpd="sng" algn="ctr">
            <a:gradFill>
              <a:gsLst>
                <a:gs pos="0">
                  <a:srgbClr val="AC283F"/>
                </a:gs>
                <a:gs pos="100000">
                  <a:schemeClr val="bg1"/>
                </a:gs>
              </a:gsLst>
              <a:lin ang="5400000" scaled="1"/>
            </a:gradFill>
            <a:prstDash val="solid"/>
            <a:round/>
            <a:headEnd type="none" w="med" len="med"/>
            <a:tailEnd type="none" w="med" len="med"/>
          </a:ln>
          <a:effectLst>
            <a:outerShdw blurRad="101600" dist="63500" dir="5400000" algn="t" rotWithShape="0">
              <a:schemeClr val="accent1">
                <a:alpha val="30000"/>
              </a:schemeClr>
            </a:outerShdw>
          </a:effectLst>
        </p:spPr>
        <p:txBody>
          <a:bodyPr vert="horz" wrap="none" lIns="37595" tIns="37595" rIns="37595" bIns="37595" numCol="1" rtlCol="0" anchor="ctr" anchorCtr="0" compatLnSpc="1"/>
          <a:lstStyle/>
          <a:p>
            <a:pPr algn="ctr" defTabSz="751840" eaLnBrk="0" fontAlgn="base" hangingPunct="0">
              <a:spcBef>
                <a:spcPct val="50000"/>
              </a:spcBef>
              <a:spcAft>
                <a:spcPct val="0"/>
              </a:spcAft>
              <a:defRPr/>
            </a:pPr>
            <a:endParaRPr lang="zh-CN" altLang="en-US" sz="900" kern="0" dirty="0">
              <a:solidFill>
                <a:prstClr val="black"/>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4" name="矩形: 圆角 88"/>
          <p:cNvSpPr/>
          <p:nvPr/>
        </p:nvSpPr>
        <p:spPr bwMode="auto">
          <a:xfrm>
            <a:off x="313524" y="3435535"/>
            <a:ext cx="5639913" cy="2294701"/>
          </a:xfrm>
          <a:prstGeom prst="roundRect">
            <a:avLst>
              <a:gd name="adj" fmla="val 0"/>
            </a:avLst>
          </a:prstGeom>
          <a:solidFill>
            <a:schemeClr val="bg1"/>
          </a:solidFill>
          <a:ln>
            <a:solidFill>
              <a:schemeClr val="bg1">
                <a:lumMod val="65000"/>
              </a:schemeClr>
            </a:solidFill>
          </a:ln>
          <a:effectLst>
            <a:outerShdw dist="635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lt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2" name="内容占位符 4"/>
          <p:cNvSpPr txBox="1"/>
          <p:nvPr/>
        </p:nvSpPr>
        <p:spPr>
          <a:xfrm>
            <a:off x="340891" y="347305"/>
            <a:ext cx="11279824" cy="461665"/>
          </a:xfrm>
          <a:prstGeom prst="rect">
            <a:avLst/>
          </a:prstGeom>
        </p:spPr>
        <p:txBody>
          <a:bodyPr/>
          <a:lstStyle>
            <a:defPPr>
              <a:defRPr lang="zh-CN"/>
            </a:defPPr>
            <a:lvl1pPr indent="0">
              <a:lnSpc>
                <a:spcPct val="90000"/>
              </a:lnSpc>
              <a:spcBef>
                <a:spcPts val="1000"/>
              </a:spcBef>
              <a:buFont typeface="Arial" panose="020B0604020202020204" pitchFamily="34" charset="0"/>
              <a:buNone/>
              <a:defRPr sz="2000" b="1" baseline="0">
                <a:solidFill>
                  <a:srgbClr val="1C6494"/>
                </a:solidFill>
                <a:latin typeface="Arial" panose="020B0604020202020204" pitchFamily="34" charset="0"/>
                <a:ea typeface="微软雅黑" panose="020B0503020204020204" pitchFamily="34" charset="-122"/>
                <a:cs typeface="+mn-ea"/>
              </a:defRPr>
            </a:lvl1pPr>
            <a:lvl2pPr marL="685800" indent="-228600">
              <a:lnSpc>
                <a:spcPct val="90000"/>
              </a:lnSpc>
              <a:spcBef>
                <a:spcPts val="500"/>
              </a:spcBef>
              <a:buFont typeface="Arial" panose="020B0604020202020204" pitchFamily="34" charset="0"/>
              <a:buChar char="•"/>
              <a:defRPr sz="2400" baseline="0">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baseline="0">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baseline="0">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baseline="0">
                <a:latin typeface="Arial" panose="020B0604020202020204" pitchFamily="34" charset="0"/>
                <a:ea typeface="微软雅黑" panose="020B0503020204020204" pitchFamily="34" charset="-122"/>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zh-CN" altLang="en-US" dirty="0">
                <a:solidFill>
                  <a:schemeClr val="tx1"/>
                </a:solidFill>
                <a:latin typeface="微软雅黑" panose="020B0503020204020204" pitchFamily="34" charset="-122"/>
                <a:sym typeface="微软雅黑" panose="020B0503020204020204" pitchFamily="34" charset="-122"/>
              </a:rPr>
              <a:t>历久弥新，</a:t>
            </a:r>
            <a:r>
              <a:rPr lang="en-US" altLang="zh-CN" dirty="0">
                <a:solidFill>
                  <a:schemeClr val="tx1"/>
                </a:solidFill>
                <a:latin typeface="微软雅黑" panose="020B0503020204020204" pitchFamily="34" charset="-122"/>
                <a:sym typeface="微软雅黑" panose="020B0503020204020204" pitchFamily="34" charset="-122"/>
              </a:rPr>
              <a:t>BFR14</a:t>
            </a:r>
            <a:r>
              <a:rPr lang="zh-CN" altLang="en-US" dirty="0">
                <a:solidFill>
                  <a:schemeClr val="tx1"/>
                </a:solidFill>
                <a:latin typeface="微软雅黑" panose="020B0503020204020204" pitchFamily="34" charset="-122"/>
                <a:sym typeface="微软雅黑" panose="020B0503020204020204" pitchFamily="34" charset="-122"/>
              </a:rPr>
              <a:t>研究</a:t>
            </a:r>
            <a:r>
              <a:rPr lang="en-US" altLang="zh-CN" dirty="0">
                <a:solidFill>
                  <a:schemeClr val="tx1"/>
                </a:solidFill>
                <a:latin typeface="微软雅黑" panose="020B0503020204020204" pitchFamily="34" charset="-122"/>
                <a:sym typeface="微软雅黑" panose="020B0503020204020204" pitchFamily="34" charset="-122"/>
              </a:rPr>
              <a:t>20</a:t>
            </a:r>
            <a:r>
              <a:rPr lang="zh-CN" altLang="en-US" dirty="0">
                <a:solidFill>
                  <a:schemeClr val="tx1"/>
                </a:solidFill>
                <a:latin typeface="微软雅黑" panose="020B0503020204020204" pitchFamily="34" charset="-122"/>
                <a:sym typeface="微软雅黑" panose="020B0503020204020204" pitchFamily="34" charset="-122"/>
              </a:rPr>
              <a:t>年随访结果揭示伊马替尼治疗晚期</a:t>
            </a:r>
            <a:r>
              <a:rPr lang="en-US" altLang="zh-CN" dirty="0">
                <a:solidFill>
                  <a:schemeClr val="tx1"/>
                </a:solidFill>
                <a:latin typeface="微软雅黑" panose="020B0503020204020204" pitchFamily="34" charset="-122"/>
                <a:sym typeface="微软雅黑" panose="020B0503020204020204" pitchFamily="34" charset="-122"/>
              </a:rPr>
              <a:t>GIST</a:t>
            </a:r>
            <a:r>
              <a:rPr lang="zh-CN" altLang="en-US" dirty="0">
                <a:solidFill>
                  <a:schemeClr val="tx1"/>
                </a:solidFill>
                <a:latin typeface="微软雅黑" panose="020B0503020204020204" pitchFamily="34" charset="-122"/>
                <a:sym typeface="微软雅黑" panose="020B0503020204020204" pitchFamily="34" charset="-122"/>
              </a:rPr>
              <a:t>患者长期生存秘诀</a:t>
            </a:r>
            <a:endParaRPr lang="zh-CN" altLang="en-US" dirty="0">
              <a:solidFill>
                <a:schemeClr val="tx1"/>
              </a:solidFill>
              <a:latin typeface="微软雅黑" panose="020B0503020204020204" pitchFamily="34" charset="-122"/>
              <a:sym typeface="微软雅黑" panose="020B0503020204020204" pitchFamily="34" charset="-122"/>
            </a:endParaRPr>
          </a:p>
        </p:txBody>
      </p:sp>
      <p:grpSp>
        <p:nvGrpSpPr>
          <p:cNvPr id="3" name="组合 2"/>
          <p:cNvGrpSpPr/>
          <p:nvPr/>
        </p:nvGrpSpPr>
        <p:grpSpPr>
          <a:xfrm>
            <a:off x="340891" y="916302"/>
            <a:ext cx="5684110" cy="2216068"/>
            <a:chOff x="396238" y="977900"/>
            <a:chExt cx="11140671" cy="2216068"/>
          </a:xfrm>
        </p:grpSpPr>
        <p:sp>
          <p:nvSpPr>
            <p:cNvPr id="4" name="矩形 3"/>
            <p:cNvSpPr/>
            <p:nvPr/>
          </p:nvSpPr>
          <p:spPr>
            <a:xfrm>
              <a:off x="396242" y="977900"/>
              <a:ext cx="11104774" cy="2216068"/>
            </a:xfrm>
            <a:prstGeom prst="rect">
              <a:avLst/>
            </a:prstGeom>
            <a:solidFill>
              <a:schemeClr val="bg1"/>
            </a:solidFill>
            <a:ln>
              <a:noFill/>
            </a:ln>
            <a:effectLst>
              <a:outerShdw blurRad="63500" algn="tl"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0">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5" name="箭头: 五边形 4"/>
            <p:cNvSpPr/>
            <p:nvPr/>
          </p:nvSpPr>
          <p:spPr>
            <a:xfrm>
              <a:off x="396238" y="977900"/>
              <a:ext cx="2536082" cy="360000"/>
            </a:xfrm>
            <a:prstGeom prst="homePlate">
              <a:avLst/>
            </a:prstGeom>
            <a:solidFill>
              <a:srgbClr val="AC283F"/>
            </a:solidFill>
            <a:ln w="25400" cap="flat">
              <a:noFill/>
              <a:prstDash val="solid"/>
              <a:round/>
            </a:ln>
            <a:effectLst>
              <a:outerShdw blurRad="50800" dist="38100" dir="5400000" algn="t" rotWithShape="0">
                <a:schemeClr val="accent1">
                  <a:alpha val="2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noAutofit/>
            </a:bodyPr>
            <a:lstStyle/>
            <a:p>
              <a:pPr marL="252095" marR="0" lvl="0" indent="0" algn="l" defTabSz="914400" rtl="0" eaLnBrk="1" fontAlgn="auto" latinLnBrk="0" hangingPunct="0">
                <a:lnSpc>
                  <a:spcPct val="100000"/>
                </a:lnSpc>
                <a:spcBef>
                  <a:spcPts val="0"/>
                </a:spcBef>
                <a:spcAft>
                  <a:spcPts val="0"/>
                </a:spcAft>
                <a:buClrTx/>
                <a:buSzTx/>
                <a:buFontTx/>
                <a:buNone/>
                <a:defRPr/>
              </a:pPr>
              <a:r>
                <a:rPr kumimoji="0" lang="zh-CN" altLang="en-US" sz="14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研究背景</a:t>
              </a:r>
              <a:endParaRPr kumimoji="0" lang="zh-CN" altLang="en-US" sz="14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6" name="文本框 5"/>
            <p:cNvSpPr txBox="1"/>
            <p:nvPr/>
          </p:nvSpPr>
          <p:spPr>
            <a:xfrm>
              <a:off x="571285" y="1384323"/>
              <a:ext cx="10965624" cy="1721557"/>
            </a:xfrm>
            <a:prstGeom prst="rect">
              <a:avLst/>
            </a:prstGeom>
            <a:ln w="12700">
              <a:miter lim="400000"/>
            </a:ln>
          </p:spPr>
          <p:txBody>
            <a:bodyPr wrap="square" lIns="45718" tIns="45718" rIns="45718" bIns="45718">
              <a:sp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140335" indent="-140335">
                <a:lnSpc>
                  <a:spcPct val="120000"/>
                </a:lnSpc>
                <a:buSzPct val="100000"/>
                <a:buChar char="•"/>
                <a:defRPr sz="1400">
                  <a:latin typeface="微软雅黑" panose="020B0503020204020204" pitchFamily="34" charset="-122"/>
                  <a:ea typeface="微软雅黑" panose="020B0503020204020204" pitchFamily="34" charset="-122"/>
                  <a:cs typeface="微软雅黑" panose="020B0503020204020204" pitchFamily="34" charset="-122"/>
                </a:defRPr>
              </a:lvl1pPr>
            </a:lstStyle>
            <a:p>
              <a:pPr marL="215900" marR="0" lvl="0" indent="-215900" algn="l" defTabSz="914400" rtl="0" eaLnBrk="1" fontAlgn="auto" latinLnBrk="0" hangingPunct="0">
                <a:lnSpc>
                  <a:spcPct val="150000"/>
                </a:lnSpc>
                <a:spcBef>
                  <a:spcPts val="0"/>
                </a:spcBef>
                <a:spcAft>
                  <a:spcPts val="0"/>
                </a:spcAft>
                <a:buClrTx/>
                <a:buSzPct val="100000"/>
                <a:buFont typeface="Arial" panose="020B0604020202020204" pitchFamily="34" charset="0"/>
                <a:buChar char="•"/>
                <a:defRPr/>
              </a:pPr>
              <a:r>
                <a:rPr kumimoji="0" lang="en-US" altLang="zh-CN" sz="1200" b="0" i="0" u="none" strike="noStrike" kern="0" cap="none" spc="0" normalizeH="0" baseline="0" noProof="0" dirty="0">
                  <a:ln>
                    <a:noFill/>
                  </a:ln>
                  <a:effectLst/>
                  <a:uLnTx/>
                  <a:uFillTx/>
                  <a:cs typeface="+mn-ea"/>
                  <a:sym typeface="微软雅黑" panose="020B0503020204020204" pitchFamily="34" charset="-122"/>
                </a:rPr>
                <a:t>BFR14</a:t>
              </a:r>
              <a:r>
                <a:rPr kumimoji="0" lang="zh-CN" altLang="en-US" sz="1200" b="0" i="0" u="none" strike="noStrike" kern="0" cap="none" spc="0" normalizeH="0" baseline="0" noProof="0" dirty="0">
                  <a:ln>
                    <a:noFill/>
                  </a:ln>
                  <a:effectLst/>
                  <a:uLnTx/>
                  <a:uFillTx/>
                  <a:cs typeface="+mn-ea"/>
                  <a:sym typeface="微软雅黑" panose="020B0503020204020204" pitchFamily="34" charset="-122"/>
                </a:rPr>
                <a:t>研究始于</a:t>
              </a:r>
              <a:r>
                <a:rPr kumimoji="0" lang="en-US" altLang="zh-CN" sz="1200" b="0" i="0" u="none" strike="noStrike" kern="0" cap="none" spc="0" normalizeH="0" baseline="0" noProof="0" dirty="0">
                  <a:ln>
                    <a:noFill/>
                  </a:ln>
                  <a:effectLst/>
                  <a:uLnTx/>
                  <a:uFillTx/>
                  <a:cs typeface="+mn-ea"/>
                  <a:sym typeface="微软雅黑" panose="020B0503020204020204" pitchFamily="34" charset="-122"/>
                </a:rPr>
                <a:t>2002</a:t>
              </a:r>
              <a:r>
                <a:rPr kumimoji="0" lang="zh-CN" altLang="en-US" sz="1200" b="0" i="0" u="none" strike="noStrike" kern="0" cap="none" spc="0" normalizeH="0" baseline="0" noProof="0" dirty="0">
                  <a:ln>
                    <a:noFill/>
                  </a:ln>
                  <a:effectLst/>
                  <a:uLnTx/>
                  <a:uFillTx/>
                  <a:cs typeface="+mn-ea"/>
                  <a:sym typeface="微软雅黑" panose="020B0503020204020204" pitchFamily="34" charset="-122"/>
                </a:rPr>
                <a:t>年，是一项多中心随机</a:t>
              </a:r>
              <a:r>
                <a:rPr kumimoji="0" lang="en-US" altLang="zh-CN" sz="1200" b="0" i="0" u="none" strike="noStrike" kern="0" cap="none" spc="0" normalizeH="0" baseline="0" noProof="0" dirty="0">
                  <a:ln>
                    <a:noFill/>
                  </a:ln>
                  <a:effectLst/>
                  <a:uLnTx/>
                  <a:uFillTx/>
                  <a:cs typeface="+mn-ea"/>
                  <a:sym typeface="微软雅黑" panose="020B0503020204020204" pitchFamily="34" charset="-122"/>
                </a:rPr>
                <a:t>III</a:t>
              </a:r>
              <a:r>
                <a:rPr kumimoji="0" lang="zh-CN" altLang="en-US" sz="1200" b="0" i="0" u="none" strike="noStrike" kern="0" cap="none" spc="0" normalizeH="0" baseline="0" noProof="0" dirty="0">
                  <a:ln>
                    <a:noFill/>
                  </a:ln>
                  <a:effectLst/>
                  <a:uLnTx/>
                  <a:uFillTx/>
                  <a:cs typeface="+mn-ea"/>
                  <a:sym typeface="微软雅黑" panose="020B0503020204020204" pitchFamily="34" charset="-122"/>
                </a:rPr>
                <a:t>期临床试验，共有</a:t>
              </a:r>
              <a:r>
                <a:rPr kumimoji="0" lang="en-US" altLang="zh-CN" sz="1200" b="0" i="0" u="none" strike="noStrike" kern="0" cap="none" spc="0" normalizeH="0" baseline="0" noProof="0" dirty="0">
                  <a:ln>
                    <a:noFill/>
                  </a:ln>
                  <a:effectLst/>
                  <a:uLnTx/>
                  <a:uFillTx/>
                  <a:cs typeface="+mn-ea"/>
                  <a:sym typeface="微软雅黑" panose="020B0503020204020204" pitchFamily="34" charset="-122"/>
                </a:rPr>
                <a:t>434</a:t>
              </a:r>
              <a:r>
                <a:rPr kumimoji="0" lang="zh-CN" altLang="en-US" sz="1200" b="0" i="0" u="none" strike="noStrike" kern="0" cap="none" spc="0" normalizeH="0" baseline="0" noProof="0" dirty="0">
                  <a:ln>
                    <a:noFill/>
                  </a:ln>
                  <a:effectLst/>
                  <a:uLnTx/>
                  <a:uFillTx/>
                  <a:cs typeface="+mn-ea"/>
                  <a:sym typeface="微软雅黑" panose="020B0503020204020204" pitchFamily="34" charset="-122"/>
                </a:rPr>
                <a:t>例晚期或无法切除的</a:t>
              </a:r>
              <a:r>
                <a:rPr kumimoji="0" lang="en-US" altLang="zh-CN" sz="1200" b="0" i="0" u="none" strike="noStrike" kern="0" cap="none" spc="0" normalizeH="0" baseline="0" noProof="0" dirty="0">
                  <a:ln>
                    <a:noFill/>
                  </a:ln>
                  <a:effectLst/>
                  <a:uLnTx/>
                  <a:uFillTx/>
                  <a:cs typeface="+mn-ea"/>
                  <a:sym typeface="微软雅黑" panose="020B0503020204020204" pitchFamily="34" charset="-122"/>
                </a:rPr>
                <a:t>GIST</a:t>
              </a:r>
              <a:r>
                <a:rPr kumimoji="0" lang="zh-CN" altLang="en-US" sz="1200" b="0" i="0" u="none" strike="noStrike" kern="0" cap="none" spc="0" normalizeH="0" baseline="0" noProof="0" dirty="0">
                  <a:ln>
                    <a:noFill/>
                  </a:ln>
                  <a:effectLst/>
                  <a:uLnTx/>
                  <a:uFillTx/>
                  <a:cs typeface="+mn-ea"/>
                  <a:sym typeface="微软雅黑" panose="020B0503020204020204" pitchFamily="34" charset="-122"/>
                </a:rPr>
                <a:t>患者接受了伊马替尼治疗；</a:t>
              </a:r>
              <a:endParaRPr kumimoji="0" lang="en-US" altLang="zh-CN" sz="1200" b="0" i="0" u="none" strike="noStrike" kern="0" cap="none" spc="0" normalizeH="0" baseline="0" noProof="0" dirty="0">
                <a:ln>
                  <a:noFill/>
                </a:ln>
                <a:effectLst/>
                <a:uLnTx/>
                <a:uFillTx/>
                <a:cs typeface="+mn-ea"/>
                <a:sym typeface="微软雅黑" panose="020B0503020204020204" pitchFamily="34" charset="-122"/>
              </a:endParaRPr>
            </a:p>
            <a:p>
              <a:pPr marL="215900" marR="0" lvl="0" indent="-215900" algn="l" defTabSz="914400" rtl="0" eaLnBrk="1" fontAlgn="auto" latinLnBrk="0" hangingPunct="0">
                <a:lnSpc>
                  <a:spcPct val="150000"/>
                </a:lnSpc>
                <a:spcBef>
                  <a:spcPts val="0"/>
                </a:spcBef>
                <a:spcAft>
                  <a:spcPts val="0"/>
                </a:spcAft>
                <a:buClrTx/>
                <a:buSzPct val="100000"/>
                <a:buFont typeface="Arial" panose="020B0604020202020204" pitchFamily="34" charset="0"/>
                <a:buChar char="•"/>
                <a:defRPr/>
              </a:pPr>
              <a:r>
                <a:rPr kumimoji="0" lang="en-US" altLang="zh-CN" sz="1200" b="0" i="0" u="none" strike="noStrike" kern="0" cap="none" spc="0" normalizeH="0" baseline="0" noProof="0" dirty="0">
                  <a:ln>
                    <a:noFill/>
                  </a:ln>
                  <a:effectLst/>
                  <a:uLnTx/>
                  <a:uFillTx/>
                  <a:cs typeface="+mn-ea"/>
                  <a:sym typeface="微软雅黑" panose="020B0503020204020204" pitchFamily="34" charset="-122"/>
                </a:rPr>
                <a:t>2024</a:t>
              </a:r>
              <a:r>
                <a:rPr kumimoji="0" lang="zh-CN" altLang="en-US" sz="1200" b="0" i="0" u="none" strike="noStrike" kern="0" cap="none" spc="0" normalizeH="0" baseline="0" noProof="0" dirty="0">
                  <a:ln>
                    <a:noFill/>
                  </a:ln>
                  <a:effectLst/>
                  <a:uLnTx/>
                  <a:uFillTx/>
                  <a:cs typeface="+mn-ea"/>
                  <a:sym typeface="微软雅黑" panose="020B0503020204020204" pitchFamily="34" charset="-122"/>
                </a:rPr>
                <a:t>年发表了</a:t>
              </a:r>
              <a:r>
                <a:rPr kumimoji="0" lang="en-US" altLang="zh-CN" sz="1200" b="0" i="0" u="none" strike="noStrike" kern="0" cap="none" spc="0" normalizeH="0" baseline="0" noProof="0" dirty="0">
                  <a:ln>
                    <a:noFill/>
                  </a:ln>
                  <a:effectLst/>
                  <a:uLnTx/>
                  <a:uFillTx/>
                  <a:cs typeface="+mn-ea"/>
                  <a:sym typeface="微软雅黑" panose="020B0503020204020204" pitchFamily="34" charset="-122"/>
                </a:rPr>
                <a:t>102</a:t>
              </a:r>
              <a:r>
                <a:rPr kumimoji="0" lang="zh-CN" altLang="en-US" sz="1200" b="0" i="0" u="none" strike="noStrike" kern="0" cap="none" spc="0" normalizeH="0" baseline="0" noProof="0" dirty="0">
                  <a:ln>
                    <a:noFill/>
                  </a:ln>
                  <a:effectLst/>
                  <a:uLnTx/>
                  <a:uFillTx/>
                  <a:cs typeface="+mn-ea"/>
                  <a:sym typeface="微软雅黑" panose="020B0503020204020204" pitchFamily="34" charset="-122"/>
                </a:rPr>
                <a:t>例患者随机的长随访结果，显示伊马替尼一线治疗获益，不建议停药。短期获益（</a:t>
              </a:r>
              <a:r>
                <a:rPr kumimoji="0" lang="en-US" altLang="zh-CN" sz="1200" b="0" i="0" u="none" strike="noStrike" kern="0" cap="none" spc="0" normalizeH="0" baseline="0" noProof="0" dirty="0">
                  <a:ln>
                    <a:noFill/>
                  </a:ln>
                  <a:effectLst/>
                  <a:uLnTx/>
                  <a:uFillTx/>
                  <a:cs typeface="+mn-ea"/>
                  <a:sym typeface="微软雅黑" panose="020B0503020204020204" pitchFamily="34" charset="-122"/>
                </a:rPr>
                <a:t>1</a:t>
              </a:r>
              <a:r>
                <a:rPr kumimoji="0" lang="zh-CN" altLang="en-US" sz="1200" b="0" i="0" u="none" strike="noStrike" kern="0" cap="none" spc="0" normalizeH="0" baseline="0" noProof="0" dirty="0">
                  <a:ln>
                    <a:noFill/>
                  </a:ln>
                  <a:effectLst/>
                  <a:uLnTx/>
                  <a:uFillTx/>
                  <a:cs typeface="+mn-ea"/>
                  <a:sym typeface="微软雅黑" panose="020B0503020204020204" pitchFamily="34" charset="-122"/>
                </a:rPr>
                <a:t>年）停药较</a:t>
              </a:r>
              <a:r>
                <a:rPr kumimoji="0" lang="en-US" altLang="zh-CN" sz="1200" b="0" i="0" u="none" strike="noStrike" kern="0" cap="none" spc="0" normalizeH="0" baseline="0" noProof="0" dirty="0">
                  <a:ln>
                    <a:noFill/>
                  </a:ln>
                  <a:effectLst/>
                  <a:uLnTx/>
                  <a:uFillTx/>
                  <a:cs typeface="+mn-ea"/>
                  <a:sym typeface="微软雅黑" panose="020B0503020204020204" pitchFamily="34" charset="-122"/>
                </a:rPr>
                <a:t>3</a:t>
              </a:r>
              <a:r>
                <a:rPr kumimoji="0" lang="zh-CN" altLang="en-US" sz="1200" b="0" i="0" u="none" strike="noStrike" kern="0" cap="none" spc="0" normalizeH="0" baseline="0" noProof="0" dirty="0">
                  <a:ln>
                    <a:noFill/>
                  </a:ln>
                  <a:effectLst/>
                  <a:uLnTx/>
                  <a:uFillTx/>
                  <a:cs typeface="+mn-ea"/>
                  <a:sym typeface="微软雅黑" panose="020B0503020204020204" pitchFamily="34" charset="-122"/>
                </a:rPr>
                <a:t>或</a:t>
              </a:r>
              <a:r>
                <a:rPr kumimoji="0" lang="en-US" altLang="zh-CN" sz="1200" b="0" i="0" u="none" strike="noStrike" kern="0" cap="none" spc="0" normalizeH="0" baseline="0" noProof="0" dirty="0">
                  <a:ln>
                    <a:noFill/>
                  </a:ln>
                  <a:effectLst/>
                  <a:uLnTx/>
                  <a:uFillTx/>
                  <a:cs typeface="+mn-ea"/>
                  <a:sym typeface="微软雅黑" panose="020B0503020204020204" pitchFamily="34" charset="-122"/>
                </a:rPr>
                <a:t>5</a:t>
              </a:r>
              <a:r>
                <a:rPr kumimoji="0" lang="zh-CN" altLang="en-US" sz="1200" b="0" i="0" u="none" strike="noStrike" kern="0" cap="none" spc="0" normalizeH="0" baseline="0" noProof="0" dirty="0">
                  <a:ln>
                    <a:noFill/>
                  </a:ln>
                  <a:effectLst/>
                  <a:uLnTx/>
                  <a:uFillTx/>
                  <a:cs typeface="+mn-ea"/>
                  <a:sym typeface="微软雅黑" panose="020B0503020204020204" pitchFamily="34" charset="-122"/>
                </a:rPr>
                <a:t>年以上停药者，与快速复燃、更早耐药（伊马替尼后续治疗失败）以及更短生存显著相关；</a:t>
              </a:r>
              <a:endParaRPr kumimoji="0" lang="en-US" altLang="zh-CN" sz="1200" b="0" i="0" u="none" strike="noStrike" kern="0" cap="none" spc="0" normalizeH="0" baseline="0" noProof="0" dirty="0">
                <a:ln>
                  <a:noFill/>
                </a:ln>
                <a:effectLst/>
                <a:uLnTx/>
                <a:uFillTx/>
                <a:cs typeface="+mn-ea"/>
                <a:sym typeface="微软雅黑" panose="020B0503020204020204" pitchFamily="34" charset="-122"/>
              </a:endParaRPr>
            </a:p>
            <a:p>
              <a:pPr marL="215900" marR="0" lvl="0" indent="-215900" algn="l" defTabSz="914400" rtl="0" eaLnBrk="1" fontAlgn="auto" latinLnBrk="0" hangingPunct="0">
                <a:lnSpc>
                  <a:spcPct val="150000"/>
                </a:lnSpc>
                <a:spcBef>
                  <a:spcPts val="0"/>
                </a:spcBef>
                <a:spcAft>
                  <a:spcPts val="0"/>
                </a:spcAft>
                <a:buClrTx/>
                <a:buSzPct val="100000"/>
                <a:buFont typeface="Arial" panose="020B0604020202020204" pitchFamily="34" charset="0"/>
                <a:buChar char="•"/>
                <a:defRPr/>
              </a:pPr>
              <a:r>
                <a:rPr kumimoji="0" lang="zh-CN" altLang="en-US" sz="1200" b="1" i="0" u="none" strike="noStrike" kern="0" cap="none" spc="0" normalizeH="0" baseline="0" noProof="0" dirty="0">
                  <a:ln>
                    <a:noFill/>
                  </a:ln>
                  <a:effectLst/>
                  <a:uLnTx/>
                  <a:uFillTx/>
                  <a:cs typeface="+mn-ea"/>
                  <a:sym typeface="微软雅黑" panose="020B0503020204020204" pitchFamily="34" charset="-122"/>
                </a:rPr>
                <a:t>本长期随访旨在评估前瞻性纳入该研究全组</a:t>
              </a:r>
              <a:r>
                <a:rPr kumimoji="0" lang="en-US" altLang="zh-CN" sz="1200" b="1" i="0" u="none" strike="noStrike" kern="0" cap="none" spc="0" normalizeH="0" baseline="0" noProof="0" dirty="0">
                  <a:ln>
                    <a:noFill/>
                  </a:ln>
                  <a:effectLst/>
                  <a:uLnTx/>
                  <a:uFillTx/>
                  <a:cs typeface="+mn-ea"/>
                  <a:sym typeface="微软雅黑" panose="020B0503020204020204" pitchFamily="34" charset="-122"/>
                </a:rPr>
                <a:t>424</a:t>
              </a:r>
              <a:r>
                <a:rPr kumimoji="0" lang="zh-CN" altLang="en-US" sz="1200" b="1" i="0" u="none" strike="noStrike" kern="0" cap="none" spc="0" normalizeH="0" baseline="0" noProof="0" dirty="0">
                  <a:ln>
                    <a:noFill/>
                  </a:ln>
                  <a:effectLst/>
                  <a:uLnTx/>
                  <a:uFillTx/>
                  <a:cs typeface="+mn-ea"/>
                  <a:sym typeface="微软雅黑" panose="020B0503020204020204" pitchFamily="34" charset="-122"/>
                </a:rPr>
                <a:t>例患者的生存结局</a:t>
              </a:r>
              <a:endParaRPr kumimoji="0" lang="zh-CN" altLang="en-US" sz="1200" b="1" i="0" u="none" strike="noStrike" kern="0" cap="none" spc="0" normalizeH="0" baseline="0" noProof="0" dirty="0">
                <a:ln>
                  <a:noFill/>
                </a:ln>
                <a:effectLst/>
                <a:uLnTx/>
                <a:uFillTx/>
                <a:cs typeface="+mn-ea"/>
                <a:sym typeface="微软雅黑" panose="020B0503020204020204" pitchFamily="34" charset="-122"/>
              </a:endParaRPr>
            </a:p>
          </p:txBody>
        </p:sp>
      </p:grpSp>
      <p:sp>
        <p:nvSpPr>
          <p:cNvPr id="21" name="文本占位符 1_1"/>
          <p:cNvSpPr txBox="1"/>
          <p:nvPr/>
        </p:nvSpPr>
        <p:spPr>
          <a:xfrm>
            <a:off x="340891" y="6613286"/>
            <a:ext cx="6335712" cy="216982"/>
          </a:xfrm>
          <a:prstGeom prst="rect">
            <a:avLst/>
          </a:prstGeom>
        </p:spPr>
        <p:txBody>
          <a:bodyPr>
            <a:noAutofit/>
          </a:bodyPr>
          <a:lstStyle>
            <a:defPPr>
              <a:defRPr lang="zh-CN"/>
            </a:defPPr>
            <a:lvl1pPr indent="0" defTabSz="1219200">
              <a:lnSpc>
                <a:spcPct val="120000"/>
              </a:lnSpc>
              <a:spcBef>
                <a:spcPts val="0"/>
              </a:spcBef>
              <a:buFont typeface="Arial" panose="020B0604020202020204" pitchFamily="34" charset="0"/>
              <a:buNone/>
              <a:defRPr sz="900">
                <a:solidFill>
                  <a:prstClr val="black"/>
                </a:solidFill>
                <a:cs typeface="+mn-ea"/>
              </a:defRPr>
            </a:lvl1pPr>
            <a:lvl2pPr marL="914400" indent="-304800" defTabSz="1219200">
              <a:lnSpc>
                <a:spcPct val="90000"/>
              </a:lnSpc>
              <a:spcBef>
                <a:spcPts val="665"/>
              </a:spcBef>
              <a:buFont typeface="Arial" panose="020B0604020202020204" pitchFamily="34" charset="0"/>
              <a:buChar char="•"/>
              <a:defRPr sz="3200">
                <a:latin typeface="微软雅黑" panose="020B0503020204020204" pitchFamily="34" charset="-122"/>
              </a:defRPr>
            </a:lvl2pPr>
            <a:lvl3pPr marL="1524000" indent="-304800" defTabSz="1219200">
              <a:lnSpc>
                <a:spcPct val="90000"/>
              </a:lnSpc>
              <a:spcBef>
                <a:spcPts val="665"/>
              </a:spcBef>
              <a:buFont typeface="Arial" panose="020B0604020202020204" pitchFamily="34" charset="0"/>
              <a:buChar char="•"/>
              <a:defRPr sz="2800">
                <a:latin typeface="微软雅黑" panose="020B0503020204020204" pitchFamily="34" charset="-122"/>
              </a:defRPr>
            </a:lvl3pPr>
            <a:lvl4pPr marL="2133600" indent="-304800" defTabSz="1219200">
              <a:lnSpc>
                <a:spcPct val="90000"/>
              </a:lnSpc>
              <a:spcBef>
                <a:spcPts val="665"/>
              </a:spcBef>
              <a:buFont typeface="Arial" panose="020B0604020202020204" pitchFamily="34" charset="0"/>
              <a:buChar char="•"/>
              <a:defRPr sz="2535">
                <a:latin typeface="微软雅黑" panose="020B0503020204020204" pitchFamily="34" charset="-122"/>
              </a:defRPr>
            </a:lvl4pPr>
            <a:lvl5pPr marL="2743200" indent="-304800" defTabSz="1219200">
              <a:lnSpc>
                <a:spcPct val="90000"/>
              </a:lnSpc>
              <a:spcBef>
                <a:spcPts val="665"/>
              </a:spcBef>
              <a:buFont typeface="Arial" panose="020B0604020202020204" pitchFamily="34" charset="0"/>
              <a:buChar char="•"/>
              <a:defRPr sz="2535">
                <a:latin typeface="微软雅黑" panose="020B0503020204020204" pitchFamily="34" charset="-122"/>
              </a:defRPr>
            </a:lvl5pPr>
            <a:lvl6pPr marL="3352800" indent="-304800" defTabSz="1219200">
              <a:lnSpc>
                <a:spcPct val="90000"/>
              </a:lnSpc>
              <a:spcBef>
                <a:spcPts val="665"/>
              </a:spcBef>
              <a:buFont typeface="Arial" panose="020B0604020202020204" pitchFamily="34" charset="0"/>
              <a:buChar char="•"/>
              <a:defRPr sz="2535"/>
            </a:lvl6pPr>
            <a:lvl7pPr marL="3961765" indent="-304800" defTabSz="1219200">
              <a:lnSpc>
                <a:spcPct val="90000"/>
              </a:lnSpc>
              <a:spcBef>
                <a:spcPts val="665"/>
              </a:spcBef>
              <a:buFont typeface="Arial" panose="020B0604020202020204" pitchFamily="34" charset="0"/>
              <a:buChar char="•"/>
              <a:defRPr sz="2535"/>
            </a:lvl7pPr>
            <a:lvl8pPr marL="4571365" indent="-304800" defTabSz="1219200">
              <a:lnSpc>
                <a:spcPct val="90000"/>
              </a:lnSpc>
              <a:spcBef>
                <a:spcPts val="665"/>
              </a:spcBef>
              <a:buFont typeface="Arial" panose="020B0604020202020204" pitchFamily="34" charset="0"/>
              <a:buChar char="•"/>
              <a:defRPr sz="2535"/>
            </a:lvl8pPr>
            <a:lvl9pPr marL="5180965" indent="-304800" defTabSz="1219200">
              <a:lnSpc>
                <a:spcPct val="90000"/>
              </a:lnSpc>
              <a:spcBef>
                <a:spcPts val="665"/>
              </a:spcBef>
              <a:buFont typeface="Arial" panose="020B0604020202020204" pitchFamily="34" charset="0"/>
              <a:buChar char="•"/>
              <a:defRPr sz="2535"/>
            </a:lvl9pPr>
          </a:lstStyle>
          <a:p>
            <a:r>
              <a:rPr lang="en-US" altLang="zh-CN" dirty="0">
                <a:latin typeface="微软雅黑" panose="020B0503020204020204" pitchFamily="34" charset="-122"/>
                <a:ea typeface="微软雅黑" panose="020B0503020204020204" pitchFamily="34" charset="-122"/>
                <a:sym typeface="微软雅黑" panose="020B0503020204020204" pitchFamily="34" charset="-122"/>
              </a:rPr>
              <a:t>Blay JY, et al. Ann Oncol. 2025 Sep;36(9):1035-1046.</a:t>
            </a:r>
            <a:endParaRPr lang="es-ES" altLang="zh-CN"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2" name="TextBox 8_1_1"/>
          <p:cNvSpPr txBox="1"/>
          <p:nvPr/>
        </p:nvSpPr>
        <p:spPr>
          <a:xfrm>
            <a:off x="1526328" y="6276927"/>
            <a:ext cx="10012287" cy="184666"/>
          </a:xfrm>
          <a:prstGeom prst="rect">
            <a:avLst/>
          </a:prstGeom>
          <a:noFill/>
        </p:spPr>
        <p:txBody>
          <a:bodyPr wrap="square" lIns="60960" tIns="30480" rIns="60960" bIns="30480" numCol="1"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Clr>
                <a:prstClr val="white">
                  <a:lumMod val="50000"/>
                </a:prstClr>
              </a:buClr>
              <a:defRPr/>
            </a:pPr>
            <a:r>
              <a:rPr lang="de-DE" altLang="zh-CN" sz="800" dirty="0">
                <a:solidFill>
                  <a:prstClr val="black"/>
                </a:solidFill>
                <a:latin typeface="微软雅黑" panose="020B0503020204020204" pitchFamily="34" charset="-122"/>
                <a:ea typeface="微软雅黑" panose="020B0503020204020204" pitchFamily="34" charset="-122"/>
                <a:sym typeface="微软雅黑" panose="020B0503020204020204" pitchFamily="34" charset="-122"/>
              </a:rPr>
              <a:t>OS</a:t>
            </a:r>
            <a:r>
              <a:rPr lang="zh-CN" altLang="en-US" sz="800" dirty="0">
                <a:solidFill>
                  <a:prstClr val="black"/>
                </a:solidFill>
                <a:latin typeface="微软雅黑" panose="020B0503020204020204" pitchFamily="34" charset="-122"/>
                <a:ea typeface="微软雅黑" panose="020B0503020204020204" pitchFamily="34" charset="-122"/>
                <a:sym typeface="微软雅黑" panose="020B0503020204020204" pitchFamily="34" charset="-122"/>
              </a:rPr>
              <a:t>，总生存期；</a:t>
            </a:r>
            <a:r>
              <a:rPr lang="en-US" altLang="zh-CN" sz="800" dirty="0">
                <a:solidFill>
                  <a:prstClr val="black"/>
                </a:solidFill>
                <a:latin typeface="微软雅黑" panose="020B0503020204020204" pitchFamily="34" charset="-122"/>
                <a:ea typeface="微软雅黑" panose="020B0503020204020204" pitchFamily="34" charset="-122"/>
                <a:sym typeface="微软雅黑" panose="020B0503020204020204" pitchFamily="34" charset="-122"/>
              </a:rPr>
              <a:t>CR</a:t>
            </a:r>
            <a:r>
              <a:rPr lang="zh-CN" altLang="en-US" sz="800" dirty="0">
                <a:solidFill>
                  <a:prstClr val="black"/>
                </a:solidFill>
                <a:latin typeface="微软雅黑" panose="020B0503020204020204" pitchFamily="34" charset="-122"/>
                <a:ea typeface="微软雅黑" panose="020B0503020204020204" pitchFamily="34" charset="-122"/>
                <a:sym typeface="微软雅黑" panose="020B0503020204020204" pitchFamily="34" charset="-122"/>
              </a:rPr>
              <a:t>：完全缓解；</a:t>
            </a:r>
            <a:r>
              <a:rPr lang="en-US" altLang="zh-CN" sz="800" dirty="0">
                <a:solidFill>
                  <a:prstClr val="black"/>
                </a:solidFill>
                <a:latin typeface="微软雅黑" panose="020B0503020204020204" pitchFamily="34" charset="-122"/>
                <a:ea typeface="微软雅黑" panose="020B0503020204020204" pitchFamily="34" charset="-122"/>
                <a:sym typeface="微软雅黑" panose="020B0503020204020204" pitchFamily="34" charset="-122"/>
              </a:rPr>
              <a:t>PR</a:t>
            </a:r>
            <a:r>
              <a:rPr lang="zh-CN" altLang="en-US" sz="800" dirty="0">
                <a:solidFill>
                  <a:prstClr val="black"/>
                </a:solidFill>
                <a:latin typeface="微软雅黑" panose="020B0503020204020204" pitchFamily="34" charset="-122"/>
                <a:ea typeface="微软雅黑" panose="020B0503020204020204" pitchFamily="34" charset="-122"/>
                <a:sym typeface="微软雅黑" panose="020B0503020204020204" pitchFamily="34" charset="-122"/>
              </a:rPr>
              <a:t>：部分缓解；</a:t>
            </a:r>
            <a:r>
              <a:rPr lang="en-US" altLang="zh-CN" sz="800" dirty="0">
                <a:solidFill>
                  <a:prstClr val="black"/>
                </a:solidFill>
                <a:latin typeface="微软雅黑" panose="020B0503020204020204" pitchFamily="34" charset="-122"/>
                <a:ea typeface="微软雅黑" panose="020B0503020204020204" pitchFamily="34" charset="-122"/>
                <a:sym typeface="微软雅黑" panose="020B0503020204020204" pitchFamily="34" charset="-122"/>
              </a:rPr>
              <a:t>SD</a:t>
            </a:r>
            <a:r>
              <a:rPr lang="zh-CN" altLang="en-US" sz="800" dirty="0">
                <a:solidFill>
                  <a:prstClr val="black"/>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800" dirty="0">
                <a:solidFill>
                  <a:prstClr val="black"/>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疾病稳定；</a:t>
            </a:r>
            <a:r>
              <a:rPr lang="en-US" altLang="zh-CN" sz="800" dirty="0">
                <a:solidFill>
                  <a:prstClr val="black"/>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PD</a:t>
            </a:r>
            <a:r>
              <a:rPr lang="zh-CN" altLang="en-US" sz="800" dirty="0">
                <a:solidFill>
                  <a:prstClr val="black"/>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：疾病进展；</a:t>
            </a:r>
            <a:r>
              <a:rPr lang="de-DE" altLang="zh-CN" sz="800" dirty="0">
                <a:solidFill>
                  <a:prstClr val="black"/>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R0</a:t>
            </a:r>
            <a:r>
              <a:rPr lang="zh-CN" altLang="en-US" sz="800" dirty="0">
                <a:solidFill>
                  <a:prstClr val="black"/>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：完整切除；</a:t>
            </a:r>
            <a:r>
              <a:rPr lang="de-DE" altLang="zh-CN" sz="800" dirty="0">
                <a:solidFill>
                  <a:prstClr val="black"/>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R1</a:t>
            </a:r>
            <a:r>
              <a:rPr lang="zh-CN" altLang="en-US" sz="800" dirty="0">
                <a:solidFill>
                  <a:prstClr val="black"/>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：镜下残留；</a:t>
            </a:r>
            <a:r>
              <a:rPr lang="de-DE" altLang="zh-CN" sz="800" dirty="0">
                <a:solidFill>
                  <a:prstClr val="black"/>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R2</a:t>
            </a:r>
            <a:r>
              <a:rPr lang="zh-CN" altLang="en-US" sz="800" dirty="0">
                <a:solidFill>
                  <a:prstClr val="black"/>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：肉眼残留；</a:t>
            </a:r>
            <a:r>
              <a:rPr lang="en-US" altLang="zh-CN" sz="800" dirty="0">
                <a:latin typeface="微软雅黑" panose="020B0503020204020204" pitchFamily="34" charset="-122"/>
                <a:ea typeface="微软雅黑" panose="020B0503020204020204" pitchFamily="34" charset="-122"/>
                <a:cs typeface="+mn-ea"/>
                <a:sym typeface="微软雅黑" panose="020B0503020204020204" pitchFamily="34" charset="-122"/>
              </a:rPr>
              <a:t> TTIF</a:t>
            </a:r>
            <a:r>
              <a:rPr lang="zh-CN" altLang="en-US" sz="800" dirty="0">
                <a:latin typeface="微软雅黑" panose="020B0503020204020204" pitchFamily="34" charset="-122"/>
                <a:ea typeface="微软雅黑" panose="020B0503020204020204" pitchFamily="34" charset="-122"/>
                <a:cs typeface="+mn-ea"/>
                <a:sym typeface="微软雅黑" panose="020B0503020204020204" pitchFamily="34" charset="-122"/>
              </a:rPr>
              <a:t>，伊马替尼失效时间，定义为从随机分组到伊马替尼治疗进展或最后随访之间的时</a:t>
            </a:r>
            <a:endParaRPr lang="en-US" sz="800" dirty="0">
              <a:solidFill>
                <a:prstClr val="black"/>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 name="TextBox 22"/>
          <p:cNvSpPr txBox="1"/>
          <p:nvPr/>
        </p:nvSpPr>
        <p:spPr>
          <a:xfrm>
            <a:off x="6132496" y="5871091"/>
            <a:ext cx="5830586" cy="338554"/>
          </a:xfrm>
          <a:prstGeom prst="rect">
            <a:avLst/>
          </a:prstGeom>
          <a:noFill/>
        </p:spPr>
        <p:txBody>
          <a:bodyPr wrap="square">
            <a:spAutoFit/>
          </a:bodyPr>
          <a:lstStyle/>
          <a:p>
            <a:r>
              <a:rPr lang="zh-CN" altLang="en-US" sz="800" dirty="0">
                <a:latin typeface="微软雅黑" panose="020B0503020204020204" pitchFamily="34" charset="-122"/>
                <a:ea typeface="微软雅黑" panose="020B0503020204020204" pitchFamily="34" charset="-122"/>
                <a:cs typeface="+mn-ea"/>
                <a:sym typeface="微软雅黑" panose="020B0503020204020204" pitchFamily="34" charset="-122"/>
              </a:rPr>
              <a:t>治疗中断定义为疾病进展伴或不伴治疗方案调整，包括换用新</a:t>
            </a:r>
            <a:r>
              <a:rPr lang="en-US" altLang="zh-CN" sz="800" dirty="0">
                <a:latin typeface="微软雅黑" panose="020B0503020204020204" pitchFamily="34" charset="-122"/>
                <a:ea typeface="微软雅黑" panose="020B0503020204020204" pitchFamily="34" charset="-122"/>
                <a:cs typeface="+mn-ea"/>
                <a:sym typeface="微软雅黑" panose="020B0503020204020204" pitchFamily="34" charset="-122"/>
              </a:rPr>
              <a:t>TKI</a:t>
            </a:r>
            <a:r>
              <a:rPr lang="zh-CN" altLang="en-US" sz="800" dirty="0">
                <a:latin typeface="微软雅黑" panose="020B0503020204020204" pitchFamily="34" charset="-122"/>
                <a:ea typeface="微软雅黑" panose="020B0503020204020204" pitchFamily="34" charset="-122"/>
                <a:cs typeface="+mn-ea"/>
                <a:sym typeface="微软雅黑" panose="020B0503020204020204" pitchFamily="34" charset="-122"/>
              </a:rPr>
              <a:t>、伊马替尼联合其他药物或死亡。因随机分组导致的治疗中断不计入事件，因治疗方案允许复发时重新使用伊马替尼</a:t>
            </a:r>
            <a:endParaRPr lang="zh-CN" altLang="en-US" sz="800" dirty="0">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3" name="TextBox 22"/>
          <p:cNvSpPr txBox="1"/>
          <p:nvPr/>
        </p:nvSpPr>
        <p:spPr>
          <a:xfrm>
            <a:off x="386916" y="3821288"/>
            <a:ext cx="5467232" cy="1721690"/>
          </a:xfrm>
          <a:prstGeom prst="rect">
            <a:avLst/>
          </a:prstGeom>
          <a:noFill/>
        </p:spPr>
        <p:txBody>
          <a:bodyPr wrap="square">
            <a:spAutoFit/>
          </a:bodyPr>
          <a:lstStyle/>
          <a:p>
            <a:pPr marL="171450" indent="-171450">
              <a:lnSpc>
                <a:spcPct val="150000"/>
              </a:lnSpc>
              <a:buFont typeface="Arial" panose="020B0604020202020204" pitchFamily="34" charset="0"/>
              <a:buChar char="•"/>
            </a:pPr>
            <a:r>
              <a:rPr lang="zh-CN" altLang="en-US" sz="1200" dirty="0">
                <a:solidFill>
                  <a:prstClr val="black"/>
                </a:solidFill>
                <a:latin typeface="微软雅黑" panose="020B0503020204020204" pitchFamily="34" charset="-122"/>
                <a:ea typeface="微软雅黑" panose="020B0503020204020204" pitchFamily="34" charset="-122"/>
                <a:cs typeface="+mn-ea"/>
                <a:sym typeface="微软雅黑" panose="020B0503020204020204" pitchFamily="34" charset="-122"/>
              </a:rPr>
              <a:t>中位随访时间为</a:t>
            </a:r>
            <a:r>
              <a:rPr lang="en-US" altLang="zh-CN" sz="1200" dirty="0">
                <a:solidFill>
                  <a:prstClr val="black"/>
                </a:solidFill>
                <a:latin typeface="微软雅黑" panose="020B0503020204020204" pitchFamily="34" charset="-122"/>
                <a:ea typeface="微软雅黑" panose="020B0503020204020204" pitchFamily="34" charset="-122"/>
                <a:cs typeface="+mn-ea"/>
                <a:sym typeface="微软雅黑" panose="020B0503020204020204" pitchFamily="34" charset="-122"/>
              </a:rPr>
              <a:t>219</a:t>
            </a:r>
            <a:r>
              <a:rPr lang="zh-CN" altLang="en-US" sz="1200" dirty="0">
                <a:solidFill>
                  <a:prstClr val="black"/>
                </a:solidFill>
                <a:latin typeface="微软雅黑" panose="020B0503020204020204" pitchFamily="34" charset="-122"/>
                <a:ea typeface="微软雅黑" panose="020B0503020204020204" pitchFamily="34" charset="-122"/>
                <a:cs typeface="+mn-ea"/>
                <a:sym typeface="微软雅黑" panose="020B0503020204020204" pitchFamily="34" charset="-122"/>
              </a:rPr>
              <a:t>个月，所有患者的</a:t>
            </a:r>
            <a:r>
              <a:rPr lang="en-US" altLang="zh-CN" sz="1200" dirty="0">
                <a:solidFill>
                  <a:prstClr val="black"/>
                </a:solidFill>
                <a:latin typeface="微软雅黑" panose="020B0503020204020204" pitchFamily="34" charset="-122"/>
                <a:ea typeface="微软雅黑" panose="020B0503020204020204" pitchFamily="34" charset="-122"/>
                <a:cs typeface="+mn-ea"/>
                <a:sym typeface="微软雅黑" panose="020B0503020204020204" pitchFamily="34" charset="-122"/>
              </a:rPr>
              <a:t>mOS</a:t>
            </a:r>
            <a:r>
              <a:rPr lang="zh-CN" altLang="en-US" sz="1200" dirty="0">
                <a:solidFill>
                  <a:prstClr val="black"/>
                </a:solidFill>
                <a:latin typeface="微软雅黑" panose="020B0503020204020204" pitchFamily="34" charset="-122"/>
                <a:ea typeface="微软雅黑" panose="020B0503020204020204" pitchFamily="34" charset="-122"/>
                <a:cs typeface="+mn-ea"/>
                <a:sym typeface="微软雅黑" panose="020B0503020204020204" pitchFamily="34" charset="-122"/>
              </a:rPr>
              <a:t>为</a:t>
            </a:r>
            <a:r>
              <a:rPr lang="en-US" altLang="zh-CN" sz="1200" b="1" dirty="0">
                <a:solidFill>
                  <a:srgbClr val="AC283F"/>
                </a:solidFill>
                <a:latin typeface="微软雅黑" panose="020B0503020204020204" pitchFamily="34" charset="-122"/>
                <a:ea typeface="微软雅黑" panose="020B0503020204020204" pitchFamily="34" charset="-122"/>
                <a:cs typeface="+mn-ea"/>
                <a:sym typeface="微软雅黑" panose="020B0503020204020204" pitchFamily="34" charset="-122"/>
              </a:rPr>
              <a:t>75.3</a:t>
            </a:r>
            <a:r>
              <a:rPr lang="zh-CN" altLang="en-US" sz="1200" dirty="0">
                <a:solidFill>
                  <a:prstClr val="black"/>
                </a:solidFill>
                <a:latin typeface="微软雅黑" panose="020B0503020204020204" pitchFamily="34" charset="-122"/>
                <a:ea typeface="微软雅黑" panose="020B0503020204020204" pitchFamily="34" charset="-122"/>
                <a:cs typeface="+mn-ea"/>
                <a:sym typeface="微软雅黑" panose="020B0503020204020204" pitchFamily="34" charset="-122"/>
              </a:rPr>
              <a:t>个月</a:t>
            </a:r>
            <a:r>
              <a:rPr lang="en-US" altLang="zh-CN" sz="1200" dirty="0">
                <a:solidFill>
                  <a:prstClr val="black"/>
                </a:solidFill>
                <a:latin typeface="微软雅黑" panose="020B0503020204020204" pitchFamily="34" charset="-122"/>
                <a:ea typeface="微软雅黑" panose="020B0503020204020204" pitchFamily="34" charset="-122"/>
                <a:cs typeface="+mn-ea"/>
                <a:sym typeface="微软雅黑" panose="020B0503020204020204" pitchFamily="34" charset="-122"/>
              </a:rPr>
              <a:t>(95%CI 63.9-86.6</a:t>
            </a:r>
            <a:r>
              <a:rPr lang="zh-CN" altLang="en-US" sz="1200" dirty="0">
                <a:solidFill>
                  <a:prstClr val="black"/>
                </a:solidFill>
                <a:latin typeface="微软雅黑" panose="020B0503020204020204" pitchFamily="34" charset="-122"/>
                <a:ea typeface="微软雅黑" panose="020B0503020204020204" pitchFamily="34" charset="-122"/>
                <a:cs typeface="+mn-ea"/>
                <a:sym typeface="微软雅黑" panose="020B0503020204020204" pitchFamily="34" charset="-122"/>
              </a:rPr>
              <a:t>个月</a:t>
            </a:r>
            <a:r>
              <a:rPr lang="en-US" altLang="zh-CN" sz="1200" dirty="0">
                <a:solidFill>
                  <a:prstClr val="black"/>
                </a:solidFill>
                <a:latin typeface="微软雅黑" panose="020B0503020204020204" pitchFamily="34" charset="-122"/>
                <a:ea typeface="微软雅黑" panose="020B0503020204020204" pitchFamily="34" charset="-122"/>
                <a:cs typeface="+mn-ea"/>
                <a:sym typeface="微软雅黑" panose="020B0503020204020204" pitchFamily="34" charset="-122"/>
              </a:rPr>
              <a:t>)</a:t>
            </a:r>
            <a:r>
              <a:rPr lang="zh-CN" altLang="en-US" sz="1200" dirty="0">
                <a:solidFill>
                  <a:prstClr val="black"/>
                </a:solidFill>
                <a:latin typeface="微软雅黑" panose="020B0503020204020204" pitchFamily="34" charset="-122"/>
                <a:ea typeface="微软雅黑" panose="020B0503020204020204" pitchFamily="34" charset="-122"/>
                <a:cs typeface="+mn-ea"/>
                <a:sym typeface="微软雅黑" panose="020B0503020204020204" pitchFamily="34" charset="-122"/>
              </a:rPr>
              <a:t>；</a:t>
            </a:r>
            <a:r>
              <a:rPr lang="en-US" altLang="zh-CN" sz="1200" dirty="0">
                <a:solidFill>
                  <a:prstClr val="black"/>
                </a:solidFill>
                <a:latin typeface="微软雅黑" panose="020B0503020204020204" pitchFamily="34" charset="-122"/>
                <a:ea typeface="微软雅黑" panose="020B0503020204020204" pitchFamily="34" charset="-122"/>
                <a:cs typeface="+mn-ea"/>
                <a:sym typeface="微软雅黑" panose="020B0503020204020204" pitchFamily="34" charset="-122"/>
              </a:rPr>
              <a:t>10</a:t>
            </a:r>
            <a:r>
              <a:rPr lang="zh-CN" altLang="en-US" sz="1200" dirty="0">
                <a:solidFill>
                  <a:prstClr val="black"/>
                </a:solidFill>
                <a:latin typeface="微软雅黑" panose="020B0503020204020204" pitchFamily="34" charset="-122"/>
                <a:ea typeface="微软雅黑" panose="020B0503020204020204" pitchFamily="34" charset="-122"/>
                <a:cs typeface="+mn-ea"/>
                <a:sym typeface="微软雅黑" panose="020B0503020204020204" pitchFamily="34" charset="-122"/>
              </a:rPr>
              <a:t>年、</a:t>
            </a:r>
            <a:r>
              <a:rPr lang="en-US" altLang="zh-CN" sz="1200" dirty="0">
                <a:solidFill>
                  <a:prstClr val="black"/>
                </a:solidFill>
                <a:latin typeface="微软雅黑" panose="020B0503020204020204" pitchFamily="34" charset="-122"/>
                <a:ea typeface="微软雅黑" panose="020B0503020204020204" pitchFamily="34" charset="-122"/>
                <a:cs typeface="+mn-ea"/>
                <a:sym typeface="微软雅黑" panose="020B0503020204020204" pitchFamily="34" charset="-122"/>
              </a:rPr>
              <a:t>15</a:t>
            </a:r>
            <a:r>
              <a:rPr lang="zh-CN" altLang="en-US" sz="1200" dirty="0">
                <a:solidFill>
                  <a:prstClr val="black"/>
                </a:solidFill>
                <a:latin typeface="微软雅黑" panose="020B0503020204020204" pitchFamily="34" charset="-122"/>
                <a:ea typeface="微软雅黑" panose="020B0503020204020204" pitchFamily="34" charset="-122"/>
                <a:cs typeface="+mn-ea"/>
                <a:sym typeface="微软雅黑" panose="020B0503020204020204" pitchFamily="34" charset="-122"/>
              </a:rPr>
              <a:t>年和</a:t>
            </a:r>
            <a:r>
              <a:rPr lang="en-US" altLang="zh-CN" sz="1200" dirty="0">
                <a:solidFill>
                  <a:prstClr val="black"/>
                </a:solidFill>
                <a:latin typeface="微软雅黑" panose="020B0503020204020204" pitchFamily="34" charset="-122"/>
                <a:ea typeface="微软雅黑" panose="020B0503020204020204" pitchFamily="34" charset="-122"/>
                <a:cs typeface="+mn-ea"/>
                <a:sym typeface="微软雅黑" panose="020B0503020204020204" pitchFamily="34" charset="-122"/>
              </a:rPr>
              <a:t>20</a:t>
            </a:r>
            <a:r>
              <a:rPr lang="zh-CN" altLang="en-US" sz="1200" dirty="0">
                <a:solidFill>
                  <a:prstClr val="black"/>
                </a:solidFill>
                <a:latin typeface="微软雅黑" panose="020B0503020204020204" pitchFamily="34" charset="-122"/>
                <a:ea typeface="微软雅黑" panose="020B0503020204020204" pitchFamily="34" charset="-122"/>
                <a:cs typeface="+mn-ea"/>
                <a:sym typeface="微软雅黑" panose="020B0503020204020204" pitchFamily="34" charset="-122"/>
              </a:rPr>
              <a:t>年的生存率，分别为</a:t>
            </a:r>
            <a:r>
              <a:rPr lang="en-US" altLang="zh-CN" sz="1200" b="1" dirty="0">
                <a:solidFill>
                  <a:srgbClr val="AC283F"/>
                </a:solidFill>
                <a:latin typeface="微软雅黑" panose="020B0503020204020204" pitchFamily="34" charset="-122"/>
                <a:ea typeface="微软雅黑" panose="020B0503020204020204" pitchFamily="34" charset="-122"/>
                <a:cs typeface="+mn-ea"/>
                <a:sym typeface="微软雅黑" panose="020B0503020204020204" pitchFamily="34" charset="-122"/>
              </a:rPr>
              <a:t>33.9%</a:t>
            </a:r>
            <a:r>
              <a:rPr lang="zh-CN" altLang="en-US" sz="1200" b="1" dirty="0">
                <a:solidFill>
                  <a:srgbClr val="AC283F"/>
                </a:solidFill>
                <a:latin typeface="微软雅黑" panose="020B0503020204020204" pitchFamily="34" charset="-122"/>
                <a:ea typeface="微软雅黑" panose="020B0503020204020204" pitchFamily="34" charset="-122"/>
                <a:cs typeface="+mn-ea"/>
                <a:sym typeface="微软雅黑" panose="020B0503020204020204" pitchFamily="34" charset="-122"/>
              </a:rPr>
              <a:t>、</a:t>
            </a:r>
            <a:r>
              <a:rPr lang="en-US" altLang="zh-CN" sz="1200" b="1" dirty="0">
                <a:solidFill>
                  <a:srgbClr val="AC283F"/>
                </a:solidFill>
                <a:latin typeface="微软雅黑" panose="020B0503020204020204" pitchFamily="34" charset="-122"/>
                <a:ea typeface="微软雅黑" panose="020B0503020204020204" pitchFamily="34" charset="-122"/>
                <a:cs typeface="+mn-ea"/>
                <a:sym typeface="微软雅黑" panose="020B0503020204020204" pitchFamily="34" charset="-122"/>
              </a:rPr>
              <a:t>19.8%</a:t>
            </a:r>
            <a:r>
              <a:rPr lang="zh-CN" altLang="en-US" sz="1200" b="1" dirty="0">
                <a:solidFill>
                  <a:srgbClr val="AC283F"/>
                </a:solidFill>
                <a:latin typeface="微软雅黑" panose="020B0503020204020204" pitchFamily="34" charset="-122"/>
                <a:ea typeface="微软雅黑" panose="020B0503020204020204" pitchFamily="34" charset="-122"/>
                <a:cs typeface="+mn-ea"/>
                <a:sym typeface="微软雅黑" panose="020B0503020204020204" pitchFamily="34" charset="-122"/>
              </a:rPr>
              <a:t>和</a:t>
            </a:r>
            <a:r>
              <a:rPr lang="en-US" altLang="zh-CN" sz="1200" b="1" dirty="0">
                <a:solidFill>
                  <a:srgbClr val="AC283F"/>
                </a:solidFill>
                <a:latin typeface="微软雅黑" panose="020B0503020204020204" pitchFamily="34" charset="-122"/>
                <a:ea typeface="微软雅黑" panose="020B0503020204020204" pitchFamily="34" charset="-122"/>
                <a:cs typeface="+mn-ea"/>
                <a:sym typeface="微软雅黑" panose="020B0503020204020204" pitchFamily="34" charset="-122"/>
              </a:rPr>
              <a:t>13.1%</a:t>
            </a:r>
            <a:endParaRPr lang="en-US" altLang="zh-CN" sz="1200" b="1" dirty="0">
              <a:solidFill>
                <a:srgbClr val="AC283F"/>
              </a:solidFill>
              <a:latin typeface="微软雅黑" panose="020B0503020204020204" pitchFamily="34" charset="-122"/>
              <a:ea typeface="微软雅黑" panose="020B0503020204020204" pitchFamily="34" charset="-122"/>
              <a:cs typeface="+mn-ea"/>
              <a:sym typeface="微软雅黑" panose="020B0503020204020204" pitchFamily="34" charset="-122"/>
            </a:endParaRPr>
          </a:p>
          <a:p>
            <a:pPr marL="171450" indent="-171450">
              <a:lnSpc>
                <a:spcPct val="150000"/>
              </a:lnSpc>
              <a:buFont typeface="Arial" panose="020B0604020202020204" pitchFamily="34" charset="0"/>
              <a:buChar char="•"/>
            </a:pPr>
            <a:r>
              <a:rPr lang="zh-CN" altLang="en-US" sz="1200" dirty="0">
                <a:solidFill>
                  <a:prstClr val="black"/>
                </a:solidFill>
                <a:latin typeface="微软雅黑" panose="020B0503020204020204" pitchFamily="34" charset="-122"/>
                <a:ea typeface="微软雅黑" panose="020B0503020204020204" pitchFamily="34" charset="-122"/>
                <a:cs typeface="+mn-ea"/>
                <a:sym typeface="微软雅黑" panose="020B0503020204020204" pitchFamily="34" charset="-122"/>
              </a:rPr>
              <a:t>中位入组日期为</a:t>
            </a:r>
            <a:r>
              <a:rPr lang="en-US" altLang="zh-CN" sz="1200" dirty="0">
                <a:solidFill>
                  <a:prstClr val="black"/>
                </a:solidFill>
                <a:latin typeface="微软雅黑" panose="020B0503020204020204" pitchFamily="34" charset="-122"/>
                <a:ea typeface="微软雅黑" panose="020B0503020204020204" pitchFamily="34" charset="-122"/>
                <a:cs typeface="+mn-ea"/>
                <a:sym typeface="微软雅黑" panose="020B0503020204020204" pitchFamily="34" charset="-122"/>
              </a:rPr>
              <a:t>2004</a:t>
            </a:r>
            <a:r>
              <a:rPr lang="zh-CN" altLang="en-US" sz="1200" dirty="0">
                <a:solidFill>
                  <a:prstClr val="black"/>
                </a:solidFill>
                <a:latin typeface="微软雅黑" panose="020B0503020204020204" pitchFamily="34" charset="-122"/>
                <a:ea typeface="微软雅黑" panose="020B0503020204020204" pitchFamily="34" charset="-122"/>
                <a:cs typeface="+mn-ea"/>
                <a:sym typeface="微软雅黑" panose="020B0503020204020204" pitchFamily="34" charset="-122"/>
              </a:rPr>
              <a:t>年</a:t>
            </a:r>
            <a:r>
              <a:rPr lang="en-US" altLang="zh-CN" sz="1200" dirty="0">
                <a:solidFill>
                  <a:prstClr val="black"/>
                </a:solidFill>
                <a:latin typeface="微软雅黑" panose="020B0503020204020204" pitchFamily="34" charset="-122"/>
                <a:ea typeface="微软雅黑" panose="020B0503020204020204" pitchFamily="34" charset="-122"/>
                <a:cs typeface="+mn-ea"/>
                <a:sym typeface="微软雅黑" panose="020B0503020204020204" pitchFamily="34" charset="-122"/>
              </a:rPr>
              <a:t>9</a:t>
            </a:r>
            <a:r>
              <a:rPr lang="zh-CN" altLang="en-US" sz="1200" dirty="0">
                <a:solidFill>
                  <a:prstClr val="black"/>
                </a:solidFill>
                <a:latin typeface="微软雅黑" panose="020B0503020204020204" pitchFamily="34" charset="-122"/>
                <a:ea typeface="微软雅黑" panose="020B0503020204020204" pitchFamily="34" charset="-122"/>
                <a:cs typeface="+mn-ea"/>
                <a:sym typeface="微软雅黑" panose="020B0503020204020204" pitchFamily="34" charset="-122"/>
              </a:rPr>
              <a:t>月</a:t>
            </a:r>
            <a:r>
              <a:rPr lang="en-US" altLang="zh-CN" sz="1200" dirty="0">
                <a:solidFill>
                  <a:prstClr val="black"/>
                </a:solidFill>
                <a:latin typeface="微软雅黑" panose="020B0503020204020204" pitchFamily="34" charset="-122"/>
                <a:ea typeface="微软雅黑" panose="020B0503020204020204" pitchFamily="34" charset="-122"/>
                <a:cs typeface="+mn-ea"/>
                <a:sym typeface="微软雅黑" panose="020B0503020204020204" pitchFamily="34" charset="-122"/>
              </a:rPr>
              <a:t>1</a:t>
            </a:r>
            <a:r>
              <a:rPr lang="zh-CN" altLang="en-US" sz="1200" dirty="0">
                <a:solidFill>
                  <a:prstClr val="black"/>
                </a:solidFill>
                <a:latin typeface="微软雅黑" panose="020B0503020204020204" pitchFamily="34" charset="-122"/>
                <a:ea typeface="微软雅黑" panose="020B0503020204020204" pitchFamily="34" charset="-122"/>
                <a:cs typeface="+mn-ea"/>
                <a:sym typeface="微软雅黑" panose="020B0503020204020204" pitchFamily="34" charset="-122"/>
              </a:rPr>
              <a:t>日；在该日期之后入组的患者其生存期显著优于之前入组的患者</a:t>
            </a:r>
            <a:r>
              <a:rPr lang="en-US" altLang="zh-CN" sz="1200" dirty="0">
                <a:solidFill>
                  <a:prstClr val="black"/>
                </a:solidFill>
                <a:latin typeface="微软雅黑" panose="020B0503020204020204" pitchFamily="34" charset="-122"/>
                <a:ea typeface="微软雅黑" panose="020B0503020204020204" pitchFamily="34" charset="-122"/>
                <a:cs typeface="+mn-ea"/>
                <a:sym typeface="微软雅黑" panose="020B0503020204020204" pitchFamily="34" charset="-122"/>
              </a:rPr>
              <a:t>(86.1</a:t>
            </a:r>
            <a:r>
              <a:rPr lang="zh-CN" altLang="en-US" sz="1200" dirty="0">
                <a:solidFill>
                  <a:prstClr val="black"/>
                </a:solidFill>
                <a:latin typeface="微软雅黑" panose="020B0503020204020204" pitchFamily="34" charset="-122"/>
                <a:ea typeface="微软雅黑" panose="020B0503020204020204" pitchFamily="34" charset="-122"/>
                <a:cs typeface="+mn-ea"/>
                <a:sym typeface="微软雅黑" panose="020B0503020204020204" pitchFamily="34" charset="-122"/>
              </a:rPr>
              <a:t>个月 </a:t>
            </a:r>
            <a:r>
              <a:rPr lang="en-US" altLang="zh-CN" sz="1200" dirty="0">
                <a:solidFill>
                  <a:prstClr val="black"/>
                </a:solidFill>
                <a:latin typeface="微软雅黑" panose="020B0503020204020204" pitchFamily="34" charset="-122"/>
                <a:ea typeface="微软雅黑" panose="020B0503020204020204" pitchFamily="34" charset="-122"/>
                <a:cs typeface="+mn-ea"/>
                <a:sym typeface="微软雅黑" panose="020B0503020204020204" pitchFamily="34" charset="-122"/>
              </a:rPr>
              <a:t>vs 60.6</a:t>
            </a:r>
            <a:r>
              <a:rPr lang="zh-CN" altLang="en-US" sz="1200" dirty="0">
                <a:solidFill>
                  <a:prstClr val="black"/>
                </a:solidFill>
                <a:latin typeface="微软雅黑" panose="020B0503020204020204" pitchFamily="34" charset="-122"/>
                <a:ea typeface="微软雅黑" panose="020B0503020204020204" pitchFamily="34" charset="-122"/>
                <a:cs typeface="+mn-ea"/>
                <a:sym typeface="微软雅黑" panose="020B0503020204020204" pitchFamily="34" charset="-122"/>
              </a:rPr>
              <a:t>个月，</a:t>
            </a:r>
            <a:r>
              <a:rPr lang="en-US" altLang="zh-CN" sz="1200" i="1" dirty="0">
                <a:solidFill>
                  <a:prstClr val="black"/>
                </a:solidFill>
                <a:latin typeface="微软雅黑" panose="020B0503020204020204" pitchFamily="34" charset="-122"/>
                <a:ea typeface="微软雅黑" panose="020B0503020204020204" pitchFamily="34" charset="-122"/>
                <a:cs typeface="+mn-ea"/>
                <a:sym typeface="微软雅黑" panose="020B0503020204020204" pitchFamily="34" charset="-122"/>
              </a:rPr>
              <a:t>P</a:t>
            </a:r>
            <a:r>
              <a:rPr lang="en-US" altLang="zh-CN" sz="1200" dirty="0">
                <a:solidFill>
                  <a:prstClr val="black"/>
                </a:solidFill>
                <a:latin typeface="微软雅黑" panose="020B0503020204020204" pitchFamily="34" charset="-122"/>
                <a:ea typeface="微软雅黑" panose="020B0503020204020204" pitchFamily="34" charset="-122"/>
                <a:cs typeface="+mn-ea"/>
                <a:sym typeface="微软雅黑" panose="020B0503020204020204" pitchFamily="34" charset="-122"/>
              </a:rPr>
              <a:t>=0.01)</a:t>
            </a:r>
            <a:endParaRPr lang="en-US" altLang="zh-CN" sz="1200" dirty="0">
              <a:solidFill>
                <a:prstClr val="black"/>
              </a:solidFill>
              <a:latin typeface="微软雅黑" panose="020B0503020204020204" pitchFamily="34" charset="-122"/>
              <a:ea typeface="微软雅黑" panose="020B0503020204020204" pitchFamily="34" charset="-122"/>
              <a:cs typeface="+mn-ea"/>
              <a:sym typeface="微软雅黑" panose="020B0503020204020204" pitchFamily="34" charset="-122"/>
            </a:endParaRPr>
          </a:p>
          <a:p>
            <a:pPr marL="171450" indent="-171450">
              <a:lnSpc>
                <a:spcPct val="150000"/>
              </a:lnSpc>
              <a:buFont typeface="Arial" panose="020B0604020202020204" pitchFamily="34" charset="0"/>
              <a:buChar char="•"/>
            </a:pPr>
            <a:r>
              <a:rPr lang="zh-CN" altLang="en-US" sz="1200" dirty="0">
                <a:solidFill>
                  <a:prstClr val="black"/>
                </a:solidFill>
                <a:latin typeface="微软雅黑" panose="020B0503020204020204" pitchFamily="34" charset="-122"/>
                <a:ea typeface="微软雅黑" panose="020B0503020204020204" pitchFamily="34" charset="-122"/>
                <a:cs typeface="+mn-ea"/>
                <a:sym typeface="微软雅黑" panose="020B0503020204020204" pitchFamily="34" charset="-122"/>
              </a:rPr>
              <a:t>中位伊马替尼失效时间（</a:t>
            </a:r>
            <a:r>
              <a:rPr lang="en-US" altLang="zh-CN" sz="1200" dirty="0">
                <a:solidFill>
                  <a:prstClr val="black"/>
                </a:solidFill>
                <a:latin typeface="微软雅黑" panose="020B0503020204020204" pitchFamily="34" charset="-122"/>
                <a:ea typeface="微软雅黑" panose="020B0503020204020204" pitchFamily="34" charset="-122"/>
                <a:cs typeface="+mn-ea"/>
                <a:sym typeface="微软雅黑" panose="020B0503020204020204" pitchFamily="34" charset="-122"/>
              </a:rPr>
              <a:t>TTIF</a:t>
            </a:r>
            <a:r>
              <a:rPr lang="zh-CN" altLang="en-US" sz="1200" dirty="0">
                <a:solidFill>
                  <a:prstClr val="black"/>
                </a:solidFill>
                <a:latin typeface="微软雅黑" panose="020B0503020204020204" pitchFamily="34" charset="-122"/>
                <a:ea typeface="微软雅黑" panose="020B0503020204020204" pitchFamily="34" charset="-122"/>
                <a:cs typeface="+mn-ea"/>
                <a:sym typeface="微软雅黑" panose="020B0503020204020204" pitchFamily="34" charset="-122"/>
              </a:rPr>
              <a:t>）为</a:t>
            </a:r>
            <a:r>
              <a:rPr lang="en-US" altLang="zh-CN" sz="1200" dirty="0">
                <a:solidFill>
                  <a:prstClr val="black"/>
                </a:solidFill>
                <a:latin typeface="微软雅黑" panose="020B0503020204020204" pitchFamily="34" charset="-122"/>
                <a:ea typeface="微软雅黑" panose="020B0503020204020204" pitchFamily="34" charset="-122"/>
                <a:cs typeface="+mn-ea"/>
                <a:sym typeface="微软雅黑" panose="020B0503020204020204" pitchFamily="34" charset="-122"/>
              </a:rPr>
              <a:t>42.6</a:t>
            </a:r>
            <a:r>
              <a:rPr lang="zh-CN" altLang="en-US" sz="1200" dirty="0">
                <a:solidFill>
                  <a:prstClr val="black"/>
                </a:solidFill>
                <a:latin typeface="微软雅黑" panose="020B0503020204020204" pitchFamily="34" charset="-122"/>
                <a:ea typeface="微软雅黑" panose="020B0503020204020204" pitchFamily="34" charset="-122"/>
                <a:cs typeface="+mn-ea"/>
                <a:sym typeface="微软雅黑" panose="020B0503020204020204" pitchFamily="34" charset="-122"/>
              </a:rPr>
              <a:t>个月，</a:t>
            </a:r>
            <a:r>
              <a:rPr lang="en-US" altLang="zh-CN" sz="1200" dirty="0">
                <a:solidFill>
                  <a:prstClr val="black"/>
                </a:solidFill>
                <a:latin typeface="微软雅黑" panose="020B0503020204020204" pitchFamily="34" charset="-122"/>
                <a:ea typeface="微软雅黑" panose="020B0503020204020204" pitchFamily="34" charset="-122"/>
                <a:cs typeface="+mn-ea"/>
                <a:sym typeface="微软雅黑" panose="020B0503020204020204" pitchFamily="34" charset="-122"/>
              </a:rPr>
              <a:t>10</a:t>
            </a:r>
            <a:r>
              <a:rPr lang="zh-CN" altLang="en-US" sz="1200" dirty="0">
                <a:solidFill>
                  <a:prstClr val="black"/>
                </a:solidFill>
                <a:latin typeface="微软雅黑" panose="020B0503020204020204" pitchFamily="34" charset="-122"/>
                <a:ea typeface="微软雅黑" panose="020B0503020204020204" pitchFamily="34" charset="-122"/>
                <a:cs typeface="+mn-ea"/>
                <a:sym typeface="微软雅黑" panose="020B0503020204020204" pitchFamily="34" charset="-122"/>
              </a:rPr>
              <a:t>年、</a:t>
            </a:r>
            <a:r>
              <a:rPr lang="en-US" altLang="zh-CN" sz="1200" dirty="0">
                <a:solidFill>
                  <a:prstClr val="black"/>
                </a:solidFill>
                <a:latin typeface="微软雅黑" panose="020B0503020204020204" pitchFamily="34" charset="-122"/>
                <a:ea typeface="微软雅黑" panose="020B0503020204020204" pitchFamily="34" charset="-122"/>
                <a:cs typeface="+mn-ea"/>
                <a:sym typeface="微软雅黑" panose="020B0503020204020204" pitchFamily="34" charset="-122"/>
              </a:rPr>
              <a:t>15</a:t>
            </a:r>
            <a:r>
              <a:rPr lang="zh-CN" altLang="en-US" sz="1200" dirty="0">
                <a:solidFill>
                  <a:prstClr val="black"/>
                </a:solidFill>
                <a:latin typeface="微软雅黑" panose="020B0503020204020204" pitchFamily="34" charset="-122"/>
                <a:ea typeface="微软雅黑" panose="020B0503020204020204" pitchFamily="34" charset="-122"/>
                <a:cs typeface="+mn-ea"/>
                <a:sym typeface="微软雅黑" panose="020B0503020204020204" pitchFamily="34" charset="-122"/>
              </a:rPr>
              <a:t>年和</a:t>
            </a:r>
            <a:r>
              <a:rPr lang="en-US" altLang="zh-CN" sz="1200" dirty="0">
                <a:solidFill>
                  <a:prstClr val="black"/>
                </a:solidFill>
                <a:latin typeface="微软雅黑" panose="020B0503020204020204" pitchFamily="34" charset="-122"/>
                <a:ea typeface="微软雅黑" panose="020B0503020204020204" pitchFamily="34" charset="-122"/>
                <a:cs typeface="+mn-ea"/>
                <a:sym typeface="微软雅黑" panose="020B0503020204020204" pitchFamily="34" charset="-122"/>
              </a:rPr>
              <a:t>20</a:t>
            </a:r>
            <a:r>
              <a:rPr lang="zh-CN" altLang="en-US" sz="1200" dirty="0">
                <a:solidFill>
                  <a:prstClr val="black"/>
                </a:solidFill>
                <a:latin typeface="微软雅黑" panose="020B0503020204020204" pitchFamily="34" charset="-122"/>
                <a:ea typeface="微软雅黑" panose="020B0503020204020204" pitchFamily="34" charset="-122"/>
                <a:cs typeface="+mn-ea"/>
                <a:sym typeface="微软雅黑" panose="020B0503020204020204" pitchFamily="34" charset="-122"/>
              </a:rPr>
              <a:t>年</a:t>
            </a:r>
            <a:r>
              <a:rPr lang="en-US" altLang="zh-CN" sz="1200" dirty="0">
                <a:solidFill>
                  <a:prstClr val="black"/>
                </a:solidFill>
                <a:latin typeface="微软雅黑" panose="020B0503020204020204" pitchFamily="34" charset="-122"/>
                <a:ea typeface="微软雅黑" panose="020B0503020204020204" pitchFamily="34" charset="-122"/>
                <a:cs typeface="+mn-ea"/>
                <a:sym typeface="微软雅黑" panose="020B0503020204020204" pitchFamily="34" charset="-122"/>
              </a:rPr>
              <a:t>TTIF</a:t>
            </a:r>
            <a:r>
              <a:rPr lang="zh-CN" altLang="en-US" sz="1200" dirty="0">
                <a:solidFill>
                  <a:prstClr val="black"/>
                </a:solidFill>
                <a:latin typeface="微软雅黑" panose="020B0503020204020204" pitchFamily="34" charset="-122"/>
                <a:ea typeface="微软雅黑" panose="020B0503020204020204" pitchFamily="34" charset="-122"/>
                <a:cs typeface="+mn-ea"/>
                <a:sym typeface="微软雅黑" panose="020B0503020204020204" pitchFamily="34" charset="-122"/>
              </a:rPr>
              <a:t>率分别为</a:t>
            </a:r>
            <a:r>
              <a:rPr lang="en-US" altLang="zh-CN" sz="1200" b="1" dirty="0">
                <a:solidFill>
                  <a:srgbClr val="AC283F"/>
                </a:solidFill>
                <a:latin typeface="微软雅黑" panose="020B0503020204020204" pitchFamily="34" charset="-122"/>
                <a:ea typeface="微软雅黑" panose="020B0503020204020204" pitchFamily="34" charset="-122"/>
                <a:cs typeface="+mn-ea"/>
                <a:sym typeface="微软雅黑" panose="020B0503020204020204" pitchFamily="34" charset="-122"/>
              </a:rPr>
              <a:t>17.1%</a:t>
            </a:r>
            <a:r>
              <a:rPr lang="zh-CN" altLang="en-US" sz="1200" b="1" dirty="0">
                <a:solidFill>
                  <a:srgbClr val="AC283F"/>
                </a:solidFill>
                <a:latin typeface="微软雅黑" panose="020B0503020204020204" pitchFamily="34" charset="-122"/>
                <a:ea typeface="微软雅黑" panose="020B0503020204020204" pitchFamily="34" charset="-122"/>
                <a:cs typeface="+mn-ea"/>
                <a:sym typeface="微软雅黑" panose="020B0503020204020204" pitchFamily="34" charset="-122"/>
              </a:rPr>
              <a:t>、</a:t>
            </a:r>
            <a:r>
              <a:rPr lang="en-US" altLang="zh-CN" sz="1200" b="1" dirty="0">
                <a:solidFill>
                  <a:srgbClr val="AC283F"/>
                </a:solidFill>
                <a:latin typeface="微软雅黑" panose="020B0503020204020204" pitchFamily="34" charset="-122"/>
                <a:ea typeface="微软雅黑" panose="020B0503020204020204" pitchFamily="34" charset="-122"/>
                <a:cs typeface="+mn-ea"/>
                <a:sym typeface="微软雅黑" panose="020B0503020204020204" pitchFamily="34" charset="-122"/>
              </a:rPr>
              <a:t>11.2%</a:t>
            </a:r>
            <a:r>
              <a:rPr lang="zh-CN" altLang="en-US" sz="1200" b="1" dirty="0">
                <a:solidFill>
                  <a:srgbClr val="AC283F"/>
                </a:solidFill>
                <a:latin typeface="微软雅黑" panose="020B0503020204020204" pitchFamily="34" charset="-122"/>
                <a:ea typeface="微软雅黑" panose="020B0503020204020204" pitchFamily="34" charset="-122"/>
                <a:cs typeface="+mn-ea"/>
                <a:sym typeface="微软雅黑" panose="020B0503020204020204" pitchFamily="34" charset="-122"/>
              </a:rPr>
              <a:t>和</a:t>
            </a:r>
            <a:r>
              <a:rPr lang="en-US" altLang="zh-CN" sz="1200" b="1" dirty="0">
                <a:solidFill>
                  <a:srgbClr val="AC283F"/>
                </a:solidFill>
                <a:latin typeface="微软雅黑" panose="020B0503020204020204" pitchFamily="34" charset="-122"/>
                <a:ea typeface="微软雅黑" panose="020B0503020204020204" pitchFamily="34" charset="-122"/>
                <a:cs typeface="+mn-ea"/>
                <a:sym typeface="微软雅黑" panose="020B0503020204020204" pitchFamily="34" charset="-122"/>
              </a:rPr>
              <a:t>6.1%</a:t>
            </a:r>
            <a:endParaRPr lang="en-US" altLang="zh-CN" sz="1200" dirty="0">
              <a:solidFill>
                <a:srgbClr val="AC283F"/>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pic>
        <p:nvPicPr>
          <p:cNvPr id="10" name="图片 9"/>
          <p:cNvPicPr>
            <a:picLocks noChangeAspect="1"/>
          </p:cNvPicPr>
          <p:nvPr/>
        </p:nvPicPr>
        <p:blipFill>
          <a:blip r:embed="rId1"/>
          <a:srcRect l="1248" t="-1" b="49554"/>
          <a:stretch>
            <a:fillRect/>
          </a:stretch>
        </p:blipFill>
        <p:spPr>
          <a:xfrm>
            <a:off x="6220536" y="1064603"/>
            <a:ext cx="5954256" cy="2348074"/>
          </a:xfrm>
          <a:prstGeom prst="rect">
            <a:avLst/>
          </a:prstGeom>
        </p:spPr>
      </p:pic>
      <p:pic>
        <p:nvPicPr>
          <p:cNvPr id="11" name="图片 10"/>
          <p:cNvPicPr>
            <a:picLocks noChangeAspect="1"/>
          </p:cNvPicPr>
          <p:nvPr/>
        </p:nvPicPr>
        <p:blipFill>
          <a:blip r:embed="rId1"/>
          <a:srcRect t="49554"/>
          <a:stretch>
            <a:fillRect/>
          </a:stretch>
        </p:blipFill>
        <p:spPr>
          <a:xfrm>
            <a:off x="6173602" y="3429001"/>
            <a:ext cx="6001190" cy="2371554"/>
          </a:xfrm>
          <a:prstGeom prst="rect">
            <a:avLst/>
          </a:prstGeom>
        </p:spPr>
      </p:pic>
      <p:sp>
        <p:nvSpPr>
          <p:cNvPr id="8" name="文本框 7"/>
          <p:cNvSpPr txBox="1"/>
          <p:nvPr/>
        </p:nvSpPr>
        <p:spPr>
          <a:xfrm>
            <a:off x="6826052" y="1852475"/>
            <a:ext cx="2221737" cy="400110"/>
          </a:xfrm>
          <a:prstGeom prst="rect">
            <a:avLst/>
          </a:prstGeom>
          <a:noFill/>
        </p:spPr>
        <p:txBody>
          <a:bodyPr wrap="square">
            <a:spAutoFit/>
          </a:bodyPr>
          <a:lstStyle/>
          <a:p>
            <a:pPr algn="ctr"/>
            <a:r>
              <a:rPr lang="zh-CN" altLang="en-US" sz="1000" dirty="0">
                <a:latin typeface="微软雅黑" panose="020B0503020204020204" pitchFamily="34" charset="-122"/>
                <a:ea typeface="微软雅黑" panose="020B0503020204020204" pitchFamily="34" charset="-122"/>
                <a:sym typeface="微软雅黑" panose="020B0503020204020204" pitchFamily="34" charset="-122"/>
              </a:rPr>
              <a:t>中位随访时间为</a:t>
            </a:r>
            <a:r>
              <a:rPr lang="en-US" altLang="zh-CN" sz="1000" dirty="0">
                <a:latin typeface="微软雅黑" panose="020B0503020204020204" pitchFamily="34" charset="-122"/>
                <a:ea typeface="微软雅黑" panose="020B0503020204020204" pitchFamily="34" charset="-122"/>
                <a:sym typeface="微软雅黑" panose="020B0503020204020204" pitchFamily="34" charset="-122"/>
              </a:rPr>
              <a:t>219.2</a:t>
            </a:r>
            <a:r>
              <a:rPr lang="zh-CN" altLang="en-US" sz="1000" dirty="0">
                <a:latin typeface="微软雅黑" panose="020B0503020204020204" pitchFamily="34" charset="-122"/>
                <a:ea typeface="微软雅黑" panose="020B0503020204020204" pitchFamily="34" charset="-122"/>
                <a:sym typeface="微软雅黑" panose="020B0503020204020204" pitchFamily="34" charset="-122"/>
              </a:rPr>
              <a:t>个月</a:t>
            </a:r>
            <a:endParaRPr lang="en-US" altLang="zh-CN" sz="1000" dirty="0">
              <a:latin typeface="微软雅黑" panose="020B0503020204020204" pitchFamily="34" charset="-122"/>
              <a:ea typeface="微软雅黑" panose="020B0503020204020204" pitchFamily="34" charset="-122"/>
              <a:sym typeface="微软雅黑" panose="020B0503020204020204" pitchFamily="34" charset="-122"/>
            </a:endParaRPr>
          </a:p>
          <a:p>
            <a:pPr algn="ctr"/>
            <a:r>
              <a:rPr lang="zh-CN" altLang="en-US" sz="1000" dirty="0">
                <a:latin typeface="微软雅黑" panose="020B0503020204020204" pitchFamily="34" charset="-122"/>
                <a:ea typeface="微软雅黑" panose="020B0503020204020204" pitchFamily="34" charset="-122"/>
                <a:sym typeface="微软雅黑" panose="020B0503020204020204" pitchFamily="34" charset="-122"/>
              </a:rPr>
              <a:t>所有患者的</a:t>
            </a:r>
            <a:r>
              <a:rPr lang="en-US" altLang="zh-CN" sz="1000" dirty="0">
                <a:latin typeface="微软雅黑" panose="020B0503020204020204" pitchFamily="34" charset="-122"/>
                <a:ea typeface="微软雅黑" panose="020B0503020204020204" pitchFamily="34" charset="-122"/>
                <a:sym typeface="微软雅黑" panose="020B0503020204020204" pitchFamily="34" charset="-122"/>
              </a:rPr>
              <a:t>mOS</a:t>
            </a:r>
            <a:r>
              <a:rPr lang="zh-CN" altLang="en-US" sz="1000" dirty="0">
                <a:latin typeface="微软雅黑" panose="020B0503020204020204" pitchFamily="34" charset="-122"/>
                <a:ea typeface="微软雅黑" panose="020B0503020204020204" pitchFamily="34" charset="-122"/>
                <a:sym typeface="微软雅黑" panose="020B0503020204020204" pitchFamily="34" charset="-122"/>
              </a:rPr>
              <a:t>为</a:t>
            </a:r>
            <a:r>
              <a:rPr lang="en-US" altLang="zh-CN" sz="1000" dirty="0">
                <a:latin typeface="微软雅黑" panose="020B0503020204020204" pitchFamily="34" charset="-122"/>
                <a:ea typeface="微软雅黑" panose="020B0503020204020204" pitchFamily="34" charset="-122"/>
                <a:sym typeface="微软雅黑" panose="020B0503020204020204" pitchFamily="34" charset="-122"/>
              </a:rPr>
              <a:t>75.3</a:t>
            </a:r>
            <a:r>
              <a:rPr lang="zh-CN" altLang="en-US" sz="1000" dirty="0">
                <a:latin typeface="微软雅黑" panose="020B0503020204020204" pitchFamily="34" charset="-122"/>
                <a:ea typeface="微软雅黑" panose="020B0503020204020204" pitchFamily="34" charset="-122"/>
                <a:sym typeface="微软雅黑" panose="020B0503020204020204" pitchFamily="34" charset="-122"/>
              </a:rPr>
              <a:t>个月</a:t>
            </a:r>
            <a:endParaRPr lang="zh-CN" altLang="en-US" sz="10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 name="文本框 15"/>
          <p:cNvSpPr txBox="1"/>
          <p:nvPr/>
        </p:nvSpPr>
        <p:spPr>
          <a:xfrm>
            <a:off x="9174197" y="2667816"/>
            <a:ext cx="2156971" cy="369332"/>
          </a:xfrm>
          <a:prstGeom prst="rect">
            <a:avLst/>
          </a:prstGeom>
          <a:noFill/>
        </p:spPr>
        <p:txBody>
          <a:bodyPr wrap="square">
            <a:spAutoFit/>
          </a:bodyPr>
          <a:lstStyle/>
          <a:p>
            <a:pPr algn="ctr"/>
            <a:r>
              <a:rPr lang="en-US" altLang="zh-CN" sz="1000" dirty="0">
                <a:solidFill>
                  <a:srgbClr val="608E74"/>
                </a:solidFill>
                <a:latin typeface="微软雅黑" panose="020B0503020204020204" pitchFamily="34" charset="-122"/>
                <a:ea typeface="微软雅黑" panose="020B0503020204020204" pitchFamily="34" charset="-122"/>
                <a:cs typeface="+mn-ea"/>
                <a:sym typeface="微软雅黑" panose="020B0503020204020204" pitchFamily="34" charset="-122"/>
              </a:rPr>
              <a:t>m</a:t>
            </a:r>
            <a:r>
              <a:rPr kumimoji="0" lang="en-US" altLang="zh-CN" sz="1000" b="0" i="0" u="none" strike="noStrike" kern="1200" cap="none" spc="0" normalizeH="0" baseline="0" noProof="0" dirty="0">
                <a:ln>
                  <a:noFill/>
                </a:ln>
                <a:solidFill>
                  <a:srgbClr val="608E74"/>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OS</a:t>
            </a:r>
            <a:r>
              <a:rPr kumimoji="0" lang="zh-CN" altLang="en-US" sz="1000" b="0" i="0" u="none" strike="noStrike" kern="1200" cap="none" spc="0" normalizeH="0" baseline="0" noProof="0" dirty="0">
                <a:ln>
                  <a:noFill/>
                </a:ln>
                <a:solidFill>
                  <a:srgbClr val="608E74"/>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为</a:t>
            </a:r>
            <a:r>
              <a:rPr kumimoji="0" lang="en-US" altLang="zh-CN" sz="1000" b="0" i="0" u="none" strike="noStrike" kern="1200" cap="none" spc="0" normalizeH="0" baseline="0" noProof="0" dirty="0">
                <a:ln>
                  <a:noFill/>
                </a:ln>
                <a:solidFill>
                  <a:srgbClr val="608E74"/>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60.6</a:t>
            </a:r>
            <a:r>
              <a:rPr kumimoji="0" lang="zh-CN" altLang="en-US" sz="1000" b="0" i="0" u="none" strike="noStrike" kern="1200" cap="none" spc="0" normalizeH="0" baseline="0" noProof="0" dirty="0">
                <a:ln>
                  <a:noFill/>
                </a:ln>
                <a:solidFill>
                  <a:srgbClr val="608E74"/>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个月</a:t>
            </a:r>
            <a:endParaRPr kumimoji="0" lang="en-US" altLang="zh-CN" sz="1000" b="0" i="0" u="none" strike="noStrike" kern="1200" cap="none" spc="0" normalizeH="0" baseline="0" noProof="0" dirty="0">
              <a:ln>
                <a:noFill/>
              </a:ln>
              <a:solidFill>
                <a:srgbClr val="608E74"/>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a:p>
            <a:pPr algn="ctr"/>
            <a:r>
              <a:rPr lang="en-US" altLang="zh-CN" sz="800" dirty="0">
                <a:solidFill>
                  <a:srgbClr val="608E74"/>
                </a:solidFill>
                <a:latin typeface="微软雅黑" panose="020B0503020204020204" pitchFamily="34" charset="-122"/>
                <a:ea typeface="微软雅黑" panose="020B0503020204020204" pitchFamily="34" charset="-122"/>
                <a:cs typeface="+mn-ea"/>
                <a:sym typeface="微软雅黑" panose="020B0503020204020204" pitchFamily="34" charset="-122"/>
              </a:rPr>
              <a:t>(2002</a:t>
            </a:r>
            <a:r>
              <a:rPr lang="zh-CN" altLang="en-US" sz="800" dirty="0">
                <a:solidFill>
                  <a:srgbClr val="608E74"/>
                </a:solidFill>
                <a:latin typeface="微软雅黑" panose="020B0503020204020204" pitchFamily="34" charset="-122"/>
                <a:ea typeface="微软雅黑" panose="020B0503020204020204" pitchFamily="34" charset="-122"/>
                <a:cs typeface="+mn-ea"/>
                <a:sym typeface="微软雅黑" panose="020B0503020204020204" pitchFamily="34" charset="-122"/>
              </a:rPr>
              <a:t>年</a:t>
            </a:r>
            <a:r>
              <a:rPr lang="en-US" altLang="zh-CN" sz="800" dirty="0">
                <a:solidFill>
                  <a:srgbClr val="608E74"/>
                </a:solidFill>
                <a:latin typeface="微软雅黑" panose="020B0503020204020204" pitchFamily="34" charset="-122"/>
                <a:ea typeface="微软雅黑" panose="020B0503020204020204" pitchFamily="34" charset="-122"/>
                <a:cs typeface="+mn-ea"/>
                <a:sym typeface="微软雅黑" panose="020B0503020204020204" pitchFamily="34" charset="-122"/>
              </a:rPr>
              <a:t>5</a:t>
            </a:r>
            <a:r>
              <a:rPr lang="zh-CN" altLang="en-US" sz="800" dirty="0">
                <a:solidFill>
                  <a:srgbClr val="608E74"/>
                </a:solidFill>
                <a:latin typeface="微软雅黑" panose="020B0503020204020204" pitchFamily="34" charset="-122"/>
                <a:ea typeface="微软雅黑" panose="020B0503020204020204" pitchFamily="34" charset="-122"/>
                <a:cs typeface="+mn-ea"/>
                <a:sym typeface="微软雅黑" panose="020B0503020204020204" pitchFamily="34" charset="-122"/>
              </a:rPr>
              <a:t>月</a:t>
            </a:r>
            <a:r>
              <a:rPr lang="en-US" altLang="zh-CN" sz="800" dirty="0">
                <a:solidFill>
                  <a:srgbClr val="608E74"/>
                </a:solidFill>
                <a:latin typeface="微软雅黑" panose="020B0503020204020204" pitchFamily="34" charset="-122"/>
                <a:ea typeface="微软雅黑" panose="020B0503020204020204" pitchFamily="34" charset="-122"/>
                <a:cs typeface="+mn-ea"/>
                <a:sym typeface="微软雅黑" panose="020B0503020204020204" pitchFamily="34" charset="-122"/>
              </a:rPr>
              <a:t>28</a:t>
            </a:r>
            <a:r>
              <a:rPr lang="zh-CN" altLang="en-US" sz="800" dirty="0">
                <a:solidFill>
                  <a:srgbClr val="608E74"/>
                </a:solidFill>
                <a:latin typeface="微软雅黑" panose="020B0503020204020204" pitchFamily="34" charset="-122"/>
                <a:ea typeface="微软雅黑" panose="020B0503020204020204" pitchFamily="34" charset="-122"/>
                <a:cs typeface="+mn-ea"/>
                <a:sym typeface="微软雅黑" panose="020B0503020204020204" pitchFamily="34" charset="-122"/>
              </a:rPr>
              <a:t>日至</a:t>
            </a:r>
            <a:r>
              <a:rPr lang="en-US" altLang="zh-CN" sz="800" dirty="0">
                <a:solidFill>
                  <a:srgbClr val="608E74"/>
                </a:solidFill>
                <a:latin typeface="微软雅黑" panose="020B0503020204020204" pitchFamily="34" charset="-122"/>
                <a:ea typeface="微软雅黑" panose="020B0503020204020204" pitchFamily="34" charset="-122"/>
                <a:cs typeface="+mn-ea"/>
                <a:sym typeface="微软雅黑" panose="020B0503020204020204" pitchFamily="34" charset="-122"/>
              </a:rPr>
              <a:t>2004</a:t>
            </a:r>
            <a:r>
              <a:rPr lang="zh-CN" altLang="en-US" sz="800" dirty="0">
                <a:solidFill>
                  <a:srgbClr val="608E74"/>
                </a:solidFill>
                <a:latin typeface="微软雅黑" panose="020B0503020204020204" pitchFamily="34" charset="-122"/>
                <a:ea typeface="微软雅黑" panose="020B0503020204020204" pitchFamily="34" charset="-122"/>
                <a:cs typeface="+mn-ea"/>
                <a:sym typeface="微软雅黑" panose="020B0503020204020204" pitchFamily="34" charset="-122"/>
              </a:rPr>
              <a:t>年</a:t>
            </a:r>
            <a:r>
              <a:rPr lang="en-US" altLang="zh-CN" sz="800" dirty="0">
                <a:solidFill>
                  <a:srgbClr val="608E74"/>
                </a:solidFill>
                <a:latin typeface="微软雅黑" panose="020B0503020204020204" pitchFamily="34" charset="-122"/>
                <a:ea typeface="微软雅黑" panose="020B0503020204020204" pitchFamily="34" charset="-122"/>
                <a:cs typeface="+mn-ea"/>
                <a:sym typeface="微软雅黑" panose="020B0503020204020204" pitchFamily="34" charset="-122"/>
              </a:rPr>
              <a:t>9</a:t>
            </a:r>
            <a:r>
              <a:rPr lang="zh-CN" altLang="en-US" sz="800" dirty="0">
                <a:solidFill>
                  <a:srgbClr val="608E74"/>
                </a:solidFill>
                <a:latin typeface="微软雅黑" panose="020B0503020204020204" pitchFamily="34" charset="-122"/>
                <a:ea typeface="微软雅黑" panose="020B0503020204020204" pitchFamily="34" charset="-122"/>
                <a:cs typeface="+mn-ea"/>
                <a:sym typeface="微软雅黑" panose="020B0503020204020204" pitchFamily="34" charset="-122"/>
              </a:rPr>
              <a:t>月</a:t>
            </a:r>
            <a:r>
              <a:rPr lang="en-US" altLang="zh-CN" sz="800" dirty="0">
                <a:solidFill>
                  <a:srgbClr val="608E74"/>
                </a:solidFill>
                <a:latin typeface="微软雅黑" panose="020B0503020204020204" pitchFamily="34" charset="-122"/>
                <a:ea typeface="微软雅黑" panose="020B0503020204020204" pitchFamily="34" charset="-122"/>
                <a:cs typeface="+mn-ea"/>
                <a:sym typeface="微软雅黑" panose="020B0503020204020204" pitchFamily="34" charset="-122"/>
              </a:rPr>
              <a:t>1</a:t>
            </a:r>
            <a:r>
              <a:rPr lang="zh-CN" altLang="en-US" sz="800" dirty="0">
                <a:solidFill>
                  <a:srgbClr val="608E74"/>
                </a:solidFill>
                <a:latin typeface="微软雅黑" panose="020B0503020204020204" pitchFamily="34" charset="-122"/>
                <a:ea typeface="微软雅黑" panose="020B0503020204020204" pitchFamily="34" charset="-122"/>
                <a:cs typeface="+mn-ea"/>
                <a:sym typeface="微软雅黑" panose="020B0503020204020204" pitchFamily="34" charset="-122"/>
              </a:rPr>
              <a:t>日</a:t>
            </a:r>
            <a:r>
              <a:rPr lang="en-US" altLang="zh-CN" sz="800" dirty="0">
                <a:solidFill>
                  <a:srgbClr val="608E74"/>
                </a:solidFill>
                <a:latin typeface="微软雅黑" panose="020B0503020204020204" pitchFamily="34" charset="-122"/>
                <a:ea typeface="微软雅黑" panose="020B0503020204020204" pitchFamily="34" charset="-122"/>
                <a:cs typeface="+mn-ea"/>
                <a:sym typeface="微软雅黑" panose="020B0503020204020204" pitchFamily="34" charset="-122"/>
              </a:rPr>
              <a:t>)</a:t>
            </a:r>
            <a:endParaRPr kumimoji="0" lang="zh-CN" altLang="en-US" sz="800" b="0" i="0" u="none" strike="noStrike" kern="1200" cap="none" spc="0" normalizeH="0" baseline="0" noProof="0" dirty="0">
              <a:ln>
                <a:noFill/>
              </a:ln>
              <a:solidFill>
                <a:srgbClr val="608E74"/>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23" name="文本框 22"/>
          <p:cNvSpPr txBox="1"/>
          <p:nvPr/>
        </p:nvSpPr>
        <p:spPr>
          <a:xfrm>
            <a:off x="9835550" y="1760447"/>
            <a:ext cx="2015554" cy="369332"/>
          </a:xfrm>
          <a:prstGeom prst="rect">
            <a:avLst/>
          </a:prstGeom>
          <a:noFill/>
        </p:spPr>
        <p:txBody>
          <a:bodyPr wrap="square">
            <a:spAutoFit/>
          </a:bodyPr>
          <a:lstStyle/>
          <a:p>
            <a:pPr algn="ctr"/>
            <a:r>
              <a:rPr kumimoji="0" lang="en-US" altLang="zh-CN" sz="1000" b="0" i="0" u="none" strike="noStrike" kern="1200" cap="none" spc="0" normalizeH="0" baseline="0" noProof="0" dirty="0">
                <a:ln>
                  <a:noFill/>
                </a:ln>
                <a:solidFill>
                  <a:srgbClr val="0A3663"/>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mOS</a:t>
            </a:r>
            <a:r>
              <a:rPr kumimoji="0" lang="zh-CN" altLang="en-US" sz="1000" b="0" i="0" u="none" strike="noStrike" kern="1200" cap="none" spc="0" normalizeH="0" baseline="0" noProof="0" dirty="0">
                <a:ln>
                  <a:noFill/>
                </a:ln>
                <a:solidFill>
                  <a:srgbClr val="0A3663"/>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为</a:t>
            </a:r>
            <a:r>
              <a:rPr kumimoji="0" lang="en-US" altLang="zh-CN" sz="1000" b="0" i="0" u="none" strike="noStrike" kern="1200" cap="none" spc="0" normalizeH="0" baseline="0" noProof="0" dirty="0">
                <a:ln>
                  <a:noFill/>
                </a:ln>
                <a:solidFill>
                  <a:srgbClr val="0A3663"/>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86.1</a:t>
            </a:r>
            <a:r>
              <a:rPr kumimoji="0" lang="zh-CN" altLang="en-US" sz="1000" b="0" i="0" u="none" strike="noStrike" kern="1200" cap="none" spc="0" normalizeH="0" baseline="0" noProof="0" dirty="0">
                <a:ln>
                  <a:noFill/>
                </a:ln>
                <a:solidFill>
                  <a:srgbClr val="0A3663"/>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个月</a:t>
            </a:r>
            <a:endParaRPr kumimoji="0" lang="en-US" altLang="zh-CN" sz="1000" b="0" i="0" u="none" strike="noStrike" kern="1200" cap="none" spc="0" normalizeH="0" baseline="0" noProof="0" dirty="0">
              <a:ln>
                <a:noFill/>
              </a:ln>
              <a:solidFill>
                <a:srgbClr val="0A3663"/>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a:p>
            <a:pPr algn="ctr"/>
            <a:r>
              <a:rPr lang="en-US" altLang="zh-CN" sz="800" dirty="0">
                <a:solidFill>
                  <a:srgbClr val="0A3663"/>
                </a:solidFill>
                <a:latin typeface="微软雅黑" panose="020B0503020204020204" pitchFamily="34" charset="-122"/>
                <a:ea typeface="微软雅黑" panose="020B0503020204020204" pitchFamily="34" charset="-122"/>
                <a:cs typeface="+mn-ea"/>
                <a:sym typeface="微软雅黑" panose="020B0503020204020204" pitchFamily="34" charset="-122"/>
              </a:rPr>
              <a:t>(2004</a:t>
            </a:r>
            <a:r>
              <a:rPr lang="zh-CN" altLang="en-US" sz="800" dirty="0">
                <a:solidFill>
                  <a:srgbClr val="0A3663"/>
                </a:solidFill>
                <a:latin typeface="微软雅黑" panose="020B0503020204020204" pitchFamily="34" charset="-122"/>
                <a:ea typeface="微软雅黑" panose="020B0503020204020204" pitchFamily="34" charset="-122"/>
                <a:cs typeface="+mn-ea"/>
                <a:sym typeface="微软雅黑" panose="020B0503020204020204" pitchFamily="34" charset="-122"/>
              </a:rPr>
              <a:t>年</a:t>
            </a:r>
            <a:r>
              <a:rPr lang="en-US" altLang="zh-CN" sz="800" dirty="0">
                <a:solidFill>
                  <a:srgbClr val="0A3663"/>
                </a:solidFill>
                <a:latin typeface="微软雅黑" panose="020B0503020204020204" pitchFamily="34" charset="-122"/>
                <a:ea typeface="微软雅黑" panose="020B0503020204020204" pitchFamily="34" charset="-122"/>
                <a:cs typeface="+mn-ea"/>
                <a:sym typeface="微软雅黑" panose="020B0503020204020204" pitchFamily="34" charset="-122"/>
              </a:rPr>
              <a:t>9</a:t>
            </a:r>
            <a:r>
              <a:rPr lang="zh-CN" altLang="en-US" sz="800" dirty="0">
                <a:solidFill>
                  <a:srgbClr val="0A3663"/>
                </a:solidFill>
                <a:latin typeface="微软雅黑" panose="020B0503020204020204" pitchFamily="34" charset="-122"/>
                <a:ea typeface="微软雅黑" panose="020B0503020204020204" pitchFamily="34" charset="-122"/>
                <a:cs typeface="+mn-ea"/>
                <a:sym typeface="微软雅黑" panose="020B0503020204020204" pitchFamily="34" charset="-122"/>
              </a:rPr>
              <a:t>月</a:t>
            </a:r>
            <a:r>
              <a:rPr lang="en-US" altLang="zh-CN" sz="800" dirty="0">
                <a:solidFill>
                  <a:srgbClr val="0A3663"/>
                </a:solidFill>
                <a:latin typeface="微软雅黑" panose="020B0503020204020204" pitchFamily="34" charset="-122"/>
                <a:ea typeface="微软雅黑" panose="020B0503020204020204" pitchFamily="34" charset="-122"/>
                <a:cs typeface="+mn-ea"/>
                <a:sym typeface="微软雅黑" panose="020B0503020204020204" pitchFamily="34" charset="-122"/>
              </a:rPr>
              <a:t>1</a:t>
            </a:r>
            <a:r>
              <a:rPr lang="zh-CN" altLang="en-US" sz="800" dirty="0">
                <a:solidFill>
                  <a:srgbClr val="0A3663"/>
                </a:solidFill>
                <a:latin typeface="微软雅黑" panose="020B0503020204020204" pitchFamily="34" charset="-122"/>
                <a:ea typeface="微软雅黑" panose="020B0503020204020204" pitchFamily="34" charset="-122"/>
                <a:cs typeface="+mn-ea"/>
                <a:sym typeface="微软雅黑" panose="020B0503020204020204" pitchFamily="34" charset="-122"/>
              </a:rPr>
              <a:t>日至</a:t>
            </a:r>
            <a:r>
              <a:rPr lang="en-US" altLang="zh-CN" sz="800" dirty="0">
                <a:solidFill>
                  <a:srgbClr val="0A3663"/>
                </a:solidFill>
                <a:latin typeface="微软雅黑" panose="020B0503020204020204" pitchFamily="34" charset="-122"/>
                <a:ea typeface="微软雅黑" panose="020B0503020204020204" pitchFamily="34" charset="-122"/>
                <a:cs typeface="+mn-ea"/>
                <a:sym typeface="微软雅黑" panose="020B0503020204020204" pitchFamily="34" charset="-122"/>
              </a:rPr>
              <a:t>2009</a:t>
            </a:r>
            <a:r>
              <a:rPr lang="zh-CN" altLang="en-US" sz="800" dirty="0">
                <a:solidFill>
                  <a:srgbClr val="0A3663"/>
                </a:solidFill>
                <a:latin typeface="微软雅黑" panose="020B0503020204020204" pitchFamily="34" charset="-122"/>
                <a:ea typeface="微软雅黑" panose="020B0503020204020204" pitchFamily="34" charset="-122"/>
                <a:cs typeface="+mn-ea"/>
                <a:sym typeface="微软雅黑" panose="020B0503020204020204" pitchFamily="34" charset="-122"/>
              </a:rPr>
              <a:t>年</a:t>
            </a:r>
            <a:r>
              <a:rPr lang="en-US" altLang="zh-CN" sz="800" dirty="0">
                <a:solidFill>
                  <a:srgbClr val="0A3663"/>
                </a:solidFill>
                <a:latin typeface="微软雅黑" panose="020B0503020204020204" pitchFamily="34" charset="-122"/>
                <a:ea typeface="微软雅黑" panose="020B0503020204020204" pitchFamily="34" charset="-122"/>
                <a:cs typeface="+mn-ea"/>
                <a:sym typeface="微软雅黑" panose="020B0503020204020204" pitchFamily="34" charset="-122"/>
              </a:rPr>
              <a:t>7</a:t>
            </a:r>
            <a:r>
              <a:rPr lang="zh-CN" altLang="en-US" sz="800" dirty="0">
                <a:solidFill>
                  <a:srgbClr val="0A3663"/>
                </a:solidFill>
                <a:latin typeface="微软雅黑" panose="020B0503020204020204" pitchFamily="34" charset="-122"/>
                <a:ea typeface="微软雅黑" panose="020B0503020204020204" pitchFamily="34" charset="-122"/>
                <a:cs typeface="+mn-ea"/>
                <a:sym typeface="微软雅黑" panose="020B0503020204020204" pitchFamily="34" charset="-122"/>
              </a:rPr>
              <a:t>月</a:t>
            </a:r>
            <a:r>
              <a:rPr lang="en-US" altLang="zh-CN" sz="800" dirty="0">
                <a:solidFill>
                  <a:srgbClr val="0A3663"/>
                </a:solidFill>
                <a:latin typeface="微软雅黑" panose="020B0503020204020204" pitchFamily="34" charset="-122"/>
                <a:ea typeface="微软雅黑" panose="020B0503020204020204" pitchFamily="34" charset="-122"/>
                <a:cs typeface="+mn-ea"/>
                <a:sym typeface="微软雅黑" panose="020B0503020204020204" pitchFamily="34" charset="-122"/>
              </a:rPr>
              <a:t>4</a:t>
            </a:r>
            <a:r>
              <a:rPr lang="zh-CN" altLang="en-US" sz="800" dirty="0">
                <a:solidFill>
                  <a:srgbClr val="0A3663"/>
                </a:solidFill>
                <a:latin typeface="微软雅黑" panose="020B0503020204020204" pitchFamily="34" charset="-122"/>
                <a:ea typeface="微软雅黑" panose="020B0503020204020204" pitchFamily="34" charset="-122"/>
                <a:cs typeface="+mn-ea"/>
                <a:sym typeface="微软雅黑" panose="020B0503020204020204" pitchFamily="34" charset="-122"/>
              </a:rPr>
              <a:t>日</a:t>
            </a:r>
            <a:r>
              <a:rPr lang="en-US" altLang="zh-CN" sz="800" dirty="0">
                <a:solidFill>
                  <a:srgbClr val="0A3663"/>
                </a:solidFill>
                <a:latin typeface="微软雅黑" panose="020B0503020204020204" pitchFamily="34" charset="-122"/>
                <a:ea typeface="微软雅黑" panose="020B0503020204020204" pitchFamily="34" charset="-122"/>
                <a:cs typeface="+mn-ea"/>
                <a:sym typeface="微软雅黑" panose="020B0503020204020204" pitchFamily="34" charset="-122"/>
              </a:rPr>
              <a:t>)</a:t>
            </a:r>
            <a:endParaRPr kumimoji="0" lang="zh-CN" altLang="en-US" sz="800" b="0" i="0" u="none" strike="noStrike" kern="1200" cap="none" spc="0" normalizeH="0" baseline="0" noProof="0" dirty="0">
              <a:ln>
                <a:noFill/>
              </a:ln>
              <a:solidFill>
                <a:srgbClr val="0A3663"/>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41" name="文本框 40"/>
          <p:cNvSpPr txBox="1"/>
          <p:nvPr/>
        </p:nvSpPr>
        <p:spPr>
          <a:xfrm>
            <a:off x="9872250" y="3955039"/>
            <a:ext cx="1666365" cy="400110"/>
          </a:xfrm>
          <a:prstGeom prst="rect">
            <a:avLst/>
          </a:prstGeom>
          <a:noFill/>
        </p:spPr>
        <p:txBody>
          <a:bodyPr wrap="square">
            <a:spAutoFit/>
          </a:bodyPr>
          <a:lstStyle/>
          <a:p>
            <a:pPr algn="ctr"/>
            <a:r>
              <a:rPr kumimoji="0" lang="zh-CN" altLang="en-US" sz="1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中位随访时间为</a:t>
            </a:r>
            <a:r>
              <a:rPr kumimoji="0" lang="en-US" altLang="zh-CN" sz="1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153</a:t>
            </a:r>
            <a:r>
              <a:rPr kumimoji="0" lang="zh-CN" altLang="en-US" sz="1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个月</a:t>
            </a:r>
            <a:endParaRPr kumimoji="0" lang="en-US" altLang="zh-CN" sz="1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a:p>
            <a:pPr algn="ctr"/>
            <a:r>
              <a:rPr kumimoji="0" lang="en-US" altLang="zh-CN" sz="1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mOS</a:t>
            </a:r>
            <a:r>
              <a:rPr kumimoji="0" lang="zh-CN" altLang="en-US" sz="1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为</a:t>
            </a:r>
            <a:r>
              <a:rPr kumimoji="0" lang="en-US" altLang="zh-CN" sz="1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13.7</a:t>
            </a:r>
            <a:r>
              <a:rPr kumimoji="0" lang="zh-CN" altLang="en-US" sz="1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个月</a:t>
            </a:r>
            <a:endParaRPr lang="zh-CN" altLang="en-US" sz="24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3" name="文本框 42"/>
          <p:cNvSpPr txBox="1"/>
          <p:nvPr/>
        </p:nvSpPr>
        <p:spPr>
          <a:xfrm>
            <a:off x="6826052" y="3983707"/>
            <a:ext cx="1818564" cy="246221"/>
          </a:xfrm>
          <a:prstGeom prst="rect">
            <a:avLst/>
          </a:prstGeom>
          <a:noFill/>
        </p:spPr>
        <p:txBody>
          <a:bodyPr wrap="square">
            <a:spAutoFit/>
          </a:bodyPr>
          <a:lstStyle>
            <a:defPPr>
              <a:defRPr lang="zh-CN"/>
            </a:defPPr>
            <a:lvl1pPr algn="ctr">
              <a:defRPr sz="800">
                <a:latin typeface="微软雅黑" panose="020B0503020204020204" pitchFamily="34" charset="-122"/>
                <a:ea typeface="微软雅黑" panose="020B0503020204020204" pitchFamily="34" charset="-122"/>
              </a:defRPr>
            </a:lvl1pPr>
          </a:lstStyle>
          <a:p>
            <a:r>
              <a:rPr lang="en-US" altLang="zh-CN" sz="1000" dirty="0" err="1">
                <a:sym typeface="微软雅黑" panose="020B0503020204020204" pitchFamily="34" charset="-122"/>
              </a:rPr>
              <a:t>mTTIF</a:t>
            </a:r>
            <a:r>
              <a:rPr lang="zh-CN" altLang="en-US" sz="1000" dirty="0">
                <a:sym typeface="微软雅黑" panose="020B0503020204020204" pitchFamily="34" charset="-122"/>
              </a:rPr>
              <a:t>为</a:t>
            </a:r>
            <a:r>
              <a:rPr lang="en-US" altLang="zh-CN" sz="1000" dirty="0">
                <a:sym typeface="微软雅黑" panose="020B0503020204020204" pitchFamily="34" charset="-122"/>
              </a:rPr>
              <a:t>42.6</a:t>
            </a:r>
            <a:r>
              <a:rPr lang="zh-CN" altLang="en-US" sz="1000" dirty="0">
                <a:sym typeface="微软雅黑" panose="020B0503020204020204" pitchFamily="34" charset="-122"/>
              </a:rPr>
              <a:t>个月</a:t>
            </a:r>
            <a:endParaRPr lang="zh-CN" altLang="en-US" sz="1000" dirty="0">
              <a:sym typeface="微软雅黑" panose="020B0503020204020204" pitchFamily="34" charset="-122"/>
            </a:endParaRPr>
          </a:p>
        </p:txBody>
      </p:sp>
      <p:sp>
        <p:nvSpPr>
          <p:cNvPr id="45" name="矩形: 圆角 44"/>
          <p:cNvSpPr/>
          <p:nvPr/>
        </p:nvSpPr>
        <p:spPr>
          <a:xfrm>
            <a:off x="7310910" y="775469"/>
            <a:ext cx="3499413" cy="229771"/>
          </a:xfrm>
          <a:prstGeom prst="roundRect">
            <a:avLst/>
          </a:prstGeom>
          <a:solidFill>
            <a:srgbClr val="AC283F"/>
          </a:solidFill>
          <a:ln>
            <a:solidFill>
              <a:srgbClr val="AC283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spcBef>
                <a:spcPts val="0"/>
              </a:spcBef>
              <a:spcAft>
                <a:spcPts val="0"/>
              </a:spcAft>
              <a:buClrTx/>
              <a:buSzTx/>
              <a:buFontTx/>
              <a:buNone/>
              <a:defRPr/>
            </a:pPr>
            <a:r>
              <a:rPr kumimoji="0" lang="en-US" altLang="zh-CN" sz="1400" b="1" i="0" u="non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OS</a:t>
            </a:r>
            <a:r>
              <a:rPr kumimoji="0" lang="zh-CN" altLang="en-US" sz="1400" b="1" i="0" u="non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a:t>
            </a:r>
            <a:r>
              <a:rPr kumimoji="0" lang="en-US" altLang="zh-CN" sz="1400" b="1" i="0" u="non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TTIF</a:t>
            </a:r>
            <a:r>
              <a:rPr kumimoji="0" lang="zh-CN" altLang="en-US" sz="1400" b="1" i="0" u="non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及伊马替尼治疗失败后生存期</a:t>
            </a:r>
            <a:endParaRPr kumimoji="0" lang="zh-CN" altLang="en-US" sz="1400" b="1" i="0" u="non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7" name="箭头: 五边形 4"/>
          <p:cNvSpPr/>
          <p:nvPr/>
        </p:nvSpPr>
        <p:spPr>
          <a:xfrm>
            <a:off x="310463" y="3448412"/>
            <a:ext cx="1293941" cy="360000"/>
          </a:xfrm>
          <a:prstGeom prst="homePlate">
            <a:avLst/>
          </a:prstGeom>
          <a:solidFill>
            <a:schemeClr val="bg1">
              <a:lumMod val="65000"/>
            </a:schemeClr>
          </a:solidFill>
          <a:ln w="25400" cap="flat">
            <a:noFill/>
            <a:prstDash val="solid"/>
            <a:round/>
          </a:ln>
          <a:effectLst>
            <a:outerShdw blurRad="50800" dist="38100" dir="5400000" algn="t" rotWithShape="0">
              <a:schemeClr val="accent1">
                <a:alpha val="2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noAutofit/>
          </a:bodyPr>
          <a:lstStyle/>
          <a:p>
            <a:pPr marL="252095" marR="0" lvl="0" indent="0" algn="l" defTabSz="914400" rtl="0" eaLnBrk="1" fontAlgn="auto" latinLnBrk="0" hangingPunct="0">
              <a:lnSpc>
                <a:spcPct val="100000"/>
              </a:lnSpc>
              <a:spcBef>
                <a:spcPts val="0"/>
              </a:spcBef>
              <a:spcAft>
                <a:spcPts val="0"/>
              </a:spcAft>
              <a:buClrTx/>
              <a:buSzTx/>
              <a:buFontTx/>
              <a:buNone/>
              <a:defRPr/>
            </a:pPr>
            <a:r>
              <a:rPr kumimoji="0" lang="zh-CN" altLang="en-US" sz="14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研究结果</a:t>
            </a:r>
            <a:endParaRPr kumimoji="0" lang="zh-CN" altLang="en-US" sz="14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2" name="Rectangle 11"/>
          <p:cNvSpPr/>
          <p:nvPr/>
        </p:nvSpPr>
        <p:spPr>
          <a:xfrm>
            <a:off x="7132084" y="3249676"/>
            <a:ext cx="1206500" cy="12993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600" dirty="0">
                <a:solidFill>
                  <a:schemeClr val="tx1"/>
                </a:solidFill>
                <a:latin typeface="微软雅黑" panose="020B0503020204020204" pitchFamily="34" charset="-122"/>
                <a:ea typeface="微软雅黑" panose="020B0503020204020204" pitchFamily="34" charset="-122"/>
              </a:rPr>
              <a:t>伊马替尼开始治疗后月数</a:t>
            </a:r>
            <a:endParaRPr lang="zh-CN" altLang="en-US" sz="600" dirty="0">
              <a:solidFill>
                <a:schemeClr val="tx1"/>
              </a:solidFill>
              <a:latin typeface="微软雅黑" panose="020B0503020204020204" pitchFamily="34" charset="-122"/>
              <a:ea typeface="微软雅黑" panose="020B0503020204020204" pitchFamily="34" charset="-122"/>
            </a:endParaRPr>
          </a:p>
        </p:txBody>
      </p:sp>
      <p:sp>
        <p:nvSpPr>
          <p:cNvPr id="15" name="Rectangle 14"/>
          <p:cNvSpPr/>
          <p:nvPr/>
        </p:nvSpPr>
        <p:spPr>
          <a:xfrm>
            <a:off x="9961009" y="3238133"/>
            <a:ext cx="1206500" cy="12993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600" dirty="0">
                <a:solidFill>
                  <a:schemeClr val="tx1"/>
                </a:solidFill>
                <a:latin typeface="微软雅黑" panose="020B0503020204020204" pitchFamily="34" charset="-122"/>
                <a:ea typeface="微软雅黑" panose="020B0503020204020204" pitchFamily="34" charset="-122"/>
              </a:rPr>
              <a:t>伊马替尼开始治疗后月数</a:t>
            </a:r>
            <a:endParaRPr lang="zh-CN" altLang="en-US" sz="600" dirty="0">
              <a:solidFill>
                <a:schemeClr val="tx1"/>
              </a:solidFill>
              <a:latin typeface="微软雅黑" panose="020B0503020204020204" pitchFamily="34" charset="-122"/>
              <a:ea typeface="微软雅黑" panose="020B0503020204020204" pitchFamily="34" charset="-122"/>
            </a:endParaRPr>
          </a:p>
        </p:txBody>
      </p:sp>
      <p:sp>
        <p:nvSpPr>
          <p:cNvPr id="17" name="Rectangle 16"/>
          <p:cNvSpPr/>
          <p:nvPr/>
        </p:nvSpPr>
        <p:spPr>
          <a:xfrm>
            <a:off x="7132084" y="5604981"/>
            <a:ext cx="1206500" cy="12993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600" dirty="0">
                <a:solidFill>
                  <a:schemeClr val="tx1"/>
                </a:solidFill>
                <a:latin typeface="微软雅黑" panose="020B0503020204020204" pitchFamily="34" charset="-122"/>
                <a:ea typeface="微软雅黑" panose="020B0503020204020204" pitchFamily="34" charset="-122"/>
              </a:rPr>
              <a:t>伊马替尼开始治疗后月数</a:t>
            </a:r>
            <a:endParaRPr lang="zh-CN" altLang="en-US" sz="600" dirty="0">
              <a:solidFill>
                <a:schemeClr val="tx1"/>
              </a:solidFill>
              <a:latin typeface="微软雅黑" panose="020B0503020204020204" pitchFamily="34" charset="-122"/>
              <a:ea typeface="微软雅黑" panose="020B0503020204020204" pitchFamily="34" charset="-122"/>
            </a:endParaRPr>
          </a:p>
        </p:txBody>
      </p:sp>
      <p:sp>
        <p:nvSpPr>
          <p:cNvPr id="18" name="Rectangle 17"/>
          <p:cNvSpPr/>
          <p:nvPr/>
        </p:nvSpPr>
        <p:spPr>
          <a:xfrm>
            <a:off x="9903967" y="5600301"/>
            <a:ext cx="1453007" cy="12993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600" dirty="0">
                <a:solidFill>
                  <a:schemeClr val="tx1"/>
                </a:solidFill>
                <a:latin typeface="微软雅黑" panose="020B0503020204020204" pitchFamily="34" charset="-122"/>
                <a:ea typeface="微软雅黑" panose="020B0503020204020204" pitchFamily="34" charset="-122"/>
              </a:rPr>
              <a:t>一线伊马替尼治疗结束后月数</a:t>
            </a:r>
            <a:endParaRPr lang="zh-CN" altLang="en-US" sz="600" dirty="0">
              <a:solidFill>
                <a:schemeClr val="tx1"/>
              </a:solidFill>
              <a:latin typeface="微软雅黑" panose="020B0503020204020204" pitchFamily="34" charset="-122"/>
              <a:ea typeface="微软雅黑" panose="020B0503020204020204" pitchFamily="34" charset="-122"/>
            </a:endParaRPr>
          </a:p>
        </p:txBody>
      </p:sp>
      <p:sp>
        <p:nvSpPr>
          <p:cNvPr id="19" name="Rectangle 18"/>
          <p:cNvSpPr/>
          <p:nvPr/>
        </p:nvSpPr>
        <p:spPr>
          <a:xfrm rot="16200000">
            <a:off x="5361350" y="4572890"/>
            <a:ext cx="1924436" cy="13038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700" dirty="0">
                <a:solidFill>
                  <a:schemeClr val="tx1"/>
                </a:solidFill>
                <a:latin typeface="微软雅黑" panose="020B0503020204020204" pitchFamily="34" charset="-122"/>
                <a:ea typeface="微软雅黑" panose="020B0503020204020204" pitchFamily="34" charset="-122"/>
              </a:rPr>
              <a:t>未出现伊马替尼治疗失败的患者比例</a:t>
            </a:r>
            <a:endParaRPr lang="zh-CN" altLang="en-US" sz="700" dirty="0">
              <a:solidFill>
                <a:schemeClr val="tx1"/>
              </a:solidFill>
              <a:latin typeface="微软雅黑" panose="020B0503020204020204" pitchFamily="34" charset="-122"/>
              <a:ea typeface="微软雅黑" panose="020B0503020204020204" pitchFamily="34" charset="-122"/>
            </a:endParaRPr>
          </a:p>
        </p:txBody>
      </p:sp>
      <p:sp>
        <p:nvSpPr>
          <p:cNvPr id="20" name="Rectangle 19"/>
          <p:cNvSpPr/>
          <p:nvPr/>
        </p:nvSpPr>
        <p:spPr>
          <a:xfrm rot="16200000">
            <a:off x="5340880" y="2318449"/>
            <a:ext cx="1924436" cy="13038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700" dirty="0">
                <a:solidFill>
                  <a:schemeClr val="tx1"/>
                </a:solidFill>
                <a:latin typeface="微软雅黑" panose="020B0503020204020204" pitchFamily="34" charset="-122"/>
                <a:ea typeface="微软雅黑" panose="020B0503020204020204" pitchFamily="34" charset="-122"/>
              </a:rPr>
              <a:t>OS</a:t>
            </a:r>
            <a:endParaRPr lang="zh-CN" altLang="en-US" sz="700" dirty="0">
              <a:solidFill>
                <a:schemeClr val="tx1"/>
              </a:solidFill>
              <a:latin typeface="微软雅黑" panose="020B0503020204020204" pitchFamily="34" charset="-122"/>
              <a:ea typeface="微软雅黑" panose="020B0503020204020204" pitchFamily="34" charset="-122"/>
            </a:endParaRPr>
          </a:p>
        </p:txBody>
      </p:sp>
      <p:sp>
        <p:nvSpPr>
          <p:cNvPr id="24" name="Rectangle 23"/>
          <p:cNvSpPr/>
          <p:nvPr/>
        </p:nvSpPr>
        <p:spPr>
          <a:xfrm rot="16200000">
            <a:off x="8201619" y="2323725"/>
            <a:ext cx="1924436" cy="13038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700" dirty="0">
                <a:solidFill>
                  <a:schemeClr val="tx1"/>
                </a:solidFill>
                <a:latin typeface="微软雅黑" panose="020B0503020204020204" pitchFamily="34" charset="-122"/>
                <a:ea typeface="微软雅黑" panose="020B0503020204020204" pitchFamily="34" charset="-122"/>
              </a:rPr>
              <a:t>OS</a:t>
            </a:r>
            <a:endParaRPr lang="zh-CN" altLang="en-US" sz="700" dirty="0">
              <a:solidFill>
                <a:schemeClr val="tx1"/>
              </a:solidFill>
              <a:latin typeface="微软雅黑" panose="020B0503020204020204" pitchFamily="34" charset="-122"/>
              <a:ea typeface="微软雅黑" panose="020B0503020204020204" pitchFamily="34" charset="-122"/>
            </a:endParaRPr>
          </a:p>
        </p:txBody>
      </p:sp>
      <p:sp>
        <p:nvSpPr>
          <p:cNvPr id="25" name="Rectangle 24"/>
          <p:cNvSpPr/>
          <p:nvPr/>
        </p:nvSpPr>
        <p:spPr>
          <a:xfrm rot="16200000">
            <a:off x="8220116" y="4610256"/>
            <a:ext cx="1924436" cy="13038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700" dirty="0">
                <a:solidFill>
                  <a:schemeClr val="tx1"/>
                </a:solidFill>
                <a:latin typeface="微软雅黑" panose="020B0503020204020204" pitchFamily="34" charset="-122"/>
                <a:ea typeface="微软雅黑" panose="020B0503020204020204" pitchFamily="34" charset="-122"/>
              </a:rPr>
              <a:t>OS</a:t>
            </a:r>
            <a:endParaRPr lang="zh-CN" altLang="en-US" sz="700" dirty="0">
              <a:solidFill>
                <a:schemeClr val="tx1"/>
              </a:solidFill>
              <a:latin typeface="微软雅黑" panose="020B0503020204020204" pitchFamily="34" charset="-122"/>
              <a:ea typeface="微软雅黑" panose="020B0503020204020204" pitchFamily="34" charset="-122"/>
            </a:endParaRPr>
          </a:p>
        </p:txBody>
      </p:sp>
      <p:sp>
        <p:nvSpPr>
          <p:cNvPr id="26" name="Rectangle 25"/>
          <p:cNvSpPr/>
          <p:nvPr/>
        </p:nvSpPr>
        <p:spPr>
          <a:xfrm>
            <a:off x="6762093" y="1064055"/>
            <a:ext cx="1882523" cy="22977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900" b="1" dirty="0">
                <a:solidFill>
                  <a:schemeClr val="tx1"/>
                </a:solidFill>
                <a:latin typeface="微软雅黑" panose="020B0503020204020204" pitchFamily="34" charset="-122"/>
                <a:ea typeface="微软雅黑" panose="020B0503020204020204" pitchFamily="34" charset="-122"/>
              </a:rPr>
              <a:t>从伊马替尼治疗起计算的</a:t>
            </a:r>
            <a:r>
              <a:rPr lang="en-US" altLang="zh-CN" sz="900" b="1" dirty="0">
                <a:solidFill>
                  <a:schemeClr val="tx1"/>
                </a:solidFill>
                <a:latin typeface="微软雅黑" panose="020B0503020204020204" pitchFamily="34" charset="-122"/>
                <a:ea typeface="微软雅黑" panose="020B0503020204020204" pitchFamily="34" charset="-122"/>
              </a:rPr>
              <a:t>OS</a:t>
            </a:r>
            <a:endParaRPr lang="zh-CN" altLang="en-US" sz="900" b="1" dirty="0">
              <a:solidFill>
                <a:schemeClr val="tx1"/>
              </a:solidFill>
              <a:latin typeface="微软雅黑" panose="020B0503020204020204" pitchFamily="34" charset="-122"/>
              <a:ea typeface="微软雅黑" panose="020B0503020204020204" pitchFamily="34" charset="-122"/>
            </a:endParaRPr>
          </a:p>
        </p:txBody>
      </p:sp>
      <p:sp>
        <p:nvSpPr>
          <p:cNvPr id="27" name="Rectangle 26"/>
          <p:cNvSpPr/>
          <p:nvPr/>
        </p:nvSpPr>
        <p:spPr>
          <a:xfrm>
            <a:off x="9462191" y="1099910"/>
            <a:ext cx="2184152" cy="17955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900" b="1" dirty="0">
                <a:solidFill>
                  <a:schemeClr val="tx1"/>
                </a:solidFill>
                <a:latin typeface="微软雅黑" panose="020B0503020204020204" pitchFamily="34" charset="-122"/>
                <a:ea typeface="微软雅黑" panose="020B0503020204020204" pitchFamily="34" charset="-122"/>
              </a:rPr>
              <a:t>按入组时间段划分的伊马替尼治疗的</a:t>
            </a:r>
            <a:r>
              <a:rPr lang="en-US" altLang="zh-CN" sz="900" b="1" dirty="0">
                <a:solidFill>
                  <a:schemeClr val="tx1"/>
                </a:solidFill>
                <a:latin typeface="微软雅黑" panose="020B0503020204020204" pitchFamily="34" charset="-122"/>
                <a:ea typeface="微软雅黑" panose="020B0503020204020204" pitchFamily="34" charset="-122"/>
              </a:rPr>
              <a:t>OS</a:t>
            </a:r>
            <a:endParaRPr lang="zh-CN" altLang="en-US" sz="900" b="1" dirty="0">
              <a:solidFill>
                <a:schemeClr val="tx1"/>
              </a:solidFill>
              <a:latin typeface="微软雅黑" panose="020B0503020204020204" pitchFamily="34" charset="-122"/>
              <a:ea typeface="微软雅黑" panose="020B0503020204020204" pitchFamily="34" charset="-122"/>
            </a:endParaRPr>
          </a:p>
        </p:txBody>
      </p:sp>
      <p:sp>
        <p:nvSpPr>
          <p:cNvPr id="28" name="Rectangle 27"/>
          <p:cNvSpPr/>
          <p:nvPr/>
        </p:nvSpPr>
        <p:spPr>
          <a:xfrm>
            <a:off x="6436237" y="3433706"/>
            <a:ext cx="2600905" cy="18297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900" b="1" dirty="0">
                <a:solidFill>
                  <a:schemeClr val="tx1"/>
                </a:solidFill>
                <a:latin typeface="微软雅黑" panose="020B0503020204020204" pitchFamily="34" charset="-122"/>
                <a:ea typeface="微软雅黑" panose="020B0503020204020204" pitchFamily="34" charset="-122"/>
              </a:rPr>
              <a:t>从伊马替尼首次一线治疗到停用伊马替尼的时间</a:t>
            </a:r>
            <a:endParaRPr lang="zh-CN" altLang="en-US" sz="900" b="1" dirty="0">
              <a:solidFill>
                <a:schemeClr val="tx1"/>
              </a:solidFill>
              <a:latin typeface="微软雅黑" panose="020B0503020204020204" pitchFamily="34" charset="-122"/>
              <a:ea typeface="微软雅黑" panose="020B0503020204020204" pitchFamily="34" charset="-122"/>
            </a:endParaRPr>
          </a:p>
        </p:txBody>
      </p:sp>
      <p:sp>
        <p:nvSpPr>
          <p:cNvPr id="29" name="Rectangle 28"/>
          <p:cNvSpPr/>
          <p:nvPr/>
        </p:nvSpPr>
        <p:spPr>
          <a:xfrm>
            <a:off x="9229029" y="3442477"/>
            <a:ext cx="2721773" cy="18297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900" b="1" dirty="0">
                <a:solidFill>
                  <a:schemeClr val="tx1"/>
                </a:solidFill>
                <a:latin typeface="微软雅黑" panose="020B0503020204020204" pitchFamily="34" charset="-122"/>
                <a:ea typeface="微软雅黑" panose="020B0503020204020204" pitchFamily="34" charset="-122"/>
              </a:rPr>
              <a:t>从一线伊马替尼治疗结束至死亡或末次随访的时间</a:t>
            </a:r>
            <a:endParaRPr lang="zh-CN" altLang="en-US" sz="900" b="1" dirty="0">
              <a:solidFill>
                <a:schemeClr val="tx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88"/>
          <p:cNvSpPr/>
          <p:nvPr/>
        </p:nvSpPr>
        <p:spPr bwMode="auto">
          <a:xfrm>
            <a:off x="321623" y="999698"/>
            <a:ext cx="11548754" cy="1515535"/>
          </a:xfrm>
          <a:prstGeom prst="roundRect">
            <a:avLst>
              <a:gd name="adj" fmla="val 0"/>
            </a:avLst>
          </a:prstGeom>
          <a:solidFill>
            <a:schemeClr val="bg1"/>
          </a:solidFill>
          <a:ln>
            <a:solidFill>
              <a:srgbClr val="AC283F"/>
            </a:solidFill>
          </a:ln>
          <a:effectLst>
            <a:outerShdw dist="635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lt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3" name="TextBox 22"/>
          <p:cNvSpPr txBox="1"/>
          <p:nvPr/>
        </p:nvSpPr>
        <p:spPr>
          <a:xfrm>
            <a:off x="394734" y="1084011"/>
            <a:ext cx="11475643" cy="1346907"/>
          </a:xfrm>
          <a:prstGeom prst="rect">
            <a:avLst/>
          </a:prstGeom>
          <a:noFill/>
        </p:spPr>
        <p:txBody>
          <a:bodyPr wrap="square">
            <a:spAutoFit/>
          </a:bodyPr>
          <a:lstStyle/>
          <a:p>
            <a:pPr marL="171450" indent="-171450">
              <a:lnSpc>
                <a:spcPct val="150000"/>
              </a:lnSpc>
              <a:buFont typeface="Arial" panose="020B0604020202020204" pitchFamily="34" charset="0"/>
              <a:buChar char="•"/>
            </a:pPr>
            <a:r>
              <a:rPr lang="zh-CN" altLang="en-US" sz="1400" dirty="0">
                <a:latin typeface="微软雅黑" panose="020B0503020204020204" pitchFamily="34" charset="-122"/>
                <a:ea typeface="微软雅黑" panose="020B0503020204020204" pitchFamily="34" charset="-122"/>
                <a:cs typeface="+mn-ea"/>
                <a:sym typeface="微软雅黑" panose="020B0503020204020204" pitchFamily="34" charset="-122"/>
              </a:rPr>
              <a:t>达到</a:t>
            </a:r>
            <a:r>
              <a:rPr lang="en-US" altLang="zh-CN" sz="1400" dirty="0">
                <a:latin typeface="微软雅黑" panose="020B0503020204020204" pitchFamily="34" charset="-122"/>
                <a:ea typeface="微软雅黑" panose="020B0503020204020204" pitchFamily="34" charset="-122"/>
                <a:cs typeface="+mn-ea"/>
                <a:sym typeface="微软雅黑" panose="020B0503020204020204" pitchFamily="34" charset="-122"/>
              </a:rPr>
              <a:t>CR</a:t>
            </a:r>
            <a:r>
              <a:rPr lang="zh-CN" altLang="en-US" sz="1400" dirty="0">
                <a:latin typeface="微软雅黑" panose="020B0503020204020204" pitchFamily="34" charset="-122"/>
                <a:ea typeface="微软雅黑" panose="020B0503020204020204" pitchFamily="34" charset="-122"/>
                <a:cs typeface="+mn-ea"/>
                <a:sym typeface="微软雅黑" panose="020B0503020204020204" pitchFamily="34" charset="-122"/>
              </a:rPr>
              <a:t>的患者</a:t>
            </a:r>
            <a:r>
              <a:rPr lang="en-US" altLang="zh-CN" sz="1400" dirty="0">
                <a:latin typeface="微软雅黑" panose="020B0503020204020204" pitchFamily="34" charset="-122"/>
                <a:ea typeface="微软雅黑" panose="020B0503020204020204" pitchFamily="34" charset="-122"/>
                <a:cs typeface="+mn-ea"/>
                <a:sym typeface="微软雅黑" panose="020B0503020204020204" pitchFamily="34" charset="-122"/>
              </a:rPr>
              <a:t>mOS</a:t>
            </a:r>
            <a:r>
              <a:rPr lang="zh-CN" altLang="en-US" sz="1400" dirty="0">
                <a:latin typeface="微软雅黑" panose="020B0503020204020204" pitchFamily="34" charset="-122"/>
                <a:ea typeface="微软雅黑" panose="020B0503020204020204" pitchFamily="34" charset="-122"/>
                <a:cs typeface="+mn-ea"/>
                <a:sym typeface="微软雅黑" panose="020B0503020204020204" pitchFamily="34" charset="-122"/>
              </a:rPr>
              <a:t>为</a:t>
            </a:r>
            <a:r>
              <a:rPr lang="en-US" altLang="zh-CN" sz="1400" b="1" dirty="0">
                <a:solidFill>
                  <a:srgbClr val="AC283F"/>
                </a:solidFill>
                <a:latin typeface="微软雅黑" panose="020B0503020204020204" pitchFamily="34" charset="-122"/>
                <a:ea typeface="微软雅黑" panose="020B0503020204020204" pitchFamily="34" charset="-122"/>
                <a:cs typeface="+mn-ea"/>
                <a:sym typeface="微软雅黑" panose="020B0503020204020204" pitchFamily="34" charset="-122"/>
              </a:rPr>
              <a:t>171.6</a:t>
            </a:r>
            <a:r>
              <a:rPr lang="zh-CN" altLang="en-US" sz="1400" b="1" dirty="0">
                <a:solidFill>
                  <a:srgbClr val="AC283F"/>
                </a:solidFill>
                <a:latin typeface="微软雅黑" panose="020B0503020204020204" pitchFamily="34" charset="-122"/>
                <a:ea typeface="微软雅黑" panose="020B0503020204020204" pitchFamily="34" charset="-122"/>
                <a:cs typeface="+mn-ea"/>
                <a:sym typeface="微软雅黑" panose="020B0503020204020204" pitchFamily="34" charset="-122"/>
              </a:rPr>
              <a:t>个月</a:t>
            </a:r>
            <a:r>
              <a:rPr lang="zh-CN" altLang="en-US" sz="1400" b="1" dirty="0">
                <a:latin typeface="微软雅黑" panose="020B0503020204020204" pitchFamily="34" charset="-122"/>
                <a:ea typeface="微软雅黑" panose="020B0503020204020204" pitchFamily="34" charset="-122"/>
                <a:cs typeface="+mn-ea"/>
                <a:sym typeface="微软雅黑" panose="020B0503020204020204" pitchFamily="34" charset="-122"/>
              </a:rPr>
              <a:t>、</a:t>
            </a:r>
            <a:r>
              <a:rPr lang="en-US" altLang="zh-CN" sz="1400" dirty="0" err="1">
                <a:latin typeface="微软雅黑" panose="020B0503020204020204" pitchFamily="34" charset="-122"/>
                <a:ea typeface="微软雅黑" panose="020B0503020204020204" pitchFamily="34" charset="-122"/>
                <a:cs typeface="+mn-ea"/>
                <a:sym typeface="微软雅黑" panose="020B0503020204020204" pitchFamily="34" charset="-122"/>
              </a:rPr>
              <a:t>mTTIF</a:t>
            </a:r>
            <a:r>
              <a:rPr lang="zh-CN" altLang="en-US" sz="1400" dirty="0">
                <a:latin typeface="微软雅黑" panose="020B0503020204020204" pitchFamily="34" charset="-122"/>
                <a:ea typeface="微软雅黑" panose="020B0503020204020204" pitchFamily="34" charset="-122"/>
                <a:cs typeface="+mn-ea"/>
                <a:sym typeface="微软雅黑" panose="020B0503020204020204" pitchFamily="34" charset="-122"/>
              </a:rPr>
              <a:t>为</a:t>
            </a:r>
            <a:r>
              <a:rPr lang="en-US" altLang="zh-CN" sz="1400" b="1" dirty="0">
                <a:solidFill>
                  <a:srgbClr val="AC283F"/>
                </a:solidFill>
                <a:latin typeface="微软雅黑" panose="020B0503020204020204" pitchFamily="34" charset="-122"/>
                <a:ea typeface="微软雅黑" panose="020B0503020204020204" pitchFamily="34" charset="-122"/>
                <a:cs typeface="+mn-ea"/>
                <a:sym typeface="微软雅黑" panose="020B0503020204020204" pitchFamily="34" charset="-122"/>
              </a:rPr>
              <a:t>90.6</a:t>
            </a:r>
            <a:r>
              <a:rPr lang="zh-CN" altLang="en-US" sz="1400" b="1" dirty="0">
                <a:solidFill>
                  <a:srgbClr val="AC283F"/>
                </a:solidFill>
                <a:latin typeface="微软雅黑" panose="020B0503020204020204" pitchFamily="34" charset="-122"/>
                <a:ea typeface="微软雅黑" panose="020B0503020204020204" pitchFamily="34" charset="-122"/>
                <a:cs typeface="+mn-ea"/>
                <a:sym typeface="微软雅黑" panose="020B0503020204020204" pitchFamily="34" charset="-122"/>
              </a:rPr>
              <a:t>个月</a:t>
            </a:r>
            <a:r>
              <a:rPr lang="zh-CN" altLang="en-US" sz="1400" dirty="0">
                <a:latin typeface="微软雅黑" panose="020B0503020204020204" pitchFamily="34" charset="-122"/>
                <a:ea typeface="微软雅黑" panose="020B0503020204020204" pitchFamily="34" charset="-122"/>
                <a:cs typeface="+mn-ea"/>
                <a:sym typeface="微软雅黑" panose="020B0503020204020204" pitchFamily="34" charset="-122"/>
              </a:rPr>
              <a:t>，均显著优于达到</a:t>
            </a:r>
            <a:r>
              <a:rPr lang="en-US" altLang="zh-CN" sz="1400" dirty="0">
                <a:latin typeface="微软雅黑" panose="020B0503020204020204" pitchFamily="34" charset="-122"/>
                <a:ea typeface="微软雅黑" panose="020B0503020204020204" pitchFamily="34" charset="-122"/>
                <a:cs typeface="+mn-ea"/>
                <a:sym typeface="微软雅黑" panose="020B0503020204020204" pitchFamily="34" charset="-122"/>
              </a:rPr>
              <a:t>PR</a:t>
            </a:r>
            <a:r>
              <a:rPr lang="zh-CN" altLang="en-US" sz="1400" dirty="0">
                <a:latin typeface="微软雅黑" panose="020B0503020204020204" pitchFamily="34" charset="-122"/>
                <a:ea typeface="微软雅黑" panose="020B0503020204020204" pitchFamily="34" charset="-122"/>
                <a:cs typeface="+mn-ea"/>
                <a:sym typeface="微软雅黑" panose="020B0503020204020204" pitchFamily="34" charset="-122"/>
              </a:rPr>
              <a:t>或</a:t>
            </a:r>
            <a:r>
              <a:rPr lang="en-US" altLang="zh-CN" sz="1400" dirty="0">
                <a:latin typeface="微软雅黑" panose="020B0503020204020204" pitchFamily="34" charset="-122"/>
                <a:ea typeface="微软雅黑" panose="020B0503020204020204" pitchFamily="34" charset="-122"/>
                <a:cs typeface="+mn-ea"/>
                <a:sym typeface="微软雅黑" panose="020B0503020204020204" pitchFamily="34" charset="-122"/>
              </a:rPr>
              <a:t>SD</a:t>
            </a:r>
            <a:r>
              <a:rPr lang="zh-CN" altLang="en-US" sz="1400" dirty="0">
                <a:latin typeface="微软雅黑" panose="020B0503020204020204" pitchFamily="34" charset="-122"/>
                <a:ea typeface="微软雅黑" panose="020B0503020204020204" pitchFamily="34" charset="-122"/>
                <a:cs typeface="+mn-ea"/>
                <a:sym typeface="微软雅黑" panose="020B0503020204020204" pitchFamily="34" charset="-122"/>
              </a:rPr>
              <a:t>患者</a:t>
            </a:r>
            <a:r>
              <a:rPr lang="en-US" altLang="zh-CN" sz="1400" dirty="0">
                <a:latin typeface="微软雅黑" panose="020B0503020204020204" pitchFamily="34" charset="-122"/>
                <a:ea typeface="微软雅黑" panose="020B0503020204020204" pitchFamily="34" charset="-122"/>
                <a:cs typeface="+mn-ea"/>
                <a:sym typeface="微软雅黑" panose="020B0503020204020204" pitchFamily="34" charset="-122"/>
              </a:rPr>
              <a:t>(</a:t>
            </a:r>
            <a:r>
              <a:rPr lang="en-US" altLang="zh-CN" sz="1400" i="1" dirty="0">
                <a:latin typeface="微软雅黑" panose="020B0503020204020204" pitchFamily="34" charset="-122"/>
                <a:ea typeface="微软雅黑" panose="020B0503020204020204" pitchFamily="34" charset="-122"/>
                <a:cs typeface="+mn-ea"/>
                <a:sym typeface="微软雅黑" panose="020B0503020204020204" pitchFamily="34" charset="-122"/>
              </a:rPr>
              <a:t>P</a:t>
            </a:r>
            <a:r>
              <a:rPr lang="en-US" altLang="zh-CN" sz="1400" dirty="0">
                <a:latin typeface="微软雅黑" panose="020B0503020204020204" pitchFamily="34" charset="-122"/>
                <a:ea typeface="微软雅黑" panose="020B0503020204020204" pitchFamily="34" charset="-122"/>
                <a:cs typeface="+mn-ea"/>
                <a:sym typeface="微软雅黑" panose="020B0503020204020204" pitchFamily="34" charset="-122"/>
              </a:rPr>
              <a:t>&lt;0.001)</a:t>
            </a:r>
            <a:endParaRPr lang="en-US" altLang="zh-CN" sz="1400" dirty="0">
              <a:latin typeface="微软雅黑" panose="020B0503020204020204" pitchFamily="34" charset="-122"/>
              <a:ea typeface="微软雅黑" panose="020B0503020204020204" pitchFamily="34" charset="-122"/>
              <a:cs typeface="+mn-ea"/>
              <a:sym typeface="微软雅黑" panose="020B0503020204020204" pitchFamily="34" charset="-122"/>
            </a:endParaRPr>
          </a:p>
          <a:p>
            <a:pPr marL="171450" indent="-171450">
              <a:lnSpc>
                <a:spcPct val="150000"/>
              </a:lnSpc>
              <a:buFont typeface="Arial" panose="020B0604020202020204" pitchFamily="34" charset="0"/>
              <a:buChar char="•"/>
            </a:pPr>
            <a:r>
              <a:rPr lang="en-US" altLang="zh-CN" sz="1400" dirty="0">
                <a:latin typeface="微软雅黑" panose="020B0503020204020204" pitchFamily="34" charset="-122"/>
                <a:ea typeface="微软雅黑" panose="020B0503020204020204" pitchFamily="34" charset="-122"/>
                <a:cs typeface="+mn-ea"/>
                <a:sym typeface="微软雅黑" panose="020B0503020204020204" pitchFamily="34" charset="-122"/>
              </a:rPr>
              <a:t>63</a:t>
            </a:r>
            <a:r>
              <a:rPr lang="zh-CN" altLang="en-US" sz="1400" dirty="0">
                <a:latin typeface="微软雅黑" panose="020B0503020204020204" pitchFamily="34" charset="-122"/>
                <a:ea typeface="微软雅黑" panose="020B0503020204020204" pitchFamily="34" charset="-122"/>
                <a:cs typeface="+mn-ea"/>
                <a:sym typeface="微软雅黑" panose="020B0503020204020204" pitchFamily="34" charset="-122"/>
              </a:rPr>
              <a:t>例</a:t>
            </a:r>
            <a:r>
              <a:rPr lang="en-US" altLang="zh-CN" sz="1400" dirty="0">
                <a:latin typeface="微软雅黑" panose="020B0503020204020204" pitchFamily="34" charset="-122"/>
                <a:ea typeface="微软雅黑" panose="020B0503020204020204" pitchFamily="34" charset="-122"/>
                <a:cs typeface="+mn-ea"/>
                <a:sym typeface="微软雅黑" panose="020B0503020204020204" pitchFamily="34" charset="-122"/>
              </a:rPr>
              <a:t>(14.9%)</a:t>
            </a:r>
            <a:r>
              <a:rPr lang="zh-CN" altLang="en-US" sz="1400" dirty="0">
                <a:latin typeface="微软雅黑" panose="020B0503020204020204" pitchFamily="34" charset="-122"/>
                <a:ea typeface="微软雅黑" panose="020B0503020204020204" pitchFamily="34" charset="-122"/>
                <a:cs typeface="+mn-ea"/>
                <a:sym typeface="微软雅黑" panose="020B0503020204020204" pitchFamily="34" charset="-122"/>
              </a:rPr>
              <a:t>患者接受了腹腔内转移灶切除手术：</a:t>
            </a:r>
            <a:r>
              <a:rPr lang="en-US" altLang="zh-CN" sz="1400" b="1" dirty="0">
                <a:solidFill>
                  <a:srgbClr val="AC283F"/>
                </a:solidFill>
                <a:latin typeface="微软雅黑" panose="020B0503020204020204" pitchFamily="34" charset="-122"/>
                <a:ea typeface="微软雅黑" panose="020B0503020204020204" pitchFamily="34" charset="-122"/>
                <a:cs typeface="+mn-ea"/>
                <a:sym typeface="微软雅黑" panose="020B0503020204020204" pitchFamily="34" charset="-122"/>
              </a:rPr>
              <a:t>40</a:t>
            </a:r>
            <a:r>
              <a:rPr lang="zh-CN" altLang="en-US" sz="1400" b="1" dirty="0">
                <a:solidFill>
                  <a:srgbClr val="AC283F"/>
                </a:solidFill>
                <a:latin typeface="微软雅黑" panose="020B0503020204020204" pitchFamily="34" charset="-122"/>
                <a:ea typeface="微软雅黑" panose="020B0503020204020204" pitchFamily="34" charset="-122"/>
                <a:cs typeface="+mn-ea"/>
                <a:sym typeface="微软雅黑" panose="020B0503020204020204" pitchFamily="34" charset="-122"/>
              </a:rPr>
              <a:t>例</a:t>
            </a:r>
            <a:r>
              <a:rPr lang="en-US" altLang="zh-CN" sz="1400" dirty="0">
                <a:latin typeface="微软雅黑" panose="020B0503020204020204" pitchFamily="34" charset="-122"/>
                <a:ea typeface="微软雅黑" panose="020B0503020204020204" pitchFamily="34" charset="-122"/>
                <a:cs typeface="+mn-ea"/>
                <a:sym typeface="微软雅黑" panose="020B0503020204020204" pitchFamily="34" charset="-122"/>
              </a:rPr>
              <a:t>(9.2%)</a:t>
            </a:r>
            <a:r>
              <a:rPr lang="zh-CN" altLang="en-US" sz="1400" dirty="0">
                <a:latin typeface="微软雅黑" panose="020B0503020204020204" pitchFamily="34" charset="-122"/>
                <a:ea typeface="微软雅黑" panose="020B0503020204020204" pitchFamily="34" charset="-122"/>
                <a:cs typeface="+mn-ea"/>
                <a:sym typeface="微软雅黑" panose="020B0503020204020204" pitchFamily="34" charset="-122"/>
              </a:rPr>
              <a:t>患者实现了</a:t>
            </a:r>
            <a:r>
              <a:rPr lang="en-US" altLang="zh-CN" sz="1400" dirty="0">
                <a:latin typeface="微软雅黑" panose="020B0503020204020204" pitchFamily="34" charset="-122"/>
                <a:ea typeface="微软雅黑" panose="020B0503020204020204" pitchFamily="34" charset="-122"/>
                <a:cs typeface="+mn-ea"/>
                <a:sym typeface="微软雅黑" panose="020B0503020204020204" pitchFamily="34" charset="-122"/>
              </a:rPr>
              <a:t>R0</a:t>
            </a:r>
            <a:r>
              <a:rPr lang="zh-CN" altLang="en-US" sz="1400" dirty="0">
                <a:latin typeface="微软雅黑" panose="020B0503020204020204" pitchFamily="34" charset="-122"/>
                <a:ea typeface="微软雅黑" panose="020B0503020204020204" pitchFamily="34" charset="-122"/>
                <a:cs typeface="+mn-ea"/>
                <a:sym typeface="微软雅黑" panose="020B0503020204020204" pitchFamily="34" charset="-122"/>
              </a:rPr>
              <a:t>切除，</a:t>
            </a:r>
            <a:r>
              <a:rPr lang="en-US" altLang="zh-CN" sz="1400" dirty="0">
                <a:latin typeface="微软雅黑" panose="020B0503020204020204" pitchFamily="34" charset="-122"/>
                <a:ea typeface="微软雅黑" panose="020B0503020204020204" pitchFamily="34" charset="-122"/>
                <a:cs typeface="+mn-ea"/>
                <a:sym typeface="微软雅黑" panose="020B0503020204020204" pitchFamily="34" charset="-122"/>
              </a:rPr>
              <a:t>mOS</a:t>
            </a:r>
            <a:r>
              <a:rPr lang="zh-CN" altLang="en-US" sz="1400" dirty="0">
                <a:latin typeface="微软雅黑" panose="020B0503020204020204" pitchFamily="34" charset="-122"/>
                <a:ea typeface="微软雅黑" panose="020B0503020204020204" pitchFamily="34" charset="-122"/>
                <a:cs typeface="+mn-ea"/>
                <a:sym typeface="微软雅黑" panose="020B0503020204020204" pitchFamily="34" charset="-122"/>
              </a:rPr>
              <a:t>为</a:t>
            </a:r>
            <a:r>
              <a:rPr lang="en-US" altLang="zh-CN" sz="1400" b="1" dirty="0">
                <a:solidFill>
                  <a:srgbClr val="AC283F"/>
                </a:solidFill>
                <a:latin typeface="微软雅黑" panose="020B0503020204020204" pitchFamily="34" charset="-122"/>
                <a:ea typeface="微软雅黑" panose="020B0503020204020204" pitchFamily="34" charset="-122"/>
                <a:cs typeface="+mn-ea"/>
                <a:sym typeface="微软雅黑" panose="020B0503020204020204" pitchFamily="34" charset="-122"/>
              </a:rPr>
              <a:t>173.8</a:t>
            </a:r>
            <a:r>
              <a:rPr lang="zh-CN" altLang="en-US" sz="1400" b="1" dirty="0">
                <a:solidFill>
                  <a:srgbClr val="AC283F"/>
                </a:solidFill>
                <a:latin typeface="微软雅黑" panose="020B0503020204020204" pitchFamily="34" charset="-122"/>
                <a:ea typeface="微软雅黑" panose="020B0503020204020204" pitchFamily="34" charset="-122"/>
                <a:cs typeface="+mn-ea"/>
                <a:sym typeface="微软雅黑" panose="020B0503020204020204" pitchFamily="34" charset="-122"/>
              </a:rPr>
              <a:t>个月</a:t>
            </a:r>
            <a:r>
              <a:rPr lang="en-US" altLang="zh-CN" sz="1400" dirty="0">
                <a:latin typeface="微软雅黑" panose="020B0503020204020204" pitchFamily="34" charset="-122"/>
                <a:ea typeface="微软雅黑" panose="020B0503020204020204" pitchFamily="34" charset="-122"/>
                <a:cs typeface="+mn-ea"/>
                <a:sym typeface="微软雅黑" panose="020B0503020204020204" pitchFamily="34" charset="-122"/>
              </a:rPr>
              <a:t>(95%CI 88.4-259.1</a:t>
            </a:r>
            <a:r>
              <a:rPr lang="zh-CN" altLang="en-US" sz="1400" dirty="0">
                <a:latin typeface="微软雅黑" panose="020B0503020204020204" pitchFamily="34" charset="-122"/>
                <a:ea typeface="微软雅黑" panose="020B0503020204020204" pitchFamily="34" charset="-122"/>
                <a:cs typeface="+mn-ea"/>
                <a:sym typeface="微软雅黑" panose="020B0503020204020204" pitchFamily="34" charset="-122"/>
              </a:rPr>
              <a:t>个月</a:t>
            </a:r>
            <a:r>
              <a:rPr lang="en-US" altLang="zh-CN" sz="1400" dirty="0">
                <a:latin typeface="微软雅黑" panose="020B0503020204020204" pitchFamily="34" charset="-122"/>
                <a:ea typeface="微软雅黑" panose="020B0503020204020204" pitchFamily="34" charset="-122"/>
                <a:cs typeface="+mn-ea"/>
                <a:sym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cs typeface="+mn-ea"/>
                <a:sym typeface="微软雅黑" panose="020B0503020204020204" pitchFamily="34" charset="-122"/>
              </a:rPr>
              <a:t>，显著优于达到</a:t>
            </a:r>
            <a:r>
              <a:rPr lang="en-US" altLang="zh-CN" sz="1400" dirty="0">
                <a:latin typeface="微软雅黑" panose="020B0503020204020204" pitchFamily="34" charset="-122"/>
                <a:ea typeface="微软雅黑" panose="020B0503020204020204" pitchFamily="34" charset="-122"/>
                <a:cs typeface="+mn-ea"/>
                <a:sym typeface="微软雅黑" panose="020B0503020204020204" pitchFamily="34" charset="-122"/>
              </a:rPr>
              <a:t>R1</a:t>
            </a:r>
            <a:r>
              <a:rPr lang="zh-CN" altLang="en-US" sz="1400" dirty="0">
                <a:latin typeface="微软雅黑" panose="020B0503020204020204" pitchFamily="34" charset="-122"/>
                <a:ea typeface="微软雅黑" panose="020B0503020204020204" pitchFamily="34" charset="-122"/>
                <a:cs typeface="+mn-ea"/>
                <a:sym typeface="微软雅黑" panose="020B0503020204020204" pitchFamily="34" charset="-122"/>
              </a:rPr>
              <a:t>或</a:t>
            </a:r>
            <a:r>
              <a:rPr lang="en-US" altLang="zh-CN" sz="1400" dirty="0">
                <a:latin typeface="微软雅黑" panose="020B0503020204020204" pitchFamily="34" charset="-122"/>
                <a:ea typeface="微软雅黑" panose="020B0503020204020204" pitchFamily="34" charset="-122"/>
                <a:cs typeface="+mn-ea"/>
                <a:sym typeface="微软雅黑" panose="020B0503020204020204" pitchFamily="34" charset="-122"/>
              </a:rPr>
              <a:t>R2</a:t>
            </a:r>
            <a:r>
              <a:rPr lang="zh-CN" altLang="en-US" sz="1400" dirty="0">
                <a:latin typeface="微软雅黑" panose="020B0503020204020204" pitchFamily="34" charset="-122"/>
                <a:ea typeface="微软雅黑" panose="020B0503020204020204" pitchFamily="34" charset="-122"/>
                <a:cs typeface="+mn-ea"/>
                <a:sym typeface="微软雅黑" panose="020B0503020204020204" pitchFamily="34" charset="-122"/>
              </a:rPr>
              <a:t>切除的患者</a:t>
            </a:r>
            <a:r>
              <a:rPr lang="en-US" altLang="zh-CN" sz="1400" dirty="0">
                <a:latin typeface="微软雅黑" panose="020B0503020204020204" pitchFamily="34" charset="-122"/>
                <a:ea typeface="微软雅黑" panose="020B0503020204020204" pitchFamily="34" charset="-122"/>
                <a:cs typeface="+mn-ea"/>
                <a:sym typeface="微软雅黑" panose="020B0503020204020204" pitchFamily="34" charset="-122"/>
              </a:rPr>
              <a:t>(</a:t>
            </a:r>
            <a:r>
              <a:rPr lang="en-US" altLang="zh-CN" sz="1400" i="1" dirty="0">
                <a:latin typeface="微软雅黑" panose="020B0503020204020204" pitchFamily="34" charset="-122"/>
                <a:ea typeface="微软雅黑" panose="020B0503020204020204" pitchFamily="34" charset="-122"/>
                <a:cs typeface="+mn-ea"/>
                <a:sym typeface="微软雅黑" panose="020B0503020204020204" pitchFamily="34" charset="-122"/>
              </a:rPr>
              <a:t>P</a:t>
            </a:r>
            <a:r>
              <a:rPr lang="en-US" altLang="zh-CN" sz="1400" dirty="0">
                <a:latin typeface="微软雅黑" panose="020B0503020204020204" pitchFamily="34" charset="-122"/>
                <a:ea typeface="微软雅黑" panose="020B0503020204020204" pitchFamily="34" charset="-122"/>
                <a:cs typeface="+mn-ea"/>
                <a:sym typeface="微软雅黑" panose="020B0503020204020204" pitchFamily="34" charset="-122"/>
              </a:rPr>
              <a:t>&lt;0.001)</a:t>
            </a:r>
            <a:endParaRPr lang="en-US" altLang="zh-CN" sz="1400" dirty="0">
              <a:latin typeface="微软雅黑" panose="020B0503020204020204" pitchFamily="34" charset="-122"/>
              <a:ea typeface="微软雅黑" panose="020B0503020204020204" pitchFamily="34" charset="-122"/>
              <a:cs typeface="+mn-ea"/>
              <a:sym typeface="微软雅黑" panose="020B0503020204020204" pitchFamily="34" charset="-122"/>
            </a:endParaRPr>
          </a:p>
          <a:p>
            <a:pPr marL="171450" indent="-171450">
              <a:lnSpc>
                <a:spcPct val="150000"/>
              </a:lnSpc>
              <a:buFont typeface="Arial" panose="020B0604020202020204" pitchFamily="34" charset="0"/>
              <a:buChar char="•"/>
            </a:pPr>
            <a:r>
              <a:rPr lang="en-US" altLang="zh-CN" sz="1400" b="1" dirty="0">
                <a:solidFill>
                  <a:srgbClr val="AC283F"/>
                </a:solidFill>
                <a:latin typeface="微软雅黑" panose="020B0503020204020204" pitchFamily="34" charset="-122"/>
                <a:ea typeface="微软雅黑" panose="020B0503020204020204" pitchFamily="34" charset="-122"/>
                <a:cs typeface="+mn-ea"/>
                <a:sym typeface="微软雅黑" panose="020B0503020204020204" pitchFamily="34" charset="-122"/>
              </a:rPr>
              <a:t>74</a:t>
            </a:r>
            <a:r>
              <a:rPr lang="zh-CN" altLang="en-US" sz="1400" b="1" dirty="0">
                <a:solidFill>
                  <a:srgbClr val="AC283F"/>
                </a:solidFill>
                <a:latin typeface="微软雅黑" panose="020B0503020204020204" pitchFamily="34" charset="-122"/>
                <a:ea typeface="微软雅黑" panose="020B0503020204020204" pitchFamily="34" charset="-122"/>
                <a:cs typeface="+mn-ea"/>
                <a:sym typeface="微软雅黑" panose="020B0503020204020204" pitchFamily="34" charset="-122"/>
              </a:rPr>
              <a:t>例</a:t>
            </a:r>
            <a:r>
              <a:rPr lang="en-US" altLang="zh-CN" sz="1400" b="1" dirty="0">
                <a:solidFill>
                  <a:srgbClr val="AC283F"/>
                </a:solidFill>
                <a:latin typeface="微软雅黑" panose="020B0503020204020204" pitchFamily="34" charset="-122"/>
                <a:ea typeface="微软雅黑" panose="020B0503020204020204" pitchFamily="34" charset="-122"/>
                <a:cs typeface="+mn-ea"/>
                <a:sym typeface="微软雅黑" panose="020B0503020204020204" pitchFamily="34" charset="-122"/>
              </a:rPr>
              <a:t>(17.1%)</a:t>
            </a:r>
            <a:r>
              <a:rPr lang="zh-CN" altLang="en-US" sz="1400" dirty="0">
                <a:latin typeface="微软雅黑" panose="020B0503020204020204" pitchFamily="34" charset="-122"/>
                <a:ea typeface="微软雅黑" panose="020B0503020204020204" pitchFamily="34" charset="-122"/>
                <a:cs typeface="+mn-ea"/>
                <a:sym typeface="微软雅黑" panose="020B0503020204020204" pitchFamily="34" charset="-122"/>
              </a:rPr>
              <a:t>患者仅通过伊马替尼达到</a:t>
            </a:r>
            <a:r>
              <a:rPr lang="en-US" altLang="zh-CN" sz="1400" dirty="0">
                <a:latin typeface="微软雅黑" panose="020B0503020204020204" pitchFamily="34" charset="-122"/>
                <a:ea typeface="微软雅黑" panose="020B0503020204020204" pitchFamily="34" charset="-122"/>
                <a:cs typeface="+mn-ea"/>
                <a:sym typeface="微软雅黑" panose="020B0503020204020204" pitchFamily="34" charset="-122"/>
              </a:rPr>
              <a:t>CR</a:t>
            </a:r>
            <a:r>
              <a:rPr lang="zh-CN" altLang="en-US" sz="1400" dirty="0">
                <a:latin typeface="微软雅黑" panose="020B0503020204020204" pitchFamily="34" charset="-122"/>
                <a:ea typeface="微软雅黑" panose="020B0503020204020204" pitchFamily="34" charset="-122"/>
                <a:cs typeface="+mn-ea"/>
                <a:sym typeface="微软雅黑" panose="020B0503020204020204" pitchFamily="34" charset="-122"/>
              </a:rPr>
              <a:t>，而</a:t>
            </a:r>
            <a:r>
              <a:rPr lang="en-US" altLang="zh-CN" sz="1400" b="1" dirty="0">
                <a:solidFill>
                  <a:srgbClr val="AC283F"/>
                </a:solidFill>
                <a:latin typeface="微软雅黑" panose="020B0503020204020204" pitchFamily="34" charset="-122"/>
                <a:ea typeface="微软雅黑" panose="020B0503020204020204" pitchFamily="34" charset="-122"/>
                <a:cs typeface="+mn-ea"/>
                <a:sym typeface="微软雅黑" panose="020B0503020204020204" pitchFamily="34" charset="-122"/>
              </a:rPr>
              <a:t>34</a:t>
            </a:r>
            <a:r>
              <a:rPr lang="zh-CN" altLang="en-US" sz="1400" b="1" dirty="0">
                <a:solidFill>
                  <a:srgbClr val="AC283F"/>
                </a:solidFill>
                <a:latin typeface="微软雅黑" panose="020B0503020204020204" pitchFamily="34" charset="-122"/>
                <a:ea typeface="微软雅黑" panose="020B0503020204020204" pitchFamily="34" charset="-122"/>
                <a:cs typeface="+mn-ea"/>
                <a:sym typeface="微软雅黑" panose="020B0503020204020204" pitchFamily="34" charset="-122"/>
              </a:rPr>
              <a:t>例</a:t>
            </a:r>
            <a:r>
              <a:rPr lang="en-US" altLang="zh-CN" sz="1400" b="1" dirty="0">
                <a:solidFill>
                  <a:srgbClr val="AC283F"/>
                </a:solidFill>
                <a:latin typeface="微软雅黑" panose="020B0503020204020204" pitchFamily="34" charset="-122"/>
                <a:ea typeface="微软雅黑" panose="020B0503020204020204" pitchFamily="34" charset="-122"/>
                <a:cs typeface="+mn-ea"/>
                <a:sym typeface="微软雅黑" panose="020B0503020204020204" pitchFamily="34" charset="-122"/>
              </a:rPr>
              <a:t>(7.8%)</a:t>
            </a:r>
            <a:r>
              <a:rPr lang="zh-CN" altLang="en-US" sz="1400" dirty="0">
                <a:latin typeface="微软雅黑" panose="020B0503020204020204" pitchFamily="34" charset="-122"/>
                <a:ea typeface="微软雅黑" panose="020B0503020204020204" pitchFamily="34" charset="-122"/>
                <a:cs typeface="+mn-ea"/>
                <a:sym typeface="微软雅黑" panose="020B0503020204020204" pitchFamily="34" charset="-122"/>
              </a:rPr>
              <a:t>患者通过伊马替尼联合手术切除所有病灶达到</a:t>
            </a:r>
            <a:r>
              <a:rPr lang="en-US" altLang="zh-CN" sz="1400" dirty="0">
                <a:latin typeface="微软雅黑" panose="020B0503020204020204" pitchFamily="34" charset="-122"/>
                <a:ea typeface="微软雅黑" panose="020B0503020204020204" pitchFamily="34" charset="-122"/>
                <a:cs typeface="+mn-ea"/>
                <a:sym typeface="微软雅黑" panose="020B0503020204020204" pitchFamily="34" charset="-122"/>
              </a:rPr>
              <a:t>CR</a:t>
            </a:r>
            <a:r>
              <a:rPr lang="zh-CN" altLang="en-US" sz="1400" dirty="0">
                <a:latin typeface="微软雅黑" panose="020B0503020204020204" pitchFamily="34" charset="-122"/>
                <a:ea typeface="微软雅黑" panose="020B0503020204020204" pitchFamily="34" charset="-122"/>
                <a:cs typeface="+mn-ea"/>
                <a:sym typeface="微软雅黑" panose="020B0503020204020204" pitchFamily="34" charset="-122"/>
              </a:rPr>
              <a:t>，这两个亚组的</a:t>
            </a:r>
            <a:r>
              <a:rPr lang="en-US" altLang="zh-CN" sz="1400" dirty="0">
                <a:latin typeface="微软雅黑" panose="020B0503020204020204" pitchFamily="34" charset="-122"/>
                <a:ea typeface="微软雅黑" panose="020B0503020204020204" pitchFamily="34" charset="-122"/>
                <a:cs typeface="+mn-ea"/>
                <a:sym typeface="微软雅黑" panose="020B0503020204020204" pitchFamily="34" charset="-122"/>
              </a:rPr>
              <a:t>OS</a:t>
            </a:r>
            <a:r>
              <a:rPr lang="zh-CN" altLang="en-US" sz="1400" dirty="0">
                <a:latin typeface="微软雅黑" panose="020B0503020204020204" pitchFamily="34" charset="-122"/>
                <a:ea typeface="微软雅黑" panose="020B0503020204020204" pitchFamily="34" charset="-122"/>
                <a:cs typeface="+mn-ea"/>
                <a:sym typeface="微软雅黑" panose="020B0503020204020204" pitchFamily="34" charset="-122"/>
              </a:rPr>
              <a:t>无显著差异</a:t>
            </a:r>
            <a:endParaRPr lang="en-US" altLang="zh-CN" sz="1400" dirty="0">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4" name="文本框 3"/>
          <p:cNvSpPr txBox="1"/>
          <p:nvPr/>
        </p:nvSpPr>
        <p:spPr>
          <a:xfrm>
            <a:off x="1573509" y="6023099"/>
            <a:ext cx="9709022" cy="230832"/>
          </a:xfrm>
          <a:prstGeom prst="rect">
            <a:avLst/>
          </a:prstGeom>
          <a:noFill/>
        </p:spPr>
        <p:txBody>
          <a:bodyPr wrap="square" anchor="b">
            <a:spAutoFit/>
          </a:bodyPr>
          <a:lstStyle/>
          <a:p>
            <a:r>
              <a:rPr lang="en-US" altLang="zh-CN" sz="900" dirty="0">
                <a:latin typeface="微软雅黑" panose="020B0503020204020204" pitchFamily="34" charset="-122"/>
                <a:ea typeface="微软雅黑" panose="020B0503020204020204" pitchFamily="34" charset="-122"/>
                <a:cs typeface="+mn-ea"/>
                <a:sym typeface="微软雅黑" panose="020B0503020204020204" pitchFamily="34" charset="-122"/>
              </a:rPr>
              <a:t>CI</a:t>
            </a:r>
            <a:r>
              <a:rPr lang="zh-CN" altLang="en-US" sz="900" dirty="0">
                <a:latin typeface="微软雅黑" panose="020B0503020204020204" pitchFamily="34" charset="-122"/>
                <a:ea typeface="微软雅黑" panose="020B0503020204020204" pitchFamily="34" charset="-122"/>
                <a:cs typeface="+mn-ea"/>
                <a:sym typeface="微软雅黑" panose="020B0503020204020204" pitchFamily="34" charset="-122"/>
              </a:rPr>
              <a:t>，置信区间；</a:t>
            </a:r>
            <a:r>
              <a:rPr lang="en-US" altLang="zh-CN" sz="900" dirty="0">
                <a:latin typeface="微软雅黑" panose="020B0503020204020204" pitchFamily="34" charset="-122"/>
                <a:ea typeface="微软雅黑" panose="020B0503020204020204" pitchFamily="34" charset="-122"/>
                <a:cs typeface="+mn-ea"/>
                <a:sym typeface="微软雅黑" panose="020B0503020204020204" pitchFamily="34" charset="-122"/>
              </a:rPr>
              <a:t>TTIF</a:t>
            </a:r>
            <a:r>
              <a:rPr lang="zh-CN" altLang="en-US" sz="900" dirty="0">
                <a:latin typeface="微软雅黑" panose="020B0503020204020204" pitchFamily="34" charset="-122"/>
                <a:ea typeface="微软雅黑" panose="020B0503020204020204" pitchFamily="34" charset="-122"/>
                <a:cs typeface="+mn-ea"/>
                <a:sym typeface="微软雅黑" panose="020B0503020204020204" pitchFamily="34" charset="-122"/>
              </a:rPr>
              <a:t>，伊马替尼失效时间，定义为从随机分组到伊马替尼治疗进展或最后随访之间的时间；</a:t>
            </a:r>
            <a:r>
              <a:rPr lang="en-US" altLang="zh-CN" sz="900" dirty="0">
                <a:latin typeface="微软雅黑" panose="020B0503020204020204" pitchFamily="34" charset="-122"/>
                <a:ea typeface="微软雅黑" panose="020B0503020204020204" pitchFamily="34" charset="-122"/>
                <a:cs typeface="+mn-ea"/>
                <a:sym typeface="微软雅黑" panose="020B0503020204020204" pitchFamily="34" charset="-122"/>
              </a:rPr>
              <a:t>CR</a:t>
            </a:r>
            <a:r>
              <a:rPr lang="zh-CN" altLang="en-US" sz="900" dirty="0">
                <a:latin typeface="微软雅黑" panose="020B0503020204020204" pitchFamily="34" charset="-122"/>
                <a:ea typeface="微软雅黑" panose="020B0503020204020204" pitchFamily="34" charset="-122"/>
                <a:cs typeface="+mn-ea"/>
                <a:sym typeface="微软雅黑" panose="020B0503020204020204" pitchFamily="34" charset="-122"/>
              </a:rPr>
              <a:t>，完全缓解；</a:t>
            </a:r>
            <a:r>
              <a:rPr lang="en-US" altLang="zh-CN" sz="900" dirty="0">
                <a:latin typeface="微软雅黑" panose="020B0503020204020204" pitchFamily="34" charset="-122"/>
                <a:ea typeface="微软雅黑" panose="020B0503020204020204" pitchFamily="34" charset="-122"/>
                <a:cs typeface="+mn-ea"/>
                <a:sym typeface="微软雅黑" panose="020B0503020204020204" pitchFamily="34" charset="-122"/>
              </a:rPr>
              <a:t>PR</a:t>
            </a:r>
            <a:r>
              <a:rPr lang="zh-CN" altLang="en-US" sz="900" dirty="0">
                <a:latin typeface="微软雅黑" panose="020B0503020204020204" pitchFamily="34" charset="-122"/>
                <a:ea typeface="微软雅黑" panose="020B0503020204020204" pitchFamily="34" charset="-122"/>
                <a:cs typeface="+mn-ea"/>
                <a:sym typeface="微软雅黑" panose="020B0503020204020204" pitchFamily="34" charset="-122"/>
              </a:rPr>
              <a:t>，部分缓解；</a:t>
            </a:r>
            <a:r>
              <a:rPr lang="en-US" altLang="zh-CN" sz="900" dirty="0">
                <a:latin typeface="微软雅黑" panose="020B0503020204020204" pitchFamily="34" charset="-122"/>
                <a:ea typeface="微软雅黑" panose="020B0503020204020204" pitchFamily="34" charset="-122"/>
                <a:cs typeface="+mn-ea"/>
                <a:sym typeface="微软雅黑" panose="020B0503020204020204" pitchFamily="34" charset="-122"/>
              </a:rPr>
              <a:t>SD</a:t>
            </a:r>
            <a:r>
              <a:rPr lang="zh-CN" altLang="en-US" sz="900" dirty="0">
                <a:latin typeface="微软雅黑" panose="020B0503020204020204" pitchFamily="34" charset="-122"/>
                <a:ea typeface="微软雅黑" panose="020B0503020204020204" pitchFamily="34" charset="-122"/>
                <a:cs typeface="+mn-ea"/>
                <a:sym typeface="微软雅黑" panose="020B0503020204020204" pitchFamily="34" charset="-122"/>
              </a:rPr>
              <a:t>，疾病稳定；</a:t>
            </a:r>
            <a:r>
              <a:rPr lang="en-US" altLang="zh-CN" sz="900" dirty="0">
                <a:latin typeface="微软雅黑" panose="020B0503020204020204" pitchFamily="34" charset="-122"/>
                <a:ea typeface="微软雅黑" panose="020B0503020204020204" pitchFamily="34" charset="-122"/>
                <a:cs typeface="+mn-ea"/>
                <a:sym typeface="微软雅黑" panose="020B0503020204020204" pitchFamily="34" charset="-122"/>
              </a:rPr>
              <a:t>PD</a:t>
            </a:r>
            <a:r>
              <a:rPr lang="zh-CN" altLang="en-US" sz="900" dirty="0">
                <a:latin typeface="微软雅黑" panose="020B0503020204020204" pitchFamily="34" charset="-122"/>
                <a:ea typeface="微软雅黑" panose="020B0503020204020204" pitchFamily="34" charset="-122"/>
                <a:cs typeface="+mn-ea"/>
                <a:sym typeface="微软雅黑" panose="020B0503020204020204" pitchFamily="34" charset="-122"/>
              </a:rPr>
              <a:t>，疾病进展</a:t>
            </a:r>
            <a:endParaRPr lang="zh-CN" altLang="en-US" sz="900" dirty="0">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31" name="内容占位符 4"/>
          <p:cNvSpPr txBox="1"/>
          <p:nvPr/>
        </p:nvSpPr>
        <p:spPr>
          <a:xfrm>
            <a:off x="321623" y="238837"/>
            <a:ext cx="11338868" cy="654444"/>
          </a:xfrm>
          <a:prstGeom prst="rect">
            <a:avLst/>
          </a:prstGeom>
        </p:spPr>
        <p:txBody>
          <a:bodyPr/>
          <a:lstStyle>
            <a:defPPr>
              <a:defRPr lang="zh-CN"/>
            </a:defPPr>
            <a:lvl1pPr indent="0">
              <a:lnSpc>
                <a:spcPct val="90000"/>
              </a:lnSpc>
              <a:spcBef>
                <a:spcPts val="1000"/>
              </a:spcBef>
              <a:buFont typeface="Arial" panose="020B0604020202020204" pitchFamily="34" charset="0"/>
              <a:buNone/>
              <a:defRPr sz="2000" b="1" baseline="0">
                <a:solidFill>
                  <a:srgbClr val="1C6494"/>
                </a:solidFill>
                <a:latin typeface="Arial" panose="020B0604020202020204" pitchFamily="34" charset="0"/>
                <a:ea typeface="微软雅黑" panose="020B0503020204020204" pitchFamily="34" charset="-122"/>
                <a:cs typeface="+mn-ea"/>
              </a:defRPr>
            </a:lvl1pPr>
            <a:lvl2pPr marL="685800" indent="-228600">
              <a:lnSpc>
                <a:spcPct val="90000"/>
              </a:lnSpc>
              <a:spcBef>
                <a:spcPts val="500"/>
              </a:spcBef>
              <a:buFont typeface="Arial" panose="020B0604020202020204" pitchFamily="34" charset="0"/>
              <a:buChar char="•"/>
              <a:defRPr sz="2400" baseline="0">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baseline="0">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baseline="0">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baseline="0">
                <a:latin typeface="Arial" panose="020B0604020202020204" pitchFamily="34" charset="0"/>
                <a:ea typeface="微软雅黑" panose="020B0503020204020204" pitchFamily="34" charset="-122"/>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nSpc>
                <a:spcPct val="100000"/>
              </a:lnSpc>
              <a:spcBef>
                <a:spcPts val="0"/>
              </a:spcBef>
            </a:pPr>
            <a:r>
              <a:rPr lang="zh-CN" altLang="en-US" dirty="0">
                <a:solidFill>
                  <a:schemeClr val="tx1"/>
                </a:solidFill>
                <a:latin typeface="微软雅黑" panose="020B0503020204020204" pitchFamily="34" charset="-122"/>
                <a:sym typeface="微软雅黑" panose="020B0503020204020204" pitchFamily="34" charset="-122"/>
              </a:rPr>
              <a:t>治疗反应和手术干预对生存期有巨大影响：</a:t>
            </a:r>
            <a:endParaRPr lang="en-US" altLang="zh-CN" dirty="0">
              <a:solidFill>
                <a:schemeClr val="tx1"/>
              </a:solidFill>
              <a:latin typeface="微软雅黑" panose="020B0503020204020204" pitchFamily="34" charset="-122"/>
              <a:sym typeface="微软雅黑" panose="020B0503020204020204" pitchFamily="34" charset="-122"/>
            </a:endParaRPr>
          </a:p>
          <a:p>
            <a:pPr>
              <a:lnSpc>
                <a:spcPct val="100000"/>
              </a:lnSpc>
              <a:spcBef>
                <a:spcPts val="0"/>
              </a:spcBef>
            </a:pPr>
            <a:r>
              <a:rPr lang="zh-CN" altLang="en-US" dirty="0">
                <a:solidFill>
                  <a:srgbClr val="00B050"/>
                </a:solidFill>
                <a:latin typeface="微软雅黑" panose="020B0503020204020204" pitchFamily="34" charset="-122"/>
                <a:sym typeface="微软雅黑" panose="020B0503020204020204" pitchFamily="34" charset="-122"/>
              </a:rPr>
              <a:t>伊马替尼完全缓解和转移瘤</a:t>
            </a:r>
            <a:r>
              <a:rPr lang="en-US" altLang="zh-CN" dirty="0">
                <a:solidFill>
                  <a:srgbClr val="00B050"/>
                </a:solidFill>
                <a:latin typeface="微软雅黑" panose="020B0503020204020204" pitchFamily="34" charset="-122"/>
                <a:sym typeface="微软雅黑" panose="020B0503020204020204" pitchFamily="34" charset="-122"/>
              </a:rPr>
              <a:t>R0</a:t>
            </a:r>
            <a:r>
              <a:rPr lang="zh-CN" altLang="en-US" dirty="0">
                <a:solidFill>
                  <a:srgbClr val="00B050"/>
                </a:solidFill>
                <a:latin typeface="微软雅黑" panose="020B0503020204020204" pitchFamily="34" charset="-122"/>
                <a:sym typeface="微软雅黑" panose="020B0503020204020204" pitchFamily="34" charset="-122"/>
              </a:rPr>
              <a:t>切除</a:t>
            </a:r>
            <a:r>
              <a:rPr lang="zh-CN" altLang="en-US" dirty="0">
                <a:solidFill>
                  <a:schemeClr val="tx1"/>
                </a:solidFill>
                <a:latin typeface="微软雅黑" panose="020B0503020204020204" pitchFamily="34" charset="-122"/>
                <a:sym typeface="微软雅黑" panose="020B0503020204020204" pitchFamily="34" charset="-122"/>
              </a:rPr>
              <a:t>是生存期延长的关键</a:t>
            </a:r>
            <a:endParaRPr lang="zh-CN" altLang="en-US" dirty="0">
              <a:solidFill>
                <a:schemeClr val="tx1"/>
              </a:solidFill>
              <a:latin typeface="微软雅黑" panose="020B0503020204020204" pitchFamily="34" charset="-122"/>
              <a:sym typeface="微软雅黑" panose="020B0503020204020204" pitchFamily="34" charset="-122"/>
            </a:endParaRPr>
          </a:p>
        </p:txBody>
      </p:sp>
      <p:sp>
        <p:nvSpPr>
          <p:cNvPr id="32" name="文本占位符 1_1"/>
          <p:cNvSpPr txBox="1"/>
          <p:nvPr/>
        </p:nvSpPr>
        <p:spPr>
          <a:xfrm>
            <a:off x="340891" y="6613286"/>
            <a:ext cx="6335712" cy="216982"/>
          </a:xfrm>
          <a:prstGeom prst="rect">
            <a:avLst/>
          </a:prstGeom>
        </p:spPr>
        <p:txBody>
          <a:bodyPr>
            <a:noAutofit/>
          </a:bodyPr>
          <a:lstStyle>
            <a:defPPr>
              <a:defRPr lang="zh-CN"/>
            </a:defPPr>
            <a:lvl1pPr indent="0" defTabSz="1219200">
              <a:lnSpc>
                <a:spcPct val="120000"/>
              </a:lnSpc>
              <a:spcBef>
                <a:spcPts val="0"/>
              </a:spcBef>
              <a:buFont typeface="Arial" panose="020B0604020202020204" pitchFamily="34" charset="0"/>
              <a:buNone/>
              <a:defRPr sz="900">
                <a:solidFill>
                  <a:prstClr val="black"/>
                </a:solidFill>
                <a:cs typeface="+mn-ea"/>
              </a:defRPr>
            </a:lvl1pPr>
            <a:lvl2pPr marL="914400" indent="-304800" defTabSz="1219200">
              <a:lnSpc>
                <a:spcPct val="90000"/>
              </a:lnSpc>
              <a:spcBef>
                <a:spcPts val="665"/>
              </a:spcBef>
              <a:buFont typeface="Arial" panose="020B0604020202020204" pitchFamily="34" charset="0"/>
              <a:buChar char="•"/>
              <a:defRPr sz="3200">
                <a:latin typeface="微软雅黑" panose="020B0503020204020204" pitchFamily="34" charset="-122"/>
              </a:defRPr>
            </a:lvl2pPr>
            <a:lvl3pPr marL="1524000" indent="-304800" defTabSz="1219200">
              <a:lnSpc>
                <a:spcPct val="90000"/>
              </a:lnSpc>
              <a:spcBef>
                <a:spcPts val="665"/>
              </a:spcBef>
              <a:buFont typeface="Arial" panose="020B0604020202020204" pitchFamily="34" charset="0"/>
              <a:buChar char="•"/>
              <a:defRPr sz="2800">
                <a:latin typeface="微软雅黑" panose="020B0503020204020204" pitchFamily="34" charset="-122"/>
              </a:defRPr>
            </a:lvl3pPr>
            <a:lvl4pPr marL="2133600" indent="-304800" defTabSz="1219200">
              <a:lnSpc>
                <a:spcPct val="90000"/>
              </a:lnSpc>
              <a:spcBef>
                <a:spcPts val="665"/>
              </a:spcBef>
              <a:buFont typeface="Arial" panose="020B0604020202020204" pitchFamily="34" charset="0"/>
              <a:buChar char="•"/>
              <a:defRPr sz="2535">
                <a:latin typeface="微软雅黑" panose="020B0503020204020204" pitchFamily="34" charset="-122"/>
              </a:defRPr>
            </a:lvl4pPr>
            <a:lvl5pPr marL="2743200" indent="-304800" defTabSz="1219200">
              <a:lnSpc>
                <a:spcPct val="90000"/>
              </a:lnSpc>
              <a:spcBef>
                <a:spcPts val="665"/>
              </a:spcBef>
              <a:buFont typeface="Arial" panose="020B0604020202020204" pitchFamily="34" charset="0"/>
              <a:buChar char="•"/>
              <a:defRPr sz="2535">
                <a:latin typeface="微软雅黑" panose="020B0503020204020204" pitchFamily="34" charset="-122"/>
              </a:defRPr>
            </a:lvl5pPr>
            <a:lvl6pPr marL="3352800" indent="-304800" defTabSz="1219200">
              <a:lnSpc>
                <a:spcPct val="90000"/>
              </a:lnSpc>
              <a:spcBef>
                <a:spcPts val="665"/>
              </a:spcBef>
              <a:buFont typeface="Arial" panose="020B0604020202020204" pitchFamily="34" charset="0"/>
              <a:buChar char="•"/>
              <a:defRPr sz="2535"/>
            </a:lvl6pPr>
            <a:lvl7pPr marL="3961765" indent="-304800" defTabSz="1219200">
              <a:lnSpc>
                <a:spcPct val="90000"/>
              </a:lnSpc>
              <a:spcBef>
                <a:spcPts val="665"/>
              </a:spcBef>
              <a:buFont typeface="Arial" panose="020B0604020202020204" pitchFamily="34" charset="0"/>
              <a:buChar char="•"/>
              <a:defRPr sz="2535"/>
            </a:lvl7pPr>
            <a:lvl8pPr marL="4571365" indent="-304800" defTabSz="1219200">
              <a:lnSpc>
                <a:spcPct val="90000"/>
              </a:lnSpc>
              <a:spcBef>
                <a:spcPts val="665"/>
              </a:spcBef>
              <a:buFont typeface="Arial" panose="020B0604020202020204" pitchFamily="34" charset="0"/>
              <a:buChar char="•"/>
              <a:defRPr sz="2535"/>
            </a:lvl8pPr>
            <a:lvl9pPr marL="5180965" indent="-304800" defTabSz="1219200">
              <a:lnSpc>
                <a:spcPct val="90000"/>
              </a:lnSpc>
              <a:spcBef>
                <a:spcPts val="665"/>
              </a:spcBef>
              <a:buFont typeface="Arial" panose="020B0604020202020204" pitchFamily="34" charset="0"/>
              <a:buChar char="•"/>
              <a:defRPr sz="2535"/>
            </a:lvl9pPr>
          </a:lstStyle>
          <a:p>
            <a:r>
              <a:rPr lang="en-US" altLang="zh-CN" dirty="0">
                <a:latin typeface="微软雅黑" panose="020B0503020204020204" pitchFamily="34" charset="-122"/>
                <a:ea typeface="微软雅黑" panose="020B0503020204020204" pitchFamily="34" charset="-122"/>
                <a:sym typeface="微软雅黑" panose="020B0503020204020204" pitchFamily="34" charset="-122"/>
              </a:rPr>
              <a:t>Blay JY, et al. Ann Oncol. 2025 Sep;36(9):1035-1046.</a:t>
            </a:r>
            <a:endParaRPr lang="es-ES" altLang="zh-CN" dirty="0">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36" name="图片 35"/>
          <p:cNvPicPr>
            <a:picLocks noChangeAspect="1"/>
          </p:cNvPicPr>
          <p:nvPr/>
        </p:nvPicPr>
        <p:blipFill>
          <a:blip r:embed="rId1"/>
          <a:stretch>
            <a:fillRect/>
          </a:stretch>
        </p:blipFill>
        <p:spPr>
          <a:xfrm>
            <a:off x="0" y="2794068"/>
            <a:ext cx="4068645" cy="3122614"/>
          </a:xfrm>
          <a:prstGeom prst="rect">
            <a:avLst/>
          </a:prstGeom>
        </p:spPr>
      </p:pic>
      <p:pic>
        <p:nvPicPr>
          <p:cNvPr id="40" name="图片 39"/>
          <p:cNvPicPr>
            <a:picLocks noChangeAspect="1"/>
          </p:cNvPicPr>
          <p:nvPr/>
        </p:nvPicPr>
        <p:blipFill>
          <a:blip r:embed="rId2"/>
          <a:stretch>
            <a:fillRect/>
          </a:stretch>
        </p:blipFill>
        <p:spPr>
          <a:xfrm>
            <a:off x="3995665" y="2801205"/>
            <a:ext cx="4028375" cy="3144271"/>
          </a:xfrm>
          <a:prstGeom prst="rect">
            <a:avLst/>
          </a:prstGeom>
        </p:spPr>
      </p:pic>
      <p:pic>
        <p:nvPicPr>
          <p:cNvPr id="50" name="图片 49"/>
          <p:cNvPicPr>
            <a:picLocks noChangeAspect="1"/>
          </p:cNvPicPr>
          <p:nvPr/>
        </p:nvPicPr>
        <p:blipFill>
          <a:blip r:embed="rId3"/>
          <a:stretch>
            <a:fillRect/>
          </a:stretch>
        </p:blipFill>
        <p:spPr>
          <a:xfrm>
            <a:off x="8024040" y="2760755"/>
            <a:ext cx="4068645" cy="3144271"/>
          </a:xfrm>
          <a:prstGeom prst="rect">
            <a:avLst/>
          </a:prstGeom>
        </p:spPr>
      </p:pic>
      <p:sp>
        <p:nvSpPr>
          <p:cNvPr id="33" name="文本框 32"/>
          <p:cNvSpPr txBox="1"/>
          <p:nvPr/>
        </p:nvSpPr>
        <p:spPr>
          <a:xfrm>
            <a:off x="763883" y="2655568"/>
            <a:ext cx="2792658" cy="276999"/>
          </a:xfrm>
          <a:prstGeom prst="rect">
            <a:avLst/>
          </a:prstGeom>
          <a:noFill/>
        </p:spPr>
        <p:txBody>
          <a:bodyPr wrap="square" rtlCol="0">
            <a:spAutoFit/>
          </a:bodyPr>
          <a:lstStyle/>
          <a:p>
            <a:pPr algn="ctr"/>
            <a:r>
              <a:rPr lang="zh-CN" altLang="en-US" sz="1200" b="1" dirty="0">
                <a:solidFill>
                  <a:srgbClr val="AC283F"/>
                </a:solidFill>
                <a:latin typeface="微软雅黑" panose="020B0503020204020204" pitchFamily="34" charset="-122"/>
                <a:ea typeface="微软雅黑" panose="020B0503020204020204" pitchFamily="34" charset="-122"/>
                <a:cs typeface="+mn-ea"/>
                <a:sym typeface="微软雅黑" panose="020B0503020204020204" pitchFamily="34" charset="-122"/>
              </a:rPr>
              <a:t>研究期间观察到的最佳缓解的</a:t>
            </a:r>
            <a:r>
              <a:rPr lang="en-US" altLang="zh-CN" sz="1200" b="1" dirty="0">
                <a:solidFill>
                  <a:srgbClr val="AC283F"/>
                </a:solidFill>
                <a:latin typeface="微软雅黑" panose="020B0503020204020204" pitchFamily="34" charset="-122"/>
                <a:ea typeface="微软雅黑" panose="020B0503020204020204" pitchFamily="34" charset="-122"/>
                <a:cs typeface="+mn-ea"/>
                <a:sym typeface="微软雅黑" panose="020B0503020204020204" pitchFamily="34" charset="-122"/>
              </a:rPr>
              <a:t>OS</a:t>
            </a:r>
            <a:endParaRPr lang="en-US" altLang="zh-CN" sz="1200" b="1" dirty="0">
              <a:solidFill>
                <a:srgbClr val="AC283F"/>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38" name="文本框 37"/>
          <p:cNvSpPr txBox="1"/>
          <p:nvPr/>
        </p:nvSpPr>
        <p:spPr>
          <a:xfrm>
            <a:off x="4185719" y="2642481"/>
            <a:ext cx="3820561" cy="276999"/>
          </a:xfrm>
          <a:prstGeom prst="rect">
            <a:avLst/>
          </a:prstGeom>
          <a:noFill/>
        </p:spPr>
        <p:txBody>
          <a:bodyPr wrap="square" rtlCol="0">
            <a:spAutoFit/>
          </a:bodyPr>
          <a:lstStyle/>
          <a:p>
            <a:pPr algn="ctr"/>
            <a:r>
              <a:rPr lang="zh-CN" altLang="en-US" sz="1200" b="1" dirty="0">
                <a:solidFill>
                  <a:srgbClr val="AC283F"/>
                </a:solidFill>
                <a:latin typeface="微软雅黑" panose="020B0503020204020204" pitchFamily="34" charset="-122"/>
                <a:ea typeface="微软雅黑" panose="020B0503020204020204" pitchFamily="34" charset="-122"/>
                <a:cs typeface="+mn-ea"/>
                <a:sym typeface="微软雅黑" panose="020B0503020204020204" pitchFamily="34" charset="-122"/>
              </a:rPr>
              <a:t> 伊马替尼治疗失败时间及研究期间观察到的最佳缓解</a:t>
            </a:r>
            <a:endParaRPr lang="zh-CN" altLang="en-US" sz="1200" b="1" dirty="0">
              <a:solidFill>
                <a:srgbClr val="AC283F"/>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42" name="文本框 41"/>
          <p:cNvSpPr txBox="1"/>
          <p:nvPr/>
        </p:nvSpPr>
        <p:spPr>
          <a:xfrm>
            <a:off x="8536144" y="2662705"/>
            <a:ext cx="3124347" cy="276999"/>
          </a:xfrm>
          <a:prstGeom prst="rect">
            <a:avLst/>
          </a:prstGeom>
          <a:noFill/>
        </p:spPr>
        <p:txBody>
          <a:bodyPr wrap="square" rtlCol="0">
            <a:spAutoFit/>
          </a:bodyPr>
          <a:lstStyle/>
          <a:p>
            <a:pPr algn="ctr"/>
            <a:r>
              <a:rPr lang="zh-CN" altLang="en-US" sz="1200" b="1" dirty="0">
                <a:solidFill>
                  <a:srgbClr val="AC283F"/>
                </a:solidFill>
                <a:latin typeface="微软雅黑" panose="020B0503020204020204" pitchFamily="34" charset="-122"/>
                <a:ea typeface="微软雅黑" panose="020B0503020204020204" pitchFamily="34" charset="-122"/>
                <a:cs typeface="+mn-ea"/>
                <a:sym typeface="微软雅黑" panose="020B0503020204020204" pitchFamily="34" charset="-122"/>
              </a:rPr>
              <a:t>根据手术切除质量分层的</a:t>
            </a:r>
            <a:r>
              <a:rPr lang="en-US" altLang="zh-CN" sz="1200" b="1" dirty="0">
                <a:solidFill>
                  <a:srgbClr val="AC283F"/>
                </a:solidFill>
                <a:latin typeface="微软雅黑" panose="020B0503020204020204" pitchFamily="34" charset="-122"/>
                <a:ea typeface="微软雅黑" panose="020B0503020204020204" pitchFamily="34" charset="-122"/>
                <a:cs typeface="+mn-ea"/>
                <a:sym typeface="微软雅黑" panose="020B0503020204020204" pitchFamily="34" charset="-122"/>
              </a:rPr>
              <a:t>TTIF</a:t>
            </a:r>
            <a:endParaRPr lang="en-US" altLang="zh-CN" sz="1200" b="1" dirty="0">
              <a:solidFill>
                <a:srgbClr val="AC283F"/>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Tree>
  </p:cSld>
  <p:clrMapOvr>
    <a:masterClrMapping/>
  </p:clrMapOvr>
</p:sld>
</file>

<file path=ppt/tags/tag1.xml><?xml version="1.0" encoding="utf-8"?>
<p:tagLst xmlns:p="http://schemas.openxmlformats.org/presentationml/2006/main">
  <p:tag name="ISLIDE.ICON" val="#147812;"/>
</p:tagLst>
</file>

<file path=ppt/theme/theme1.xml><?xml version="1.0" encoding="utf-8"?>
<a:theme xmlns:a="http://schemas.openxmlformats.org/drawingml/2006/main" name="自定义设计方案">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6f6bc7c2-fff3-4539-b727-1b49c83272a8">
      <a:majorFont>
        <a:latin typeface="Times New Roman"/>
        <a:ea typeface="微软雅黑"/>
        <a:cs typeface=""/>
      </a:majorFont>
      <a:minorFont>
        <a:latin typeface="Times New Roman"/>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自定义设计方案">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6f6bc7c2-fff3-4539-b727-1b49c83272a8">
      <a:majorFont>
        <a:latin typeface="Times New Roman"/>
        <a:ea typeface="微软雅黑"/>
        <a:cs typeface=""/>
      </a:majorFont>
      <a:minorFont>
        <a:latin typeface="Times New Roman"/>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办公室">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Black-Arial">
      <a:majorFont>
        <a:latin typeface="Arial Black"/>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办公室">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自定义设计方案">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6f6bc7c2-fff3-4539-b727-1b49c83272a8">
      <a:majorFont>
        <a:latin typeface="Times New Roman"/>
        <a:ea typeface="微软雅黑"/>
        <a:cs typeface=""/>
      </a:majorFont>
      <a:minorFont>
        <a:latin typeface="Times New Roman"/>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27072</Words>
  <Application>WPS 演示</Application>
  <PresentationFormat>宽屏</PresentationFormat>
  <Paragraphs>3751</Paragraphs>
  <Slides>36</Slides>
  <Notes>6</Notes>
  <HiddenSlides>0</HiddenSlides>
  <MMClips>0</MMClips>
  <ScaleCrop>false</ScaleCrop>
  <HeadingPairs>
    <vt:vector size="6" baseType="variant">
      <vt:variant>
        <vt:lpstr>已用的字体</vt:lpstr>
      </vt:variant>
      <vt:variant>
        <vt:i4>14</vt:i4>
      </vt:variant>
      <vt:variant>
        <vt:lpstr>主题</vt:lpstr>
      </vt:variant>
      <vt:variant>
        <vt:i4>4</vt:i4>
      </vt:variant>
      <vt:variant>
        <vt:lpstr>幻灯片标题</vt:lpstr>
      </vt:variant>
      <vt:variant>
        <vt:i4>36</vt:i4>
      </vt:variant>
    </vt:vector>
  </HeadingPairs>
  <TitlesOfParts>
    <vt:vector size="54" baseType="lpstr">
      <vt:lpstr>Arial</vt:lpstr>
      <vt:lpstr>宋体</vt:lpstr>
      <vt:lpstr>Wingdings</vt:lpstr>
      <vt:lpstr>微软雅黑</vt:lpstr>
      <vt:lpstr>Arial</vt:lpstr>
      <vt:lpstr>等线</vt:lpstr>
      <vt:lpstr>Arial Unicode MS</vt:lpstr>
      <vt:lpstr>Arial Black</vt:lpstr>
      <vt:lpstr>黑体</vt:lpstr>
      <vt:lpstr>Helvetica</vt:lpstr>
      <vt:lpstr>Times New Roman</vt:lpstr>
      <vt:lpstr>Times New Roman</vt:lpstr>
      <vt:lpstr>Calibri</vt:lpstr>
      <vt:lpstr>Lucida Sans Unicode</vt:lpstr>
      <vt:lpstr>自定义设计方案</vt:lpstr>
      <vt:lpstr>1_自定义设计方案</vt:lpstr>
      <vt:lpstr>Office 主题</vt:lpstr>
      <vt:lpstr>2_自定义设计方案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基于优势基因型互补的Bezuclastinib联合舒尼替尼能否改变GIST二线治疗的格局？</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Lily Gao</dc:creator>
  <cp:lastModifiedBy>张冰芯</cp:lastModifiedBy>
  <cp:revision>666</cp:revision>
  <dcterms:created xsi:type="dcterms:W3CDTF">2024-10-25T02:21:00Z</dcterms:created>
  <dcterms:modified xsi:type="dcterms:W3CDTF">2025-12-25T06:28:45Z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67FB3EA9AE1E4A5C948AF49F08324899_12</vt:lpwstr>
  </property>
  <property fmtid="{D5CDD505-2E9C-101B-9397-08002B2CF9AE}" pid="3" name="KSOProductBuildVer">
    <vt:lpwstr>2052-12.1.0.24034</vt:lpwstr>
  </property>
</Properties>
</file>